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1"/>
  </p:notesMasterIdLst>
  <p:handoutMasterIdLst>
    <p:handoutMasterId r:id="rId22"/>
  </p:handoutMasterIdLst>
  <p:sldIdLst>
    <p:sldId id="352" r:id="rId3"/>
    <p:sldId id="381" r:id="rId4"/>
    <p:sldId id="382" r:id="rId5"/>
    <p:sldId id="386" r:id="rId6"/>
    <p:sldId id="371" r:id="rId7"/>
    <p:sldId id="388" r:id="rId8"/>
    <p:sldId id="375" r:id="rId9"/>
    <p:sldId id="374" r:id="rId10"/>
    <p:sldId id="387" r:id="rId11"/>
    <p:sldId id="373" r:id="rId12"/>
    <p:sldId id="376" r:id="rId13"/>
    <p:sldId id="377" r:id="rId14"/>
    <p:sldId id="378" r:id="rId15"/>
    <p:sldId id="379" r:id="rId16"/>
    <p:sldId id="365" r:id="rId17"/>
    <p:sldId id="370" r:id="rId18"/>
    <p:sldId id="383" r:id="rId19"/>
    <p:sldId id="380" r:id="rId20"/>
  </p:sldIdLst>
  <p:sldSz cx="9144000" cy="6858000" type="screen4x3"/>
  <p:notesSz cx="6950075" cy="9236075"/>
  <p:custDataLst>
    <p:tags r:id="rId23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34" autoAdjust="0"/>
  </p:normalViewPr>
  <p:slideViewPr>
    <p:cSldViewPr snapToGrid="0" snapToObjects="1">
      <p:cViewPr varScale="1">
        <p:scale>
          <a:sx n="88" d="100"/>
          <a:sy n="88" d="100"/>
        </p:scale>
        <p:origin x="9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505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r">
              <a:defRPr sz="1200"/>
            </a:lvl1pPr>
          </a:lstStyle>
          <a:p>
            <a:fld id="{7FC0968F-56FE-4AB5-A855-1BA0B304A1B1}" type="datetimeFigureOut">
              <a:rPr lang="en-US" smtClean="0"/>
              <a:t>2/19/2015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505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r">
              <a:defRPr sz="1200"/>
            </a:lvl1pPr>
          </a:lstStyle>
          <a:p>
            <a:fld id="{D686458E-7428-4F92-8088-03B3FB4D6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457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r">
              <a:defRPr sz="1200"/>
            </a:lvl1pPr>
          </a:lstStyle>
          <a:p>
            <a:fld id="{C09F67F3-DCE8-409D-958F-5CBC7DFA9FD4}" type="datetimeFigureOut">
              <a:rPr lang="en-US" smtClean="0"/>
              <a:t>2/19/2015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8" tIns="46238" rIns="92478" bIns="462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0"/>
            <a:ext cx="5560060" cy="3636705"/>
          </a:xfrm>
          <a:prstGeom prst="rect">
            <a:avLst/>
          </a:prstGeom>
        </p:spPr>
        <p:txBody>
          <a:bodyPr vert="horz" lIns="92478" tIns="46238" rIns="92478" bIns="4623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r">
              <a:defRPr sz="1200"/>
            </a:lvl1pPr>
          </a:lstStyle>
          <a:p>
            <a:fld id="{6AD971CB-BD30-436B-A528-CBE71432AD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3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Electricity is essentially electrons in motion.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Electricity has long been recognized as a serious workplace hazard, exposing employees to electric shock, electrocution, burns, fires, and explosions.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630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An electric shock can result in anything from a slight tingling sensation to immediate cardiac arrest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33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333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200" i="0" dirty="0" smtClean="0">
                <a:latin typeface="Arial" panose="020B0604020202020204" pitchFamily="34" charset="0"/>
              </a:rPr>
              <a:t>Purpose of electrical isolation is to prevent worker contact with electricity.</a:t>
            </a:r>
          </a:p>
          <a:p>
            <a:r>
              <a:rPr lang="en-US" sz="1200" b="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Insulate</a:t>
            </a:r>
            <a:r>
              <a:rPr lang="en-US" sz="1200" b="0" dirty="0" smtClean="0">
                <a:solidFill>
                  <a:srgbClr val="3300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conductors.</a:t>
            </a:r>
            <a:r>
              <a:rPr lang="en-US" sz="1200" b="0" baseline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Example:  The insulation on extension cords.</a:t>
            </a:r>
          </a:p>
          <a:p>
            <a:r>
              <a:rPr lang="en-US" sz="1200" b="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Elevate</a:t>
            </a:r>
            <a:r>
              <a:rPr lang="en-US" sz="1200" b="0" dirty="0" smtClean="0">
                <a:solidFill>
                  <a:srgbClr val="3300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conductors. Example:  Overhead </a:t>
            </a:r>
            <a:r>
              <a:rPr lang="en-US" sz="1200" b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powerlines</a:t>
            </a:r>
            <a:r>
              <a:rPr lang="en-US" sz="12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b="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Guard </a:t>
            </a:r>
            <a:r>
              <a:rPr lang="en-US" sz="12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conductors by enclosing them. Example:  Receptacle covers, boxes, &amp; conduit.</a:t>
            </a:r>
            <a:endParaRPr lang="en-US" altLang="en-US" sz="1200" b="0" i="0" dirty="0" smtClean="0">
              <a:latin typeface="Arial" panose="020B0604020202020204" pitchFamily="34" charset="0"/>
            </a:endParaRPr>
          </a:p>
          <a:p>
            <a:endParaRPr lang="en-US" altLang="en-US" sz="1200" i="0" dirty="0" smtClean="0">
              <a:latin typeface="Arial" panose="020B0604020202020204" pitchFamily="34" charset="0"/>
            </a:endParaRPr>
          </a:p>
          <a:p>
            <a:r>
              <a:rPr lang="en-US" altLang="en-US" sz="1200" i="0" dirty="0" smtClean="0">
                <a:latin typeface="Arial" panose="020B0604020202020204" pitchFamily="34" charset="0"/>
              </a:rPr>
              <a:t>Equipment grounding helps to safeguard the equipment operator in the event that a malfunction causes the metal frame of the tool to become energized.</a:t>
            </a:r>
          </a:p>
          <a:p>
            <a:r>
              <a:rPr lang="en-US" altLang="en-US" sz="1200" i="0" dirty="0" smtClean="0">
                <a:latin typeface="Arial" panose="020B0604020202020204" pitchFamily="34" charset="0"/>
              </a:rPr>
              <a:t>Ground prong on the extension cord is very important. It provides a low resistance path to ground (or source).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Grounding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gives the stray current somewhere to go and keeps you from becoming part of the circuit.</a:t>
            </a:r>
          </a:p>
          <a:p>
            <a:endParaRPr lang="en-US" altLang="en-US" sz="1200" i="0" dirty="0" smtClean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8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Plug high-wattage appliances directly into receptacle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99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28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598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Take a few minutes to look around your area using the electrical tips provided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97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200" i="0" dirty="0" smtClean="0">
                <a:latin typeface="Arial" panose="020B0604020202020204" pitchFamily="34" charset="0"/>
              </a:rPr>
              <a:t>When it comes to electricity and the human body’s inability to deal with it, we can no longer talk in terms of Amps and must use smaller units.</a:t>
            </a:r>
          </a:p>
          <a:p>
            <a:r>
              <a:rPr lang="en-US" altLang="en-US" sz="1200" i="0" dirty="0" smtClean="0">
                <a:latin typeface="Arial" panose="020B0604020202020204" pitchFamily="34" charset="0"/>
              </a:rPr>
              <a:t>1 Amp is equal to 1000 milliamps.</a:t>
            </a:r>
          </a:p>
          <a:p>
            <a:r>
              <a:rPr lang="en-US" altLang="en-US" sz="1200" i="0" dirty="0" smtClean="0">
                <a:latin typeface="Arial" panose="020B0604020202020204" pitchFamily="34" charset="0"/>
              </a:rPr>
              <a:t>1/20 of an amp (50 ma) going through the chest cavity can stop the heart and be fatal.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2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83693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B4A4-8897-E444-9922-FC08375AAB5C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EB64-96FC-5A46-BF67-B8411004BC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8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88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6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10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87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9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7E39-3C47-554C-8777-2EAB039BF4C7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3574-3699-B24E-83F4-6EF9AF01B9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2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F3D356-531F-A04D-8007-71E07D8FB0D7}" type="datetimeFigureOut">
              <a:rPr lang="en-US"/>
              <a:pPr>
                <a:defRPr/>
              </a:pPr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300B74-2B8E-5941-8962-3E115ED92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sites/ucehs/Safety_Spotligh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hyperlink" Target="http://safety.ucanr.edu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3778" y="2875186"/>
            <a:ext cx="8597462" cy="1117600"/>
          </a:xfrm>
        </p:spPr>
        <p:txBody>
          <a:bodyPr/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Electrical Safety</a:t>
            </a:r>
            <a:endParaRPr lang="en-US" sz="5400" b="1" dirty="0">
              <a:solidFill>
                <a:srgbClr val="0070C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614160" y="4267200"/>
            <a:ext cx="2145161" cy="1595120"/>
          </a:xfrm>
        </p:spPr>
        <p:txBody>
          <a:bodyPr/>
          <a:lstStyle/>
          <a:p>
            <a:pPr algn="r"/>
            <a:endParaRPr lang="en-US" sz="2000" dirty="0" smtClean="0"/>
          </a:p>
          <a:p>
            <a:pPr algn="r"/>
            <a:r>
              <a:rPr lang="en-US" sz="1800" dirty="0" smtClean="0"/>
              <a:t>ANR Building, Davis</a:t>
            </a:r>
          </a:p>
          <a:p>
            <a:pPr algn="r"/>
            <a:r>
              <a:rPr lang="en-US" sz="1800" dirty="0" smtClean="0"/>
              <a:t>Staff Meeting</a:t>
            </a:r>
          </a:p>
          <a:p>
            <a:pPr algn="r"/>
            <a:r>
              <a:rPr lang="en-US" sz="1800" dirty="0" smtClean="0"/>
              <a:t>February, 2015</a:t>
            </a: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620" y="1250131"/>
            <a:ext cx="1275779" cy="162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Cord Placement </a:t>
            </a:r>
            <a:r>
              <a:rPr lang="en-US" sz="3200" b="1" dirty="0">
                <a:solidFill>
                  <a:srgbClr val="0070C0"/>
                </a:solidFill>
                <a:latin typeface="+mn-lt"/>
              </a:rPr>
              <a:t>to Prevent </a:t>
            </a:r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Hazards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3493"/>
            <a:ext cx="8138160" cy="502761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NOT </a:t>
            </a:r>
            <a:r>
              <a:rPr lang="en-US" sz="2000" dirty="0"/>
              <a:t>to be run through doorways, windows, pinch hazards</a:t>
            </a:r>
          </a:p>
          <a:p>
            <a:r>
              <a:rPr lang="en-US" sz="2000" dirty="0" smtClean="0"/>
              <a:t>Electrical </a:t>
            </a:r>
            <a:r>
              <a:rPr lang="en-US" sz="2000" dirty="0"/>
              <a:t>cords should not be placed under floor mats or </a:t>
            </a:r>
            <a:r>
              <a:rPr lang="en-US" sz="2000" dirty="0" smtClean="0"/>
              <a:t>carpets</a:t>
            </a:r>
            <a:endParaRPr lang="en-US" sz="2000" dirty="0"/>
          </a:p>
          <a:p>
            <a:r>
              <a:rPr lang="en-US" sz="2000" dirty="0"/>
              <a:t>Do </a:t>
            </a:r>
            <a:r>
              <a:rPr lang="en-US" sz="2000" dirty="0" smtClean="0"/>
              <a:t>NOT </a:t>
            </a:r>
            <a:r>
              <a:rPr lang="en-US" sz="2000" dirty="0"/>
              <a:t>use staples, tacks or </a:t>
            </a:r>
            <a:r>
              <a:rPr lang="en-US" sz="2000" dirty="0" smtClean="0"/>
              <a:t>nails to secure cords</a:t>
            </a:r>
            <a:endParaRPr lang="en-US" sz="2000" dirty="0"/>
          </a:p>
          <a:p>
            <a:r>
              <a:rPr lang="en-US" sz="2000" dirty="0" smtClean="0"/>
              <a:t>Cords </a:t>
            </a:r>
            <a:r>
              <a:rPr lang="en-US" sz="2000" dirty="0"/>
              <a:t>should not undergo severe bending, pressure or </a:t>
            </a:r>
            <a:r>
              <a:rPr lang="en-US" sz="2000" dirty="0" smtClean="0"/>
              <a:t>crimping</a:t>
            </a:r>
            <a:endParaRPr lang="en-US" sz="2000" dirty="0"/>
          </a:p>
          <a:p>
            <a:r>
              <a:rPr lang="en-US" sz="2000" dirty="0"/>
              <a:t>Do </a:t>
            </a:r>
            <a:r>
              <a:rPr lang="en-US" sz="2000" dirty="0" smtClean="0"/>
              <a:t>NOT place </a:t>
            </a:r>
            <a:r>
              <a:rPr lang="en-US" sz="2000" dirty="0"/>
              <a:t>cords in </a:t>
            </a:r>
            <a:r>
              <a:rPr lang="en-US" sz="2000" dirty="0" smtClean="0"/>
              <a:t>places where </a:t>
            </a:r>
            <a:r>
              <a:rPr lang="en-US" sz="2000" dirty="0"/>
              <a:t>they can become a trip </a:t>
            </a:r>
            <a:r>
              <a:rPr lang="en-US" sz="2000" dirty="0" smtClean="0"/>
              <a:t>hazard</a:t>
            </a:r>
          </a:p>
          <a:p>
            <a:endParaRPr lang="en-US" sz="2000" dirty="0"/>
          </a:p>
          <a:p>
            <a:endParaRPr lang="en-US" sz="20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457200" y="4053840"/>
            <a:ext cx="1909341" cy="1608719"/>
            <a:chOff x="457200" y="4053840"/>
            <a:chExt cx="1909341" cy="1608719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4825" y="4305005"/>
              <a:ext cx="1581716" cy="135755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" y="4053840"/>
              <a:ext cx="750126" cy="756337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6533622" y="4053840"/>
            <a:ext cx="2312444" cy="1608719"/>
            <a:chOff x="6156931" y="4132368"/>
            <a:chExt cx="2112117" cy="1510264"/>
          </a:xfrm>
        </p:grpSpPr>
        <p:pic>
          <p:nvPicPr>
            <p:cNvPr id="5" name="Picture 4" descr="ptg02141780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3744" y="4372430"/>
              <a:ext cx="1905304" cy="127020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56931" y="4132368"/>
              <a:ext cx="670618" cy="682811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2616737" y="3103401"/>
            <a:ext cx="3603506" cy="2559158"/>
            <a:chOff x="2616737" y="3103401"/>
            <a:chExt cx="3603506" cy="255915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67443" y="3378532"/>
              <a:ext cx="3352800" cy="228402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6737" y="3103401"/>
              <a:ext cx="749873" cy="755970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9978" y="198920"/>
            <a:ext cx="1716088" cy="124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6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4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Placement and Use of GFCI’s</a:t>
            </a:r>
            <a:br>
              <a:rPr 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sz="2200" b="1" dirty="0" smtClean="0">
                <a:solidFill>
                  <a:srgbClr val="0070C0"/>
                </a:solidFill>
                <a:latin typeface="+mn-lt"/>
              </a:rPr>
              <a:t>Ground-Fault Circuit-Interrupters </a:t>
            </a:r>
            <a:endParaRPr lang="en-US" sz="2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741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844801" y="1495380"/>
            <a:ext cx="5928359" cy="47027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U</a:t>
            </a:r>
            <a:r>
              <a:rPr lang="en-US" sz="2000" dirty="0" smtClean="0"/>
              <a:t>sed </a:t>
            </a:r>
            <a:r>
              <a:rPr lang="en-US" sz="2000" dirty="0"/>
              <a:t>when using electrical equipment in a wet </a:t>
            </a:r>
            <a:r>
              <a:rPr lang="en-US" sz="2000" dirty="0" smtClean="0"/>
              <a:t>or high risk environment</a:t>
            </a:r>
          </a:p>
          <a:p>
            <a:endParaRPr lang="en-US" sz="800" dirty="0"/>
          </a:p>
          <a:p>
            <a:r>
              <a:rPr lang="en-US" sz="2000" dirty="0"/>
              <a:t>D</a:t>
            </a:r>
            <a:r>
              <a:rPr lang="en-US" sz="2000" dirty="0" smtClean="0"/>
              <a:t>esigned </a:t>
            </a:r>
            <a:r>
              <a:rPr lang="en-US" sz="2000" dirty="0"/>
              <a:t>to detect any leakage of current in an electrical circuit before it can harm </a:t>
            </a:r>
            <a:r>
              <a:rPr lang="en-US" sz="2000" dirty="0" smtClean="0"/>
              <a:t>you</a:t>
            </a:r>
          </a:p>
          <a:p>
            <a:endParaRPr lang="en-US" sz="800" dirty="0" smtClean="0"/>
          </a:p>
          <a:p>
            <a:r>
              <a:rPr lang="en-US" sz="2000" dirty="0"/>
              <a:t>T</a:t>
            </a:r>
            <a:r>
              <a:rPr lang="en-US" sz="2000" dirty="0" smtClean="0"/>
              <a:t>urn </a:t>
            </a:r>
            <a:r>
              <a:rPr lang="en-US" sz="2000" dirty="0"/>
              <a:t>off or </a:t>
            </a:r>
            <a:r>
              <a:rPr lang="ja-JP" altLang="en-US" sz="2000" dirty="0"/>
              <a:t>“</a:t>
            </a:r>
            <a:r>
              <a:rPr lang="en-US" sz="2000" dirty="0"/>
              <a:t>trip</a:t>
            </a:r>
            <a:r>
              <a:rPr lang="ja-JP" altLang="en-US" sz="2000" dirty="0"/>
              <a:t>”</a:t>
            </a:r>
            <a:r>
              <a:rPr lang="en-US" sz="2000" dirty="0"/>
              <a:t> the circuit </a:t>
            </a:r>
            <a:r>
              <a:rPr lang="en-US" sz="2000" dirty="0" smtClean="0"/>
              <a:t>when there is a difference in current leaving/returning</a:t>
            </a:r>
          </a:p>
          <a:p>
            <a:endParaRPr lang="en-US" sz="800" dirty="0" smtClean="0"/>
          </a:p>
          <a:p>
            <a:r>
              <a:rPr lang="en-US" sz="2000" dirty="0" smtClean="0"/>
              <a:t>Test </a:t>
            </a:r>
            <a:r>
              <a:rPr lang="en-US" sz="2000" dirty="0"/>
              <a:t>monthly using test button.  Have something plugged into the circuit when </a:t>
            </a:r>
            <a:r>
              <a:rPr lang="en-US" sz="2000" dirty="0" smtClean="0"/>
              <a:t>testing</a:t>
            </a:r>
          </a:p>
          <a:p>
            <a:endParaRPr lang="en-US" sz="800" dirty="0" smtClean="0"/>
          </a:p>
          <a:p>
            <a:r>
              <a:rPr lang="en-US" sz="2000" dirty="0" smtClean="0"/>
              <a:t>Designed to protect the wiring/equipment from overheating and possible damage – NOT THE USER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72" y="1584960"/>
            <a:ext cx="2413000" cy="389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2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>
                <a:solidFill>
                  <a:srgbClr val="0070C0"/>
                </a:solidFill>
                <a:latin typeface="+mn-lt"/>
              </a:rPr>
              <a:t>Is All Equipment &gt;50 Volts NRTL Approved?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141413"/>
            <a:ext cx="8043333" cy="502761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All </a:t>
            </a:r>
            <a:r>
              <a:rPr lang="en-US" sz="2000" dirty="0"/>
              <a:t>electrical equipment greater than 50 volts must be approved by a Nationally Recognized Testing Laboratory (NRTL</a:t>
            </a:r>
            <a:r>
              <a:rPr lang="en-US" sz="2000" dirty="0" smtClean="0"/>
              <a:t>)</a:t>
            </a:r>
          </a:p>
          <a:p>
            <a:endParaRPr lang="en-US" sz="800" dirty="0"/>
          </a:p>
          <a:p>
            <a:r>
              <a:rPr lang="en-US" sz="2000" dirty="0"/>
              <a:t>This includes power strips and electrical </a:t>
            </a:r>
            <a:r>
              <a:rPr lang="en-US" sz="2000" dirty="0" smtClean="0"/>
              <a:t>cords</a:t>
            </a:r>
          </a:p>
          <a:p>
            <a:endParaRPr lang="en-US" sz="800" dirty="0"/>
          </a:p>
          <a:p>
            <a:r>
              <a:rPr lang="en-US" sz="2000" dirty="0" smtClean="0"/>
              <a:t>Typical </a:t>
            </a:r>
            <a:r>
              <a:rPr lang="en-US" sz="2000" dirty="0"/>
              <a:t>NRTL logos to look for: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43467" y="3573088"/>
            <a:ext cx="7829549" cy="1479698"/>
            <a:chOff x="643467" y="3867002"/>
            <a:chExt cx="7829549" cy="1479698"/>
          </a:xfrm>
        </p:grpSpPr>
        <p:pic>
          <p:nvPicPr>
            <p:cNvPr id="4" name="Picture 3" descr="ul_listed.jp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467" y="3958993"/>
              <a:ext cx="1905000" cy="1324207"/>
            </a:xfrm>
            <a:prstGeom prst="rect">
              <a:avLst/>
            </a:prstGeom>
          </p:spPr>
        </p:pic>
        <p:pic>
          <p:nvPicPr>
            <p:cNvPr id="5" name="Picture 4" descr="ETL_logo.jp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2654" y="3867002"/>
              <a:ext cx="1681475" cy="1479698"/>
            </a:xfrm>
            <a:prstGeom prst="rect">
              <a:avLst/>
            </a:prstGeom>
          </p:spPr>
        </p:pic>
        <p:pic>
          <p:nvPicPr>
            <p:cNvPr id="6" name="Picture 5" descr="MET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8316" y="3958993"/>
              <a:ext cx="1333500" cy="1257300"/>
            </a:xfrm>
            <a:prstGeom prst="rect">
              <a:avLst/>
            </a:prstGeom>
          </p:spPr>
        </p:pic>
        <p:pic>
          <p:nvPicPr>
            <p:cNvPr id="7" name="Picture 6" descr="SA-Logo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3316" y="4022493"/>
              <a:ext cx="1409700" cy="1130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886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>
                <a:solidFill>
                  <a:srgbClr val="0070C0"/>
                </a:solidFill>
                <a:latin typeface="+mn-lt"/>
              </a:rPr>
              <a:t>Is All Electrical Equipment in Good Condition?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8163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Electrical equipment must be maintained in good operating </a:t>
            </a:r>
            <a:r>
              <a:rPr lang="en-US" sz="2000" dirty="0" smtClean="0"/>
              <a:t>condition </a:t>
            </a:r>
          </a:p>
          <a:p>
            <a:endParaRPr lang="en-US" sz="800" dirty="0"/>
          </a:p>
          <a:p>
            <a:r>
              <a:rPr lang="en-US" sz="2000" dirty="0"/>
              <a:t>Equipment must have all panels and covers securely </a:t>
            </a:r>
            <a:r>
              <a:rPr lang="en-US" sz="2000" dirty="0" smtClean="0"/>
              <a:t>affixed</a:t>
            </a:r>
          </a:p>
          <a:p>
            <a:endParaRPr lang="en-US" sz="800" dirty="0"/>
          </a:p>
          <a:p>
            <a:r>
              <a:rPr lang="en-US" sz="2000" dirty="0"/>
              <a:t>Wall outlets must have the wall plate </a:t>
            </a:r>
            <a:r>
              <a:rPr lang="en-US" sz="2000" dirty="0" smtClean="0"/>
              <a:t>affixed</a:t>
            </a:r>
          </a:p>
          <a:p>
            <a:endParaRPr lang="en-US" sz="800" dirty="0"/>
          </a:p>
          <a:p>
            <a:r>
              <a:rPr lang="en-US" sz="2000" dirty="0"/>
              <a:t>Look for signs of damage or </a:t>
            </a:r>
            <a:r>
              <a:rPr lang="en-US" sz="2000" dirty="0" smtClean="0"/>
              <a:t>overheating</a:t>
            </a:r>
          </a:p>
          <a:p>
            <a:endParaRPr lang="en-US" sz="800" dirty="0"/>
          </a:p>
          <a:p>
            <a:r>
              <a:rPr lang="en-US" sz="2000" dirty="0"/>
              <a:t>If equipment is defective, take it out of service </a:t>
            </a:r>
            <a:r>
              <a:rPr lang="en-US" sz="2000" dirty="0" smtClean="0"/>
              <a:t>immediately; report the hazard!</a:t>
            </a: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2302949" y="3889215"/>
            <a:ext cx="1850927" cy="1835838"/>
            <a:chOff x="2302949" y="3889215"/>
            <a:chExt cx="1850927" cy="1835838"/>
          </a:xfrm>
        </p:grpSpPr>
        <p:pic>
          <p:nvPicPr>
            <p:cNvPr id="4" name="Picture 3" descr="42-17914750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823" y="4139000"/>
              <a:ext cx="1586053" cy="158605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2949" y="3889215"/>
              <a:ext cx="749873" cy="75597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4946936" y="3889215"/>
            <a:ext cx="1880584" cy="1835839"/>
            <a:chOff x="4946936" y="3889215"/>
            <a:chExt cx="1880584" cy="1835839"/>
          </a:xfrm>
        </p:grpSpPr>
        <p:pic>
          <p:nvPicPr>
            <p:cNvPr id="5" name="Picture 4" descr="images5.jp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130" y="4139001"/>
              <a:ext cx="1607390" cy="158605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46936" y="3889215"/>
              <a:ext cx="749873" cy="755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524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446174"/>
            <a:ext cx="5467773" cy="439945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Where possible, electrical equipment should be turned off during non-business </a:t>
            </a:r>
            <a:r>
              <a:rPr lang="en-US" sz="2000" dirty="0" smtClean="0"/>
              <a:t>hours</a:t>
            </a:r>
          </a:p>
          <a:p>
            <a:endParaRPr lang="en-US" sz="800" dirty="0"/>
          </a:p>
          <a:p>
            <a:r>
              <a:rPr lang="en-US" sz="2000" dirty="0"/>
              <a:t>Area motion sensors should be used when feasible to prevent lights being left </a:t>
            </a:r>
            <a:r>
              <a:rPr lang="en-US" sz="2000" dirty="0" smtClean="0"/>
              <a:t>on</a:t>
            </a:r>
          </a:p>
          <a:p>
            <a:endParaRPr lang="en-US" sz="800" dirty="0"/>
          </a:p>
          <a:p>
            <a:r>
              <a:rPr lang="en-US" sz="2000" dirty="0"/>
              <a:t>Use equipment with the EPA “Energy Star” logo </a:t>
            </a:r>
            <a:r>
              <a:rPr lang="en-US" sz="2000" dirty="0" smtClean="0"/>
              <a:t>affixed when possible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1800" y="223838"/>
            <a:ext cx="8229600" cy="1143000"/>
          </a:xfrm>
        </p:spPr>
        <p:txBody>
          <a:bodyPr/>
          <a:lstStyle/>
          <a:p>
            <a:pPr algn="l"/>
            <a:r>
              <a:rPr lang="en-US" sz="3200" b="1" dirty="0">
                <a:solidFill>
                  <a:srgbClr val="0070C0"/>
                </a:solidFill>
                <a:latin typeface="+mn-lt"/>
              </a:rPr>
              <a:t>Is Equipment Turned Off After Hours?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918183" y="3998645"/>
            <a:ext cx="5256834" cy="1588896"/>
            <a:chOff x="1624041" y="3998645"/>
            <a:chExt cx="5256834" cy="1588896"/>
          </a:xfrm>
        </p:grpSpPr>
        <p:pic>
          <p:nvPicPr>
            <p:cNvPr id="6" name="Picture 5" descr="Energy-Star-Logo1.jp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6502" y="4086236"/>
              <a:ext cx="1364373" cy="139653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3081" y="3998645"/>
              <a:ext cx="1868262" cy="158889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24041" y="4093745"/>
              <a:ext cx="1380898" cy="1389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081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Resources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05560"/>
            <a:ext cx="8229600" cy="443484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This month’s UC Safety Spotlight &amp; Poster of the Month</a:t>
            </a:r>
            <a:br>
              <a:rPr lang="en-US" altLang="en-US" sz="2000" dirty="0" smtClean="0"/>
            </a:br>
            <a:r>
              <a:rPr lang="en-US" altLang="en-US" sz="2000" dirty="0"/>
              <a:t>	</a:t>
            </a:r>
            <a:r>
              <a:rPr lang="en-US" altLang="en-US" sz="2000" dirty="0">
                <a:hlinkClick r:id="rId3"/>
              </a:rPr>
              <a:t>http://ucanr.edu/sites/ucehs/Safety_Spotlight</a:t>
            </a:r>
            <a:r>
              <a:rPr lang="en-US" altLang="en-US" sz="2000" dirty="0" smtClean="0">
                <a:hlinkClick r:id="rId3"/>
              </a:rPr>
              <a:t>/</a:t>
            </a: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000" dirty="0" smtClean="0"/>
              <a:t>EH&amp;S Safety Notes, Video Library &amp; Training Materials</a:t>
            </a:r>
            <a:br>
              <a:rPr lang="en-US" altLang="en-US" sz="2000" dirty="0" smtClean="0"/>
            </a:br>
            <a:r>
              <a:rPr lang="en-US" altLang="en-US" sz="2000" dirty="0" smtClean="0"/>
              <a:t>	</a:t>
            </a:r>
            <a:r>
              <a:rPr lang="en-US" altLang="en-US" sz="1800" dirty="0" smtClean="0"/>
              <a:t>(</a:t>
            </a:r>
            <a:r>
              <a:rPr lang="en-US" sz="1800" dirty="0" smtClean="0"/>
              <a:t>Safety </a:t>
            </a:r>
            <a:r>
              <a:rPr lang="en-US" sz="1800" dirty="0"/>
              <a:t>Notes #19, #144, and Clover Safe Note #</a:t>
            </a:r>
            <a:r>
              <a:rPr lang="en-US" sz="1800" dirty="0" smtClean="0"/>
              <a:t>53)</a:t>
            </a:r>
            <a:endParaRPr lang="en-US" altLang="en-US" sz="1800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000" dirty="0" smtClean="0"/>
              <a:t>Your Supervisor and/or your location’s Safety Coordinator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EH&amp;S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 smtClean="0">
                <a:cs typeface="ＭＳ Ｐゴシック" charset="0"/>
              </a:rPr>
              <a:t>Visit </a:t>
            </a:r>
            <a:r>
              <a:rPr lang="en-US" altLang="en-US" sz="1800" dirty="0">
                <a:cs typeface="ＭＳ Ｐゴシック" charset="0"/>
              </a:rPr>
              <a:t>us in person</a:t>
            </a:r>
          </a:p>
          <a:p>
            <a:pPr marL="742950" lvl="2" indent="-342900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>
                <a:cs typeface="ＭＳ Ｐゴシック" charset="0"/>
              </a:rPr>
              <a:t>Visit our website: </a:t>
            </a:r>
            <a:r>
              <a:rPr lang="en-US" altLang="en-US" sz="1800" dirty="0" smtClean="0">
                <a:cs typeface="ＭＳ Ｐゴシック" charset="0"/>
                <a:hlinkClick r:id="rId4"/>
              </a:rPr>
              <a:t>http://safety.ucanr.edu</a:t>
            </a:r>
            <a:endParaRPr lang="en-US" altLang="en-US" sz="1800" dirty="0" smtClean="0">
              <a:cs typeface="ＭＳ Ｐゴシック" charset="0"/>
            </a:endParaRPr>
          </a:p>
          <a:p>
            <a:pPr marL="742950" lvl="2" indent="-342900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 smtClean="0">
                <a:cs typeface="ＭＳ Ｐゴシック" charset="0"/>
              </a:rPr>
              <a:t>Use </a:t>
            </a:r>
            <a:r>
              <a:rPr lang="en-US" altLang="en-US" sz="1800" dirty="0">
                <a:cs typeface="ＭＳ Ｐゴシック" charset="0"/>
              </a:rPr>
              <a:t>the EH&amp;S Ask Button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1836" y="5173393"/>
            <a:ext cx="1520327" cy="5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373" y="1620520"/>
            <a:ext cx="76808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</a:rPr>
              <a:t>QUESTIONS</a:t>
            </a:r>
            <a:r>
              <a:rPr lang="en-US" sz="4800" b="1" dirty="0" smtClean="0">
                <a:solidFill>
                  <a:srgbClr val="0070C0"/>
                </a:solidFill>
              </a:rPr>
              <a:t>?</a:t>
            </a:r>
          </a:p>
          <a:p>
            <a:pPr algn="ctr"/>
            <a:endParaRPr lang="en-US" sz="4800" b="1" dirty="0" smtClean="0">
              <a:solidFill>
                <a:srgbClr val="0070C0"/>
              </a:solidFill>
            </a:endParaRPr>
          </a:p>
          <a:p>
            <a:pPr algn="ctr"/>
            <a:endParaRPr lang="en-US" sz="48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Please remember to Sign-in before leaving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Effect of Current Flow</a:t>
            </a:r>
            <a:endParaRPr lang="en-US" sz="2000" b="1" dirty="0" smtClean="0">
              <a:solidFill>
                <a:srgbClr val="0070C0"/>
              </a:solidFill>
              <a:latin typeface="+mj-lt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06668"/>
            <a:ext cx="5809992" cy="42187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135" y="1941447"/>
            <a:ext cx="2231329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7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>
                <a:solidFill>
                  <a:srgbClr val="0070C0"/>
                </a:solidFill>
                <a:latin typeface="+mn-lt"/>
              </a:rPr>
              <a:t>Is a Portable Space Heater in Use?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8" y="1197293"/>
            <a:ext cx="8144932" cy="5256212"/>
          </a:xfr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Space heaters should be limited to small personal office areas only. </a:t>
            </a:r>
          </a:p>
          <a:p>
            <a:r>
              <a:rPr lang="en-US" sz="2000" dirty="0"/>
              <a:t>If possible, have Facilities make temperature adjustments to your area.</a:t>
            </a:r>
          </a:p>
          <a:p>
            <a:r>
              <a:rPr lang="en-US" sz="2000" dirty="0"/>
              <a:t>If a portable space heater is used, it must have:</a:t>
            </a:r>
          </a:p>
          <a:p>
            <a:pPr marL="742950" lvl="2" indent="-342900"/>
            <a:r>
              <a:rPr lang="en-US" sz="2000" dirty="0">
                <a:cs typeface="ＭＳ Ｐゴシック" charset="0"/>
              </a:rPr>
              <a:t>A grounded (three prong) plug.</a:t>
            </a:r>
          </a:p>
          <a:p>
            <a:pPr marL="742950" lvl="2" indent="-342900"/>
            <a:r>
              <a:rPr lang="en-US" sz="2000" dirty="0">
                <a:cs typeface="ＭＳ Ｐゴシック" charset="0"/>
              </a:rPr>
              <a:t>A maximum rating of 1500 watts or 13 amps.</a:t>
            </a:r>
          </a:p>
          <a:p>
            <a:pPr marL="742950" lvl="2" indent="-342900"/>
            <a:r>
              <a:rPr lang="en-US" sz="2000" dirty="0">
                <a:cs typeface="ＭＳ Ｐゴシック" charset="0"/>
              </a:rPr>
              <a:t>Auto tip-over shut-off feature.</a:t>
            </a:r>
          </a:p>
          <a:p>
            <a:pPr marL="742950" lvl="2" indent="-342900"/>
            <a:r>
              <a:rPr lang="en-US" sz="2000" dirty="0">
                <a:cs typeface="ＭＳ Ｐゴシック" charset="0"/>
              </a:rPr>
              <a:t>36” clearance in front and 18” on sides and back.</a:t>
            </a:r>
          </a:p>
          <a:p>
            <a:r>
              <a:rPr lang="en-US" sz="2000" dirty="0"/>
              <a:t>Do not plug heaters into extension cords or power strips. They must be plugged directly into a wall outlet.</a:t>
            </a:r>
          </a:p>
          <a:p>
            <a:endParaRPr lang="en-US" sz="24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images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216" y="4270586"/>
            <a:ext cx="2107731" cy="137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6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Electrical Hazards/Injuries</a:t>
            </a:r>
          </a:p>
          <a:p>
            <a:endParaRPr lang="en-US" sz="2000" dirty="0" smtClean="0">
              <a:solidFill>
                <a:srgbClr val="0070C0"/>
              </a:solidFill>
              <a:latin typeface="+mj-lt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Electrical equipment used in office areas is potentially hazardous </a:t>
            </a:r>
            <a:r>
              <a:rPr lang="en-US" sz="2000" dirty="0" smtClean="0"/>
              <a:t>and can cause:</a:t>
            </a:r>
            <a:endParaRPr lang="en-US" sz="2000" u="sng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b="1" u="sng" dirty="0" smtClean="0"/>
              <a:t>Shock</a:t>
            </a:r>
            <a:r>
              <a:rPr lang="en-US" sz="2000" dirty="0" smtClean="0"/>
              <a:t> – most common hazard, occurs when the human body becomes part of the path through which the current flows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b="1" u="sng" dirty="0" smtClean="0"/>
              <a:t>Burns</a:t>
            </a:r>
            <a:r>
              <a:rPr lang="en-US" sz="2000" dirty="0" smtClean="0"/>
              <a:t> – most common shock related nonfatal injury</a:t>
            </a:r>
            <a:endParaRPr lang="en-US" sz="2000" u="sng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b="1" u="sng" dirty="0" smtClean="0"/>
              <a:t>Fires</a:t>
            </a:r>
            <a:r>
              <a:rPr lang="en-US" sz="2000" dirty="0" smtClean="0"/>
              <a:t> – enough heat or sparks can ignite combustible materials</a:t>
            </a:r>
            <a:endParaRPr lang="en-US" sz="2000" u="sng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b="1" u="sng" dirty="0" smtClean="0"/>
              <a:t>Explosions</a:t>
            </a:r>
            <a:r>
              <a:rPr lang="en-US" sz="2000" dirty="0" smtClean="0"/>
              <a:t> – electrical spark can ignite vapors in the atmosphere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b="1" u="sng" dirty="0" smtClean="0"/>
              <a:t>Falls</a:t>
            </a:r>
            <a:r>
              <a:rPr lang="en-US" sz="2000" dirty="0" smtClean="0"/>
              <a:t> – indirect or secondary injuries, worker falls off ladder when shocked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b="1" u="sng" dirty="0"/>
              <a:t>Electrocution</a:t>
            </a:r>
            <a:r>
              <a:rPr lang="en-US" sz="2000" dirty="0"/>
              <a:t> – death due to electrical shock</a:t>
            </a:r>
            <a:endParaRPr lang="en-US" sz="2000" u="sng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sz="2000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711" y="2981699"/>
            <a:ext cx="1519100" cy="121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8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Electrical Shock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r>
              <a:rPr lang="en-US" sz="2200" b="1" dirty="0" smtClean="0">
                <a:solidFill>
                  <a:srgbClr val="0070C0"/>
                </a:solidFill>
              </a:rPr>
              <a:t>occurs when the body comes into contact with: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wires </a:t>
            </a:r>
            <a:r>
              <a:rPr lang="en-US" altLang="en-US" sz="2000" dirty="0"/>
              <a:t>in an energized circuit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one </a:t>
            </a:r>
            <a:r>
              <a:rPr lang="en-US" altLang="en-US" sz="2000" dirty="0"/>
              <a:t>wire of an energized circuit and a path to the ground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 “</a:t>
            </a:r>
            <a:r>
              <a:rPr lang="en-US" altLang="en-US" sz="2000" dirty="0"/>
              <a:t>hot” metallic part that is </a:t>
            </a:r>
            <a:r>
              <a:rPr lang="en-US" altLang="en-US" sz="2000" dirty="0" smtClean="0"/>
              <a:t>a conductor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0070C0"/>
                </a:solidFill>
              </a:rPr>
              <a:t>severity depends on: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amount of current flowing through the body,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current’s path through the body,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length of time the body remains in the circuit, and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current’s frequency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342" y="2228192"/>
            <a:ext cx="1712727" cy="271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5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438141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Conductors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Substances that have little resistance to electricity: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en-US" sz="2000" dirty="0" smtClean="0"/>
              <a:t>Wires</a:t>
            </a:r>
            <a:endParaRPr lang="en-US" altLang="en-US" sz="2000" dirty="0"/>
          </a:p>
          <a:p>
            <a:pPr marL="342900" indent="-342900">
              <a:buFont typeface="Arial" charset="0"/>
              <a:buChar char="•"/>
            </a:pPr>
            <a:r>
              <a:rPr lang="en-US" altLang="en-US" sz="2000" dirty="0"/>
              <a:t>Metals – </a:t>
            </a:r>
            <a:r>
              <a:rPr lang="en-US" altLang="en-US" sz="2000" dirty="0" smtClean="0"/>
              <a:t> e.g. Cu, Al, Au</a:t>
            </a:r>
            <a:endParaRPr lang="en-US" altLang="en-US" sz="2000" dirty="0"/>
          </a:p>
          <a:p>
            <a:pPr marL="342900" indent="-342900">
              <a:buFont typeface="Arial" charset="0"/>
              <a:buChar char="•"/>
            </a:pPr>
            <a:r>
              <a:rPr lang="en-US" altLang="en-US" sz="2000" dirty="0"/>
              <a:t>Water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en-US" sz="2000" dirty="0"/>
              <a:t>People</a:t>
            </a:r>
          </a:p>
          <a:p>
            <a:r>
              <a:rPr lang="en-US" altLang="en-US" sz="3200" b="1" dirty="0">
                <a:solidFill>
                  <a:srgbClr val="0070C0"/>
                </a:solidFill>
              </a:rPr>
              <a:t>Insulators</a:t>
            </a:r>
          </a:p>
          <a:p>
            <a:r>
              <a:rPr lang="en-US" altLang="en-US" sz="2200" b="1" dirty="0" smtClean="0">
                <a:solidFill>
                  <a:srgbClr val="0070C0"/>
                </a:solidFill>
              </a:rPr>
              <a:t>Substances that have high resistance to electricity: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Wood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Rubber / Plastic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Clay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Glass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419" y="83416"/>
            <a:ext cx="1381443" cy="12253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429" y="1829752"/>
            <a:ext cx="1352315" cy="13122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0054" y="1829752"/>
            <a:ext cx="1569720" cy="1341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995" y="4196080"/>
            <a:ext cx="1438275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1545" y="4217382"/>
            <a:ext cx="663575" cy="1350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6833" y="4318000"/>
            <a:ext cx="1522941" cy="11452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6597" y="1829752"/>
            <a:ext cx="1358522" cy="13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9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908" y="575256"/>
            <a:ext cx="7940040" cy="5027612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Controlling Electrical Hazards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000" dirty="0" smtClean="0"/>
              <a:t>To keep </a:t>
            </a:r>
            <a:r>
              <a:rPr lang="en-US" sz="2000" dirty="0"/>
              <a:t>you from becoming part of the </a:t>
            </a:r>
            <a:r>
              <a:rPr lang="en-US" sz="2000" dirty="0" smtClean="0"/>
              <a:t>circuit, </a:t>
            </a:r>
            <a:r>
              <a:rPr lang="en-US" sz="2000" dirty="0"/>
              <a:t>e</a:t>
            </a:r>
            <a:r>
              <a:rPr lang="en-US" sz="2000" dirty="0" smtClean="0"/>
              <a:t>lectrical hazards can be controlled or safeguarded in several ways: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000" b="1" u="sng" dirty="0" smtClean="0"/>
              <a:t>Electrical Isolation </a:t>
            </a:r>
            <a:r>
              <a:rPr lang="en-US" sz="2000" dirty="0" smtClean="0"/>
              <a:t>– keeping electricity away from us, preventing contact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000" b="1" u="sng" dirty="0" smtClean="0"/>
              <a:t>Equipment Grounding </a:t>
            </a:r>
            <a:r>
              <a:rPr lang="en-US" sz="2000" dirty="0" smtClean="0"/>
              <a:t>–</a:t>
            </a:r>
            <a:r>
              <a:rPr lang="en-US" sz="2000" dirty="0" smtClean="0">
                <a:cs typeface="Times New Roman" pitchFamily="18" charset="0"/>
              </a:rPr>
              <a:t> a </a:t>
            </a:r>
            <a:r>
              <a:rPr lang="en-US" sz="2000" dirty="0">
                <a:cs typeface="Times New Roman" pitchFamily="18" charset="0"/>
              </a:rPr>
              <a:t>conductive connection to the earth which acts as a protective </a:t>
            </a:r>
            <a:r>
              <a:rPr lang="en-US" sz="2000" dirty="0" smtClean="0">
                <a:cs typeface="Times New Roman" pitchFamily="18" charset="0"/>
              </a:rPr>
              <a:t>measure/</a:t>
            </a:r>
            <a:r>
              <a:rPr lang="en-US" sz="2000" dirty="0" smtClean="0"/>
              <a:t>pathway for stray current to go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000" b="1" u="sng" dirty="0" smtClean="0"/>
              <a:t>Circuit </a:t>
            </a:r>
            <a:r>
              <a:rPr lang="en-US" sz="2000" b="1" u="sng" dirty="0"/>
              <a:t>Interruption </a:t>
            </a:r>
            <a:r>
              <a:rPr lang="en-US" sz="2000" dirty="0" smtClean="0"/>
              <a:t>– automatically </a:t>
            </a:r>
            <a:r>
              <a:rPr lang="en-US" sz="2000" dirty="0"/>
              <a:t>shutting off the flow of electricity in the event of leakage, overload, or short circuit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000" b="1" u="sng" dirty="0" smtClean="0"/>
              <a:t>Safe Work Practices </a:t>
            </a:r>
            <a:r>
              <a:rPr lang="en-US" sz="2000" dirty="0" smtClean="0"/>
              <a:t>– eliminating hazards, engineering and administrative controls, PPE, training, etc.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385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570" y="1685490"/>
            <a:ext cx="76808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</a:rPr>
              <a:t>Practical Applications</a:t>
            </a:r>
          </a:p>
          <a:p>
            <a:pPr algn="ctr"/>
            <a:endParaRPr lang="en-US" sz="24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What to look out for!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17875" y="3378261"/>
            <a:ext cx="3971079" cy="2152372"/>
            <a:chOff x="2990018" y="3323925"/>
            <a:chExt cx="3971079" cy="215237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0018" y="3618091"/>
              <a:ext cx="2571954" cy="1858206"/>
            </a:xfrm>
            <a:prstGeom prst="rect">
              <a:avLst/>
            </a:prstGeom>
            <a:ln>
              <a:noFill/>
            </a:ln>
            <a:effectLst>
              <a:softEdge rad="101600"/>
            </a:effec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0898" y="3323925"/>
              <a:ext cx="1470199" cy="21523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972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Electrical Outlet Safety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113911"/>
            <a:ext cx="5769799" cy="502761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200" b="1" dirty="0" smtClean="0">
                <a:solidFill>
                  <a:srgbClr val="FF0000"/>
                </a:solidFill>
              </a:rPr>
              <a:t>Hazards:</a:t>
            </a:r>
          </a:p>
          <a:p>
            <a:r>
              <a:rPr lang="en-US" sz="2000" dirty="0" smtClean="0"/>
              <a:t>Too many devices plugged into circuit = wires heat to very high temperature = potential fire</a:t>
            </a:r>
          </a:p>
          <a:p>
            <a:r>
              <a:rPr lang="en-US" sz="2000" dirty="0"/>
              <a:t>Too many items plugged into a single circuit can cause circuit overload and tripping of the main </a:t>
            </a:r>
            <a:r>
              <a:rPr lang="en-US" sz="2000" dirty="0" smtClean="0"/>
              <a:t>breakers</a:t>
            </a:r>
          </a:p>
          <a:p>
            <a:r>
              <a:rPr lang="en-US" sz="2000" dirty="0" smtClean="0"/>
              <a:t>Warm switches, blowing fuses, tripping circuits, flickering/dimming, are warning signs!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B050"/>
                </a:solidFill>
              </a:rPr>
              <a:t>Safe Practices:</a:t>
            </a:r>
          </a:p>
          <a:p>
            <a:r>
              <a:rPr lang="en-US" sz="2000" dirty="0" smtClean="0"/>
              <a:t>Do not use adapters </a:t>
            </a:r>
            <a:r>
              <a:rPr lang="en-US" sz="2000" dirty="0"/>
              <a:t>to add plugs into an </a:t>
            </a:r>
            <a:r>
              <a:rPr lang="en-US" sz="2000" dirty="0" smtClean="0"/>
              <a:t>outlet</a:t>
            </a:r>
          </a:p>
          <a:p>
            <a:r>
              <a:rPr lang="en-US" sz="2000" dirty="0" smtClean="0"/>
              <a:t>Do not overload the circuit</a:t>
            </a:r>
          </a:p>
          <a:p>
            <a:r>
              <a:rPr lang="en-US" sz="2000" dirty="0" smtClean="0"/>
              <a:t>Follow manufacturer’s instructions for appliances, plug </a:t>
            </a:r>
            <a:r>
              <a:rPr lang="en-US" sz="2000" dirty="0" smtClean="0"/>
              <a:t>high-wattage appliances </a:t>
            </a:r>
            <a:r>
              <a:rPr lang="en-US" sz="2000" u="sng" dirty="0" smtClean="0"/>
              <a:t>directly</a:t>
            </a:r>
            <a:r>
              <a:rPr lang="en-US" sz="2000" dirty="0" smtClean="0"/>
              <a:t> into a wall receptacle, only one </a:t>
            </a:r>
            <a:r>
              <a:rPr lang="en-US" sz="2000" dirty="0" smtClean="0"/>
              <a:t>at a time</a:t>
            </a:r>
          </a:p>
        </p:txBody>
      </p:sp>
      <p:pic>
        <p:nvPicPr>
          <p:cNvPr id="4" name="Picture 3" descr="Electrical Cord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999" y="1851237"/>
            <a:ext cx="2459801" cy="323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8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2857"/>
            <a:ext cx="7919721" cy="502761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</a:rPr>
              <a:t>Extension </a:t>
            </a:r>
            <a:r>
              <a:rPr lang="en-US" sz="2200" b="1" dirty="0" smtClean="0">
                <a:solidFill>
                  <a:srgbClr val="0070C0"/>
                </a:solidFill>
              </a:rPr>
              <a:t>cords</a:t>
            </a:r>
          </a:p>
          <a:p>
            <a:r>
              <a:rPr lang="en-US" sz="2000" dirty="0" smtClean="0"/>
              <a:t>permitted </a:t>
            </a:r>
            <a:r>
              <a:rPr lang="en-US" sz="2000" dirty="0"/>
              <a:t>only for temporary </a:t>
            </a:r>
            <a:r>
              <a:rPr lang="en-US" sz="2000" dirty="0" smtClean="0"/>
              <a:t>uses</a:t>
            </a:r>
          </a:p>
          <a:p>
            <a:r>
              <a:rPr lang="en-US" sz="2000" dirty="0"/>
              <a:t>m</a:t>
            </a:r>
            <a:r>
              <a:rPr lang="en-US" sz="2000" dirty="0" smtClean="0"/>
              <a:t>ust be visually inspected before each shift use</a:t>
            </a:r>
          </a:p>
          <a:p>
            <a:pPr lvl="1">
              <a:buFontTx/>
              <a:buChar char="-"/>
            </a:pPr>
            <a:r>
              <a:rPr lang="en-US" sz="1800" dirty="0" smtClean="0"/>
              <a:t>damaged jacket/insulation 	- pinches/interruptions</a:t>
            </a:r>
          </a:p>
          <a:p>
            <a:pPr lvl="1">
              <a:buFontTx/>
              <a:buChar char="-"/>
            </a:pPr>
            <a:r>
              <a:rPr lang="en-US" sz="1800" dirty="0"/>
              <a:t>g</a:t>
            </a:r>
            <a:r>
              <a:rPr lang="en-US" sz="1800" dirty="0" smtClean="0"/>
              <a:t>rounding pin				- safety instructions</a:t>
            </a:r>
          </a:p>
          <a:p>
            <a:endParaRPr lang="en-US" sz="800" dirty="0" smtClean="0"/>
          </a:p>
          <a:p>
            <a:r>
              <a:rPr lang="en-US" sz="2000" dirty="0" smtClean="0"/>
              <a:t>NOT for large appliances, for electronics/tools only</a:t>
            </a:r>
          </a:p>
          <a:p>
            <a:r>
              <a:rPr lang="en-US" sz="2000" dirty="0" smtClean="0"/>
              <a:t>black </a:t>
            </a:r>
            <a:r>
              <a:rPr lang="en-US" sz="2000" dirty="0"/>
              <a:t>electrical tape does not provide suitable </a:t>
            </a:r>
            <a:r>
              <a:rPr lang="en-US" sz="2000" dirty="0" smtClean="0"/>
              <a:t>insulation, and is not an adequate repair</a:t>
            </a:r>
          </a:p>
          <a:p>
            <a:r>
              <a:rPr lang="en-US" sz="2000" dirty="0" smtClean="0"/>
              <a:t>If </a:t>
            </a:r>
            <a:r>
              <a:rPr lang="en-US" sz="2000" dirty="0"/>
              <a:t>additional outlets are needed </a:t>
            </a:r>
            <a:r>
              <a:rPr lang="en-US" sz="2000" dirty="0" smtClean="0"/>
              <a:t>consult Facilities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67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Extension Cord Safety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139317" y="523875"/>
            <a:ext cx="2547483" cy="1235075"/>
            <a:chOff x="6139317" y="523875"/>
            <a:chExt cx="2547483" cy="1235075"/>
          </a:xfrm>
        </p:grpSpPr>
        <p:pic>
          <p:nvPicPr>
            <p:cNvPr id="8" name="Picture 7" descr="images3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9317" y="523875"/>
              <a:ext cx="2547483" cy="1235075"/>
            </a:xfrm>
            <a:prstGeom prst="rect">
              <a:avLst/>
            </a:prstGeom>
          </p:spPr>
        </p:pic>
        <p:sp>
          <p:nvSpPr>
            <p:cNvPr id="2" name="&quot;No&quot; Symbol 1"/>
            <p:cNvSpPr/>
            <p:nvPr/>
          </p:nvSpPr>
          <p:spPr>
            <a:xfrm>
              <a:off x="6814531" y="523875"/>
              <a:ext cx="945145" cy="957964"/>
            </a:xfrm>
            <a:prstGeom prst="noSmoking">
              <a:avLst/>
            </a:prstGeom>
            <a:solidFill>
              <a:srgbClr val="FF0000">
                <a:alpha val="50000"/>
              </a:srgbClr>
            </a:solidFill>
            <a:ln w="9525">
              <a:solidFill>
                <a:schemeClr val="accent1">
                  <a:shade val="95000"/>
                  <a:satMod val="105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48631" y="4286172"/>
            <a:ext cx="6954248" cy="1446584"/>
            <a:chOff x="848631" y="4286172"/>
            <a:chExt cx="6954248" cy="1446584"/>
          </a:xfrm>
        </p:grpSpPr>
        <p:grpSp>
          <p:nvGrpSpPr>
            <p:cNvPr id="11" name="Group 10"/>
            <p:cNvGrpSpPr/>
            <p:nvPr/>
          </p:nvGrpSpPr>
          <p:grpSpPr>
            <a:xfrm>
              <a:off x="1082038" y="4480560"/>
              <a:ext cx="6720841" cy="1252196"/>
              <a:chOff x="492759" y="4172449"/>
              <a:chExt cx="7777481" cy="1439533"/>
            </a:xfrm>
          </p:grpSpPr>
          <p:pic>
            <p:nvPicPr>
              <p:cNvPr id="5" name="Picture 4" descr="images4.jpg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25" r="12567"/>
              <a:stretch/>
            </p:blipFill>
            <p:spPr>
              <a:xfrm>
                <a:off x="6552366" y="4173960"/>
                <a:ext cx="1717874" cy="1438021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3589" y="4172449"/>
                <a:ext cx="1701266" cy="143953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2759" y="4173961"/>
                <a:ext cx="1854290" cy="1438021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36148" y="4172449"/>
                <a:ext cx="1767339" cy="1438021"/>
              </a:xfrm>
              <a:prstGeom prst="rect">
                <a:avLst/>
              </a:prstGeom>
            </p:spPr>
          </p:pic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8631" y="4287520"/>
              <a:ext cx="670537" cy="680116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65543" y="4286172"/>
              <a:ext cx="670618" cy="68281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17060" y="4287520"/>
              <a:ext cx="670618" cy="6828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561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2857"/>
            <a:ext cx="7919721" cy="502761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200" b="1" dirty="0" smtClean="0">
                <a:solidFill>
                  <a:srgbClr val="0070C0"/>
                </a:solidFill>
              </a:rPr>
              <a:t>Power Strips</a:t>
            </a:r>
          </a:p>
          <a:p>
            <a:r>
              <a:rPr lang="en-US" sz="2000" dirty="0" smtClean="0"/>
              <a:t>Connect directly to outlet/wall</a:t>
            </a:r>
            <a:endParaRPr lang="en-US" sz="2000" dirty="0"/>
          </a:p>
          <a:p>
            <a:r>
              <a:rPr lang="en-US" altLang="en-US" sz="2000" dirty="0"/>
              <a:t>N</a:t>
            </a:r>
            <a:r>
              <a:rPr lang="en-US" altLang="en-US" sz="2000" dirty="0" smtClean="0"/>
              <a:t>umber </a:t>
            </a:r>
            <a:r>
              <a:rPr lang="en-US" altLang="en-US" sz="2000" dirty="0"/>
              <a:t>of outlets on the </a:t>
            </a:r>
            <a:r>
              <a:rPr lang="en-US" altLang="en-US" sz="2000" dirty="0" smtClean="0"/>
              <a:t>power strip </a:t>
            </a:r>
            <a:r>
              <a:rPr lang="en-US" altLang="en-US" sz="2000" dirty="0"/>
              <a:t>does </a:t>
            </a:r>
            <a:r>
              <a:rPr lang="en-US" altLang="en-US" sz="2000" dirty="0" smtClean="0"/>
              <a:t>NOT </a:t>
            </a:r>
            <a:r>
              <a:rPr lang="en-US" altLang="en-US" sz="2000" dirty="0"/>
              <a:t>indicate how </a:t>
            </a:r>
            <a:r>
              <a:rPr lang="en-US" altLang="en-US" sz="2000" dirty="0" smtClean="0"/>
              <a:t>many devices </a:t>
            </a:r>
            <a:r>
              <a:rPr lang="en-US" altLang="en-US" sz="2000" dirty="0"/>
              <a:t>can be </a:t>
            </a:r>
            <a:r>
              <a:rPr lang="en-US" altLang="en-US" sz="2000" dirty="0" smtClean="0"/>
              <a:t>connected – do not overload</a:t>
            </a:r>
            <a:endParaRPr lang="en-US" sz="2000" dirty="0" smtClean="0"/>
          </a:p>
          <a:p>
            <a:r>
              <a:rPr lang="en-US" sz="2000" dirty="0" smtClean="0"/>
              <a:t>NO extension cords plugged in; NO other power strips connected</a:t>
            </a:r>
          </a:p>
          <a:p>
            <a:pPr lvl="1">
              <a:buFontTx/>
              <a:buChar char="-"/>
            </a:pPr>
            <a:r>
              <a:rPr lang="en-US" sz="1800" dirty="0" smtClean="0"/>
              <a:t>No daisy-chaining or piggy-backing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/>
              <a:t>V</a:t>
            </a:r>
            <a:r>
              <a:rPr lang="en-US" sz="2000" dirty="0" smtClean="0"/>
              <a:t>isually inspect regularly</a:t>
            </a:r>
          </a:p>
          <a:p>
            <a:pPr lvl="1">
              <a:buFontTx/>
              <a:buChar char="-"/>
            </a:pPr>
            <a:r>
              <a:rPr lang="en-US" sz="2000" dirty="0" smtClean="0"/>
              <a:t>damaged jacket/insulation 	- pinches/interruptions</a:t>
            </a:r>
          </a:p>
          <a:p>
            <a:pPr lvl="1">
              <a:buFontTx/>
              <a:buChar char="-"/>
            </a:pPr>
            <a:r>
              <a:rPr lang="en-US" sz="2000" dirty="0"/>
              <a:t>g</a:t>
            </a:r>
            <a:r>
              <a:rPr lang="en-US" sz="2000" dirty="0" smtClean="0"/>
              <a:t>rounding pin				- safety instructions</a:t>
            </a:r>
          </a:p>
          <a:p>
            <a:r>
              <a:rPr lang="en-US" sz="2000" dirty="0" smtClean="0"/>
              <a:t>NOT for large appliances, for electronics only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67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</a:rPr>
              <a:t>Power Strip Safety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896" y="274638"/>
            <a:ext cx="1844903" cy="122936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6715760" y="4447679"/>
            <a:ext cx="1929728" cy="1417829"/>
            <a:chOff x="6715760" y="4447679"/>
            <a:chExt cx="1929728" cy="141782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38211" y="4612640"/>
              <a:ext cx="1707277" cy="125286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5760" y="4447679"/>
              <a:ext cx="670618" cy="682811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6685251" y="2746188"/>
            <a:ext cx="2001548" cy="1413505"/>
            <a:chOff x="6685251" y="2746188"/>
            <a:chExt cx="2001548" cy="141350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18958" y="2872436"/>
              <a:ext cx="1767841" cy="128725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5251" y="2746188"/>
              <a:ext cx="670618" cy="6828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575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ANRBrand_basic</Template>
  <TotalTime>2673</TotalTime>
  <Words>1127</Words>
  <Application>Microsoft Office PowerPoint</Application>
  <PresentationFormat>On-screen Show (4:3)</PresentationFormat>
  <Paragraphs>164</Paragraphs>
  <Slides>18</Slides>
  <Notes>9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ＭＳ Ｐゴシック</vt:lpstr>
      <vt:lpstr>Arial</vt:lpstr>
      <vt:lpstr>Calibri</vt:lpstr>
      <vt:lpstr>Courier New</vt:lpstr>
      <vt:lpstr>Times New Roman</vt:lpstr>
      <vt:lpstr>ANRBrand_basic</vt:lpstr>
      <vt:lpstr>Custom Design</vt:lpstr>
      <vt:lpstr>Electrical Safety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Electrical Outlet Safety</vt:lpstr>
      <vt:lpstr>Extension Cord Safety</vt:lpstr>
      <vt:lpstr>Power Strip Safety</vt:lpstr>
      <vt:lpstr>Cord Placement to Prevent Hazards</vt:lpstr>
      <vt:lpstr>Placement and Use of GFCI’s Ground-Fault Circuit-Interrupters </vt:lpstr>
      <vt:lpstr>Is All Equipment &gt;50 Volts NRTL Approved?</vt:lpstr>
      <vt:lpstr>Is All Electrical Equipment in Good Condition?</vt:lpstr>
      <vt:lpstr>Is Equipment Turned Off After Hours?</vt:lpstr>
      <vt:lpstr>Resources</vt:lpstr>
      <vt:lpstr>PowerPoint Presentation</vt:lpstr>
      <vt:lpstr>PowerPoint Presentation</vt:lpstr>
      <vt:lpstr>Is a Portable Space Heater in Use?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&amp; Safety Services</dc:title>
  <dc:creator>David A Alamillo</dc:creator>
  <cp:lastModifiedBy>David A Alamillo</cp:lastModifiedBy>
  <cp:revision>194</cp:revision>
  <cp:lastPrinted>2015-02-19T20:05:57Z</cp:lastPrinted>
  <dcterms:created xsi:type="dcterms:W3CDTF">2013-03-03T23:46:58Z</dcterms:created>
  <dcterms:modified xsi:type="dcterms:W3CDTF">2015-02-19T20:09:48Z</dcterms:modified>
</cp:coreProperties>
</file>