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56" r:id="rId2"/>
    <p:sldId id="257" r:id="rId3"/>
    <p:sldId id="328" r:id="rId4"/>
    <p:sldId id="335" r:id="rId5"/>
    <p:sldId id="258" r:id="rId6"/>
    <p:sldId id="259" r:id="rId7"/>
    <p:sldId id="260" r:id="rId8"/>
    <p:sldId id="261" r:id="rId9"/>
    <p:sldId id="267" r:id="rId10"/>
    <p:sldId id="268" r:id="rId11"/>
    <p:sldId id="269" r:id="rId12"/>
    <p:sldId id="270" r:id="rId13"/>
    <p:sldId id="271" r:id="rId14"/>
    <p:sldId id="272" r:id="rId15"/>
    <p:sldId id="264" r:id="rId16"/>
    <p:sldId id="330" r:id="rId17"/>
    <p:sldId id="331" r:id="rId18"/>
    <p:sldId id="265" r:id="rId19"/>
    <p:sldId id="266" r:id="rId20"/>
    <p:sldId id="329" r:id="rId21"/>
    <p:sldId id="336" r:id="rId22"/>
    <p:sldId id="325" r:id="rId23"/>
    <p:sldId id="323" r:id="rId24"/>
    <p:sldId id="326" r:id="rId25"/>
    <p:sldId id="333" r:id="rId26"/>
    <p:sldId id="337" r:id="rId27"/>
    <p:sldId id="338" r:id="rId28"/>
    <p:sldId id="262" r:id="rId29"/>
    <p:sldId id="263" r:id="rId30"/>
    <p:sldId id="327" r:id="rId31"/>
  </p:sldIdLst>
  <p:sldSz cx="9144000" cy="6858000" type="screen4x3"/>
  <p:notesSz cx="6954838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12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720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9466" y="0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r">
              <a:defRPr sz="1200"/>
            </a:lvl1pPr>
          </a:lstStyle>
          <a:p>
            <a:fld id="{5B4E3515-0F51-4E34-B787-C52B2E40B99F}" type="datetimeFigureOut">
              <a:rPr lang="en-US" smtClean="0"/>
              <a:t>10/26/2015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29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9466" y="8842029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r">
              <a:defRPr sz="1200"/>
            </a:lvl1pPr>
          </a:lstStyle>
          <a:p>
            <a:fld id="{D3863CD9-1F55-4C95-96EA-4F39B5121A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8899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9466" y="0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r">
              <a:defRPr sz="1200"/>
            </a:lvl1pPr>
          </a:lstStyle>
          <a:p>
            <a:fld id="{72FA8031-AA6A-48FB-8CD4-57B0CB304692}" type="datetimeFigureOut">
              <a:rPr lang="en-US" smtClean="0"/>
              <a:t>10/26/2015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30" tIns="46465" rIns="92930" bIns="4646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484" y="4421823"/>
            <a:ext cx="5563870" cy="4189095"/>
          </a:xfrm>
          <a:prstGeom prst="rect">
            <a:avLst/>
          </a:prstGeom>
        </p:spPr>
        <p:txBody>
          <a:bodyPr vert="horz" lIns="92930" tIns="46465" rIns="92930" bIns="46465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29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9466" y="8842029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r">
              <a:defRPr sz="1200"/>
            </a:lvl1pPr>
          </a:lstStyle>
          <a:p>
            <a:fld id="{8C1CC625-A096-49FD-B402-0F5F425F75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5761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San Antonio de Padua</a:t>
            </a:r>
            <a:r>
              <a:rPr lang="en-US" baseline="0" dirty="0" smtClean="0"/>
              <a:t> mission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1CC625-A096-49FD-B402-0F5F425F757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3430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Getty nut harvest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1CC625-A096-49FD-B402-0F5F425F757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192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EC28E-0A0C-423F-9484-8236D3497AC7}" type="datetimeFigureOut">
              <a:rPr lang="en-US" smtClean="0"/>
              <a:t>10/26/2015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2D314-EF4B-4627-9475-416B0BD32C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677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EC28E-0A0C-423F-9484-8236D3497AC7}" type="datetimeFigureOut">
              <a:rPr lang="en-US" smtClean="0"/>
              <a:t>10/26/2015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2D314-EF4B-4627-9475-416B0BD32C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5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EC28E-0A0C-423F-9484-8236D3497AC7}" type="datetimeFigureOut">
              <a:rPr lang="en-US" smtClean="0"/>
              <a:t>10/26/2015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2D314-EF4B-4627-9475-416B0BD32C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220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EC28E-0A0C-423F-9484-8236D3497AC7}" type="datetimeFigureOut">
              <a:rPr lang="en-US" smtClean="0"/>
              <a:t>10/26/2015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2D314-EF4B-4627-9475-416B0BD32C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582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EC28E-0A0C-423F-9484-8236D3497AC7}" type="datetimeFigureOut">
              <a:rPr lang="en-US" smtClean="0"/>
              <a:t>10/26/2015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2D314-EF4B-4627-9475-416B0BD32C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742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EC28E-0A0C-423F-9484-8236D3497AC7}" type="datetimeFigureOut">
              <a:rPr lang="en-US" smtClean="0"/>
              <a:t>10/26/2015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2D314-EF4B-4627-9475-416B0BD32C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720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EC28E-0A0C-423F-9484-8236D3497AC7}" type="datetimeFigureOut">
              <a:rPr lang="en-US" smtClean="0"/>
              <a:t>10/26/2015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2D314-EF4B-4627-9475-416B0BD32C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100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EC28E-0A0C-423F-9484-8236D3497AC7}" type="datetimeFigureOut">
              <a:rPr lang="en-US" smtClean="0"/>
              <a:t>10/26/2015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2D314-EF4B-4627-9475-416B0BD32C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773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EC28E-0A0C-423F-9484-8236D3497AC7}" type="datetimeFigureOut">
              <a:rPr lang="en-US" smtClean="0"/>
              <a:t>10/26/2015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2D314-EF4B-4627-9475-416B0BD32C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043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EC28E-0A0C-423F-9484-8236D3497AC7}" type="datetimeFigureOut">
              <a:rPr lang="en-US" smtClean="0"/>
              <a:t>10/26/2015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2D314-EF4B-4627-9475-416B0BD32C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050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EC28E-0A0C-423F-9484-8236D3497AC7}" type="datetimeFigureOut">
              <a:rPr lang="en-US" smtClean="0"/>
              <a:t>10/26/2015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2D314-EF4B-4627-9475-416B0BD32C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927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FEC28E-0A0C-423F-9484-8236D3497AC7}" type="datetimeFigureOut">
              <a:rPr lang="en-US" smtClean="0"/>
              <a:t>10/26/2015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A2D314-EF4B-4627-9475-416B0BD32C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587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" y="0"/>
            <a:ext cx="9139419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latin typeface="Arial Black" panose="020B0A04020102020204" pitchFamily="34" charset="0"/>
              </a:rPr>
              <a:t>Walnut History and Production in California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i="1" dirty="0" smtClean="0">
                <a:solidFill>
                  <a:schemeClr val="tx1"/>
                </a:solidFill>
              </a:rPr>
              <a:t>Richard P. Buchner</a:t>
            </a:r>
          </a:p>
          <a:p>
            <a:r>
              <a:rPr lang="en-US" i="1" dirty="0" smtClean="0">
                <a:solidFill>
                  <a:schemeClr val="tx1"/>
                </a:solidFill>
              </a:rPr>
              <a:t>UCCE Farm Advisor</a:t>
            </a:r>
          </a:p>
          <a:p>
            <a:r>
              <a:rPr lang="en-US" i="1" dirty="0" smtClean="0">
                <a:solidFill>
                  <a:schemeClr val="tx1"/>
                </a:solidFill>
              </a:rPr>
              <a:t>Tehama County, California</a:t>
            </a:r>
          </a:p>
          <a:p>
            <a:r>
              <a:rPr lang="en-US" i="1" dirty="0">
                <a:solidFill>
                  <a:schemeClr val="tx1"/>
                </a:solidFill>
              </a:rPr>
              <a:t>a</a:t>
            </a:r>
            <a:r>
              <a:rPr lang="en-US" i="1" dirty="0" smtClean="0">
                <a:solidFill>
                  <a:schemeClr val="tx1"/>
                </a:solidFill>
              </a:rPr>
              <a:t>nd Terri A. Buchner</a:t>
            </a:r>
            <a:endParaRPr lang="en-US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349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" y="0"/>
            <a:ext cx="913941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863025"/>
            <a:ext cx="7848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 Black" panose="020B0A04020102020204" pitchFamily="34" charset="0"/>
              </a:rPr>
              <a:t>Decline in Southern California acreage</a:t>
            </a:r>
            <a:endParaRPr lang="en-US" sz="32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762000" y="2027238"/>
            <a:ext cx="7620000" cy="4525963"/>
          </a:xfrm>
        </p:spPr>
        <p:txBody>
          <a:bodyPr/>
          <a:lstStyle/>
          <a:p>
            <a:r>
              <a:rPr lang="en-US" dirty="0" smtClean="0">
                <a:latin typeface="Arial Black" panose="020B0A04020102020204" pitchFamily="34" charset="0"/>
              </a:rPr>
              <a:t>Increased land values</a:t>
            </a:r>
          </a:p>
          <a:p>
            <a:r>
              <a:rPr lang="en-US" dirty="0" smtClean="0">
                <a:latin typeface="Arial Black" panose="020B0A04020102020204" pitchFamily="34" charset="0"/>
              </a:rPr>
              <a:t>Competition with citrus</a:t>
            </a:r>
          </a:p>
          <a:p>
            <a:r>
              <a:rPr lang="en-US" dirty="0" smtClean="0">
                <a:latin typeface="Arial Black" panose="020B0A04020102020204" pitchFamily="34" charset="0"/>
              </a:rPr>
              <a:t>Northern orchards were superior in yield and quality</a:t>
            </a:r>
          </a:p>
          <a:p>
            <a:r>
              <a:rPr lang="en-US" dirty="0" smtClean="0">
                <a:latin typeface="Arial Black" panose="020B0A04020102020204" pitchFamily="34" charset="0"/>
              </a:rPr>
              <a:t>Water quality problems</a:t>
            </a:r>
          </a:p>
          <a:p>
            <a:r>
              <a:rPr lang="en-US" dirty="0" smtClean="0">
                <a:latin typeface="Arial Black" panose="020B0A04020102020204" pitchFamily="34" charset="0"/>
              </a:rPr>
              <a:t>Lack of chilling</a:t>
            </a:r>
          </a:p>
          <a:p>
            <a:r>
              <a:rPr lang="en-US" dirty="0" smtClean="0">
                <a:latin typeface="Arial Black" panose="020B0A04020102020204" pitchFamily="34" charset="0"/>
              </a:rPr>
              <a:t>Post WW2 housing demands (urbanization)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823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" y="0"/>
            <a:ext cx="9139419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307" y="457200"/>
            <a:ext cx="8819388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687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" y="0"/>
            <a:ext cx="913941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381000"/>
            <a:ext cx="7848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 Black" panose="020B0A04020102020204" pitchFamily="34" charset="0"/>
                <a:cs typeface="Arial" panose="020B0604020202020204" pitchFamily="34" charset="0"/>
              </a:rPr>
              <a:t>As the walnut industry expanded in California, growers soon experienced marketing problems</a:t>
            </a:r>
            <a:endParaRPr lang="en-US" sz="320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762000" y="2027238"/>
            <a:ext cx="7620000" cy="4525963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Arial Black" panose="020B0A04020102020204" pitchFamily="34" charset="0"/>
              </a:rPr>
              <a:t>First local cooperative in 1887</a:t>
            </a:r>
          </a:p>
          <a:p>
            <a:r>
              <a:rPr lang="en-US" dirty="0" smtClean="0">
                <a:latin typeface="Arial Black" panose="020B0A04020102020204" pitchFamily="34" charset="0"/>
              </a:rPr>
              <a:t>Walnut growers of Southern California 1896</a:t>
            </a:r>
          </a:p>
          <a:p>
            <a:r>
              <a:rPr lang="en-US" dirty="0" smtClean="0">
                <a:latin typeface="Arial Black" panose="020B0A04020102020204" pitchFamily="34" charset="0"/>
              </a:rPr>
              <a:t>Walnut growers Association in 1912</a:t>
            </a:r>
          </a:p>
          <a:p>
            <a:r>
              <a:rPr lang="en-US" dirty="0" smtClean="0">
                <a:latin typeface="Arial Black" panose="020B0A04020102020204" pitchFamily="34" charset="0"/>
              </a:rPr>
              <a:t>Walnut Control Board in 1933</a:t>
            </a:r>
          </a:p>
          <a:p>
            <a:r>
              <a:rPr lang="en-US" dirty="0" smtClean="0">
                <a:latin typeface="Arial Black" panose="020B0A04020102020204" pitchFamily="34" charset="0"/>
              </a:rPr>
              <a:t>Diamond Walnut Growers in 1956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097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" y="0"/>
            <a:ext cx="913941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762000"/>
            <a:ext cx="7848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 Black" panose="020B0A04020102020204" pitchFamily="34" charset="0"/>
                <a:cs typeface="Arial" panose="020B0604020202020204" pitchFamily="34" charset="0"/>
              </a:rPr>
              <a:t>The Walnut Marketing Board 1962</a:t>
            </a:r>
          </a:p>
          <a:p>
            <a:r>
              <a:rPr lang="en-US" sz="3200" dirty="0" smtClean="0">
                <a:latin typeface="Arial Black" panose="020B0A04020102020204" pitchFamily="34" charset="0"/>
                <a:cs typeface="Arial" panose="020B0604020202020204" pitchFamily="34" charset="0"/>
              </a:rPr>
              <a:t>(California Walnut Board)</a:t>
            </a:r>
            <a:endParaRPr lang="en-US" sz="320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2027238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latin typeface="Arial Black" panose="020B0A04020102020204" pitchFamily="34" charset="0"/>
              </a:rPr>
              <a:t>Implement the federal marketing order</a:t>
            </a:r>
          </a:p>
          <a:p>
            <a:pPr lvl="1"/>
            <a:r>
              <a:rPr lang="en-US" dirty="0" smtClean="0">
                <a:latin typeface="Arial Black" panose="020B0A04020102020204" pitchFamily="34" charset="0"/>
              </a:rPr>
              <a:t>Orderly marketing</a:t>
            </a:r>
          </a:p>
          <a:p>
            <a:pPr lvl="1"/>
            <a:r>
              <a:rPr lang="en-US" dirty="0" smtClean="0">
                <a:latin typeface="Arial Black" panose="020B0A04020102020204" pitchFamily="34" charset="0"/>
              </a:rPr>
              <a:t>Quality control</a:t>
            </a:r>
          </a:p>
          <a:p>
            <a:pPr lvl="1"/>
            <a:r>
              <a:rPr lang="en-US" dirty="0" smtClean="0">
                <a:latin typeface="Arial Black" panose="020B0A04020102020204" pitchFamily="34" charset="0"/>
              </a:rPr>
              <a:t>Product promotion</a:t>
            </a:r>
          </a:p>
          <a:p>
            <a:pPr lvl="1"/>
            <a:r>
              <a:rPr lang="en-US" dirty="0" smtClean="0">
                <a:latin typeface="Arial Black" panose="020B0A04020102020204" pitchFamily="34" charset="0"/>
              </a:rPr>
              <a:t>Market development</a:t>
            </a:r>
          </a:p>
          <a:p>
            <a:pPr lvl="1"/>
            <a:r>
              <a:rPr lang="en-US" dirty="0" smtClean="0">
                <a:latin typeface="Arial Black" panose="020B0A04020102020204" pitchFamily="34" charset="0"/>
              </a:rPr>
              <a:t>Prohibition of unfair  trade practices</a:t>
            </a:r>
          </a:p>
          <a:p>
            <a:pPr lvl="1"/>
            <a:r>
              <a:rPr lang="en-US" dirty="0" smtClean="0">
                <a:latin typeface="Arial Black" panose="020B0A04020102020204" pitchFamily="34" charset="0"/>
              </a:rPr>
              <a:t>Financing production and industry research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0578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" y="0"/>
            <a:ext cx="913941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863026"/>
            <a:ext cx="815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 Black" panose="020B0A04020102020204" pitchFamily="34" charset="0"/>
                <a:cs typeface="Arial" panose="020B0604020202020204" pitchFamily="34" charset="0"/>
              </a:rPr>
              <a:t>California Walnut Commission 1987</a:t>
            </a:r>
            <a:endParaRPr lang="en-US" sz="320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2027238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Arial Black" panose="020B0A04020102020204" pitchFamily="34" charset="0"/>
              </a:rPr>
              <a:t>Promote the export of California walnuts</a:t>
            </a:r>
          </a:p>
          <a:p>
            <a:r>
              <a:rPr lang="en-US" dirty="0" err="1" smtClean="0">
                <a:latin typeface="Arial Black" panose="020B0A04020102020204" pitchFamily="34" charset="0"/>
              </a:rPr>
              <a:t>Inshell</a:t>
            </a:r>
            <a:r>
              <a:rPr lang="en-US" dirty="0" smtClean="0">
                <a:latin typeface="Arial Black" panose="020B0A04020102020204" pitchFamily="34" charset="0"/>
              </a:rPr>
              <a:t> Exports to Hong Kong, China, Turkey, Vietnam, Italy and Spain</a:t>
            </a:r>
          </a:p>
          <a:p>
            <a:r>
              <a:rPr lang="en-US" dirty="0" smtClean="0">
                <a:latin typeface="Arial Black" panose="020B0A04020102020204" pitchFamily="34" charset="0"/>
              </a:rPr>
              <a:t>Shelled Exports to Japan, Germany, Korea, Canada, Spain and Australia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0448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" y="0"/>
            <a:ext cx="9139419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5562600"/>
            <a:ext cx="8382000" cy="1295400"/>
          </a:xfrm>
        </p:spPr>
        <p:txBody>
          <a:bodyPr>
            <a:noAutofit/>
          </a:bodyPr>
          <a:lstStyle/>
          <a:p>
            <a:r>
              <a:rPr lang="en-US" sz="3200" dirty="0" smtClean="0">
                <a:latin typeface="Arial Black" panose="020B0A04020102020204" pitchFamily="34" charset="0"/>
              </a:rPr>
              <a:t>UC Davis walnut breeding program 1948-1978</a:t>
            </a:r>
            <a:endParaRPr lang="en-US" sz="3200" i="1" dirty="0">
              <a:latin typeface="Arial Black" panose="020B0A040201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304801"/>
            <a:ext cx="7391400" cy="514758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43000" y="4953000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Eugene F. </a:t>
            </a:r>
            <a:r>
              <a:rPr lang="en-US" dirty="0" err="1" smtClean="0"/>
              <a:t>Serr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724400" y="4920734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Harold I. Forde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8209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" y="0"/>
            <a:ext cx="913941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7700" y="609600"/>
            <a:ext cx="7848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 Black" panose="020B0A04020102020204" pitchFamily="34" charset="0"/>
              </a:rPr>
              <a:t>By 1956 </a:t>
            </a:r>
            <a:r>
              <a:rPr lang="en-US" sz="3200" dirty="0" err="1" smtClean="0">
                <a:latin typeface="Arial Black" panose="020B0A04020102020204" pitchFamily="34" charset="0"/>
              </a:rPr>
              <a:t>Serr</a:t>
            </a:r>
            <a:r>
              <a:rPr lang="en-US" sz="3200" dirty="0" smtClean="0">
                <a:latin typeface="Arial Black" panose="020B0A04020102020204" pitchFamily="34" charset="0"/>
              </a:rPr>
              <a:t> and Forde clearly identified objectives of their breeding program:</a:t>
            </a:r>
            <a:endParaRPr lang="en-US" sz="32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762000" y="2188496"/>
            <a:ext cx="7924800" cy="4364704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latin typeface="Arial Black" panose="020B0A04020102020204" pitchFamily="34" charset="0"/>
              </a:rPr>
              <a:t>Two or more flowers per </a:t>
            </a:r>
            <a:r>
              <a:rPr lang="en-US" dirty="0" err="1" smtClean="0">
                <a:latin typeface="Arial Black" panose="020B0A04020102020204" pitchFamily="34" charset="0"/>
              </a:rPr>
              <a:t>pistillate</a:t>
            </a:r>
            <a:r>
              <a:rPr lang="en-US" dirty="0" smtClean="0">
                <a:latin typeface="Arial Black" panose="020B0A04020102020204" pitchFamily="34" charset="0"/>
              </a:rPr>
              <a:t> bud</a:t>
            </a:r>
          </a:p>
          <a:p>
            <a:r>
              <a:rPr lang="en-US" dirty="0" smtClean="0">
                <a:latin typeface="Arial Black" panose="020B0A04020102020204" pitchFamily="34" charset="0"/>
              </a:rPr>
              <a:t>50% or more lateral fruitfulness</a:t>
            </a:r>
          </a:p>
          <a:p>
            <a:r>
              <a:rPr lang="en-US" dirty="0" smtClean="0">
                <a:latin typeface="Arial Black" panose="020B0A04020102020204" pitchFamily="34" charset="0"/>
              </a:rPr>
              <a:t>Nut size 38 to 42 mm length</a:t>
            </a:r>
          </a:p>
          <a:p>
            <a:r>
              <a:rPr lang="en-US" dirty="0" smtClean="0">
                <a:latin typeface="Arial Black" panose="020B0A04020102020204" pitchFamily="34" charset="0"/>
              </a:rPr>
              <a:t>Kernels of 8 to 10 </a:t>
            </a:r>
            <a:r>
              <a:rPr lang="en-US" dirty="0" err="1" smtClean="0">
                <a:latin typeface="Arial Black" panose="020B0A04020102020204" pitchFamily="34" charset="0"/>
              </a:rPr>
              <a:t>gms</a:t>
            </a:r>
            <a:r>
              <a:rPr lang="en-US" dirty="0" smtClean="0">
                <a:latin typeface="Arial Black" panose="020B0A04020102020204" pitchFamily="34" charset="0"/>
              </a:rPr>
              <a:t> dry weight</a:t>
            </a:r>
          </a:p>
          <a:p>
            <a:r>
              <a:rPr lang="en-US" dirty="0" smtClean="0">
                <a:latin typeface="Arial Black" panose="020B0A04020102020204" pitchFamily="34" charset="0"/>
              </a:rPr>
              <a:t>Pollen shedding coordinated with flowering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9654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" y="0"/>
            <a:ext cx="9139419" cy="6858000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81000" y="609600"/>
            <a:ext cx="8305800" cy="4114800"/>
          </a:xfrm>
        </p:spPr>
        <p:txBody>
          <a:bodyPr/>
          <a:lstStyle/>
          <a:p>
            <a:r>
              <a:rPr lang="en-US" dirty="0" smtClean="0">
                <a:latin typeface="Arial Black" panose="020B0A04020102020204" pitchFamily="34" charset="0"/>
              </a:rPr>
              <a:t>Late leafing</a:t>
            </a:r>
          </a:p>
          <a:p>
            <a:r>
              <a:rPr lang="en-US" dirty="0" smtClean="0">
                <a:latin typeface="Arial Black" panose="020B0A04020102020204" pitchFamily="34" charset="0"/>
              </a:rPr>
              <a:t>Late nut maturity</a:t>
            </a:r>
          </a:p>
          <a:p>
            <a:r>
              <a:rPr lang="en-US" dirty="0" smtClean="0">
                <a:latin typeface="Arial Black" panose="020B0A04020102020204" pitchFamily="34" charset="0"/>
              </a:rPr>
              <a:t>Kernel 50 to 60% of the net weight</a:t>
            </a:r>
          </a:p>
          <a:p>
            <a:r>
              <a:rPr lang="en-US" dirty="0" smtClean="0">
                <a:latin typeface="Arial Black" panose="020B0A04020102020204" pitchFamily="34" charset="0"/>
              </a:rPr>
              <a:t>Light kernel color with good flavor</a:t>
            </a:r>
          </a:p>
          <a:p>
            <a:r>
              <a:rPr lang="en-US" dirty="0" smtClean="0">
                <a:latin typeface="Arial Black" panose="020B0A04020102020204" pitchFamily="34" charset="0"/>
              </a:rPr>
              <a:t>Smooth shell with a strong seal</a:t>
            </a:r>
          </a:p>
          <a:p>
            <a:r>
              <a:rPr lang="en-US" dirty="0" smtClean="0">
                <a:latin typeface="Arial Black" panose="020B0A04020102020204" pitchFamily="34" charset="0"/>
              </a:rPr>
              <a:t>Tree vigor and strength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64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" y="0"/>
            <a:ext cx="913941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863026"/>
            <a:ext cx="7848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 Black" panose="020B0A04020102020204" pitchFamily="34" charset="0"/>
              </a:rPr>
              <a:t>By 1956 </a:t>
            </a:r>
            <a:r>
              <a:rPr lang="en-US" sz="3200" dirty="0" err="1" smtClean="0">
                <a:latin typeface="Arial Black" panose="020B0A04020102020204" pitchFamily="34" charset="0"/>
              </a:rPr>
              <a:t>Serr</a:t>
            </a:r>
            <a:r>
              <a:rPr lang="en-US" sz="3200" dirty="0" smtClean="0">
                <a:latin typeface="Arial Black" panose="020B0A04020102020204" pitchFamily="34" charset="0"/>
              </a:rPr>
              <a:t> and Forde had made:</a:t>
            </a:r>
            <a:endParaRPr lang="en-US" sz="32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762000" y="1798638"/>
            <a:ext cx="7620000" cy="4525963"/>
          </a:xfrm>
        </p:spPr>
        <p:txBody>
          <a:bodyPr/>
          <a:lstStyle/>
          <a:p>
            <a:r>
              <a:rPr lang="en-US" dirty="0">
                <a:latin typeface="Arial Black" panose="020B0A04020102020204" pitchFamily="34" charset="0"/>
              </a:rPr>
              <a:t>39 different </a:t>
            </a:r>
            <a:r>
              <a:rPr lang="en-US" dirty="0" smtClean="0">
                <a:latin typeface="Arial Black" panose="020B0A04020102020204" pitchFamily="34" charset="0"/>
              </a:rPr>
              <a:t>crosses</a:t>
            </a:r>
          </a:p>
          <a:p>
            <a:r>
              <a:rPr lang="en-US" dirty="0" smtClean="0">
                <a:latin typeface="Arial Black" panose="020B0A04020102020204" pitchFamily="34" charset="0"/>
              </a:rPr>
              <a:t>pollinated </a:t>
            </a:r>
            <a:r>
              <a:rPr lang="en-US" dirty="0">
                <a:latin typeface="Arial Black" panose="020B0A04020102020204" pitchFamily="34" charset="0"/>
              </a:rPr>
              <a:t>15,691 </a:t>
            </a:r>
            <a:r>
              <a:rPr lang="en-US" dirty="0" err="1">
                <a:latin typeface="Arial Black" panose="020B0A04020102020204" pitchFamily="34" charset="0"/>
              </a:rPr>
              <a:t>pistillate</a:t>
            </a:r>
            <a:r>
              <a:rPr lang="en-US" dirty="0">
                <a:latin typeface="Arial Black" panose="020B0A04020102020204" pitchFamily="34" charset="0"/>
              </a:rPr>
              <a:t> flowers in controlled </a:t>
            </a:r>
            <a:r>
              <a:rPr lang="en-US" dirty="0" smtClean="0">
                <a:latin typeface="Arial Black" panose="020B0A04020102020204" pitchFamily="34" charset="0"/>
              </a:rPr>
              <a:t>crosses</a:t>
            </a:r>
          </a:p>
          <a:p>
            <a:r>
              <a:rPr lang="en-US" dirty="0" smtClean="0">
                <a:latin typeface="Arial Black" panose="020B0A04020102020204" pitchFamily="34" charset="0"/>
              </a:rPr>
              <a:t>derived </a:t>
            </a:r>
            <a:r>
              <a:rPr lang="en-US" dirty="0">
                <a:latin typeface="Arial Black" panose="020B0A04020102020204" pitchFamily="34" charset="0"/>
              </a:rPr>
              <a:t>833 seedling progeny to be evaluated and selected for desirable characters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5925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" y="0"/>
            <a:ext cx="9139419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1720" y="228600"/>
            <a:ext cx="448056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295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" y="0"/>
            <a:ext cx="9139419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>
                <a:latin typeface="Arial Black" panose="020B0A04020102020204" pitchFamily="34" charset="0"/>
              </a:rPr>
              <a:t>Historical accounts of walnuts in California mention the hard-shelled walnuts brought in from South America by the mission fathers in the 1770’s</a:t>
            </a:r>
            <a:endParaRPr lang="en-US" sz="3600" dirty="0">
              <a:latin typeface="Arial Black" panose="020B0A040201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410200"/>
            <a:ext cx="6400800" cy="1219200"/>
          </a:xfrm>
        </p:spPr>
        <p:txBody>
          <a:bodyPr>
            <a:normAutofit/>
          </a:bodyPr>
          <a:lstStyle/>
          <a:p>
            <a:pPr algn="l"/>
            <a:r>
              <a:rPr lang="en-US" sz="2600" i="1" dirty="0" smtClean="0">
                <a:solidFill>
                  <a:schemeClr val="tx1"/>
                </a:solidFill>
              </a:rPr>
              <a:t>Smith et al. 1912, Webber and </a:t>
            </a:r>
            <a:r>
              <a:rPr lang="en-US" sz="2600" i="1" dirty="0" err="1" smtClean="0">
                <a:solidFill>
                  <a:schemeClr val="tx1"/>
                </a:solidFill>
              </a:rPr>
              <a:t>Goodspeed</a:t>
            </a:r>
            <a:r>
              <a:rPr lang="en-US" sz="2600" i="1" dirty="0" smtClean="0">
                <a:solidFill>
                  <a:schemeClr val="tx1"/>
                </a:solidFill>
              </a:rPr>
              <a:t> 1919, </a:t>
            </a:r>
            <a:r>
              <a:rPr lang="en-US" sz="2600" i="1" dirty="0" err="1" smtClean="0">
                <a:solidFill>
                  <a:schemeClr val="tx1"/>
                </a:solidFill>
              </a:rPr>
              <a:t>Batchelor</a:t>
            </a:r>
            <a:r>
              <a:rPr lang="en-US" sz="2600" i="1" dirty="0" smtClean="0">
                <a:solidFill>
                  <a:schemeClr val="tx1"/>
                </a:solidFill>
              </a:rPr>
              <a:t> 1924, </a:t>
            </a:r>
            <a:r>
              <a:rPr lang="en-US" sz="2600" i="1" dirty="0" err="1" smtClean="0">
                <a:solidFill>
                  <a:schemeClr val="tx1"/>
                </a:solidFill>
              </a:rPr>
              <a:t>Batchelor</a:t>
            </a:r>
            <a:r>
              <a:rPr lang="en-US" sz="2600" i="1" dirty="0" smtClean="0">
                <a:solidFill>
                  <a:schemeClr val="tx1"/>
                </a:solidFill>
              </a:rPr>
              <a:t> et al. 1945</a:t>
            </a:r>
            <a:endParaRPr lang="en-US" sz="26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407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553200" cy="372990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3517018"/>
            <a:ext cx="4724400" cy="334098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2400" y="3886200"/>
            <a:ext cx="396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Harvest by Hand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8445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270"/>
          <a:stretch/>
        </p:blipFill>
        <p:spPr>
          <a:xfrm>
            <a:off x="2362200" y="169781"/>
            <a:ext cx="4495800" cy="6233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3246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457200"/>
            <a:ext cx="5486400" cy="6028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894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3102"/>
            <a:ext cx="9144000" cy="609179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04800" y="6474898"/>
            <a:ext cx="7924800" cy="383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Mechanization of the California Walnut Industry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5385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381000"/>
            <a:ext cx="8128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461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838200"/>
            <a:ext cx="7010399" cy="525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1912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1731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9854"/>
            <a:ext cx="9144000" cy="6098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8500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" y="0"/>
            <a:ext cx="9139419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381001"/>
            <a:ext cx="8382000" cy="1470025"/>
          </a:xfrm>
        </p:spPr>
        <p:txBody>
          <a:bodyPr>
            <a:noAutofit/>
          </a:bodyPr>
          <a:lstStyle/>
          <a:p>
            <a:r>
              <a:rPr lang="en-US" sz="3600" dirty="0" smtClean="0">
                <a:latin typeface="Arial Black" panose="020B0A04020102020204" pitchFamily="34" charset="0"/>
              </a:rPr>
              <a:t>Almost all USA walnuts are grown in California</a:t>
            </a:r>
            <a:endParaRPr lang="en-US" sz="3600" i="1" dirty="0">
              <a:latin typeface="Arial Black" panose="020B0A040201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1828800"/>
            <a:ext cx="4236028" cy="4905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519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" y="0"/>
            <a:ext cx="9139419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282576"/>
            <a:ext cx="8382000" cy="1470025"/>
          </a:xfrm>
        </p:spPr>
        <p:txBody>
          <a:bodyPr>
            <a:noAutofit/>
          </a:bodyPr>
          <a:lstStyle/>
          <a:p>
            <a:r>
              <a:rPr lang="en-US" sz="3600" dirty="0" smtClean="0">
                <a:latin typeface="Arial Black" panose="020B0A04020102020204" pitchFamily="34" charset="0"/>
              </a:rPr>
              <a:t>California Walnut Board</a:t>
            </a:r>
            <a:br>
              <a:rPr lang="en-US" sz="3600" dirty="0" smtClean="0">
                <a:latin typeface="Arial Black" panose="020B0A04020102020204" pitchFamily="34" charset="0"/>
              </a:rPr>
            </a:br>
            <a:r>
              <a:rPr lang="en-US" sz="2800" dirty="0" smtClean="0">
                <a:latin typeface="Arial Black" panose="020B0A04020102020204" pitchFamily="34" charset="0"/>
              </a:rPr>
              <a:t>Inventory Report</a:t>
            </a:r>
            <a:br>
              <a:rPr lang="en-US" sz="2800" dirty="0" smtClean="0">
                <a:latin typeface="Arial Black" panose="020B0A04020102020204" pitchFamily="34" charset="0"/>
              </a:rPr>
            </a:br>
            <a:r>
              <a:rPr lang="en-US" sz="2800" dirty="0" smtClean="0">
                <a:latin typeface="Arial Black" panose="020B0A04020102020204" pitchFamily="34" charset="0"/>
              </a:rPr>
              <a:t>Year Ending August 31</a:t>
            </a:r>
            <a:endParaRPr lang="en-US" sz="2800" i="1" dirty="0">
              <a:latin typeface="Arial Black" panose="020B0A040201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0290054"/>
              </p:ext>
            </p:extLst>
          </p:nvPr>
        </p:nvGraphicFramePr>
        <p:xfrm>
          <a:off x="2333625" y="1905000"/>
          <a:ext cx="4476750" cy="46072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8375"/>
                <a:gridCol w="2238375"/>
              </a:tblGrid>
              <a:tr h="1294482"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smtClean="0"/>
                        <a:t>Crop Year</a:t>
                      </a:r>
                      <a:endParaRPr lang="en-US" sz="2500" dirty="0"/>
                    </a:p>
                  </a:txBody>
                  <a:tcPr marL="129448" marR="129448" marT="64724" marB="64724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smtClean="0"/>
                        <a:t>USDA</a:t>
                      </a:r>
                      <a:r>
                        <a:rPr lang="en-US" sz="2500" baseline="0" dirty="0" smtClean="0"/>
                        <a:t> Final Crop Size (tons)</a:t>
                      </a:r>
                      <a:endParaRPr lang="en-US" sz="2500" dirty="0"/>
                    </a:p>
                  </a:txBody>
                  <a:tcPr marL="129448" marR="129448" marT="64724" marB="64724" anchor="b"/>
                </a:tc>
              </a:tr>
              <a:tr h="552127"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smtClean="0"/>
                        <a:t>2007/08</a:t>
                      </a:r>
                      <a:endParaRPr lang="en-US" sz="2500" dirty="0"/>
                    </a:p>
                  </a:txBody>
                  <a:tcPr marL="129448" marR="129448" marT="64724" marB="64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smtClean="0"/>
                        <a:t>325,000</a:t>
                      </a:r>
                      <a:endParaRPr lang="en-US" sz="2500" dirty="0"/>
                    </a:p>
                  </a:txBody>
                  <a:tcPr marL="129448" marR="129448" marT="64724" marB="64724" anchor="ctr"/>
                </a:tc>
              </a:tr>
              <a:tr h="552127"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smtClean="0"/>
                        <a:t>2008/09</a:t>
                      </a:r>
                      <a:endParaRPr lang="en-US" sz="2500" dirty="0"/>
                    </a:p>
                  </a:txBody>
                  <a:tcPr marL="129448" marR="129448" marT="64724" marB="64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smtClean="0"/>
                        <a:t>436,000</a:t>
                      </a:r>
                      <a:endParaRPr lang="en-US" sz="2500" dirty="0"/>
                    </a:p>
                  </a:txBody>
                  <a:tcPr marL="129448" marR="129448" marT="64724" marB="64724" anchor="ctr"/>
                </a:tc>
              </a:tr>
              <a:tr h="552127"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smtClean="0"/>
                        <a:t>2009/10</a:t>
                      </a:r>
                      <a:endParaRPr lang="en-US" sz="2500" dirty="0"/>
                    </a:p>
                  </a:txBody>
                  <a:tcPr marL="129448" marR="129448" marT="64724" marB="64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smtClean="0"/>
                        <a:t>437,000</a:t>
                      </a:r>
                      <a:endParaRPr lang="en-US" sz="2500" dirty="0"/>
                    </a:p>
                  </a:txBody>
                  <a:tcPr marL="129448" marR="129448" marT="64724" marB="64724" anchor="ctr"/>
                </a:tc>
              </a:tr>
              <a:tr h="552127"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smtClean="0"/>
                        <a:t>2010/11</a:t>
                      </a:r>
                      <a:endParaRPr lang="en-US" sz="2500" dirty="0"/>
                    </a:p>
                  </a:txBody>
                  <a:tcPr marL="129448" marR="129448" marT="64724" marB="64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smtClean="0"/>
                        <a:t>503,000</a:t>
                      </a:r>
                      <a:endParaRPr lang="en-US" sz="2500" dirty="0"/>
                    </a:p>
                  </a:txBody>
                  <a:tcPr marL="129448" marR="129448" marT="64724" marB="64724" anchor="ctr"/>
                </a:tc>
              </a:tr>
              <a:tr h="552127"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smtClean="0"/>
                        <a:t>2011/12</a:t>
                      </a:r>
                      <a:endParaRPr lang="en-US" sz="2500" dirty="0"/>
                    </a:p>
                  </a:txBody>
                  <a:tcPr marL="129448" marR="129448" marT="64724" marB="64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smtClean="0"/>
                        <a:t>461,000</a:t>
                      </a:r>
                      <a:endParaRPr lang="en-US" sz="2500" dirty="0"/>
                    </a:p>
                  </a:txBody>
                  <a:tcPr marL="129448" marR="129448" marT="64724" marB="64724" anchor="ctr"/>
                </a:tc>
              </a:tr>
              <a:tr h="552127"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smtClean="0"/>
                        <a:t>2012/13</a:t>
                      </a:r>
                      <a:endParaRPr lang="en-US" sz="2500" dirty="0"/>
                    </a:p>
                  </a:txBody>
                  <a:tcPr marL="129448" marR="129448" marT="64724" marB="64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smtClean="0"/>
                        <a:t>497,000</a:t>
                      </a:r>
                      <a:endParaRPr lang="en-US" sz="2500" dirty="0"/>
                    </a:p>
                  </a:txBody>
                  <a:tcPr marL="129448" marR="129448" marT="64724" marB="64724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490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3" y="592985"/>
            <a:ext cx="9095874" cy="5672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090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147156"/>
            <a:ext cx="6864246" cy="456784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0" y="381000"/>
            <a:ext cx="609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Questions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5549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2808" y="187452"/>
            <a:ext cx="5358384" cy="6483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315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" y="0"/>
            <a:ext cx="9139419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44776"/>
            <a:ext cx="7772400" cy="1470025"/>
          </a:xfrm>
        </p:spPr>
        <p:txBody>
          <a:bodyPr>
            <a:noAutofit/>
          </a:bodyPr>
          <a:lstStyle/>
          <a:p>
            <a:r>
              <a:rPr lang="en-US" sz="3600" dirty="0" smtClean="0">
                <a:latin typeface="Arial Black" panose="020B0A04020102020204" pitchFamily="34" charset="0"/>
              </a:rPr>
              <a:t>In 1869 Joseph Sexton purchased a large sack of walnuts at the dock in San Francisco and planted a thousand trees at his ranch in Goleta, California. The origin of these nuts is uncertain, perhaps Chile or China</a:t>
            </a:r>
            <a:endParaRPr lang="en-US" sz="36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4184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" y="0"/>
            <a:ext cx="9139419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44776"/>
            <a:ext cx="7772400" cy="1470025"/>
          </a:xfrm>
        </p:spPr>
        <p:txBody>
          <a:bodyPr>
            <a:noAutofit/>
          </a:bodyPr>
          <a:lstStyle/>
          <a:p>
            <a:r>
              <a:rPr lang="en-US" sz="3600" dirty="0" smtClean="0">
                <a:latin typeface="Arial Black" panose="020B0A04020102020204" pitchFamily="34" charset="0"/>
              </a:rPr>
              <a:t>About 1870 Felix </a:t>
            </a:r>
            <a:r>
              <a:rPr lang="en-US" sz="3600" dirty="0" err="1" smtClean="0">
                <a:latin typeface="Arial Black" panose="020B0A04020102020204" pitchFamily="34" charset="0"/>
              </a:rPr>
              <a:t>Gillet</a:t>
            </a:r>
            <a:r>
              <a:rPr lang="en-US" sz="3600" dirty="0" smtClean="0">
                <a:latin typeface="Arial Black" panose="020B0A04020102020204" pitchFamily="34" charset="0"/>
              </a:rPr>
              <a:t>, a nurseryman in Nevada City, California, was importing scion wood and nursery stock from France. He is credited with introducing the French cultivars </a:t>
            </a:r>
            <a:r>
              <a:rPr lang="en-US" sz="3600" dirty="0" err="1" smtClean="0">
                <a:latin typeface="Arial Black" panose="020B0A04020102020204" pitchFamily="34" charset="0"/>
              </a:rPr>
              <a:t>Franquette</a:t>
            </a:r>
            <a:r>
              <a:rPr lang="en-US" sz="3600" dirty="0" smtClean="0">
                <a:latin typeface="Arial Black" panose="020B0A04020102020204" pitchFamily="34" charset="0"/>
              </a:rPr>
              <a:t>, </a:t>
            </a:r>
            <a:r>
              <a:rPr lang="en-US" sz="3600" dirty="0" err="1" smtClean="0">
                <a:latin typeface="Arial Black" panose="020B0A04020102020204" pitchFamily="34" charset="0"/>
              </a:rPr>
              <a:t>Mayette</a:t>
            </a:r>
            <a:r>
              <a:rPr lang="en-US" sz="3600" dirty="0" smtClean="0">
                <a:latin typeface="Arial Black" panose="020B0A04020102020204" pitchFamily="34" charset="0"/>
              </a:rPr>
              <a:t>, </a:t>
            </a:r>
            <a:r>
              <a:rPr lang="en-US" sz="3600" dirty="0" err="1" smtClean="0">
                <a:latin typeface="Arial Black" panose="020B0A04020102020204" pitchFamily="34" charset="0"/>
              </a:rPr>
              <a:t>Chaberle</a:t>
            </a:r>
            <a:r>
              <a:rPr lang="en-US" sz="3600" dirty="0" smtClean="0">
                <a:latin typeface="Arial Black" panose="020B0A04020102020204" pitchFamily="34" charset="0"/>
              </a:rPr>
              <a:t>, </a:t>
            </a:r>
            <a:r>
              <a:rPr lang="en-US" sz="3600" dirty="0" err="1" smtClean="0">
                <a:latin typeface="Arial Black" panose="020B0A04020102020204" pitchFamily="34" charset="0"/>
              </a:rPr>
              <a:t>Meylan</a:t>
            </a:r>
            <a:r>
              <a:rPr lang="en-US" sz="3600" dirty="0" smtClean="0">
                <a:latin typeface="Arial Black" panose="020B0A04020102020204" pitchFamily="34" charset="0"/>
              </a:rPr>
              <a:t>, </a:t>
            </a:r>
            <a:r>
              <a:rPr lang="en-US" sz="3600" dirty="0" err="1" smtClean="0">
                <a:latin typeface="Arial Black" panose="020B0A04020102020204" pitchFamily="34" charset="0"/>
              </a:rPr>
              <a:t>Parisienne</a:t>
            </a:r>
            <a:r>
              <a:rPr lang="en-US" sz="3600" dirty="0" smtClean="0">
                <a:latin typeface="Arial Black" panose="020B0A04020102020204" pitchFamily="34" charset="0"/>
              </a:rPr>
              <a:t>, </a:t>
            </a:r>
            <a:r>
              <a:rPr lang="en-US" sz="3600" dirty="0" err="1" smtClean="0">
                <a:latin typeface="Arial Black" panose="020B0A04020102020204" pitchFamily="34" charset="0"/>
              </a:rPr>
              <a:t>Proparturiens</a:t>
            </a:r>
            <a:r>
              <a:rPr lang="en-US" sz="3600" dirty="0" smtClean="0">
                <a:latin typeface="Arial Black" panose="020B0A04020102020204" pitchFamily="34" charset="0"/>
              </a:rPr>
              <a:t> and Cluster.</a:t>
            </a:r>
            <a:endParaRPr lang="en-US" sz="36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3961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" y="0"/>
            <a:ext cx="9139419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44776"/>
            <a:ext cx="7772400" cy="1470025"/>
          </a:xfrm>
        </p:spPr>
        <p:txBody>
          <a:bodyPr>
            <a:noAutofit/>
          </a:bodyPr>
          <a:lstStyle/>
          <a:p>
            <a:r>
              <a:rPr lang="en-US" sz="3600" dirty="0" smtClean="0">
                <a:latin typeface="Arial Black" panose="020B0A04020102020204" pitchFamily="34" charset="0"/>
              </a:rPr>
              <a:t>As a result of the introduction by Sexton and </a:t>
            </a:r>
            <a:r>
              <a:rPr lang="en-US" sz="3600" dirty="0" err="1" smtClean="0">
                <a:latin typeface="Arial Black" panose="020B0A04020102020204" pitchFamily="34" charset="0"/>
              </a:rPr>
              <a:t>Gillet</a:t>
            </a:r>
            <a:r>
              <a:rPr lang="en-US" sz="3600" dirty="0" smtClean="0">
                <a:latin typeface="Arial Black" panose="020B0A04020102020204" pitchFamily="34" charset="0"/>
              </a:rPr>
              <a:t>, California walnut growers found superior open-pollinated seedlings that led to the cultivars Eureka, Placentia, Concord, Payne, Hartley and others.</a:t>
            </a:r>
            <a:endParaRPr lang="en-US" sz="36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7564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" y="0"/>
            <a:ext cx="9139419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2644776"/>
            <a:ext cx="8382000" cy="1470025"/>
          </a:xfrm>
        </p:spPr>
        <p:txBody>
          <a:bodyPr>
            <a:noAutofit/>
          </a:bodyPr>
          <a:lstStyle/>
          <a:p>
            <a:r>
              <a:rPr lang="en-US" sz="3600" dirty="0" smtClean="0">
                <a:latin typeface="Arial Black" panose="020B0A04020102020204" pitchFamily="34" charset="0"/>
              </a:rPr>
              <a:t>All of the early walnut cultivars were obtained by selecting seedlings that occurred by chance. </a:t>
            </a:r>
            <a:br>
              <a:rPr lang="en-US" sz="3600" dirty="0" smtClean="0">
                <a:latin typeface="Arial Black" panose="020B0A04020102020204" pitchFamily="34" charset="0"/>
              </a:rPr>
            </a:br>
            <a:r>
              <a:rPr lang="en-US" sz="3600" dirty="0" smtClean="0">
                <a:latin typeface="Arial Black" panose="020B0A04020102020204" pitchFamily="34" charset="0"/>
              </a:rPr>
              <a:t>1879 to 1885 Luther Burbank walnut breeding:</a:t>
            </a:r>
            <a:br>
              <a:rPr lang="en-US" sz="3600" dirty="0" smtClean="0">
                <a:latin typeface="Arial Black" panose="020B0A04020102020204" pitchFamily="34" charset="0"/>
              </a:rPr>
            </a:br>
            <a:r>
              <a:rPr lang="en-US" sz="3600" i="1" dirty="0" smtClean="0">
                <a:latin typeface="Arial Black" panose="020B0A04020102020204" pitchFamily="34" charset="0"/>
              </a:rPr>
              <a:t>j. </a:t>
            </a:r>
            <a:r>
              <a:rPr lang="en-US" sz="3600" i="1" dirty="0" err="1" smtClean="0">
                <a:latin typeface="Arial Black" panose="020B0A04020102020204" pitchFamily="34" charset="0"/>
              </a:rPr>
              <a:t>hindsii</a:t>
            </a:r>
            <a:r>
              <a:rPr lang="en-US" sz="3600" i="1" dirty="0" smtClean="0">
                <a:latin typeface="Arial Black" panose="020B0A04020102020204" pitchFamily="34" charset="0"/>
              </a:rPr>
              <a:t> x j. </a:t>
            </a:r>
            <a:r>
              <a:rPr lang="en-US" sz="3600" i="1" dirty="0" err="1" smtClean="0">
                <a:latin typeface="Arial Black" panose="020B0A04020102020204" pitchFamily="34" charset="0"/>
              </a:rPr>
              <a:t>regia</a:t>
            </a:r>
            <a:r>
              <a:rPr lang="en-US" sz="3600" i="1" dirty="0" smtClean="0">
                <a:latin typeface="Arial Black" panose="020B0A04020102020204" pitchFamily="34" charset="0"/>
              </a:rPr>
              <a:t> </a:t>
            </a:r>
            <a:r>
              <a:rPr lang="en-US" sz="3600" i="1" dirty="0" smtClean="0">
                <a:latin typeface="Wingdings" panose="05000000000000000000" pitchFamily="2" charset="2"/>
              </a:rPr>
              <a:t>è</a:t>
            </a:r>
            <a:r>
              <a:rPr lang="en-US" sz="3600" i="1" dirty="0" smtClean="0"/>
              <a:t> </a:t>
            </a:r>
            <a:r>
              <a:rPr lang="en-US" sz="3600" i="1" dirty="0" smtClean="0">
                <a:latin typeface="Arial Black" panose="020B0A04020102020204" pitchFamily="34" charset="0"/>
              </a:rPr>
              <a:t>paradox</a:t>
            </a:r>
            <a:br>
              <a:rPr lang="en-US" sz="3600" i="1" dirty="0" smtClean="0">
                <a:latin typeface="Arial Black" panose="020B0A04020102020204" pitchFamily="34" charset="0"/>
              </a:rPr>
            </a:br>
            <a:r>
              <a:rPr lang="en-US" sz="3600" i="1" dirty="0" smtClean="0">
                <a:latin typeface="Arial Black" panose="020B0A04020102020204" pitchFamily="34" charset="0"/>
              </a:rPr>
              <a:t>j. </a:t>
            </a:r>
            <a:r>
              <a:rPr lang="en-US" sz="3600" i="1" dirty="0" err="1" smtClean="0">
                <a:latin typeface="Arial Black" panose="020B0A04020102020204" pitchFamily="34" charset="0"/>
              </a:rPr>
              <a:t>hindsii</a:t>
            </a:r>
            <a:r>
              <a:rPr lang="en-US" sz="3600" i="1" dirty="0" smtClean="0">
                <a:latin typeface="Arial Black" panose="020B0A04020102020204" pitchFamily="34" charset="0"/>
              </a:rPr>
              <a:t> x j </a:t>
            </a:r>
            <a:r>
              <a:rPr lang="en-US" sz="3600" i="1" dirty="0" err="1" smtClean="0">
                <a:latin typeface="Arial Black" panose="020B0A04020102020204" pitchFamily="34" charset="0"/>
              </a:rPr>
              <a:t>nigra</a:t>
            </a:r>
            <a:r>
              <a:rPr lang="en-US" sz="3600" i="1" dirty="0" smtClean="0">
                <a:latin typeface="Arial Black" panose="020B0A04020102020204" pitchFamily="34" charset="0"/>
              </a:rPr>
              <a:t> </a:t>
            </a:r>
            <a:r>
              <a:rPr lang="en-US" sz="3600" i="1" dirty="0" smtClean="0">
                <a:latin typeface="Wingdings" panose="05000000000000000000" pitchFamily="2" charset="2"/>
              </a:rPr>
              <a:t>è</a:t>
            </a:r>
            <a:r>
              <a:rPr lang="en-US" sz="3600" i="1" dirty="0" smtClean="0">
                <a:latin typeface="Arial Black" panose="020B0A04020102020204" pitchFamily="34" charset="0"/>
              </a:rPr>
              <a:t> royal</a:t>
            </a:r>
            <a:endParaRPr lang="en-US" sz="3600" i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5539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" y="0"/>
            <a:ext cx="913941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863026"/>
            <a:ext cx="7848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 Black" panose="020B0A04020102020204" pitchFamily="34" charset="0"/>
              </a:rPr>
              <a:t>Historical Acres</a:t>
            </a:r>
            <a:endParaRPr lang="en-US" sz="32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762000" y="1798638"/>
            <a:ext cx="7620000" cy="4525963"/>
          </a:xfrm>
        </p:spPr>
        <p:txBody>
          <a:bodyPr/>
          <a:lstStyle/>
          <a:p>
            <a:r>
              <a:rPr lang="en-US" dirty="0" smtClean="0">
                <a:latin typeface="Arial Black" panose="020B0A04020102020204" pitchFamily="34" charset="0"/>
              </a:rPr>
              <a:t>By 1914, 34,138 acres of walnuts in California</a:t>
            </a:r>
          </a:p>
          <a:p>
            <a:r>
              <a:rPr lang="en-US" dirty="0" smtClean="0">
                <a:latin typeface="Arial Black" panose="020B0A04020102020204" pitchFamily="34" charset="0"/>
              </a:rPr>
              <a:t>By 1933, 110,700 bearing acres</a:t>
            </a:r>
          </a:p>
          <a:p>
            <a:r>
              <a:rPr lang="en-US" dirty="0" smtClean="0">
                <a:latin typeface="Arial Black" panose="020B0A04020102020204" pitchFamily="34" charset="0"/>
              </a:rPr>
              <a:t>By 1940 walnut planting moved north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7936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599</TotalTime>
  <Words>538</Words>
  <Application>Microsoft Office PowerPoint</Application>
  <PresentationFormat>On-screen Show (4:3)</PresentationFormat>
  <Paragraphs>83</Paragraphs>
  <Slides>30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Walnut History and Production in California</vt:lpstr>
      <vt:lpstr>Historical accounts of walnuts in California mention the hard-shelled walnuts brought in from South America by the mission fathers in the 1770’s</vt:lpstr>
      <vt:lpstr>PowerPoint Presentation</vt:lpstr>
      <vt:lpstr>PowerPoint Presentation</vt:lpstr>
      <vt:lpstr>In 1869 Joseph Sexton purchased a large sack of walnuts at the dock in San Francisco and planted a thousand trees at his ranch in Goleta, California. The origin of these nuts is uncertain, perhaps Chile or China</vt:lpstr>
      <vt:lpstr>About 1870 Felix Gillet, a nurseryman in Nevada City, California, was importing scion wood and nursery stock from France. He is credited with introducing the French cultivars Franquette, Mayette, Chaberle, Meylan, Parisienne, Proparturiens and Cluster.</vt:lpstr>
      <vt:lpstr>As a result of the introduction by Sexton and Gillet, California walnut growers found superior open-pollinated seedlings that led to the cultivars Eureka, Placentia, Concord, Payne, Hartley and others.</vt:lpstr>
      <vt:lpstr>All of the early walnut cultivars were obtained by selecting seedlings that occurred by chance.  1879 to 1885 Luther Burbank walnut breeding: j. hindsii x j. regia è paradox j. hindsii x j nigra è royal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UC Davis walnut breeding program 1948-1978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Almost all USA walnuts are grown in California</vt:lpstr>
      <vt:lpstr>California Walnut Board Inventory Report Year Ending August 31</vt:lpstr>
      <vt:lpstr>PowerPoint Presentation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Walnut History and Production in California</dc:title>
  <dc:creator>Terri</dc:creator>
  <cp:lastModifiedBy>Terri</cp:lastModifiedBy>
  <cp:revision>30</cp:revision>
  <cp:lastPrinted>2014-01-03T03:17:50Z</cp:lastPrinted>
  <dcterms:created xsi:type="dcterms:W3CDTF">2013-12-31T22:14:20Z</dcterms:created>
  <dcterms:modified xsi:type="dcterms:W3CDTF">2015-10-26T15:45:19Z</dcterms:modified>
</cp:coreProperties>
</file>