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67" r:id="rId2"/>
    <p:sldId id="280" r:id="rId3"/>
    <p:sldId id="313" r:id="rId4"/>
    <p:sldId id="282" r:id="rId5"/>
    <p:sldId id="281" r:id="rId6"/>
    <p:sldId id="294" r:id="rId7"/>
    <p:sldId id="279" r:id="rId8"/>
    <p:sldId id="298" r:id="rId9"/>
    <p:sldId id="286" r:id="rId10"/>
    <p:sldId id="300" r:id="rId11"/>
    <p:sldId id="278" r:id="rId12"/>
    <p:sldId id="301" r:id="rId13"/>
    <p:sldId id="283" r:id="rId14"/>
    <p:sldId id="268" r:id="rId15"/>
    <p:sldId id="307" r:id="rId16"/>
    <p:sldId id="269" r:id="rId17"/>
    <p:sldId id="303" r:id="rId18"/>
    <p:sldId id="305" r:id="rId19"/>
    <p:sldId id="318" r:id="rId20"/>
    <p:sldId id="285" r:id="rId21"/>
    <p:sldId id="287" r:id="rId22"/>
    <p:sldId id="306" r:id="rId23"/>
    <p:sldId id="304" r:id="rId24"/>
    <p:sldId id="310" r:id="rId25"/>
    <p:sldId id="289" r:id="rId26"/>
    <p:sldId id="290" r:id="rId27"/>
    <p:sldId id="291" r:id="rId28"/>
    <p:sldId id="292" r:id="rId29"/>
    <p:sldId id="270" r:id="rId30"/>
    <p:sldId id="288" r:id="rId31"/>
    <p:sldId id="309" r:id="rId32"/>
    <p:sldId id="312" r:id="rId33"/>
    <p:sldId id="315" r:id="rId34"/>
    <p:sldId id="311" r:id="rId35"/>
    <p:sldId id="314" r:id="rId36"/>
    <p:sldId id="316" r:id="rId37"/>
    <p:sldId id="317" r:id="rId38"/>
    <p:sldId id="319" r:id="rId39"/>
    <p:sldId id="320" r:id="rId40"/>
    <p:sldId id="321" r:id="rId41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Barros" initials="MB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60" autoAdjust="0"/>
    <p:restoredTop sz="86410" autoAdjust="0"/>
  </p:normalViewPr>
  <p:slideViewPr>
    <p:cSldViewPr snapToGrid="0">
      <p:cViewPr varScale="1">
        <p:scale>
          <a:sx n="56" d="100"/>
          <a:sy n="56" d="100"/>
        </p:scale>
        <p:origin x="-102" y="-4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napToGrid="0">
      <p:cViewPr>
        <p:scale>
          <a:sx n="202" d="100"/>
          <a:sy n="202" d="100"/>
        </p:scale>
        <p:origin x="-240" y="-36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80E404C-F338-4BE7-AC85-70EB3513A8E9}" type="datetimeFigureOut">
              <a:rPr lang="en-US" smtClean="0"/>
              <a:t>8/20/2015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B72ECDC-B534-4A03-99F2-85817380DA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4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goal of this presentation is to</a:t>
            </a:r>
            <a:r>
              <a:rPr lang="en-US" baseline="0" dirty="0" smtClean="0"/>
              <a:t> be aware of slip, trip and fall hazards in your work environment</a:t>
            </a:r>
          </a:p>
          <a:p>
            <a:r>
              <a:rPr lang="en-US" baseline="0" dirty="0" smtClean="0"/>
              <a:t> and try to convince some of you to stop wearing flip flops.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7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I fixed 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40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So now that only half of us are still alive to enter the building…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have a hazard just entering.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tinted glass prevents people entering the building from seeing anyone inside who might be exiting the door.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be careful and open the doors slowly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Potential collision and fall hazard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16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Floor</a:t>
            </a:r>
            <a:r>
              <a:rPr lang="en-US" baseline="0" dirty="0" smtClean="0"/>
              <a:t> mat with raised edge and lapping over the entrance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dirty="0" smtClean="0"/>
              <a:t>So not having the floor</a:t>
            </a:r>
            <a:r>
              <a:rPr lang="en-US" baseline="0" dirty="0" smtClean="0"/>
              <a:t> mat up against the door entry can in result in a slip hazard</a:t>
            </a:r>
          </a:p>
          <a:p>
            <a:endParaRPr lang="en-US" baseline="0" dirty="0" smtClean="0"/>
          </a:p>
          <a:p>
            <a:r>
              <a:rPr lang="en-US" baseline="0" dirty="0" smtClean="0"/>
              <a:t>Especially if shoes are wet or muddy.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Trip hazard from loose, unanchored carpet and mats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81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There are several different types of floor surfaces.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Some are slip resistant and others are not.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Smooth</a:t>
            </a:r>
            <a:r>
              <a:rPr lang="en-US" baseline="0" dirty="0" smtClean="0"/>
              <a:t> </a:t>
            </a:r>
            <a:r>
              <a:rPr lang="en-US" dirty="0" smtClean="0"/>
              <a:t>floors</a:t>
            </a:r>
            <a:r>
              <a:rPr lang="en-US" baseline="0" dirty="0" smtClean="0"/>
              <a:t> can be a slip hazard especially when wet and for shoes without slip resistant soles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baseline="0" dirty="0" smtClean="0"/>
              <a:t>Transitioning from different surfaces such as a slip resistant surface to a smooth surface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baseline="0" dirty="0" smtClean="0"/>
              <a:t>Highly polished floors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baseline="0" dirty="0" smtClean="0"/>
              <a:t>Freshly waxed surfaces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baseline="0" dirty="0" smtClean="0"/>
              <a:t>Floor openings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39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Number one slip</a:t>
            </a:r>
            <a:r>
              <a:rPr lang="en-US" baseline="0" dirty="0" smtClean="0"/>
              <a:t> and fall </a:t>
            </a:r>
            <a:r>
              <a:rPr lang="en-US" dirty="0" smtClean="0"/>
              <a:t>issue in the building</a:t>
            </a:r>
            <a:r>
              <a:rPr lang="en-US" baseline="0" dirty="0" smtClean="0"/>
              <a:t> is,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Spilled water on floor from people filling water </a:t>
            </a:r>
            <a:r>
              <a:rPr lang="en-US" baseline="0" smtClean="0"/>
              <a:t>bottles and transporting </a:t>
            </a:r>
            <a:r>
              <a:rPr lang="en-US" baseline="0" dirty="0" smtClean="0"/>
              <a:t>tea pots (you tea party people know who you are)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Ice machines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Catering tables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Water fountains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you spill water or anything else, please clean it up!!  (show mop, sign and brush/broom)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517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There have been some slips and falls in the break room spilled water.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be alert and aware when in the break room, at the ice machines, refrigerators and drinking fountains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areas around catering tables are another high risk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5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4 stairways to heaven</a:t>
            </a:r>
            <a:r>
              <a:rPr lang="en-US" baseline="0" dirty="0" smtClean="0"/>
              <a:t> in the building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Hazards are:</a:t>
            </a:r>
            <a:endParaRPr lang="en-US" dirty="0" smtClean="0"/>
          </a:p>
          <a:p>
            <a:r>
              <a:rPr lang="en-US" dirty="0" smtClean="0"/>
              <a:t>Not holding on to the banister.</a:t>
            </a:r>
          </a:p>
          <a:p>
            <a:r>
              <a:rPr lang="en-US" dirty="0" smtClean="0"/>
              <a:t>Distracted</a:t>
            </a:r>
            <a:r>
              <a:rPr lang="en-US" baseline="0" dirty="0" smtClean="0"/>
              <a:t> using a phone or other device.</a:t>
            </a:r>
          </a:p>
          <a:p>
            <a:r>
              <a:rPr lang="en-US" baseline="0" dirty="0" smtClean="0"/>
              <a:t>Running on the stairs</a:t>
            </a:r>
          </a:p>
          <a:p>
            <a:r>
              <a:rPr lang="en-US" baseline="0" dirty="0" smtClean="0"/>
              <a:t>Skipping over steps</a:t>
            </a:r>
          </a:p>
          <a:p>
            <a:r>
              <a:rPr lang="en-US" baseline="0" dirty="0" smtClean="0"/>
              <a:t>Carrying to many items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81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dirty="0" smtClean="0"/>
              <a:t>Carrying</a:t>
            </a:r>
            <a:r>
              <a:rPr lang="en-US" baseline="0" dirty="0" smtClean="0"/>
              <a:t> too many items and not watching where you are going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62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No horseplay!!</a:t>
            </a:r>
          </a:p>
          <a:p>
            <a:endParaRPr lang="en-US" baseline="0" dirty="0" smtClean="0"/>
          </a:p>
          <a:p>
            <a:r>
              <a:rPr lang="en-US" baseline="0" dirty="0" smtClean="0"/>
              <a:t>David caught students doing this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90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No horseplay!!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8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Slip,</a:t>
            </a:r>
            <a:r>
              <a:rPr lang="en-US" baseline="0" dirty="0" smtClean="0"/>
              <a:t> trip and fall injuries are very common in all work environments due to the fact that almost everyone walks where they work.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baseline="0" dirty="0" smtClean="0"/>
              <a:t>Only driving causes more fatalities then slip, trip and falls.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baseline="0" dirty="0" smtClean="0"/>
              <a:t>Cal-OSHA also requires all aisle ways, entrances, and storage areas to be free of obstructions.</a:t>
            </a:r>
          </a:p>
          <a:p>
            <a:r>
              <a:rPr lang="en-US" baseline="0" dirty="0" smtClean="0"/>
              <a:t>We covered this in the material storage safety presentation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3422" indent="-17342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71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Rounding</a:t>
            </a:r>
            <a:r>
              <a:rPr lang="en-US" baseline="0" dirty="0" smtClean="0"/>
              <a:t> blind corners to fast, distracted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2ECDC-B534-4A03-99F2-85817380DAF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67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Bags</a:t>
            </a:r>
            <a:r>
              <a:rPr lang="en-US" baseline="0" dirty="0" smtClean="0"/>
              <a:t> and other items on floor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Electrical</a:t>
            </a:r>
            <a:r>
              <a:rPr lang="en-US" baseline="0" dirty="0" smtClean="0"/>
              <a:t> and data c</a:t>
            </a:r>
            <a:r>
              <a:rPr lang="en-US" dirty="0" smtClean="0"/>
              <a:t>ords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Housekeeping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2ECDC-B534-4A03-99F2-85817380DAF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88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Load</a:t>
            </a:r>
            <a:r>
              <a:rPr lang="en-US" baseline="0" dirty="0" smtClean="0"/>
              <a:t> bearing beams and footings along the asileways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Cords sticking out of cubicles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File drawers left opened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2ECDC-B534-4A03-99F2-85817380DAF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14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Load bearing beams are a potential collision hazard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Be aware of your surroundings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Many people</a:t>
            </a:r>
            <a:r>
              <a:rPr lang="en-US" baseline="0" dirty="0" smtClean="0"/>
              <a:t> have told me they have collided it to them.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2ECDC-B534-4A03-99F2-85817380DAF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11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According</a:t>
            </a:r>
            <a:r>
              <a:rPr lang="en-US" baseline="0" dirty="0" smtClean="0"/>
              <a:t> to the Centers for Disease Control and Prevention,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Approximately 235 thousand people annually go to the emergency room due to injuries in the bathroom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More than a third are from</a:t>
            </a:r>
            <a:r>
              <a:rPr lang="en-US" baseline="0" dirty="0" smtClean="0"/>
              <a:t> showers or bath tubs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2ECDC-B534-4A03-99F2-85817380DAF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91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Don’t be distracted</a:t>
            </a:r>
            <a:r>
              <a:rPr lang="en-US" baseline="0" dirty="0" smtClean="0"/>
              <a:t> while walking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Keep an eye out for other people, items on the floor and spills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Poor can increase 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2ECDC-B534-4A03-99F2-85817380DAF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19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Preferably before</a:t>
            </a:r>
            <a:r>
              <a:rPr lang="en-US" baseline="0" dirty="0" smtClean="0"/>
              <a:t> you come to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Try to get plenty of sleep the night before.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Being sick increases 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2ECDC-B534-4A03-99F2-85817380DAF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86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Being</a:t>
            </a:r>
            <a:r>
              <a:rPr lang="en-US" baseline="0" dirty="0" smtClean="0"/>
              <a:t> stressed out can cause all kinds of unsafe practices.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Chill out in a quiet room, take a break to calm down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Exercise can reduce stress and being fit can decreases your 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2ECDC-B534-4A03-99F2-85817380DAF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18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Avoid</a:t>
            </a:r>
            <a:r>
              <a:rPr lang="en-US" baseline="0" dirty="0" smtClean="0"/>
              <a:t> alcohol and drug use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Prescription medications can increase risk of a slip, trip and fall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Many slip, trip and fall accidents in the workplace are contributed from intoxication or over medication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2ECDC-B534-4A03-99F2-85817380DAF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798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Their are shoes design for different work environments and tasks including the office.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want to wear shoes that provide good support and have slip resistant soles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51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types of injuries from slip,</a:t>
            </a:r>
            <a:r>
              <a:rPr lang="en-US" baseline="0" dirty="0" smtClean="0"/>
              <a:t> trip and falls are endless.  From no injury to death.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Sprains</a:t>
            </a:r>
            <a:r>
              <a:rPr lang="en-US" baseline="0" dirty="0"/>
              <a:t> </a:t>
            </a:r>
            <a:r>
              <a:rPr lang="en-US" baseline="0" dirty="0" smtClean="0"/>
              <a:t>&amp; Strains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Bruises &amp; Contusions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Bone fractures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Abrasions &amp; Lacerations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Brain damage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Coma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29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It’s easy to figure why the high heel shoe can be a slip, trip and fall hazard.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Shoe has very little surface contact and not slip resistant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heel is unstable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foot is in an un-natural position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Fatigue sets in quickly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couldn’t create a more hazardous shoe</a:t>
            </a:r>
            <a:endParaRPr lang="en-US" baseline="0" dirty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7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flip</a:t>
            </a:r>
            <a:r>
              <a:rPr lang="en-US" baseline="0" dirty="0" smtClean="0"/>
              <a:t> flop may look innocent but it is a dangerous shoe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According to the UK National Health Services, there were approximately 200 thousand flip flop related injuries in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With a cost of $64 million dollars.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Flip flops are mostly design to protect the soles from hot surfaces and from catching athlete’s foot from public showers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They were not design to wear all day as a walking or working shoe.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Flip flops do not offer: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Heel support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Arch support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Sole cushioning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Ankle support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Shock absorption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Sun protection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Skin protection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Toe protection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They can fall off easily resulting in an slip, trip and fall hazard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baseline="0" dirty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061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Walking around the office barefoot is a bad idea for several reasons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 foot protection from sharp materials, hot surfaces, floor edges, dropped items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Being barefoot is a slip hazard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in the event of an earthquake, fire, or other emergency, your feet can be injured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Resulting in a failed evacuation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baseline="0" dirty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35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Worn out shoes can contribute to slip, trip and falls.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They fall apart, don’t provide support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Can cause poor posture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Soles worn out not providing slip resistance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baseline="0" dirty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63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Instead of flip flops, wear sandals that provide good:</a:t>
            </a:r>
          </a:p>
          <a:p>
            <a:r>
              <a:rPr lang="en-US" baseline="0" dirty="0" smtClean="0"/>
              <a:t>Arch support</a:t>
            </a:r>
          </a:p>
          <a:p>
            <a:r>
              <a:rPr lang="en-US" baseline="0" dirty="0" smtClean="0"/>
              <a:t>Heal support</a:t>
            </a:r>
          </a:p>
          <a:p>
            <a:r>
              <a:rPr lang="en-US" baseline="0" dirty="0" smtClean="0"/>
              <a:t>Ankle support</a:t>
            </a:r>
          </a:p>
          <a:p>
            <a:r>
              <a:rPr lang="en-US" baseline="0" dirty="0" smtClean="0"/>
              <a:t>Secure fit</a:t>
            </a:r>
          </a:p>
          <a:p>
            <a:r>
              <a:rPr lang="en-US" baseline="0" dirty="0" smtClean="0"/>
              <a:t>And slip resistant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486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Examples of shoes from the Shoes For Crews company that provide good support and are slip resistant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961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Examples of shoes from the Shoes For Crews company that provide good support and are slip resistant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23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Safety Note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DVD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Cord Cover video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76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6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where are the slip, trip and fall hazards?  EVERYWHERE!</a:t>
            </a:r>
          </a:p>
          <a:p>
            <a:endParaRPr lang="en-US" dirty="0" smtClean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Stairs,</a:t>
            </a:r>
            <a:r>
              <a:rPr lang="en-US" baseline="0" dirty="0" smtClean="0"/>
              <a:t> </a:t>
            </a:r>
            <a:r>
              <a:rPr lang="en-US" dirty="0" smtClean="0"/>
              <a:t>floors, carpets, fie drawers, slick surfaces</a:t>
            </a:r>
            <a:r>
              <a:rPr lang="en-US" baseline="0" dirty="0" smtClean="0"/>
              <a:t>, work stations, furniture, uneven surfaces, curbs.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baseline="0" dirty="0" smtClean="0"/>
              <a:t>Changing surfaces, unsafe shoes, blind corners, protruding objects, spilled materials, and on and 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6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Leaves, fallen branches, and other types of debris can be a slip, trip and fall hazard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Water and oil </a:t>
            </a:r>
          </a:p>
          <a:p>
            <a:endParaRPr lang="en-US" dirty="0" smtClean="0"/>
          </a:p>
          <a:p>
            <a:r>
              <a:rPr lang="en-US" dirty="0" smtClean="0"/>
              <a:t>If you are parked next to a curb, you don’t have much room to maneuver</a:t>
            </a:r>
          </a:p>
          <a:p>
            <a:endParaRPr lang="en-US" dirty="0" smtClean="0"/>
          </a:p>
          <a:p>
            <a:r>
              <a:rPr lang="en-US" dirty="0" smtClean="0"/>
              <a:t>If</a:t>
            </a:r>
            <a:r>
              <a:rPr lang="en-US" baseline="0" dirty="0" smtClean="0"/>
              <a:t> you are carrying items, your balance is further off trying to maneuver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48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drains can</a:t>
            </a:r>
            <a:r>
              <a:rPr lang="en-US" baseline="0" dirty="0" smtClean="0"/>
              <a:t> be a fall and injury hazard if wearing small heels or not walking carefully </a:t>
            </a:r>
          </a:p>
          <a:p>
            <a:r>
              <a:rPr lang="en-US" baseline="0" dirty="0" smtClean="0"/>
              <a:t>Injuries from this can be:</a:t>
            </a:r>
          </a:p>
          <a:p>
            <a:r>
              <a:rPr lang="en-US" baseline="0" dirty="0" smtClean="0"/>
              <a:t>Twisted/broken ankle</a:t>
            </a:r>
          </a:p>
          <a:p>
            <a:r>
              <a:rPr lang="en-US" baseline="0" dirty="0" smtClean="0"/>
              <a:t>Knee and hand wrist injuries</a:t>
            </a:r>
          </a:p>
          <a:p>
            <a:r>
              <a:rPr lang="en-US" baseline="0" dirty="0" smtClean="0"/>
              <a:t>Back and head injuries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99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Uneven pavement 1</a:t>
            </a:r>
            <a:r>
              <a:rPr lang="en-US" baseline="0" dirty="0" smtClean="0"/>
              <a:t> and a half inch</a:t>
            </a:r>
          </a:p>
          <a:p>
            <a:r>
              <a:rPr lang="en-US" baseline="0" dirty="0" smtClean="0"/>
              <a:t>Drop off edges 3 inches or more</a:t>
            </a:r>
          </a:p>
          <a:p>
            <a:r>
              <a:rPr lang="en-US" baseline="0" dirty="0" smtClean="0"/>
              <a:t>Hard pack dirt paths which gets slippery and muddy when wet</a:t>
            </a:r>
            <a:endParaRPr lang="en-US" dirty="0" smtClean="0"/>
          </a:p>
          <a:p>
            <a:r>
              <a:rPr lang="en-US" dirty="0" smtClean="0"/>
              <a:t>Raised edge boards</a:t>
            </a:r>
          </a:p>
          <a:p>
            <a:r>
              <a:rPr lang="en-US" dirty="0" smtClean="0"/>
              <a:t>Storm drains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16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Wide gaps between concrete slabs can be a toe stub with open shoes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bumps from </a:t>
            </a:r>
            <a:r>
              <a:rPr lang="en-US" b="1" baseline="0" dirty="0" smtClean="0">
                <a:solidFill>
                  <a:srgbClr val="FF0000"/>
                </a:solidFill>
              </a:rPr>
              <a:t>truncated dome surfaces </a:t>
            </a:r>
            <a:r>
              <a:rPr lang="en-US" baseline="0" dirty="0" smtClean="0"/>
              <a:t>can be a walking hazard especially with high heels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(Invented in Japan in 1960 and introduced to America Year 2000</a:t>
            </a:r>
          </a:p>
          <a:p>
            <a:endParaRPr lang="en-US" baseline="0" dirty="0" smtClean="0"/>
          </a:p>
          <a:p>
            <a:r>
              <a:rPr lang="en-US" baseline="0" dirty="0" smtClean="0"/>
              <a:t>Navigating through broken concrete to reach an outlet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 path available to the power box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90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only place with warning signs is the patio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why only No Skateboarding???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Shouldn’t Running, Skipping, Hopping, Jumping be included??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would be a large sign, so I had an idea……………………………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8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"/>
          <a:stretch/>
        </p:blipFill>
        <p:spPr>
          <a:xfrm flipH="1">
            <a:off x="0" y="0"/>
            <a:ext cx="11159067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1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0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382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6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9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40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66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04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Wave+ANRLogo_basic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5807075"/>
            <a:ext cx="1180253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0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Relationship Id="rId9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afety.ucanr.edu/files/1457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hyperlink" Target="http://safety.ucanr.edu/Training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7"/>
            <a:ext cx="10972800" cy="5437674"/>
          </a:xfrm>
        </p:spPr>
        <p:txBody>
          <a:bodyPr/>
          <a:lstStyle/>
          <a:p>
            <a:endParaRPr lang="en-US" altLang="en-US" sz="3200" b="1" dirty="0"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4661" y="274637"/>
            <a:ext cx="8830939" cy="1181630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600" dirty="0" smtClean="0">
                <a:solidFill>
                  <a:schemeClr val="tx2"/>
                </a:solidFill>
              </a:rPr>
              <a:t>SLIP, TRIP and FALLS</a:t>
            </a:r>
          </a:p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400" dirty="0" smtClean="0">
                <a:solidFill>
                  <a:schemeClr val="tx2"/>
                </a:solidFill>
              </a:rPr>
              <a:t>Navigating the ANR Building</a:t>
            </a:r>
          </a:p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 smtClean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48" y="1842247"/>
            <a:ext cx="4762368" cy="3154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84" y="2515560"/>
            <a:ext cx="2410225" cy="1807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93" y="1456267"/>
            <a:ext cx="1380507" cy="2084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46" y="3877833"/>
            <a:ext cx="2510118" cy="16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" y="0"/>
            <a:ext cx="10972800" cy="690562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PATIO </a:t>
            </a: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35040" y="1305560"/>
            <a:ext cx="5422392" cy="44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600"/>
              </a:spcBef>
              <a:spcAft>
                <a:spcPts val="1200"/>
              </a:spcAft>
              <a:buFont typeface="Arial" charset="0"/>
              <a:buNone/>
            </a:pP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8" y="690562"/>
            <a:ext cx="7428428" cy="492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859895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ENTRANCES</a:t>
            </a: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305560"/>
            <a:ext cx="8229600" cy="4434840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49389"/>
            <a:ext cx="4936834" cy="3702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11" y="1349389"/>
            <a:ext cx="5091953" cy="38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859895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ENTRANCES</a:t>
            </a: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305560"/>
            <a:ext cx="8229600" cy="4434840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68675"/>
            <a:ext cx="4755249" cy="3149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331" y="3344894"/>
            <a:ext cx="3948953" cy="2615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85" y="1085525"/>
            <a:ext cx="4058638" cy="2688189"/>
          </a:xfrm>
          <a:prstGeom prst="rect">
            <a:avLst/>
          </a:prstGeom>
        </p:spPr>
      </p:pic>
      <p:sp>
        <p:nvSpPr>
          <p:cNvPr id="3" name="Up-Down Arrow 2"/>
          <p:cNvSpPr/>
          <p:nvPr/>
        </p:nvSpPr>
        <p:spPr>
          <a:xfrm>
            <a:off x="10815655" y="4871222"/>
            <a:ext cx="188258" cy="365599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75734" y="0"/>
            <a:ext cx="10972800" cy="893762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FLOORS</a:t>
            </a: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8568" y="1305560"/>
            <a:ext cx="9753600" cy="4434840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38" y="1127910"/>
            <a:ext cx="3616086" cy="2395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11" y="446881"/>
            <a:ext cx="3688866" cy="2443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243" y="2678019"/>
            <a:ext cx="3268757" cy="2451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9" y="3027306"/>
            <a:ext cx="3518647" cy="2330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86370" y="1573118"/>
            <a:ext cx="3151530" cy="2087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38" y="3693173"/>
            <a:ext cx="2729636" cy="2047227"/>
          </a:xfrm>
          <a:prstGeom prst="rect">
            <a:avLst/>
          </a:prstGeom>
        </p:spPr>
      </p:pic>
      <p:sp>
        <p:nvSpPr>
          <p:cNvPr id="7" name="Up-Down Arrow 6"/>
          <p:cNvSpPr/>
          <p:nvPr/>
        </p:nvSpPr>
        <p:spPr>
          <a:xfrm>
            <a:off x="10167809" y="3924814"/>
            <a:ext cx="176530" cy="53551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7523" y="0"/>
            <a:ext cx="10972800" cy="910695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70C0"/>
                </a:solidFill>
                <a:latin typeface="+mn-lt"/>
              </a:rPr>
              <a:t>SPILLS</a:t>
            </a:r>
            <a:endParaRPr lang="en-US" alt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6723" y="1553855"/>
            <a:ext cx="8151290" cy="402046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 smtClean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/>
              <a:t> </a:t>
            </a:r>
            <a:r>
              <a:rPr lang="en-US" altLang="en-US" dirty="0" smtClean="0"/>
              <a:t>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4218" y="1454298"/>
            <a:ext cx="4440772" cy="3402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2" y="455347"/>
            <a:ext cx="3841379" cy="2544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00" y="1453225"/>
            <a:ext cx="4123765" cy="3092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9333" y="3001105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7523" y="0"/>
            <a:ext cx="10972800" cy="910695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70C0"/>
                </a:solidFill>
                <a:latin typeface="+mn-lt"/>
              </a:rPr>
              <a:t>HIGH RISK SPILL AREAS</a:t>
            </a:r>
            <a:endParaRPr lang="en-US" alt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6723" y="1553855"/>
            <a:ext cx="8151290" cy="402046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 smtClean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/>
              <a:t> </a:t>
            </a:r>
            <a:r>
              <a:rPr lang="en-US" altLang="en-US" dirty="0" smtClean="0"/>
              <a:t>       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016" y="924744"/>
            <a:ext cx="3946307" cy="295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6" y="924744"/>
            <a:ext cx="4249271" cy="3186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59" y="3392019"/>
            <a:ext cx="3222812" cy="2417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33" y="3376591"/>
            <a:ext cx="3390956" cy="25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6533" y="0"/>
            <a:ext cx="10972800" cy="758295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1"/>
                </a:solidFill>
                <a:latin typeface="+mn-lt"/>
              </a:rPr>
              <a:t>STAIRS</a:t>
            </a:r>
            <a:endParaRPr lang="en-US" altLang="en-U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8240" y="1305560"/>
            <a:ext cx="8229600" cy="4434840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dirty="0" smtClean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18" y="1116105"/>
            <a:ext cx="5468471" cy="41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6533" y="0"/>
            <a:ext cx="10972800" cy="758295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1"/>
                </a:solidFill>
                <a:latin typeface="+mn-lt"/>
              </a:rPr>
              <a:t>STAIRS</a:t>
            </a:r>
            <a:endParaRPr lang="en-US" altLang="en-U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8240" y="1305560"/>
            <a:ext cx="8229600" cy="4434840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dirty="0" smtClean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4" name="_DSC4330_StairCollision_x26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7333" y="663221"/>
            <a:ext cx="8043334" cy="53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6533" y="0"/>
            <a:ext cx="10972800" cy="758295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1"/>
                </a:solidFill>
                <a:latin typeface="+mn-lt"/>
              </a:rPr>
              <a:t>STAIRS</a:t>
            </a:r>
            <a:endParaRPr lang="en-US" altLang="en-U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8240" y="1305560"/>
            <a:ext cx="8229600" cy="4434840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dirty="0" smtClean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4" name="_DSC4328_SwingStairs_x26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7332" y="663222"/>
            <a:ext cx="8060267" cy="537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6533" y="0"/>
            <a:ext cx="10972800" cy="758295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1"/>
                </a:solidFill>
                <a:latin typeface="+mn-lt"/>
              </a:rPr>
              <a:t>GOOFING OFF</a:t>
            </a:r>
            <a:endParaRPr lang="en-US" altLang="en-U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8240" y="1305560"/>
            <a:ext cx="8229600" cy="4434840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dirty="0" smtClean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3" name="_DSC4354_Surfer_x26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3899" y="663222"/>
            <a:ext cx="8098367" cy="539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5546" y="0"/>
            <a:ext cx="10972800" cy="1143000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STATISTICS and CODES</a:t>
            </a:r>
            <a:br>
              <a:rPr lang="en-US" altLang="en-US" sz="3200" b="1" dirty="0" smtClean="0">
                <a:solidFill>
                  <a:srgbClr val="0070C0"/>
                </a:solidFill>
                <a:latin typeface="+mn-lt"/>
              </a:rPr>
            </a:br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(the boring stuff)</a:t>
            </a: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3367" y="1417638"/>
            <a:ext cx="9657159" cy="4322762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An average of 3.8 million slip, trip, and fall, work injuries occur every year.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Resulting in a 15 to 20 percent of all workers’ compensation costs.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The average disabling claims costs is $22,000 per worker.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Slip, trip, and falls account for 20 percent of non-fatal accidents and 15 percent of all work related deaths.</a:t>
            </a:r>
          </a:p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400" i="1" dirty="0" smtClean="0">
                <a:solidFill>
                  <a:srgbClr val="FF0000"/>
                </a:solidFill>
              </a:rPr>
              <a:t>Cal-OSHA requires all floors to be free of dangerous projections or obstructions, maintained in good repair, and reasonable free of oil, grease, or water.</a:t>
            </a:r>
          </a:p>
        </p:txBody>
      </p:sp>
    </p:spTree>
    <p:extLst>
      <p:ext uri="{BB962C8B-B14F-4D97-AF65-F5344CB8AC3E}">
        <p14:creationId xmlns:p14="http://schemas.microsoft.com/office/powerpoint/2010/main" val="42225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89505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BLIND SPOTS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1259"/>
            <a:ext cx="5088466" cy="38163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1" y="1331259"/>
            <a:ext cx="5109883" cy="38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47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89505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WORKSTATIONS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74" y="689505"/>
            <a:ext cx="3474820" cy="26061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88" y="689505"/>
            <a:ext cx="4137212" cy="3102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63" y="2774143"/>
            <a:ext cx="4123765" cy="30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9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89505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ASILEWAYS AND FILE AREAS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1858" y="1510964"/>
            <a:ext cx="4865561" cy="322264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08" y="1008528"/>
            <a:ext cx="4586361" cy="3439771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>
            <a:off x="1954604" y="3216415"/>
            <a:ext cx="470647" cy="17534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25" y="2903038"/>
            <a:ext cx="3536039" cy="2652029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>
          <a:xfrm>
            <a:off x="6096000" y="4558551"/>
            <a:ext cx="510988" cy="13500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22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65449"/>
          </a:xfrm>
        </p:spPr>
        <p:txBody>
          <a:bodyPr/>
          <a:lstStyle/>
          <a:p>
            <a:r>
              <a:rPr lang="en-US" sz="3600" smtClean="0">
                <a:solidFill>
                  <a:schemeClr val="accent1"/>
                </a:solidFill>
              </a:rPr>
              <a:t>RANDOM  </a:t>
            </a:r>
            <a:r>
              <a:rPr lang="en-US" sz="3600" dirty="0" smtClean="0">
                <a:solidFill>
                  <a:schemeClr val="accent1"/>
                </a:solidFill>
              </a:rPr>
              <a:t>BEAMS</a:t>
            </a:r>
            <a:br>
              <a:rPr lang="en-US" sz="3600" dirty="0" smtClean="0">
                <a:solidFill>
                  <a:schemeClr val="accent1"/>
                </a:solidFill>
              </a:rPr>
            </a:br>
            <a:r>
              <a:rPr lang="en-US" sz="2000" dirty="0" smtClean="0">
                <a:solidFill>
                  <a:schemeClr val="accent1"/>
                </a:solidFill>
              </a:rPr>
              <a:t>Those silly building designers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95" y="685397"/>
            <a:ext cx="2725162" cy="204387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855" y="3532014"/>
            <a:ext cx="2944906" cy="2208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5208" y="738078"/>
            <a:ext cx="3146612" cy="2359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4238" y="2808636"/>
            <a:ext cx="3521348" cy="26410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9254" y="1602504"/>
            <a:ext cx="3913093" cy="29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93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65449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BATHROOMS AND SHOWERS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5" name="_DSC4350_Psycho_x26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7333" y="663221"/>
            <a:ext cx="8128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89505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WHAT YOU CAN DO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9505"/>
            <a:ext cx="10972800" cy="507928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Be alert!!  </a:t>
            </a:r>
            <a:r>
              <a:rPr lang="en-US" sz="2400" dirty="0"/>
              <a:t>P</a:t>
            </a:r>
            <a:r>
              <a:rPr lang="en-US" sz="2400" dirty="0" smtClean="0"/>
              <a:t>ay attention to your surroundings!</a:t>
            </a:r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88" y="1233767"/>
            <a:ext cx="6046694" cy="45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38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89505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WHAT YOU CAN DO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9505"/>
            <a:ext cx="10972800" cy="436767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Get plenty of rest!</a:t>
            </a:r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29" y="1201583"/>
            <a:ext cx="6060141" cy="45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65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89505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WHAT YOU CAN DO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9505"/>
            <a:ext cx="10972800" cy="436767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Try to manage your stress!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50" y="1176395"/>
            <a:ext cx="3112967" cy="469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98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89505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WHAT YOU CAN DO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9506"/>
            <a:ext cx="10972800" cy="44849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Keep the party at home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70" y="1169892"/>
            <a:ext cx="6131860" cy="45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37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04160" y="116655"/>
            <a:ext cx="3804138" cy="11430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>FOOTWear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/>
            </a:r>
            <a:b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</a:b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> </a:t>
            </a:r>
            <a:r>
              <a:rPr lang="en-US" altLang="en-US" sz="1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Adobe Fan Heiti Std B" panose="020B0700000000000000" pitchFamily="34" charset="-128"/>
              </a:rPr>
              <a:t>BECAUSE YOU CAN NEVER HAVE TO MANY SHOES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Adobe Fan Heiti Std B" panose="020B0700000000000000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34" y="661527"/>
            <a:ext cx="2041960" cy="13588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67" y="3630056"/>
            <a:ext cx="2466975" cy="1847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13" y="3630056"/>
            <a:ext cx="2076450" cy="220027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67" y="1573307"/>
            <a:ext cx="2928810" cy="373828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91" y="2268701"/>
            <a:ext cx="2837329" cy="25976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71" y="935071"/>
            <a:ext cx="1830388" cy="1815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98" y="2390095"/>
            <a:ext cx="1533987" cy="235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5546" y="0"/>
            <a:ext cx="10972800" cy="1143000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TYPES OF INJURIES</a:t>
            </a: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08" y="1154486"/>
            <a:ext cx="5857875" cy="3895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788424">
            <a:off x="914401" y="1344705"/>
            <a:ext cx="104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SPRAINS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 rot="1150182">
            <a:off x="983020" y="2676996"/>
            <a:ext cx="99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STRAINS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 rot="21297010">
            <a:off x="907020" y="3925220"/>
            <a:ext cx="98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BRUISES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1210512">
            <a:off x="950016" y="4944975"/>
            <a:ext cx="146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CONTUSIONS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 rot="1232315">
            <a:off x="10211119" y="1363199"/>
            <a:ext cx="129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FRACTURES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20367111">
            <a:off x="10187436" y="2738773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ABRASIONS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 rot="757712">
            <a:off x="10187436" y="3882633"/>
            <a:ext cx="149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LACERATIONS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 rot="20203658">
            <a:off x="10534582" y="5050211"/>
            <a:ext cx="80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52887" y="5378241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DEATH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357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04160" y="116655"/>
            <a:ext cx="3804138" cy="878427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/>
            </a:r>
            <a:b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</a:b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Adobe Fan Heiti Std B" panose="020B0700000000000000" pitchFamily="34" charset="-12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9829" y="847164"/>
            <a:ext cx="10972800" cy="481404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Do not recommend these type of shoes for the office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57" y="2152641"/>
            <a:ext cx="3475231" cy="2593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592" y="1796578"/>
            <a:ext cx="3063136" cy="306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04160" y="116655"/>
            <a:ext cx="3804138" cy="878427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1"/>
                </a:solidFill>
                <a:latin typeface="+mn-lt"/>
                <a:ea typeface="Adobe Fan Heiti Std B" panose="020B0700000000000000" pitchFamily="34" charset="-128"/>
              </a:rPr>
              <a:t>THE FLIP FLOP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/>
            </a:r>
            <a:b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</a:b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Adobe Fan Heiti Std B" panose="020B0700000000000000" pitchFamily="34" charset="-12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05" y="995082"/>
            <a:ext cx="6464859" cy="4558554"/>
          </a:xfrm>
        </p:spPr>
      </p:pic>
    </p:spTree>
    <p:extLst>
      <p:ext uri="{BB962C8B-B14F-4D97-AF65-F5344CB8AC3E}">
        <p14:creationId xmlns:p14="http://schemas.microsoft.com/office/powerpoint/2010/main" val="134769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04160" y="116655"/>
            <a:ext cx="3804138" cy="878427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1"/>
                </a:solidFill>
                <a:latin typeface="+mn-lt"/>
                <a:ea typeface="Adobe Fan Heiti Std B" panose="020B0700000000000000" pitchFamily="34" charset="-128"/>
              </a:rPr>
              <a:t>GOING BAREFOOT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/>
            </a:r>
            <a:b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</a:b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Adobe Fan Heiti Std B" panose="020B0700000000000000" pitchFamily="34" charset="-12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4" y="806823"/>
            <a:ext cx="3761690" cy="282126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37" y="1909482"/>
            <a:ext cx="3761691" cy="2821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41" y="2767479"/>
            <a:ext cx="3836895" cy="28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04160" y="116655"/>
            <a:ext cx="3804138" cy="878427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1"/>
                </a:solidFill>
                <a:latin typeface="+mn-lt"/>
                <a:ea typeface="Adobe Fan Heiti Std B" panose="020B0700000000000000" pitchFamily="34" charset="-128"/>
              </a:rPr>
              <a:t>WORN OUT SHOES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/>
            </a:r>
            <a:b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</a:b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Adobe Fan Heiti Std B" panose="020B0700000000000000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50" y="3212922"/>
            <a:ext cx="3484965" cy="2391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38" y="2473334"/>
            <a:ext cx="3109798" cy="23323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1" y="847164"/>
            <a:ext cx="3514165" cy="2635624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3025588" y="2969412"/>
            <a:ext cx="560007" cy="2560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>
            <a:off x="7032811" y="3118061"/>
            <a:ext cx="537883" cy="21476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9597" y="170443"/>
            <a:ext cx="6499555" cy="878427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1"/>
                </a:solidFill>
                <a:latin typeface="+mn-lt"/>
                <a:ea typeface="Adobe Fan Heiti Std B" panose="020B0700000000000000" pitchFamily="34" charset="-128"/>
              </a:rPr>
              <a:t>REPLACEMENT FOR FLIP FLOPS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/>
            </a:r>
            <a:b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</a:b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Adobe Fan Heiti Std B" panose="020B0700000000000000" pitchFamily="34" charset="-12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04" y="1429884"/>
            <a:ext cx="3449255" cy="344925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31" y="2164976"/>
            <a:ext cx="4151190" cy="20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3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1986" y="156996"/>
            <a:ext cx="5908028" cy="878427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1"/>
                </a:solidFill>
                <a:latin typeface="+mn-lt"/>
                <a:ea typeface="Adobe Fan Heiti Std B" panose="020B0700000000000000" pitchFamily="34" charset="-128"/>
              </a:rPr>
              <a:t>RECOMMENDED SHOES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/>
            </a:r>
            <a:b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</a:b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Adobe Fan Heiti Std B" panose="020B0700000000000000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30" y="836239"/>
            <a:ext cx="2711263" cy="2711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41" y="3348317"/>
            <a:ext cx="2285440" cy="2285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047" y="722712"/>
            <a:ext cx="2824790" cy="28247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97" y="3479064"/>
            <a:ext cx="2080290" cy="20239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20" y="867802"/>
            <a:ext cx="2679700" cy="2679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49" y="3294716"/>
            <a:ext cx="2339041" cy="233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1986" y="156996"/>
            <a:ext cx="5908028" cy="878427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1"/>
                </a:solidFill>
                <a:latin typeface="+mn-lt"/>
                <a:ea typeface="Adobe Fan Heiti Std B" panose="020B0700000000000000" pitchFamily="34" charset="-128"/>
              </a:rPr>
              <a:t>RECOMMENDED SHOES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/>
            </a:r>
            <a:b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</a:b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Adobe Fan Heiti Std B" panose="020B07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87" y="978273"/>
            <a:ext cx="2661957" cy="2661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05" y="3598934"/>
            <a:ext cx="2075144" cy="2075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13" y="951353"/>
            <a:ext cx="2791970" cy="2791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59" y="3598934"/>
            <a:ext cx="1864099" cy="1864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697" y="1317812"/>
            <a:ext cx="2625912" cy="2625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67" y="3623704"/>
            <a:ext cx="2050374" cy="205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1986" y="156997"/>
            <a:ext cx="5908028" cy="838086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1"/>
                </a:solidFill>
                <a:latin typeface="+mn-lt"/>
                <a:ea typeface="Adobe Fan Heiti Std B" panose="020B0700000000000000" pitchFamily="34" charset="-128"/>
              </a:rPr>
              <a:t>RESOURCES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/>
            </a:r>
            <a:b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</a:b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Adobe Fan Heiti Std B" panose="020B0700000000000000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1367" y="1251876"/>
            <a:ext cx="99553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Safety Note 62 (Slip, Trips, and Falls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safety.ucanr.edu/files/1457.pdf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DVD E-071 (Slips, Trips, and Falls Update)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safety.ucanr.edu/files/1457.pdf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ANR Cord Cover Installation Video</a:t>
            </a:r>
          </a:p>
          <a:p>
            <a:r>
              <a:rPr lang="en-US" dirty="0">
                <a:hlinkClick r:id="rId4"/>
              </a:rPr>
              <a:t>http://safety.ucanr.edu/Training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07650">
            <a:off x="5525656" y="1883660"/>
            <a:ext cx="2324100" cy="26289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1483">
            <a:off x="8802760" y="1772295"/>
            <a:ext cx="2721704" cy="36944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802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1986" y="242047"/>
            <a:ext cx="5907885" cy="9144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chemeClr val="accent1"/>
                </a:solidFill>
                <a:latin typeface="+mn-lt"/>
                <a:ea typeface="Adobe Fan Heiti Std B" panose="020B0700000000000000" pitchFamily="34" charset="-128"/>
              </a:rPr>
              <a:t>THE CREW</a:t>
            </a:r>
            <a:r>
              <a:rPr lang="en-US" altLang="en-US" sz="3600" b="1" dirty="0" smtClean="0">
                <a:solidFill>
                  <a:schemeClr val="accent1"/>
                </a:solidFill>
                <a:latin typeface="+mn-lt"/>
                <a:ea typeface="Adobe Fan Heiti Std B" panose="020B0700000000000000" pitchFamily="34" charset="-128"/>
              </a:rPr>
              <a:t/>
            </a:r>
            <a:br>
              <a:rPr lang="en-US" altLang="en-US" sz="3600" b="1" dirty="0" smtClean="0">
                <a:solidFill>
                  <a:schemeClr val="accent1"/>
                </a:solidFill>
                <a:latin typeface="+mn-lt"/>
                <a:ea typeface="Adobe Fan Heiti Std B" panose="020B0700000000000000" pitchFamily="34" charset="-128"/>
              </a:rPr>
            </a:br>
            <a:r>
              <a:rPr lang="en-US" altLang="en-US" sz="3600" b="1" dirty="0" smtClean="0">
                <a:solidFill>
                  <a:schemeClr val="accent1"/>
                </a:solidFill>
                <a:latin typeface="+mn-lt"/>
                <a:ea typeface="Adobe Fan Heiti Std B" panose="020B0700000000000000" pitchFamily="34" charset="-128"/>
              </a:rPr>
              <a:t>  THANKS!!!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  <a:t/>
            </a:r>
            <a:b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Adobe Fan Heiti Std B" panose="020B0700000000000000" pitchFamily="34" charset="-128"/>
              </a:rPr>
            </a:b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Adobe Fan Heiti Std B" panose="020B0700000000000000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1367" y="1251876"/>
            <a:ext cx="995530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Kimberly Rodegerdts – Shoe Consultant and Fall </a:t>
            </a:r>
            <a:r>
              <a:rPr lang="en-US" dirty="0"/>
              <a:t>S</a:t>
            </a:r>
            <a:r>
              <a:rPr lang="en-US" dirty="0" smtClean="0"/>
              <a:t>pecialist</a:t>
            </a:r>
          </a:p>
          <a:p>
            <a:endParaRPr lang="en-US" dirty="0"/>
          </a:p>
          <a:p>
            <a:r>
              <a:rPr lang="en-US" dirty="0" smtClean="0"/>
              <a:t>Melissa Figueroa – Lizzy Borden and Stunt Woman</a:t>
            </a:r>
          </a:p>
          <a:p>
            <a:endParaRPr lang="en-US" dirty="0"/>
          </a:p>
          <a:p>
            <a:r>
              <a:rPr lang="en-US" dirty="0" smtClean="0"/>
              <a:t>Mike Zwahlen – Video and Camera Wizard</a:t>
            </a:r>
          </a:p>
          <a:p>
            <a:endParaRPr lang="en-US" dirty="0"/>
          </a:p>
          <a:p>
            <a:r>
              <a:rPr lang="en-US" dirty="0" smtClean="0"/>
              <a:t>David Alamillo – Stunt Man and Surfer Dude</a:t>
            </a:r>
          </a:p>
          <a:p>
            <a:endParaRPr lang="en-US" dirty="0"/>
          </a:p>
          <a:p>
            <a:r>
              <a:rPr lang="en-US" dirty="0" smtClean="0"/>
              <a:t>Sueanne Johnson – Fall Specialist</a:t>
            </a:r>
          </a:p>
          <a:p>
            <a:endParaRPr lang="en-US" dirty="0"/>
          </a:p>
          <a:p>
            <a:r>
              <a:rPr lang="en-US" dirty="0" smtClean="0"/>
              <a:t>Brian Oatman – Party Dude</a:t>
            </a:r>
          </a:p>
          <a:p>
            <a:endParaRPr lang="en-US" dirty="0"/>
          </a:p>
          <a:p>
            <a:r>
              <a:rPr lang="en-US" dirty="0" smtClean="0"/>
              <a:t>Robin Sanchez – Psycho Woman</a:t>
            </a:r>
          </a:p>
          <a:p>
            <a:endParaRPr lang="en-US" dirty="0"/>
          </a:p>
          <a:p>
            <a:r>
              <a:rPr lang="en-US" dirty="0" smtClean="0"/>
              <a:t>Malendia Maccree – Collision Specialist</a:t>
            </a:r>
          </a:p>
          <a:p>
            <a:endParaRPr lang="en-US" dirty="0"/>
          </a:p>
          <a:p>
            <a:r>
              <a:rPr lang="en-US" dirty="0" smtClean="0"/>
              <a:t>Dustin Flavell – Sleeping Dude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3829">
            <a:off x="2723575" y="265011"/>
            <a:ext cx="3798905" cy="49497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4274">
            <a:off x="5872291" y="732697"/>
            <a:ext cx="3611636" cy="4789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814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867" y="0"/>
            <a:ext cx="10972800" cy="616645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FF0000"/>
                </a:solidFill>
                <a:latin typeface="+mn-lt"/>
              </a:rPr>
              <a:t>SLIP, TRIP AND FALLS ARE EVERYWHERE!!!</a:t>
            </a:r>
            <a:endParaRPr lang="en-US" alt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737" y="1305560"/>
            <a:ext cx="1848381" cy="1773816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400" dirty="0" smtClean="0"/>
              <a:t>Add photos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0361" y="525706"/>
            <a:ext cx="2641332" cy="227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600"/>
              </a:spcBef>
              <a:spcAft>
                <a:spcPts val="1200"/>
              </a:spcAft>
              <a:buFont typeface="Arial" charset="0"/>
              <a:buNone/>
            </a:pPr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461" y="662672"/>
            <a:ext cx="2428875" cy="1876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384" y="839936"/>
            <a:ext cx="1620982" cy="2447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60" y="3287301"/>
            <a:ext cx="1478478" cy="2232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961" y="3993314"/>
            <a:ext cx="2517500" cy="1667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78" y="1244112"/>
            <a:ext cx="1447763" cy="21858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96435" y="2420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1" y="4057419"/>
            <a:ext cx="2340012" cy="15498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24" y="890459"/>
            <a:ext cx="2183551" cy="16376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40" y="3089230"/>
            <a:ext cx="3101789" cy="23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84" y="25667"/>
            <a:ext cx="88677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514600" y="1659204"/>
            <a:ext cx="7504113" cy="4208196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rgbClr val="0070C0"/>
                </a:solidFill>
              </a:rPr>
              <a:t>ANR Building – 2801 Second St.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Earthquake &amp; Evacuation Drill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October 15, 10:15 a.m.</a:t>
            </a:r>
          </a:p>
          <a:p>
            <a:pPr algn="ctr"/>
            <a:endParaRPr lang="en-US" sz="10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During “The Great California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ShakeOut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the entire ANR building (including all staff, guests and anyone present) will participate in an earthquake simulation and building evacuation drill.</a:t>
            </a:r>
          </a:p>
          <a:p>
            <a:endParaRPr lang="en-US" sz="1000" dirty="0">
              <a:solidFill>
                <a:srgbClr val="0070C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1800" b="1" dirty="0">
                <a:solidFill>
                  <a:srgbClr val="FF0000"/>
                </a:solidFill>
              </a:rPr>
              <a:t>E</a:t>
            </a:r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3200" b="1" dirty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sz="2800" b="1" dirty="0">
                <a:solidFill>
                  <a:srgbClr val="FF0000"/>
                </a:solidFill>
              </a:rPr>
              <a:t>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n-US" sz="2800" b="1" dirty="0">
                <a:solidFill>
                  <a:srgbClr val="FF0000"/>
                </a:solidFill>
              </a:rPr>
              <a:t>K</a:t>
            </a:r>
            <a:r>
              <a:rPr lang="en-US" sz="3200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sz="2400" b="1" dirty="0">
                <a:solidFill>
                  <a:srgbClr val="FF0000"/>
                </a:solidFill>
              </a:rPr>
              <a:t>U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sz="3600" b="1" i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2073">
            <a:off x="10374585" y="3921261"/>
            <a:ext cx="1280646" cy="16808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8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" y="0"/>
            <a:ext cx="10972800" cy="1143000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PARKING LOT</a:t>
            </a:r>
            <a:br>
              <a:rPr lang="en-US" altLang="en-US" sz="3200" b="1" dirty="0" smtClean="0">
                <a:solidFill>
                  <a:srgbClr val="0070C0"/>
                </a:solidFill>
                <a:latin typeface="+mn-lt"/>
              </a:rPr>
            </a:br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(where the hazards begin)</a:t>
            </a: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76" y="1305560"/>
            <a:ext cx="4392168" cy="4434840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35040" y="1305560"/>
            <a:ext cx="4730496" cy="44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600"/>
              </a:spcBef>
              <a:spcAft>
                <a:spcPts val="1200"/>
              </a:spcAft>
              <a:buFont typeface="Arial" charset="0"/>
              <a:buNone/>
            </a:pPr>
            <a:endParaRPr lang="en-US" alt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606" y="3522980"/>
            <a:ext cx="3424517" cy="2568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79" y="1247441"/>
            <a:ext cx="3993295" cy="2644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0" y="2932930"/>
            <a:ext cx="3820784" cy="28655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91" y="294980"/>
            <a:ext cx="2218509" cy="33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5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" y="0"/>
            <a:ext cx="10972800" cy="1008529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PARKING LOT</a:t>
            </a:r>
            <a:br>
              <a:rPr lang="en-US" altLang="en-US" sz="3200" b="1" dirty="0" smtClean="0">
                <a:solidFill>
                  <a:srgbClr val="0070C0"/>
                </a:solidFill>
                <a:latin typeface="+mn-lt"/>
              </a:rPr>
            </a:b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76" y="1305560"/>
            <a:ext cx="4392168" cy="4434840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35040" y="1305560"/>
            <a:ext cx="4730496" cy="44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600"/>
              </a:spcBef>
              <a:spcAft>
                <a:spcPts val="1200"/>
              </a:spcAft>
              <a:buFont typeface="Arial" charset="0"/>
              <a:buNone/>
            </a:pPr>
            <a:endParaRPr lang="en-US" alt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693024" y="2985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77" y="637831"/>
            <a:ext cx="3868978" cy="2562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24" y="2541494"/>
            <a:ext cx="4364322" cy="2890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31" y="2541494"/>
            <a:ext cx="4364322" cy="2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" y="0"/>
            <a:ext cx="10972800" cy="690562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SIDEWALKS, PATHS AND GROUNDS </a:t>
            </a: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76" y="1305560"/>
            <a:ext cx="4392168" cy="443484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35040" y="1305560"/>
            <a:ext cx="5422392" cy="44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600"/>
              </a:spcBef>
              <a:spcAft>
                <a:spcPts val="1200"/>
              </a:spcAft>
              <a:buFont typeface="Arial" charset="0"/>
              <a:buNone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30" y="3028000"/>
            <a:ext cx="4418210" cy="2926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3" y="839166"/>
            <a:ext cx="4008873" cy="2655228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2433917" y="4310696"/>
            <a:ext cx="188259" cy="61340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94" y="692366"/>
            <a:ext cx="4004839" cy="265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98" y="3028000"/>
            <a:ext cx="4057388" cy="2687360"/>
          </a:xfrm>
          <a:prstGeom prst="rect">
            <a:avLst/>
          </a:prstGeom>
        </p:spPr>
      </p:pic>
      <p:sp>
        <p:nvSpPr>
          <p:cNvPr id="2" name="Up Arrow 1"/>
          <p:cNvSpPr/>
          <p:nvPr/>
        </p:nvSpPr>
        <p:spPr>
          <a:xfrm>
            <a:off x="10475259" y="4454563"/>
            <a:ext cx="242047" cy="55057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8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" y="0"/>
            <a:ext cx="10972800" cy="690562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SIDEWALKS, PATHS AND GROUNDS </a:t>
            </a: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76" y="1305560"/>
            <a:ext cx="4392168" cy="443484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35040" y="1305560"/>
            <a:ext cx="5422392" cy="44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600"/>
              </a:spcBef>
              <a:spcAft>
                <a:spcPts val="1200"/>
              </a:spcAft>
              <a:buFont typeface="Arial" charset="0"/>
              <a:buNone/>
            </a:pP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71" y="3449496"/>
            <a:ext cx="3777921" cy="2502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5" y="743988"/>
            <a:ext cx="3585882" cy="2375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88" y="749303"/>
            <a:ext cx="4544195" cy="30097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722" y="3333844"/>
            <a:ext cx="3877056" cy="2567921"/>
          </a:xfrm>
          <a:prstGeom prst="rect">
            <a:avLst/>
          </a:prstGeom>
        </p:spPr>
      </p:pic>
      <p:sp>
        <p:nvSpPr>
          <p:cNvPr id="16" name="Left Arrow 15"/>
          <p:cNvSpPr/>
          <p:nvPr/>
        </p:nvSpPr>
        <p:spPr>
          <a:xfrm>
            <a:off x="11147690" y="3759094"/>
            <a:ext cx="628625" cy="26894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7606734" y="1711257"/>
            <a:ext cx="161365" cy="44052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" y="0"/>
            <a:ext cx="10972800" cy="690562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+mn-lt"/>
              </a:rPr>
              <a:t>PATIO </a:t>
            </a: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76" y="1305560"/>
            <a:ext cx="4392168" cy="443484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Photos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35040" y="1305560"/>
            <a:ext cx="5422392" cy="44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600"/>
              </a:spcBef>
              <a:spcAft>
                <a:spcPts val="1200"/>
              </a:spcAft>
              <a:buFont typeface="Arial" charset="0"/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9" y="1305558"/>
            <a:ext cx="5800224" cy="3841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31" y="1305558"/>
            <a:ext cx="5122274" cy="384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RBrand_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1699</Words>
  <Application>Microsoft Office PowerPoint</Application>
  <PresentationFormat>Custom</PresentationFormat>
  <Paragraphs>382</Paragraphs>
  <Slides>40</Slides>
  <Notes>38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ANRBrand_basic</vt:lpstr>
      <vt:lpstr>PowerPoint Presentation</vt:lpstr>
      <vt:lpstr>STATISTICS and CODES (the boring stuff)</vt:lpstr>
      <vt:lpstr>TYPES OF INJURIES</vt:lpstr>
      <vt:lpstr>SLIP, TRIP AND FALLS ARE EVERYWHERE!!!</vt:lpstr>
      <vt:lpstr>PARKING LOT (where the hazards begin)</vt:lpstr>
      <vt:lpstr>PARKING LOT </vt:lpstr>
      <vt:lpstr>SIDEWALKS, PATHS AND GROUNDS </vt:lpstr>
      <vt:lpstr>SIDEWALKS, PATHS AND GROUNDS </vt:lpstr>
      <vt:lpstr>PATIO </vt:lpstr>
      <vt:lpstr>PATIO </vt:lpstr>
      <vt:lpstr>ENTRANCES</vt:lpstr>
      <vt:lpstr>ENTRANCES</vt:lpstr>
      <vt:lpstr>FLOORS</vt:lpstr>
      <vt:lpstr>SPILLS</vt:lpstr>
      <vt:lpstr>HIGH RISK SPILL AREAS</vt:lpstr>
      <vt:lpstr>STAIRS</vt:lpstr>
      <vt:lpstr>STAIRS</vt:lpstr>
      <vt:lpstr>STAIRS</vt:lpstr>
      <vt:lpstr>GOOFING OFF</vt:lpstr>
      <vt:lpstr>BLIND SPOTS</vt:lpstr>
      <vt:lpstr>WORKSTATIONS</vt:lpstr>
      <vt:lpstr>ASILEWAYS AND FILE AREAS</vt:lpstr>
      <vt:lpstr>RANDOM  BEAMS Those silly building designers</vt:lpstr>
      <vt:lpstr>BATHROOMS AND SHOWERS</vt:lpstr>
      <vt:lpstr>WHAT YOU CAN DO</vt:lpstr>
      <vt:lpstr>WHAT YOU CAN DO</vt:lpstr>
      <vt:lpstr>WHAT YOU CAN DO</vt:lpstr>
      <vt:lpstr>WHAT YOU CAN DO</vt:lpstr>
      <vt:lpstr>FOOTWear  BECAUSE YOU CAN NEVER HAVE TO MANY SHOES</vt:lpstr>
      <vt:lpstr> </vt:lpstr>
      <vt:lpstr>THE FLIP FLOP </vt:lpstr>
      <vt:lpstr>GOING BAREFOOT </vt:lpstr>
      <vt:lpstr>WORN OUT SHOES </vt:lpstr>
      <vt:lpstr>REPLACEMENT FOR FLIP FLOPS </vt:lpstr>
      <vt:lpstr>RECOMMENDED SHOES </vt:lpstr>
      <vt:lpstr>RECOMMENDED SHOES </vt:lpstr>
      <vt:lpstr>RESOURCES </vt:lpstr>
      <vt:lpstr>THE CREW   THANKS!!!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 Malendia Maccree</dc:creator>
  <cp:lastModifiedBy>Brian Oatman</cp:lastModifiedBy>
  <cp:revision>137</cp:revision>
  <cp:lastPrinted>2015-08-20T15:41:56Z</cp:lastPrinted>
  <dcterms:created xsi:type="dcterms:W3CDTF">2015-03-12T00:43:43Z</dcterms:created>
  <dcterms:modified xsi:type="dcterms:W3CDTF">2015-08-20T19:09:54Z</dcterms:modified>
</cp:coreProperties>
</file>