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2" r:id="rId2"/>
  </p:sldMasterIdLst>
  <p:notesMasterIdLst>
    <p:notesMasterId r:id="rId28"/>
  </p:notesMasterIdLst>
  <p:handoutMasterIdLst>
    <p:handoutMasterId r:id="rId29"/>
  </p:handoutMasterIdLst>
  <p:sldIdLst>
    <p:sldId id="352" r:id="rId3"/>
    <p:sldId id="372" r:id="rId4"/>
    <p:sldId id="373" r:id="rId5"/>
    <p:sldId id="374" r:id="rId6"/>
    <p:sldId id="375" r:id="rId7"/>
    <p:sldId id="376" r:id="rId8"/>
    <p:sldId id="378" r:id="rId9"/>
    <p:sldId id="379" r:id="rId10"/>
    <p:sldId id="380" r:id="rId11"/>
    <p:sldId id="384" r:id="rId12"/>
    <p:sldId id="381" r:id="rId13"/>
    <p:sldId id="385" r:id="rId14"/>
    <p:sldId id="382" r:id="rId15"/>
    <p:sldId id="383" r:id="rId16"/>
    <p:sldId id="386" r:id="rId17"/>
    <p:sldId id="387" r:id="rId18"/>
    <p:sldId id="388" r:id="rId19"/>
    <p:sldId id="389" r:id="rId20"/>
    <p:sldId id="390" r:id="rId21"/>
    <p:sldId id="391" r:id="rId22"/>
    <p:sldId id="392" r:id="rId23"/>
    <p:sldId id="393" r:id="rId24"/>
    <p:sldId id="394" r:id="rId25"/>
    <p:sldId id="395" r:id="rId26"/>
    <p:sldId id="370" r:id="rId27"/>
  </p:sldIdLst>
  <p:sldSz cx="9144000" cy="6858000" type="screen4x3"/>
  <p:notesSz cx="6950075" cy="9236075"/>
  <p:custDataLst>
    <p:tags r:id="rId30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734" autoAdjust="0"/>
  </p:normalViewPr>
  <p:slideViewPr>
    <p:cSldViewPr snapToGrid="0" snapToObjects="1">
      <p:cViewPr varScale="1">
        <p:scale>
          <a:sx n="94" d="100"/>
          <a:sy n="94" d="100"/>
        </p:scale>
        <p:origin x="474" y="9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2011" cy="462507"/>
          </a:xfrm>
          <a:prstGeom prst="rect">
            <a:avLst/>
          </a:prstGeom>
        </p:spPr>
        <p:txBody>
          <a:bodyPr vert="horz" lIns="89913" tIns="44956" rIns="89913" bIns="4495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505" y="0"/>
            <a:ext cx="3012011" cy="462507"/>
          </a:xfrm>
          <a:prstGeom prst="rect">
            <a:avLst/>
          </a:prstGeom>
        </p:spPr>
        <p:txBody>
          <a:bodyPr vert="horz" lIns="89913" tIns="44956" rIns="89913" bIns="44956" rtlCol="0"/>
          <a:lstStyle>
            <a:lvl1pPr algn="r">
              <a:defRPr sz="1200"/>
            </a:lvl1pPr>
          </a:lstStyle>
          <a:p>
            <a:fld id="{7FC0968F-56FE-4AB5-A855-1BA0B304A1B1}" type="datetimeFigureOut">
              <a:rPr lang="en-US" smtClean="0"/>
              <a:t>9/17/2015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3568"/>
            <a:ext cx="3012011" cy="462507"/>
          </a:xfrm>
          <a:prstGeom prst="rect">
            <a:avLst/>
          </a:prstGeom>
        </p:spPr>
        <p:txBody>
          <a:bodyPr vert="horz" lIns="89913" tIns="44956" rIns="89913" bIns="4495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505" y="8773568"/>
            <a:ext cx="3012011" cy="462507"/>
          </a:xfrm>
          <a:prstGeom prst="rect">
            <a:avLst/>
          </a:prstGeom>
        </p:spPr>
        <p:txBody>
          <a:bodyPr vert="horz" lIns="89913" tIns="44956" rIns="89913" bIns="44956" rtlCol="0" anchor="b"/>
          <a:lstStyle>
            <a:lvl1pPr algn="r">
              <a:defRPr sz="1200"/>
            </a:lvl1pPr>
          </a:lstStyle>
          <a:p>
            <a:fld id="{D686458E-7428-4F92-8088-03B3FB4D6D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4578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11699" cy="463408"/>
          </a:xfrm>
          <a:prstGeom prst="rect">
            <a:avLst/>
          </a:prstGeom>
        </p:spPr>
        <p:txBody>
          <a:bodyPr vert="horz" lIns="92478" tIns="46238" rIns="92478" bIns="4623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9" y="0"/>
            <a:ext cx="3011699" cy="463408"/>
          </a:xfrm>
          <a:prstGeom prst="rect">
            <a:avLst/>
          </a:prstGeom>
        </p:spPr>
        <p:txBody>
          <a:bodyPr vert="horz" lIns="92478" tIns="46238" rIns="92478" bIns="46238" rtlCol="0"/>
          <a:lstStyle>
            <a:lvl1pPr algn="r">
              <a:defRPr sz="1200"/>
            </a:lvl1pPr>
          </a:lstStyle>
          <a:p>
            <a:fld id="{C09F67F3-DCE8-409D-958F-5CBC7DFA9FD4}" type="datetimeFigureOut">
              <a:rPr lang="en-US" smtClean="0"/>
              <a:t>9/17/2015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0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78" tIns="46238" rIns="92478" bIns="4623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0"/>
            <a:ext cx="5560060" cy="3636705"/>
          </a:xfrm>
          <a:prstGeom prst="rect">
            <a:avLst/>
          </a:prstGeom>
        </p:spPr>
        <p:txBody>
          <a:bodyPr vert="horz" lIns="92478" tIns="46238" rIns="92478" bIns="4623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72671"/>
            <a:ext cx="3011699" cy="463408"/>
          </a:xfrm>
          <a:prstGeom prst="rect">
            <a:avLst/>
          </a:prstGeom>
        </p:spPr>
        <p:txBody>
          <a:bodyPr vert="horz" lIns="92478" tIns="46238" rIns="92478" bIns="4623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9" y="8772671"/>
            <a:ext cx="3011699" cy="463408"/>
          </a:xfrm>
          <a:prstGeom prst="rect">
            <a:avLst/>
          </a:prstGeom>
        </p:spPr>
        <p:txBody>
          <a:bodyPr vert="horz" lIns="92478" tIns="46238" rIns="92478" bIns="46238" rtlCol="0" anchor="b"/>
          <a:lstStyle>
            <a:lvl1pPr algn="r">
              <a:defRPr sz="1200"/>
            </a:lvl1pPr>
          </a:lstStyle>
          <a:p>
            <a:fld id="{6AD971CB-BD30-436B-A528-CBE71432AD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931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safety.ucanr.org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dirty="0" smtClean="0"/>
              <a:t>Disasters and emergencies</a:t>
            </a:r>
            <a:r>
              <a:rPr lang="en-US" sz="1100" baseline="0" dirty="0" smtClean="0"/>
              <a:t> happen</a:t>
            </a:r>
          </a:p>
          <a:p>
            <a:r>
              <a:rPr lang="en-US" sz="1100" baseline="0" dirty="0" smtClean="0"/>
              <a:t>They affect our employees (and their families) and our workplace locations</a:t>
            </a:r>
          </a:p>
          <a:p>
            <a:r>
              <a:rPr lang="en-US" sz="1100" baseline="0" dirty="0" smtClean="0"/>
              <a:t>In recent months, ANR locations have been affected by Power Outages, Wildfires, Drought, Earthquake, Tsunami advisory, etc.</a:t>
            </a:r>
          </a:p>
          <a:p>
            <a:r>
              <a:rPr lang="en-US" sz="1100" baseline="0" dirty="0" smtClean="0"/>
              <a:t>Visit Ready.gov for information on disasters that may occur in the areas you live and 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BCC6A-2607-4E95-8B01-3C30BC452F4D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3024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0436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781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Get Home Bag (GHB) is an important part of your personal and home disaster preparedness plan.</a:t>
            </a:r>
          </a:p>
          <a:p>
            <a:endParaRPr lang="en-US" dirty="0"/>
          </a:p>
          <a:p>
            <a:r>
              <a:rPr lang="en-US" dirty="0" smtClean="0"/>
              <a:t>It’s an up to 3 day emergency survival pack to assist getting you home safety.</a:t>
            </a:r>
          </a:p>
          <a:p>
            <a:endParaRPr lang="en-US" dirty="0"/>
          </a:p>
          <a:p>
            <a:r>
              <a:rPr lang="en-US" dirty="0" smtClean="0"/>
              <a:t>Recommend you can keep it in your vehicle so you have it all the time when traveling</a:t>
            </a:r>
          </a:p>
          <a:p>
            <a:endParaRPr lang="en-US" dirty="0" smtClean="0"/>
          </a:p>
          <a:p>
            <a:r>
              <a:rPr lang="en-US" dirty="0" smtClean="0"/>
              <a:t>For those of you at Oakland, recommend keeping it at your workstation.</a:t>
            </a:r>
          </a:p>
          <a:p>
            <a:r>
              <a:rPr lang="en-US" dirty="0" smtClean="0"/>
              <a:t>If an earthquake hits, you might not be able to get to your car to retrieve it.</a:t>
            </a:r>
          </a:p>
          <a:p>
            <a:endParaRPr lang="en-US" dirty="0"/>
          </a:p>
          <a:p>
            <a:r>
              <a:rPr lang="en-US" dirty="0" smtClean="0"/>
              <a:t>Recommend using a boring looking, non-expensive backpack that doesn’t scream (I Have Money).</a:t>
            </a:r>
          </a:p>
          <a:p>
            <a:endParaRPr lang="en-US" dirty="0"/>
          </a:p>
          <a:p>
            <a:r>
              <a:rPr lang="en-US" dirty="0" smtClean="0"/>
              <a:t>If you get a new pack, scruff it up and stain it some to not look appealing.</a:t>
            </a:r>
          </a:p>
          <a:p>
            <a:endParaRPr lang="en-US" dirty="0" smtClean="0"/>
          </a:p>
          <a:p>
            <a:r>
              <a:rPr lang="en-US" dirty="0" smtClean="0"/>
              <a:t>THE CLOTHING IN YOUR PACK SHOULD NOT BE BRAND NEW AND EXPENSIVE LOOKING</a:t>
            </a:r>
          </a:p>
          <a:p>
            <a:r>
              <a:rPr lang="en-US" dirty="0" smtClean="0"/>
              <a:t>YOU DO NOT WANT TO STAND OUT AND BE A </a:t>
            </a:r>
            <a:r>
              <a:rPr lang="en-US" smtClean="0"/>
              <a:t>TARGET!!!!</a:t>
            </a:r>
            <a:endParaRPr lang="en-US" dirty="0" smtClean="0"/>
          </a:p>
          <a:p>
            <a:r>
              <a:rPr lang="en-US" dirty="0" smtClean="0"/>
              <a:t>Blend in to the environment you are in. (Going Grey)</a:t>
            </a:r>
            <a:endParaRPr lang="en-US" dirty="0"/>
          </a:p>
          <a:p>
            <a:r>
              <a:rPr lang="en-US" dirty="0" smtClean="0"/>
              <a:t>A disaster is not the time to show off your new tactical mall ninja outfit</a:t>
            </a:r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5763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Some natural and man made disasters can result in not being able to drive </a:t>
            </a:r>
            <a:r>
              <a:rPr lang="en-US" dirty="0" smtClean="0"/>
              <a:t>home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If any of these disasters happen, roads might be in </a:t>
            </a:r>
            <a:r>
              <a:rPr lang="en-US" baseline="0" dirty="0" smtClean="0"/>
              <a:t>assessable</a:t>
            </a:r>
          </a:p>
          <a:p>
            <a:endParaRPr lang="en-US" dirty="0"/>
          </a:p>
          <a:p>
            <a:r>
              <a:rPr lang="en-US" dirty="0"/>
              <a:t>Roads/bridges are damaged, power lines, buildings, and trees are </a:t>
            </a:r>
            <a:r>
              <a:rPr lang="en-US" dirty="0" smtClean="0"/>
              <a:t>down</a:t>
            </a:r>
          </a:p>
          <a:p>
            <a:endParaRPr lang="en-US" dirty="0" smtClean="0"/>
          </a:p>
          <a:p>
            <a:r>
              <a:rPr lang="en-US" dirty="0" smtClean="0"/>
              <a:t>Roads washed out, flooded or covered in snow and ice</a:t>
            </a:r>
          </a:p>
          <a:p>
            <a:endParaRPr lang="en-US" dirty="0"/>
          </a:p>
          <a:p>
            <a:r>
              <a:rPr lang="en-US" dirty="0" smtClean="0"/>
              <a:t>City streets closed due to civil unrest or not drivable due to earthquake</a:t>
            </a:r>
            <a:endParaRPr lang="en-US" dirty="0"/>
          </a:p>
          <a:p>
            <a:endParaRPr lang="en-US" dirty="0"/>
          </a:p>
          <a:p>
            <a:r>
              <a:rPr lang="en-US" dirty="0"/>
              <a:t>The bag is also useful if your vehicle breaks down in remote </a:t>
            </a:r>
            <a:r>
              <a:rPr lang="en-US" dirty="0" smtClean="0"/>
              <a:t>country</a:t>
            </a:r>
          </a:p>
          <a:p>
            <a:endParaRPr lang="en-US" dirty="0"/>
          </a:p>
          <a:p>
            <a:r>
              <a:rPr lang="en-US" dirty="0"/>
              <a:t>The Get Home Bag can also be used as a Bug-In</a:t>
            </a:r>
          </a:p>
          <a:p>
            <a:r>
              <a:rPr lang="en-US" dirty="0"/>
              <a:t>Bag if traveling is not possible, or the</a:t>
            </a:r>
          </a:p>
          <a:p>
            <a:r>
              <a:rPr lang="en-US" dirty="0"/>
              <a:t>situation does not allow evacuation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9918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/>
              <a:t>In Spokane, a record 20 inches of snow fell in a 24 hour period.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/>
              <a:t>Creating a “Condition Red” snow emergency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/>
              <a:t>Most roads were impassable due to amount of snow, collisions, and stalled cars.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/>
              <a:t>People were stranded throughout the city with the only method of getting home was walking.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/>
              <a:t>Many people decided to stay in place (work/school) and wait for help or conditions to change.</a:t>
            </a: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/>
              <a:t>In the Bay Area as many of you know, the Bay Bridge shut down due to a fallen section of the upper deck.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/>
              <a:t>The two-level Cypress Street corridor collapsed, crushing vehicles and people.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/>
              <a:t>Other areas were hit hard rendering travel by vehicle impossible.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/>
              <a:t>The north bay region was basically shut down to personal vehicles.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/>
              <a:t>People lost their vehicles and had to walk home or to a shelter</a:t>
            </a: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rgbClr val="FF0000"/>
                </a:solidFill>
              </a:rPr>
              <a:t>Other disasters were: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100" dirty="0" smtClean="0"/>
              <a:t>Hurricane Katrina and Rita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100" dirty="0" smtClean="0"/>
              <a:t>Northridge Earthquake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100" dirty="0" smtClean="0"/>
              <a:t>Napa Earthquake last year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100" dirty="0" smtClean="0"/>
              <a:t>Butte Wildfire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100" dirty="0" smtClean="0"/>
              <a:t>Lake County Wildfire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100" dirty="0" smtClean="0"/>
              <a:t>9-11 Terrorist attacks ( people who lived out side of lower Manhattan had to walk out of the city to get home or to a shelter)</a:t>
            </a:r>
          </a:p>
          <a:p>
            <a:pPr marL="228600" indent="-228600">
              <a:buFont typeface="+mj-lt"/>
              <a:buAutoNum type="arabicPeriod"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9753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size of your GHB and equipment needed depends on the distance you have to travel in order to get home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Other situations that can slow your travel home are: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Downed roads and bridges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Extreme heat or cold temperatures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Storms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Civil unrest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 smtClean="0"/>
              <a:t>If you have a one day walk, pack for </a:t>
            </a:r>
            <a:r>
              <a:rPr lang="en-US" dirty="0"/>
              <a:t>2</a:t>
            </a:r>
            <a:r>
              <a:rPr lang="en-US" dirty="0" smtClean="0"/>
              <a:t> days.</a:t>
            </a:r>
          </a:p>
          <a:p>
            <a:r>
              <a:rPr lang="en-US" dirty="0" smtClean="0"/>
              <a:t>Two day walk for three</a:t>
            </a:r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5244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 you live here in Davis or within 10 miles, you would not need some of these items</a:t>
            </a:r>
          </a:p>
          <a:p>
            <a:endParaRPr lang="en-US" dirty="0"/>
          </a:p>
          <a:p>
            <a:r>
              <a:rPr lang="en-US" dirty="0"/>
              <a:t>The size of your GHB and equipment needed depends on the distance you have to travel in order to get home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Equip your bag twice a year for summer and winter and check your food stuffs</a:t>
            </a:r>
          </a:p>
          <a:p>
            <a:r>
              <a:rPr lang="en-US" dirty="0" smtClean="0"/>
              <a:t>(I use daylight savings time)</a:t>
            </a:r>
          </a:p>
          <a:p>
            <a:endParaRPr lang="en-US" dirty="0"/>
          </a:p>
          <a:p>
            <a:r>
              <a:rPr lang="en-US" dirty="0"/>
              <a:t>It should not cost much to put it together.</a:t>
            </a:r>
          </a:p>
          <a:p>
            <a:endParaRPr lang="en-US" dirty="0"/>
          </a:p>
          <a:p>
            <a:r>
              <a:rPr lang="en-US" dirty="0" smtClean="0"/>
              <a:t>Many of the items you will need for the bag you already have at home</a:t>
            </a:r>
          </a:p>
          <a:p>
            <a:endParaRPr lang="en-US" dirty="0"/>
          </a:p>
          <a:p>
            <a:r>
              <a:rPr lang="en-US" dirty="0" smtClean="0"/>
              <a:t>I have my 3 day GHB as an example for you to see.</a:t>
            </a:r>
          </a:p>
          <a:p>
            <a:endParaRPr lang="en-US" dirty="0"/>
          </a:p>
          <a:p>
            <a:r>
              <a:rPr lang="en-US" dirty="0" smtClean="0"/>
              <a:t>I’m in the process of changing out the bag and updating other supplies</a:t>
            </a:r>
          </a:p>
          <a:p>
            <a:endParaRPr lang="en-US" dirty="0"/>
          </a:p>
          <a:p>
            <a:r>
              <a:rPr lang="en-US" dirty="0" smtClean="0"/>
              <a:t>I have a list of items that are in my bag.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1195E-E3FD-4718-88C9-A28C960B7252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4697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 are pre-packaged survival bags on the market</a:t>
            </a:r>
          </a:p>
          <a:p>
            <a:endParaRPr lang="en-US" dirty="0" smtClean="0"/>
          </a:p>
          <a:p>
            <a:r>
              <a:rPr lang="en-US" dirty="0" smtClean="0"/>
              <a:t>But I don’t recommend them as they are too basic</a:t>
            </a:r>
          </a:p>
          <a:p>
            <a:r>
              <a:rPr lang="en-US" dirty="0" smtClean="0"/>
              <a:t>And can cost a small fortune </a:t>
            </a:r>
          </a:p>
          <a:p>
            <a:endParaRPr lang="en-US" dirty="0" smtClean="0"/>
          </a:p>
          <a:p>
            <a:r>
              <a:rPr lang="en-US" dirty="0" smtClean="0"/>
              <a:t>Wal Mart has many survival and camping items along with:</a:t>
            </a:r>
          </a:p>
          <a:p>
            <a:endParaRPr lang="en-US" dirty="0"/>
          </a:p>
          <a:p>
            <a:r>
              <a:rPr lang="en-US" dirty="0" smtClean="0"/>
              <a:t>Sportsmen's Warehouse in Rancho Cordova and Rocklin</a:t>
            </a:r>
          </a:p>
          <a:p>
            <a:endParaRPr lang="en-US" dirty="0"/>
          </a:p>
          <a:p>
            <a:r>
              <a:rPr lang="en-US" dirty="0" smtClean="0"/>
              <a:t>The new Bass Pro Shop in Rocklin</a:t>
            </a:r>
          </a:p>
          <a:p>
            <a:endParaRPr lang="en-US" dirty="0"/>
          </a:p>
          <a:p>
            <a:r>
              <a:rPr lang="en-US" dirty="0" smtClean="0"/>
              <a:t>And if you have money to burn and want to be in style REI is for you </a:t>
            </a:r>
          </a:p>
          <a:p>
            <a:endParaRPr lang="en-US" dirty="0"/>
          </a:p>
          <a:p>
            <a:r>
              <a:rPr lang="en-US" dirty="0" smtClean="0"/>
              <a:t>Amazon is a good source as are many survival websites for supplies</a:t>
            </a:r>
          </a:p>
          <a:p>
            <a:endParaRPr lang="en-US" dirty="0"/>
          </a:p>
          <a:p>
            <a:r>
              <a:rPr lang="en-US" dirty="0" smtClean="0"/>
              <a:t>I can assist you with putting a GHB if you would like.</a:t>
            </a:r>
          </a:p>
          <a:p>
            <a:endParaRPr lang="en-US" dirty="0"/>
          </a:p>
          <a:p>
            <a:r>
              <a:rPr lang="en-US" dirty="0" smtClean="0"/>
              <a:t>FINAL WORD!!  PRACTICE WALKING WITH YOUR BAG AND HIKING SHOES!!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1195E-E3FD-4718-88C9-A28C960B7252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623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b="1" dirty="0"/>
              <a:t>September is National Preparedness </a:t>
            </a:r>
            <a:r>
              <a:rPr lang="en-US" sz="1000" b="1" dirty="0" smtClean="0"/>
              <a:t>Month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Preparedness is a year round activity. However, September</a:t>
            </a:r>
            <a:r>
              <a:rPr lang="en-US" sz="10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the month for recognizing national preparedness. </a:t>
            </a:r>
            <a:r>
              <a:rPr lang="en-US" sz="10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Federal Emergency Management Agency (FEMA), in partnership with the Ready Campaign, will again</a:t>
            </a:r>
            <a:r>
              <a:rPr lang="en-US" sz="10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0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kickoff National Preparedness Month (NPM) this September</a:t>
            </a:r>
            <a:r>
              <a:rPr lang="en-US" sz="10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000" b="1" dirty="0"/>
          </a:p>
          <a:p>
            <a:pPr marL="328087" indent="-328087">
              <a:buFont typeface="Arial" panose="020B0604020202020204" pitchFamily="34" charset="0"/>
              <a:buChar char="•"/>
            </a:pPr>
            <a:r>
              <a:rPr lang="en-US" sz="1000" dirty="0"/>
              <a:t>A nationwide initiative designed to encourage Americans to take simple steps to prepare for emergencies in their homes, workplace and communities.</a:t>
            </a:r>
          </a:p>
          <a:p>
            <a:pPr marL="328087" indent="-328087">
              <a:buFont typeface="Arial" panose="020B0604020202020204" pitchFamily="34" charset="0"/>
              <a:buChar char="•"/>
            </a:pPr>
            <a:r>
              <a:rPr lang="en-US" sz="1000" dirty="0"/>
              <a:t>Preparedness is everyone’s responsibility. The better prepared you are, the more likely you can help, or free-up First Responders for those in dire need.</a:t>
            </a:r>
          </a:p>
          <a:p>
            <a:pPr marL="328087" indent="-328087">
              <a:buFont typeface="Arial" panose="020B0604020202020204" pitchFamily="34" charset="0"/>
              <a:buChar char="•"/>
            </a:pPr>
            <a:r>
              <a:rPr lang="en-US" sz="1000" dirty="0"/>
              <a:t>This year’s NPM theme is </a:t>
            </a:r>
            <a:r>
              <a:rPr lang="en-US" sz="1000" dirty="0" smtClean="0">
                <a:solidFill>
                  <a:srgbClr val="0070C0"/>
                </a:solidFill>
              </a:rPr>
              <a:t>“Don’t Wait. Communicate. Make Your</a:t>
            </a:r>
            <a:r>
              <a:rPr lang="en-US" sz="1000" baseline="0" dirty="0" smtClean="0">
                <a:solidFill>
                  <a:srgbClr val="0070C0"/>
                </a:solidFill>
              </a:rPr>
              <a:t> Emergency Plan Today.</a:t>
            </a:r>
            <a:r>
              <a:rPr lang="en-US" sz="1000" dirty="0" smtClean="0">
                <a:solidFill>
                  <a:srgbClr val="0070C0"/>
                </a:solidFill>
              </a:rPr>
              <a:t>”</a:t>
            </a:r>
            <a:endParaRPr lang="en-US" sz="1000" dirty="0">
              <a:solidFill>
                <a:srgbClr val="0070C0"/>
              </a:solidFill>
            </a:endParaRPr>
          </a:p>
          <a:p>
            <a:pPr marL="273406" lvl="1" indent="-273406">
              <a:buFont typeface="Arial" panose="020B0604020202020204" pitchFamily="34" charset="0"/>
              <a:buChar char="•"/>
              <a:defRPr/>
            </a:pPr>
            <a:r>
              <a:rPr lang="en-US" sz="1000" dirty="0" smtClean="0"/>
              <a:t>Get </a:t>
            </a:r>
            <a:r>
              <a:rPr lang="en-US" sz="1000" dirty="0"/>
              <a:t>started with the universal building blocks of emergency preparedness:</a:t>
            </a:r>
          </a:p>
          <a:p>
            <a:pPr marL="710855" lvl="2" indent="-273406">
              <a:buFont typeface="Arial" panose="020B0604020202020204" pitchFamily="34" charset="0"/>
              <a:buChar char="•"/>
              <a:defRPr/>
            </a:pPr>
            <a:r>
              <a:rPr lang="en-US" sz="1000" dirty="0"/>
              <a:t>Be Informed</a:t>
            </a:r>
          </a:p>
          <a:p>
            <a:pPr marL="710855" lvl="2" indent="-273406">
              <a:buFont typeface="Arial" panose="020B0604020202020204" pitchFamily="34" charset="0"/>
              <a:buChar char="•"/>
              <a:defRPr/>
            </a:pPr>
            <a:r>
              <a:rPr lang="en-US" sz="1000" dirty="0"/>
              <a:t>Make a Plan</a:t>
            </a:r>
          </a:p>
          <a:p>
            <a:pPr marL="710855" lvl="2" indent="-273406">
              <a:buFont typeface="Arial" panose="020B0604020202020204" pitchFamily="34" charset="0"/>
              <a:buChar char="•"/>
              <a:defRPr/>
            </a:pPr>
            <a:r>
              <a:rPr lang="en-US" sz="1000" dirty="0"/>
              <a:t>Build a Kit</a:t>
            </a:r>
          </a:p>
          <a:p>
            <a:pPr marL="273406" lvl="1" indent="-273406">
              <a:buFont typeface="Arial" panose="020B0604020202020204" pitchFamily="34" charset="0"/>
              <a:buChar char="•"/>
              <a:defRPr/>
            </a:pPr>
            <a:r>
              <a:rPr lang="en-US" sz="1000" dirty="0"/>
              <a:t>Build upon this foundation by getting involved, and by encouraging co-workers, friends, family and neighbors.</a:t>
            </a:r>
          </a:p>
          <a:p>
            <a:pPr marL="273406" lvl="1" indent="-273406" defTabSz="874898">
              <a:buFont typeface="Arial" panose="020B0604020202020204" pitchFamily="34" charset="0"/>
              <a:buChar char="•"/>
              <a:defRPr/>
            </a:pPr>
            <a:r>
              <a:rPr lang="en-US" sz="1000" dirty="0"/>
              <a:t>Share the message of preparedness and engage others in preparedness activities. People are more likely to hear and act on messages from people they know and trust.</a:t>
            </a:r>
          </a:p>
          <a:p>
            <a:pPr marL="273406" lvl="1" indent="-273406">
              <a:buFont typeface="Arial" panose="020B0604020202020204" pitchFamily="34" charset="0"/>
              <a:buChar char="•"/>
              <a:defRPr/>
            </a:pPr>
            <a:r>
              <a:rPr lang="en-US" sz="1000" dirty="0"/>
              <a:t>Don’t rely upon others, always prepare to be self—reliant for at a minimum of 3 days (the first 72 hours).</a:t>
            </a:r>
            <a:endParaRPr lang="en-US" sz="1000" b="1" i="1" dirty="0">
              <a:solidFill>
                <a:srgbClr val="FF0000"/>
              </a:solidFill>
            </a:endParaRPr>
          </a:p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BCC6A-2607-4E95-8B01-3C30BC452F4D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321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 smtClean="0"/>
              <a:t>UC Davis </a:t>
            </a:r>
            <a:r>
              <a:rPr lang="en-US" sz="1000" dirty="0" err="1" smtClean="0">
                <a:solidFill>
                  <a:srgbClr val="FF0000"/>
                </a:solidFill>
              </a:rPr>
              <a:t>WarnMe</a:t>
            </a:r>
            <a:r>
              <a:rPr lang="en-US" sz="1000" dirty="0" smtClean="0">
                <a:solidFill>
                  <a:srgbClr val="FF0000"/>
                </a:solidFill>
              </a:rPr>
              <a:t> </a:t>
            </a:r>
            <a:r>
              <a:rPr lang="en-US" sz="1000" dirty="0" smtClean="0"/>
              <a:t>emergency notification service provides employees and students with timely information and instructions during emergencies. </a:t>
            </a:r>
            <a:r>
              <a:rPr lang="en-US" sz="1000" dirty="0" err="1" smtClean="0"/>
              <a:t>WarnMe</a:t>
            </a:r>
            <a:r>
              <a:rPr lang="en-US" sz="1000" dirty="0" smtClean="0"/>
              <a:t> uses employee’s work contact information from the UCD online directory, students’ email addresses; </a:t>
            </a:r>
            <a:r>
              <a:rPr lang="en-US" sz="1000" b="1" dirty="0" smtClean="0">
                <a:solidFill>
                  <a:srgbClr val="FF0000"/>
                </a:solidFill>
              </a:rPr>
              <a:t>AND</a:t>
            </a:r>
            <a:r>
              <a:rPr lang="en-US" sz="1000" dirty="0" smtClean="0"/>
              <a:t> personal contact information you voluntarily provide. Register &amp; update at: </a:t>
            </a:r>
            <a:r>
              <a:rPr lang="en-US" sz="1000" dirty="0" smtClean="0">
                <a:solidFill>
                  <a:srgbClr val="FF0000"/>
                </a:solidFill>
              </a:rPr>
              <a:t>warnme.ucdavis.edu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 smtClean="0"/>
              <a:t>Sacramento-Yolo-Placer ALERT –these three counties have partnered to </a:t>
            </a:r>
          </a:p>
          <a:p>
            <a:pPr lvl="1"/>
            <a:r>
              <a:rPr lang="en-US" sz="1000" dirty="0" smtClean="0"/>
              <a:t>Provide a community notification system to alert residents about emergency events and other important public safety information.  </a:t>
            </a:r>
            <a:r>
              <a:rPr lang="en-US" sz="1000" dirty="0" smtClean="0">
                <a:solidFill>
                  <a:srgbClr val="FF0000"/>
                </a:solidFill>
              </a:rPr>
              <a:t>www.yolo-alert.org</a:t>
            </a:r>
          </a:p>
          <a:p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BCC6A-2607-4E95-8B01-3C30BC452F4D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813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BCC6A-2607-4E95-8B01-3C30BC452F4D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1160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BCC6A-2607-4E95-8B01-3C30BC452F4D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4448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 smtClean="0">
                <a:solidFill>
                  <a:prstClr val="black"/>
                </a:solidFill>
              </a:rPr>
              <a:t>This series of Safety Notes provides tips for personal emergency preparedness.  Each UC ANR work place should also have site specific emergency plans. See </a:t>
            </a:r>
            <a:r>
              <a:rPr lang="en-US" sz="1100" dirty="0" smtClean="0">
                <a:solidFill>
                  <a:prstClr val="black"/>
                </a:solidFill>
                <a:hlinkClick r:id="rId3" action="ppaction://hlinkfile"/>
              </a:rPr>
              <a:t>safety.ucanr.org</a:t>
            </a:r>
            <a:r>
              <a:rPr lang="en-US" sz="1100" dirty="0" smtClean="0">
                <a:solidFill>
                  <a:prstClr val="black"/>
                </a:solidFill>
              </a:rPr>
              <a:t> or your location’s Safety Coordinator for more information about your workplace emergency plans.</a:t>
            </a:r>
          </a:p>
          <a:p>
            <a:endParaRPr lang="en-US" sz="1100" b="1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1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Be informed about the different types of emergencies that can happen in your area and their appropriate</a:t>
            </a:r>
          </a:p>
          <a:p>
            <a:r>
              <a:rPr lang="en-US" sz="11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responses.</a:t>
            </a:r>
          </a:p>
          <a:p>
            <a:r>
              <a:rPr lang="en-US" sz="11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Learn about the hazards that may strike your community, the risks you face from these hazards and your</a:t>
            </a:r>
          </a:p>
          <a:p>
            <a:r>
              <a:rPr lang="en-US" sz="11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community’s plans for warning and evacuation. You can obtain this information by visiting</a:t>
            </a:r>
          </a:p>
          <a:p>
            <a:r>
              <a:rPr lang="en-US" sz="11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http://www.ready.gov/be-informed.</a:t>
            </a:r>
          </a:p>
          <a:p>
            <a:r>
              <a:rPr lang="en-US" sz="11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Create a family emergency plan</a:t>
            </a:r>
          </a:p>
          <a:p>
            <a:r>
              <a:rPr lang="en-US" sz="11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Your family may not be together when an emergency happens, so it is important to plan in advance. Think about</a:t>
            </a:r>
          </a:p>
          <a:p>
            <a:r>
              <a:rPr lang="en-US" sz="11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 you will contact one another, how you will get back together, and what you will do in different situations.</a:t>
            </a:r>
          </a:p>
          <a:p>
            <a:r>
              <a:rPr lang="en-US" sz="11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 can download a family emergency plan template from by visiting http://www.ready.gov/make-a-plan.</a:t>
            </a:r>
          </a:p>
          <a:p>
            <a:r>
              <a:rPr lang="en-US" sz="11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Put together an emergency supply kit</a:t>
            </a:r>
          </a:p>
          <a:p>
            <a:r>
              <a:rPr lang="en-US" sz="11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 may need to survive on your own after an emergency. This means having your own food, water and other</a:t>
            </a:r>
          </a:p>
          <a:p>
            <a:r>
              <a:rPr lang="en-US" sz="11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supplies in sufficient quantity to last for at least three days. Local officials and relief workers will be on the scene</a:t>
            </a:r>
          </a:p>
          <a:p>
            <a:r>
              <a:rPr lang="en-US" sz="11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after a disaster, but they cannot reach everyone immediately. You could get help in hours, or it might take days. In</a:t>
            </a:r>
          </a:p>
          <a:p>
            <a:r>
              <a:rPr lang="en-US" sz="11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addition, basic services such as electricity, gas, water, sewage treatment, and telephones may be cut off for days,</a:t>
            </a:r>
          </a:p>
          <a:p>
            <a:r>
              <a:rPr lang="en-US" sz="11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even a week or longer. To find a complete checklist of the supplies your household may need in the event of an</a:t>
            </a:r>
          </a:p>
          <a:p>
            <a:r>
              <a:rPr lang="en-US" sz="11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emergency, visit http://www.ready.gov/build-a-kit.</a:t>
            </a:r>
            <a:endParaRPr lang="en-US" sz="1100" dirty="0" smtClean="0"/>
          </a:p>
          <a:p>
            <a:endParaRPr lang="en-US" sz="1100" dirty="0" smtClean="0"/>
          </a:p>
          <a:p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BCC6A-2607-4E95-8B01-3C30BC452F4D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6708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Resources available</a:t>
            </a:r>
            <a:r>
              <a:rPr lang="en-US" baseline="0" dirty="0" smtClean="0"/>
              <a:t> on the ANR EH&amp;S website include: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Emergency Management Program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Planning and Prevention Resources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Safety Notes in emergency preparedness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Recovery resources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Continuity Planning (UC Ready)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The structure/system used for response: SEMS/NIMS/ICS</a:t>
            </a:r>
          </a:p>
          <a:p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BCC6A-2607-4E95-8B01-3C30BC452F4D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6570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BCC6A-2607-4E95-8B01-3C30BC452F4D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5244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439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04"/>
          <a:stretch/>
        </p:blipFill>
        <p:spPr>
          <a:xfrm flipH="1">
            <a:off x="0" y="0"/>
            <a:ext cx="8369300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994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FB4A4-8897-E444-9922-FC08375AAB5C}" type="datetimeFigureOut">
              <a:rPr lang="en-US"/>
              <a:pPr>
                <a:defRPr/>
              </a:pPr>
              <a:t>9/17/2015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DEB64-96FC-5A46-BF67-B8411004BC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186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45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0889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160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96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2100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4549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2928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487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4405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2962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37E39-3C47-554C-8777-2EAB039BF4C7}" type="datetimeFigureOut">
              <a:rPr lang="en-US"/>
              <a:pPr>
                <a:defRPr/>
              </a:pPr>
              <a:t>9/17/2015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03574-3699-B24E-83F4-6EF9AF01B9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26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Wave+ANRLogo_basic.jp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275" y="5807075"/>
            <a:ext cx="8851900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9F3D356-531F-A04D-8007-71E07D8FB0D7}" type="datetimeFigureOut">
              <a:rPr lang="en-US"/>
              <a:pPr>
                <a:defRPr/>
              </a:pPr>
              <a:t>9/17/2015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9300B74-2B8E-5941-8962-3E115ED92C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7" Type="http://schemas.openxmlformats.org/officeDocument/2006/relationships/image" Target="../media/image5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g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hyperlink" Target="http://www.ready.gov/be-informed" TargetMode="External"/><Relationship Id="rId7" Type="http://schemas.openxmlformats.org/officeDocument/2006/relationships/hyperlink" Target="http://www.yolo-alert.org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warnme.ucdavis.edu/" TargetMode="External"/><Relationship Id="rId5" Type="http://schemas.openxmlformats.org/officeDocument/2006/relationships/hyperlink" Target="http://www.nixle.com/" TargetMode="External"/><Relationship Id="rId10" Type="http://schemas.openxmlformats.org/officeDocument/2006/relationships/image" Target="../media/image27.png"/><Relationship Id="rId4" Type="http://schemas.openxmlformats.org/officeDocument/2006/relationships/hyperlink" Target="http://myhazards.calema.ca.gov/" TargetMode="External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ady.gov/utility-shut-safety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safety.ucanr.org/Programs/emergency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ucanr.edu/sites/ucehs/Safety_Spotlight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1416" y="3772218"/>
            <a:ext cx="7172265" cy="1117600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Emergency Preparedness</a:t>
            </a:r>
            <a:endParaRPr lang="en-US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6705600" y="4612640"/>
            <a:ext cx="2145161" cy="1452880"/>
          </a:xfrm>
        </p:spPr>
        <p:txBody>
          <a:bodyPr/>
          <a:lstStyle/>
          <a:p>
            <a:pPr algn="r"/>
            <a:endParaRPr lang="en-US" sz="2000" dirty="0" smtClean="0"/>
          </a:p>
          <a:p>
            <a:pPr algn="r"/>
            <a:r>
              <a:rPr lang="en-US" sz="1600" dirty="0" smtClean="0"/>
              <a:t>ANR Building, Davis</a:t>
            </a:r>
          </a:p>
          <a:p>
            <a:pPr algn="r"/>
            <a:r>
              <a:rPr lang="en-US" sz="1600" dirty="0" smtClean="0"/>
              <a:t>Staff Meeting</a:t>
            </a:r>
          </a:p>
          <a:p>
            <a:pPr algn="r"/>
            <a:r>
              <a:rPr lang="en-US" sz="1600" dirty="0" smtClean="0"/>
              <a:t>September, </a:t>
            </a:r>
            <a:r>
              <a:rPr lang="en-US" sz="1600" dirty="0" smtClean="0"/>
              <a:t>2015</a:t>
            </a:r>
            <a:endParaRPr lang="en-US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8974" y="1203405"/>
            <a:ext cx="5564188" cy="264279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1368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063829">
            <a:off x="1199574" y="265010"/>
            <a:ext cx="3798905" cy="49497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04274">
            <a:off x="4348291" y="732697"/>
            <a:ext cx="3611636" cy="47898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87672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2400"/>
            <a:ext cx="7287124" cy="1129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3426" y="1371600"/>
            <a:ext cx="800100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</a:rPr>
              <a:t>Why </a:t>
            </a:r>
            <a:r>
              <a:rPr lang="en-US" sz="2400" b="1" dirty="0" err="1" smtClean="0">
                <a:solidFill>
                  <a:srgbClr val="0070C0"/>
                </a:solidFill>
              </a:rPr>
              <a:t>ShakeOut</a:t>
            </a:r>
            <a:r>
              <a:rPr lang="en-US" sz="2400" b="1" dirty="0" smtClean="0">
                <a:solidFill>
                  <a:srgbClr val="0070C0"/>
                </a:solidFill>
              </a:rPr>
              <a:t>?</a:t>
            </a:r>
          </a:p>
          <a:p>
            <a:endParaRPr lang="en-US" sz="1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Great California </a:t>
            </a:r>
            <a:r>
              <a:rPr lang="en-US" dirty="0" err="1" smtClean="0"/>
              <a:t>ShakeOut</a:t>
            </a:r>
            <a:r>
              <a:rPr lang="en-US" dirty="0" smtClean="0"/>
              <a:t> is an annual opportunity to practice how to be safer during earthquakes, and to improve preparedness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Over 10 million Californians participate annually, and over 25 million nation-wide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occasion is also used as an opportunity to: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r</a:t>
            </a:r>
            <a:r>
              <a:rPr lang="en-US" dirty="0" smtClean="0"/>
              <a:t>ehearse </a:t>
            </a:r>
            <a:r>
              <a:rPr lang="en-US" dirty="0" smtClean="0">
                <a:solidFill>
                  <a:srgbClr val="0070C0"/>
                </a:solidFill>
              </a:rPr>
              <a:t>Drop, Cover, &amp;  Hold On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 smtClean="0">
                <a:solidFill>
                  <a:srgbClr val="0070C0"/>
                </a:solidFill>
              </a:rPr>
              <a:t>secure </a:t>
            </a:r>
            <a:r>
              <a:rPr lang="en-US" dirty="0">
                <a:solidFill>
                  <a:srgbClr val="0070C0"/>
                </a:solidFill>
              </a:rPr>
              <a:t>our space </a:t>
            </a:r>
            <a:r>
              <a:rPr lang="en-US" dirty="0"/>
              <a:t>to prevent damage &amp; injuries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 smtClean="0"/>
              <a:t>review </a:t>
            </a:r>
            <a:r>
              <a:rPr lang="en-US" dirty="0"/>
              <a:t>&amp; update our </a:t>
            </a:r>
            <a:r>
              <a:rPr lang="en-US" dirty="0">
                <a:solidFill>
                  <a:srgbClr val="0070C0"/>
                </a:solidFill>
              </a:rPr>
              <a:t>emergency plans &amp; supplies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 smtClean="0"/>
              <a:t>discuss emergency </a:t>
            </a:r>
            <a:r>
              <a:rPr lang="en-US" dirty="0" smtClean="0">
                <a:solidFill>
                  <a:srgbClr val="0070C0"/>
                </a:solidFill>
              </a:rPr>
              <a:t>preparedness &amp; response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hold a fire drill / building evacuation exercise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What we do now will determine our quality of life after our </a:t>
            </a:r>
          </a:p>
          <a:p>
            <a:pPr lvl="1"/>
            <a:r>
              <a:rPr lang="en-US" dirty="0" smtClean="0"/>
              <a:t>next big earthquake. Are you prepared to survive and recover?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0167" y="3309302"/>
            <a:ext cx="134302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37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83" y="25667"/>
            <a:ext cx="8867775" cy="163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990599" y="1659204"/>
            <a:ext cx="7504113" cy="4208196"/>
          </a:xfrm>
        </p:spPr>
        <p:txBody>
          <a:bodyPr/>
          <a:lstStyle/>
          <a:p>
            <a:pPr algn="ctr"/>
            <a:r>
              <a:rPr lang="en-US" sz="1800" dirty="0" smtClean="0">
                <a:solidFill>
                  <a:srgbClr val="0070C0"/>
                </a:solidFill>
              </a:rPr>
              <a:t>ANR Building – 2801 Second St.</a:t>
            </a:r>
          </a:p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Earthquake &amp; Evacuation Drill</a:t>
            </a:r>
          </a:p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October 15, 10:15 a.m.</a:t>
            </a:r>
          </a:p>
          <a:p>
            <a:pPr algn="ctr"/>
            <a:endParaRPr lang="en-US" sz="1000" dirty="0" smtClean="0">
              <a:solidFill>
                <a:srgbClr val="0070C0"/>
              </a:solidFill>
            </a:endParaRPr>
          </a:p>
          <a:p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During “The Great California </a:t>
            </a:r>
            <a:r>
              <a:rPr lang="en-US" sz="24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ShakeOut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” the entire ANR building (including all staff, guests and anyone present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will participate in an earthquake simulation and building evacuation drill.</a:t>
            </a:r>
          </a:p>
          <a:p>
            <a:endParaRPr lang="en-US" sz="1000" dirty="0">
              <a:solidFill>
                <a:srgbClr val="0070C0"/>
              </a:solidFill>
            </a:endParaRPr>
          </a:p>
          <a:p>
            <a:r>
              <a:rPr lang="en-US" sz="2800" b="1" dirty="0" smtClean="0">
                <a:solidFill>
                  <a:srgbClr val="FF0000"/>
                </a:solidFill>
              </a:rPr>
              <a:t>B</a:t>
            </a:r>
            <a:r>
              <a:rPr lang="en-US" b="1" dirty="0" smtClean="0">
                <a:solidFill>
                  <a:srgbClr val="FF0000"/>
                </a:solidFill>
              </a:rPr>
              <a:t>E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</a:rPr>
              <a:t>R</a:t>
            </a:r>
            <a:r>
              <a:rPr lang="en-US" sz="1800" b="1" dirty="0" smtClean="0">
                <a:solidFill>
                  <a:srgbClr val="FF0000"/>
                </a:solidFill>
              </a:rPr>
              <a:t>E</a:t>
            </a:r>
            <a:r>
              <a:rPr lang="en-US" sz="2400" b="1" dirty="0" smtClean="0">
                <a:solidFill>
                  <a:srgbClr val="FF0000"/>
                </a:solidFill>
              </a:rPr>
              <a:t>A</a:t>
            </a:r>
            <a:r>
              <a:rPr lang="en-US" sz="2800" b="1" dirty="0" smtClean="0">
                <a:solidFill>
                  <a:srgbClr val="FF0000"/>
                </a:solidFill>
              </a:rPr>
              <a:t>D</a:t>
            </a:r>
            <a:r>
              <a:rPr lang="en-US" sz="3200" b="1" dirty="0" smtClean="0">
                <a:solidFill>
                  <a:srgbClr val="FF0000"/>
                </a:solidFill>
              </a:rPr>
              <a:t>Y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T</a:t>
            </a:r>
            <a:r>
              <a:rPr lang="en-US" sz="2800" b="1" dirty="0" smtClean="0">
                <a:solidFill>
                  <a:srgbClr val="FF0000"/>
                </a:solidFill>
              </a:rPr>
              <a:t>O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</a:rPr>
              <a:t>S</a:t>
            </a:r>
            <a:r>
              <a:rPr lang="en-US" b="1" dirty="0" smtClean="0">
                <a:solidFill>
                  <a:srgbClr val="FF0000"/>
                </a:solidFill>
              </a:rPr>
              <a:t>H</a:t>
            </a:r>
            <a:r>
              <a:rPr lang="en-US" sz="2400" b="1" dirty="0" smtClean="0">
                <a:solidFill>
                  <a:srgbClr val="FF0000"/>
                </a:solidFill>
              </a:rPr>
              <a:t>A</a:t>
            </a:r>
            <a:r>
              <a:rPr lang="en-US" sz="2800" b="1" dirty="0" smtClean="0">
                <a:solidFill>
                  <a:srgbClr val="FF0000"/>
                </a:solidFill>
              </a:rPr>
              <a:t>K</a:t>
            </a:r>
            <a:r>
              <a:rPr lang="en-US" sz="3200" b="1" dirty="0" smtClean="0">
                <a:solidFill>
                  <a:srgbClr val="FF0000"/>
                </a:solidFill>
              </a:rPr>
              <a:t>E</a:t>
            </a:r>
            <a:r>
              <a:rPr lang="en-US" b="1" dirty="0" smtClean="0">
                <a:solidFill>
                  <a:srgbClr val="FF0000"/>
                </a:solidFill>
              </a:rPr>
              <a:t>O</a:t>
            </a:r>
            <a:r>
              <a:rPr lang="en-US" sz="2400" b="1" dirty="0" smtClean="0">
                <a:solidFill>
                  <a:srgbClr val="FF0000"/>
                </a:solidFill>
              </a:rPr>
              <a:t>U</a:t>
            </a:r>
            <a:r>
              <a:rPr lang="en-US" b="1" dirty="0" smtClean="0">
                <a:solidFill>
                  <a:srgbClr val="FF0000"/>
                </a:solidFill>
              </a:rPr>
              <a:t>T</a:t>
            </a:r>
            <a:r>
              <a:rPr lang="en-US" sz="3600" b="1" i="1" dirty="0" smtClean="0">
                <a:solidFill>
                  <a:srgbClr val="FF0000"/>
                </a:solidFill>
              </a:rPr>
              <a:t>!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92073">
            <a:off x="7718754" y="4920509"/>
            <a:ext cx="972158" cy="127595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30490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3426" y="1371600"/>
            <a:ext cx="8001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</a:rPr>
              <a:t>DROP! COVER! HOLD ON!</a:t>
            </a:r>
          </a:p>
          <a:p>
            <a:endParaRPr lang="en-US" sz="1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Preparedness organizations and experts all agree: “</a:t>
            </a:r>
            <a:r>
              <a:rPr lang="en-US" i="1" dirty="0" smtClean="0">
                <a:solidFill>
                  <a:srgbClr val="FF0000"/>
                </a:solidFill>
              </a:rPr>
              <a:t>Drop, Cover, and Hold On</a:t>
            </a:r>
            <a:r>
              <a:rPr lang="en-US" dirty="0" smtClean="0"/>
              <a:t>” is the appropriate action to reduce injury during earthquakes</a:t>
            </a:r>
          </a:p>
          <a:p>
            <a:endParaRPr lang="en-US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 smtClean="0">
                <a:solidFill>
                  <a:srgbClr val="0070C0"/>
                </a:solidFill>
              </a:rPr>
              <a:t>DROP</a:t>
            </a:r>
            <a:r>
              <a:rPr lang="en-US" dirty="0" smtClean="0"/>
              <a:t> to the ground (before the earthquake drops you!)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 smtClean="0">
                <a:solidFill>
                  <a:srgbClr val="0070C0"/>
                </a:solidFill>
              </a:rPr>
              <a:t>COVER</a:t>
            </a:r>
            <a:r>
              <a:rPr lang="en-US" dirty="0" smtClean="0"/>
              <a:t> your head and neck with your arms and seek shelter by getting under a sturdy desk or table if nearby; and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 smtClean="0">
                <a:solidFill>
                  <a:srgbClr val="0070C0"/>
                </a:solidFill>
              </a:rPr>
              <a:t>HOLD ON </a:t>
            </a:r>
            <a:r>
              <a:rPr lang="en-US" dirty="0" smtClean="0"/>
              <a:t>to your shelter and be prepared to move with it until the shaking stops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2400"/>
            <a:ext cx="7301162" cy="108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214786"/>
            <a:ext cx="4343400" cy="1424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161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3426" y="1371600"/>
            <a:ext cx="800100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</a:rPr>
              <a:t>DROP! COVER! HOLD ON! </a:t>
            </a:r>
            <a:r>
              <a:rPr lang="en-US" sz="1200" b="1" dirty="0" smtClean="0">
                <a:solidFill>
                  <a:srgbClr val="0070C0"/>
                </a:solidFill>
              </a:rPr>
              <a:t>continued</a:t>
            </a:r>
          </a:p>
          <a:p>
            <a:endParaRPr lang="en-US" sz="1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main point is to </a:t>
            </a:r>
            <a:r>
              <a:rPr lang="en-US" u="sng" dirty="0" smtClean="0"/>
              <a:t>not</a:t>
            </a:r>
            <a:r>
              <a:rPr lang="en-US" dirty="0" smtClean="0"/>
              <a:t> try and move, but to </a:t>
            </a:r>
            <a:r>
              <a:rPr lang="en-US" dirty="0" smtClean="0">
                <a:solidFill>
                  <a:srgbClr val="FF0000"/>
                </a:solidFill>
              </a:rPr>
              <a:t>immediately</a:t>
            </a:r>
            <a:r>
              <a:rPr lang="en-US" dirty="0" smtClean="0"/>
              <a:t> protect yourself as best as possible </a:t>
            </a:r>
            <a:r>
              <a:rPr lang="en-US" dirty="0" smtClean="0">
                <a:solidFill>
                  <a:srgbClr val="FF0000"/>
                </a:solidFill>
              </a:rPr>
              <a:t>where you are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If there is </a:t>
            </a:r>
            <a:r>
              <a:rPr lang="en-US" u="sng" dirty="0" smtClean="0"/>
              <a:t>no table or desk </a:t>
            </a:r>
            <a:r>
              <a:rPr lang="en-US" dirty="0" smtClean="0"/>
              <a:t>near you, </a:t>
            </a:r>
            <a:r>
              <a:rPr lang="en-US" dirty="0" smtClean="0">
                <a:solidFill>
                  <a:srgbClr val="FF0000"/>
                </a:solidFill>
              </a:rPr>
              <a:t>drop</a:t>
            </a:r>
            <a:r>
              <a:rPr lang="en-US" dirty="0" smtClean="0"/>
              <a:t> to the ground in an </a:t>
            </a:r>
            <a:r>
              <a:rPr lang="en-US" dirty="0" smtClean="0">
                <a:solidFill>
                  <a:srgbClr val="FF0000"/>
                </a:solidFill>
              </a:rPr>
              <a:t>inside corner</a:t>
            </a:r>
            <a:r>
              <a:rPr lang="en-US" dirty="0" smtClean="0"/>
              <a:t> of the building and cover your head &amp; neck with your hands &amp; arms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If you </a:t>
            </a:r>
            <a:r>
              <a:rPr lang="en-US" u="sng" dirty="0" smtClean="0"/>
              <a:t>must move </a:t>
            </a:r>
            <a:r>
              <a:rPr lang="en-US" dirty="0" smtClean="0"/>
              <a:t>to get away from heavy or falling/breaking items, </a:t>
            </a:r>
            <a:r>
              <a:rPr lang="en-US" dirty="0" smtClean="0">
                <a:solidFill>
                  <a:srgbClr val="FF0000"/>
                </a:solidFill>
              </a:rPr>
              <a:t>first drop </a:t>
            </a:r>
            <a:r>
              <a:rPr lang="en-US" dirty="0" smtClean="0"/>
              <a:t>to the ground, then </a:t>
            </a:r>
            <a:r>
              <a:rPr lang="en-US" dirty="0" smtClean="0">
                <a:solidFill>
                  <a:srgbClr val="FF0000"/>
                </a:solidFill>
              </a:rPr>
              <a:t>crawl </a:t>
            </a:r>
            <a:r>
              <a:rPr lang="en-US" dirty="0" smtClean="0"/>
              <a:t>only the </a:t>
            </a:r>
            <a:r>
              <a:rPr lang="en-US" dirty="0" smtClean="0">
                <a:solidFill>
                  <a:srgbClr val="FF0000"/>
                </a:solidFill>
              </a:rPr>
              <a:t>shortest distance </a:t>
            </a:r>
            <a:r>
              <a:rPr lang="en-US" dirty="0" smtClean="0"/>
              <a:t>necessary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As you spend time in areas new to you, take a moment to </a:t>
            </a:r>
            <a:r>
              <a:rPr lang="en-US" dirty="0" smtClean="0">
                <a:solidFill>
                  <a:srgbClr val="FF0000"/>
                </a:solidFill>
              </a:rPr>
              <a:t>look around</a:t>
            </a:r>
            <a:r>
              <a:rPr lang="en-US" dirty="0" smtClean="0"/>
              <a:t>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 smtClean="0"/>
              <a:t>What is above &amp; around you that could move or fall?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 smtClean="0"/>
              <a:t>What are your various routes of evacuation?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 smtClean="0"/>
              <a:t>Identify safe places, &amp; use your best judgment to stay safe!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2400"/>
            <a:ext cx="7301162" cy="108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4572000"/>
            <a:ext cx="929641" cy="1208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2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09600" y="2895600"/>
            <a:ext cx="8305800" cy="2971800"/>
          </a:xfrm>
        </p:spPr>
        <p:txBody>
          <a:bodyPr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Earthquake &amp; Evacuation Drill Procedures:</a:t>
            </a:r>
          </a:p>
          <a:p>
            <a:pPr algn="ctr"/>
            <a:endParaRPr lang="en-US" sz="1000" b="1" dirty="0" smtClean="0">
              <a:solidFill>
                <a:srgbClr val="FF0000"/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10:15 </a:t>
            </a:r>
            <a:r>
              <a:rPr lang="en-US" sz="1400" dirty="0">
                <a:solidFill>
                  <a:schemeClr val="tx1"/>
                </a:solidFill>
              </a:rPr>
              <a:t>a.m</a:t>
            </a:r>
            <a:r>
              <a:rPr lang="en-US" sz="1400" dirty="0" smtClean="0">
                <a:solidFill>
                  <a:schemeClr val="tx1"/>
                </a:solidFill>
              </a:rPr>
              <a:t>. </a:t>
            </a:r>
            <a:r>
              <a:rPr lang="en-US" sz="1400" dirty="0">
                <a:solidFill>
                  <a:schemeClr val="tx1"/>
                </a:solidFill>
              </a:rPr>
              <a:t>Thursday, October </a:t>
            </a:r>
            <a:r>
              <a:rPr lang="en-US" sz="1400" dirty="0" smtClean="0">
                <a:solidFill>
                  <a:schemeClr val="tx1"/>
                </a:solidFill>
              </a:rPr>
              <a:t>15, </a:t>
            </a:r>
            <a:r>
              <a:rPr lang="en-US" sz="1400" dirty="0">
                <a:solidFill>
                  <a:schemeClr val="tx1"/>
                </a:solidFill>
              </a:rPr>
              <a:t>you will hear </a:t>
            </a:r>
            <a:r>
              <a:rPr lang="en-US" sz="1400" b="1" dirty="0">
                <a:solidFill>
                  <a:schemeClr val="tx1"/>
                </a:solidFill>
              </a:rPr>
              <a:t>3 air horn blasts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Department </a:t>
            </a:r>
            <a:r>
              <a:rPr lang="en-US" sz="1400" dirty="0">
                <a:solidFill>
                  <a:schemeClr val="tx1"/>
                </a:solidFill>
              </a:rPr>
              <a:t>Safety Contacts (DSC) in your </a:t>
            </a:r>
            <a:r>
              <a:rPr lang="en-US" sz="1400" dirty="0" smtClean="0">
                <a:solidFill>
                  <a:schemeClr val="tx1"/>
                </a:solidFill>
              </a:rPr>
              <a:t>area will announce the earthquake portion of our drill</a:t>
            </a:r>
            <a:endParaRPr lang="en-US" sz="1400" dirty="0">
              <a:solidFill>
                <a:schemeClr val="tx1"/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400" b="1" dirty="0" smtClean="0">
                <a:solidFill>
                  <a:schemeClr val="tx1"/>
                </a:solidFill>
              </a:rPr>
              <a:t>Drop</a:t>
            </a:r>
            <a:r>
              <a:rPr lang="en-US" sz="1400" b="1" dirty="0">
                <a:solidFill>
                  <a:schemeClr val="tx1"/>
                </a:solidFill>
              </a:rPr>
              <a:t>, Cover, </a:t>
            </a:r>
            <a:r>
              <a:rPr lang="en-US" sz="1400" b="1" dirty="0" smtClean="0">
                <a:solidFill>
                  <a:schemeClr val="tx1"/>
                </a:solidFill>
              </a:rPr>
              <a:t>&amp; Hold-on</a:t>
            </a:r>
            <a:r>
              <a:rPr lang="en-US" sz="1400" dirty="0" smtClean="0">
                <a:solidFill>
                  <a:schemeClr val="tx1"/>
                </a:solidFill>
              </a:rPr>
              <a:t>, for one minute – </a:t>
            </a:r>
            <a:r>
              <a:rPr lang="en-US" sz="1400" dirty="0">
                <a:solidFill>
                  <a:schemeClr val="tx1"/>
                </a:solidFill>
              </a:rPr>
              <a:t>the recommend action to take to avoid </a:t>
            </a:r>
            <a:r>
              <a:rPr lang="en-US" sz="1400" dirty="0" smtClean="0">
                <a:solidFill>
                  <a:schemeClr val="tx1"/>
                </a:solidFill>
              </a:rPr>
              <a:t>injuries during earthquakes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400" b="1" i="1" dirty="0" smtClean="0">
                <a:solidFill>
                  <a:schemeClr val="tx1"/>
                </a:solidFill>
              </a:rPr>
              <a:t>FIRE </a:t>
            </a:r>
            <a:r>
              <a:rPr lang="en-US" sz="1400" b="1" i="1" dirty="0">
                <a:solidFill>
                  <a:schemeClr val="tx1"/>
                </a:solidFill>
              </a:rPr>
              <a:t>ALARM will be </a:t>
            </a:r>
            <a:r>
              <a:rPr lang="en-US" sz="1400" b="1" i="1" dirty="0" smtClean="0">
                <a:solidFill>
                  <a:schemeClr val="tx1"/>
                </a:solidFill>
              </a:rPr>
              <a:t>PULLED </a:t>
            </a:r>
            <a:r>
              <a:rPr lang="en-US" sz="1400" dirty="0" smtClean="0">
                <a:solidFill>
                  <a:schemeClr val="tx1"/>
                </a:solidFill>
              </a:rPr>
              <a:t>next</a:t>
            </a:r>
            <a:endParaRPr lang="en-US" sz="1400" b="1" dirty="0">
              <a:solidFill>
                <a:schemeClr val="tx1"/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Please </a:t>
            </a:r>
            <a:r>
              <a:rPr lang="en-US" sz="1400" dirty="0">
                <a:solidFill>
                  <a:schemeClr val="tx1"/>
                </a:solidFill>
              </a:rPr>
              <a:t>safely </a:t>
            </a:r>
            <a:r>
              <a:rPr lang="en-US" sz="1400" b="1" i="1" dirty="0">
                <a:solidFill>
                  <a:schemeClr val="tx1"/>
                </a:solidFill>
              </a:rPr>
              <a:t>evacuate</a:t>
            </a:r>
            <a:r>
              <a:rPr lang="en-US" sz="1400" dirty="0">
                <a:solidFill>
                  <a:schemeClr val="tx1"/>
                </a:solidFill>
              </a:rPr>
              <a:t> the </a:t>
            </a:r>
            <a:r>
              <a:rPr lang="en-US" sz="1400" dirty="0" smtClean="0">
                <a:solidFill>
                  <a:schemeClr val="tx1"/>
                </a:solidFill>
              </a:rPr>
              <a:t>building,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smtClean="0">
                <a:solidFill>
                  <a:schemeClr val="tx1"/>
                </a:solidFill>
              </a:rPr>
              <a:t>as </a:t>
            </a:r>
            <a:r>
              <a:rPr lang="en-US" sz="1400" dirty="0">
                <a:solidFill>
                  <a:schemeClr val="tx1"/>
                </a:solidFill>
              </a:rPr>
              <a:t>the fire alarm sounds,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>
                <a:solidFill>
                  <a:schemeClr val="tx1"/>
                </a:solidFill>
              </a:rPr>
              <a:t>to our emergency assembly area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The </a:t>
            </a:r>
            <a:r>
              <a:rPr lang="en-US" sz="1400" b="1" dirty="0">
                <a:solidFill>
                  <a:schemeClr val="tx1"/>
                </a:solidFill>
              </a:rPr>
              <a:t>assembly area </a:t>
            </a:r>
            <a:r>
              <a:rPr lang="en-US" sz="1400" dirty="0">
                <a:solidFill>
                  <a:schemeClr val="tx1"/>
                </a:solidFill>
              </a:rPr>
              <a:t>is across Pena drive, within the Davis Musical Theatre Company parking lot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Cross the street safely, watch for traffic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Line up for roll-call by department, look for your DSC who will be wearing an orange safety vest and holding up a </a:t>
            </a:r>
            <a:r>
              <a:rPr lang="en-US" sz="1400" dirty="0" smtClean="0">
                <a:solidFill>
                  <a:schemeClr val="tx1"/>
                </a:solidFill>
              </a:rPr>
              <a:t>clipboard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Once </a:t>
            </a:r>
            <a:r>
              <a:rPr lang="en-US" sz="1400" dirty="0">
                <a:solidFill>
                  <a:schemeClr val="tx1"/>
                </a:solidFill>
              </a:rPr>
              <a:t>the building is clear, and as departments/individuals are accounted for within our assembly area, your DSC will be given the “all clear” </a:t>
            </a:r>
            <a:r>
              <a:rPr lang="en-US" sz="1400" dirty="0" smtClean="0">
                <a:solidFill>
                  <a:schemeClr val="tx1"/>
                </a:solidFill>
              </a:rPr>
              <a:t>to </a:t>
            </a:r>
            <a:r>
              <a:rPr lang="en-US" sz="1400" dirty="0">
                <a:solidFill>
                  <a:schemeClr val="tx1"/>
                </a:solidFill>
              </a:rPr>
              <a:t>have you return to work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Please do not leave our assembly area until you are specifically accounted for and released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Again, cross the street safely to return to work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W</a:t>
            </a:r>
            <a:r>
              <a:rPr lang="en-US" sz="1400" dirty="0" smtClean="0">
                <a:solidFill>
                  <a:schemeClr val="tx1"/>
                </a:solidFill>
              </a:rPr>
              <a:t>e </a:t>
            </a:r>
            <a:r>
              <a:rPr lang="en-US" sz="1400" dirty="0">
                <a:solidFill>
                  <a:schemeClr val="tx1"/>
                </a:solidFill>
              </a:rPr>
              <a:t>will debrief and discuss the </a:t>
            </a:r>
            <a:r>
              <a:rPr lang="en-US" sz="1400" dirty="0" err="1">
                <a:solidFill>
                  <a:schemeClr val="tx1"/>
                </a:solidFill>
              </a:rPr>
              <a:t>ShakeOut</a:t>
            </a:r>
            <a:r>
              <a:rPr lang="en-US" sz="1400" dirty="0">
                <a:solidFill>
                  <a:schemeClr val="tx1"/>
                </a:solidFill>
              </a:rPr>
              <a:t>/evacuation event </a:t>
            </a:r>
            <a:r>
              <a:rPr lang="en-US" sz="1400" dirty="0" smtClean="0">
                <a:solidFill>
                  <a:schemeClr val="tx1"/>
                </a:solidFill>
              </a:rPr>
              <a:t>at </a:t>
            </a:r>
            <a:r>
              <a:rPr lang="en-US" sz="1400" dirty="0">
                <a:solidFill>
                  <a:schemeClr val="tx1"/>
                </a:solidFill>
              </a:rPr>
              <a:t>our All Staff </a:t>
            </a:r>
            <a:r>
              <a:rPr lang="en-US" sz="1400" dirty="0" smtClean="0">
                <a:solidFill>
                  <a:schemeClr val="tx1"/>
                </a:solidFill>
              </a:rPr>
              <a:t>Meeting</a:t>
            </a:r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76200"/>
            <a:ext cx="893445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818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546099"/>
            <a:ext cx="8155172" cy="4928425"/>
          </a:xfrm>
        </p:spPr>
        <p:txBody>
          <a:bodyPr/>
          <a:lstStyle/>
          <a:p>
            <a:r>
              <a:rPr lang="en-US" sz="3200" b="1" dirty="0">
                <a:solidFill>
                  <a:srgbClr val="0070C0"/>
                </a:solidFill>
              </a:rPr>
              <a:t>Emergency Action and Fire Prevention Plan</a:t>
            </a:r>
          </a:p>
          <a:p>
            <a:pPr marL="8001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First Floor Evacuation</a:t>
            </a:r>
          </a:p>
          <a:p>
            <a:pPr marL="1257300" lvl="1" indent="-342900">
              <a:buFont typeface="Wingdings" panose="05000000000000000000" pitchFamily="2" charset="2"/>
              <a:buChar char="§"/>
            </a:pPr>
            <a:r>
              <a:rPr lang="en-US" sz="1800" dirty="0" smtClean="0"/>
              <a:t>Insert map</a:t>
            </a:r>
          </a:p>
          <a:p>
            <a:endParaRPr lang="en-US" sz="3200" b="1" dirty="0" smtClean="0">
              <a:solidFill>
                <a:srgbClr val="0070C0"/>
              </a:solidFill>
            </a:endParaRPr>
          </a:p>
        </p:txBody>
      </p:sp>
      <p:pic>
        <p:nvPicPr>
          <p:cNvPr id="2050" name="Picture 2" descr="C:\Users\baoatman\Box Sync\anr building\safety docs\evac map floor 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80"/>
          <a:stretch/>
        </p:blipFill>
        <p:spPr bwMode="auto">
          <a:xfrm>
            <a:off x="1239489" y="1515295"/>
            <a:ext cx="6940686" cy="4223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436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546099"/>
            <a:ext cx="8155172" cy="4928425"/>
          </a:xfrm>
        </p:spPr>
        <p:txBody>
          <a:bodyPr/>
          <a:lstStyle/>
          <a:p>
            <a:r>
              <a:rPr lang="en-US" sz="3200" b="1" dirty="0">
                <a:solidFill>
                  <a:srgbClr val="0070C0"/>
                </a:solidFill>
              </a:rPr>
              <a:t>Emergency Action and Fire Prevention Plan</a:t>
            </a:r>
          </a:p>
          <a:p>
            <a:pPr marL="8001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Second Floor Evacuation</a:t>
            </a:r>
          </a:p>
          <a:p>
            <a:pPr marL="1257300" lvl="1" indent="-342900">
              <a:buFont typeface="Wingdings" panose="05000000000000000000" pitchFamily="2" charset="2"/>
              <a:buChar char="§"/>
            </a:pPr>
            <a:r>
              <a:rPr lang="en-US" sz="1800" dirty="0" smtClean="0"/>
              <a:t>Insert map</a:t>
            </a:r>
          </a:p>
          <a:p>
            <a:endParaRPr lang="en-US" sz="3200" b="1" dirty="0" smtClean="0">
              <a:solidFill>
                <a:srgbClr val="0070C0"/>
              </a:solidFill>
            </a:endParaRPr>
          </a:p>
        </p:txBody>
      </p:sp>
      <p:pic>
        <p:nvPicPr>
          <p:cNvPr id="1027" name="Picture 3" descr="C:\Users\baoatman\Box Sync\anr building\safety docs\evac map floor 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36"/>
          <a:stretch/>
        </p:blipFill>
        <p:spPr bwMode="auto">
          <a:xfrm>
            <a:off x="1190652" y="1570857"/>
            <a:ext cx="6928589" cy="42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4939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504498" y="546099"/>
            <a:ext cx="8155172" cy="4928425"/>
          </a:xfrm>
        </p:spPr>
        <p:txBody>
          <a:bodyPr/>
          <a:lstStyle/>
          <a:p>
            <a:r>
              <a:rPr lang="en-US" sz="3200" b="1" dirty="0">
                <a:solidFill>
                  <a:srgbClr val="0070C0"/>
                </a:solidFill>
              </a:rPr>
              <a:t>Emergency Action and Fire Prevention Plan</a:t>
            </a:r>
          </a:p>
          <a:p>
            <a:pPr marL="8001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Building Exterior and Assembly Area</a:t>
            </a:r>
          </a:p>
          <a:p>
            <a:pPr marL="1257300" lvl="1" indent="-342900">
              <a:buFont typeface="Wingdings" panose="05000000000000000000" pitchFamily="2" charset="2"/>
              <a:buChar char="§"/>
            </a:pPr>
            <a:r>
              <a:rPr lang="en-US" sz="1800" dirty="0" smtClean="0"/>
              <a:t>Insert map</a:t>
            </a:r>
          </a:p>
          <a:p>
            <a:endParaRPr lang="en-US" sz="3200" b="1" dirty="0" smtClean="0">
              <a:solidFill>
                <a:srgbClr val="0070C0"/>
              </a:solidFill>
            </a:endParaRPr>
          </a:p>
        </p:txBody>
      </p:sp>
      <p:pic>
        <p:nvPicPr>
          <p:cNvPr id="3" name="Picture 2" descr="C:\Users\baoatman\Box Sync\anr building\safety docs\evac map outer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4"/>
          <a:stretch/>
        </p:blipFill>
        <p:spPr bwMode="auto">
          <a:xfrm>
            <a:off x="1040523" y="1502649"/>
            <a:ext cx="6644545" cy="4445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4059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97342"/>
            <a:ext cx="7772400" cy="14700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b="1" dirty="0" smtClean="0">
                <a:ea typeface="+mj-ea"/>
                <a:cs typeface="+mj-cs"/>
              </a:rPr>
              <a:t>Get Home Bag</a:t>
            </a:r>
            <a:endParaRPr lang="en-US" sz="4800" b="1" dirty="0">
              <a:ea typeface="+mj-ea"/>
              <a:cs typeface="+mj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918856"/>
            <a:ext cx="2041071" cy="984931"/>
          </a:xfrm>
        </p:spPr>
        <p:txBody>
          <a:bodyPr/>
          <a:lstStyle/>
          <a:p>
            <a:pPr>
              <a:defRPr/>
            </a:pPr>
            <a:endParaRPr lang="en-US" sz="3600" b="1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060" y="1802033"/>
            <a:ext cx="3258605" cy="24439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24" y="3757961"/>
            <a:ext cx="2973658" cy="22302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931" y="3726125"/>
            <a:ext cx="2938244" cy="220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23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4528" y="275698"/>
            <a:ext cx="8424672" cy="5576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+mj-lt"/>
                <a:cs typeface="Georgia" charset="0"/>
              </a:rPr>
              <a:t>Disasters and Emergencies happen</a:t>
            </a:r>
          </a:p>
          <a:p>
            <a:endParaRPr lang="en-US" dirty="0">
              <a:solidFill>
                <a:srgbClr val="0070C0"/>
              </a:solidFill>
              <a:latin typeface="+mj-lt"/>
              <a:cs typeface="Georgia" charset="0"/>
            </a:endParaRPr>
          </a:p>
          <a:p>
            <a:pPr marL="0" lvl="1">
              <a:spcBef>
                <a:spcPct val="20000"/>
              </a:spcBef>
              <a:defRPr/>
            </a:pPr>
            <a:endParaRPr lang="en-US" sz="1200" b="1" dirty="0">
              <a:solidFill>
                <a:srgbClr val="0070C0"/>
              </a:solidFill>
              <a:latin typeface="Calibri"/>
            </a:endParaRPr>
          </a:p>
          <a:p>
            <a:pPr marL="0" lvl="1">
              <a:defRPr/>
            </a:pPr>
            <a:endParaRPr lang="en-US" dirty="0" smtClean="0">
              <a:solidFill>
                <a:prstClr val="black"/>
              </a:solidFill>
            </a:endParaRPr>
          </a:p>
          <a:p>
            <a:pPr marL="0" lvl="1">
              <a:defRPr/>
            </a:pPr>
            <a:endParaRPr lang="en-US" dirty="0" smtClean="0">
              <a:solidFill>
                <a:prstClr val="black"/>
              </a:solidFill>
            </a:endParaRPr>
          </a:p>
          <a:p>
            <a:pPr marL="0" lvl="1">
              <a:defRPr/>
            </a:pPr>
            <a:r>
              <a:rPr lang="en-US" dirty="0" smtClean="0">
                <a:solidFill>
                  <a:prstClr val="black"/>
                </a:solidFill>
              </a:rPr>
              <a:t>Drought			  Earthquakes			Extreme Heat			Floods</a:t>
            </a:r>
          </a:p>
          <a:p>
            <a:pPr marL="0" lvl="1">
              <a:defRPr/>
            </a:pPr>
            <a:endParaRPr lang="en-US" dirty="0" smtClean="0">
              <a:solidFill>
                <a:prstClr val="black"/>
              </a:solidFill>
            </a:endParaRPr>
          </a:p>
          <a:p>
            <a:pPr marL="0" lvl="1">
              <a:defRPr/>
            </a:pPr>
            <a:endParaRPr lang="en-US" dirty="0" smtClean="0">
              <a:solidFill>
                <a:prstClr val="black"/>
              </a:solidFill>
            </a:endParaRPr>
          </a:p>
          <a:p>
            <a:pPr marL="0" lvl="1">
              <a:defRPr/>
            </a:pPr>
            <a:endParaRPr lang="en-US" dirty="0" smtClean="0">
              <a:solidFill>
                <a:prstClr val="black"/>
              </a:solidFill>
            </a:endParaRPr>
          </a:p>
          <a:p>
            <a:pPr marL="0" lvl="1">
              <a:defRPr/>
            </a:pPr>
            <a:r>
              <a:rPr lang="en-US" dirty="0" smtClean="0">
                <a:solidFill>
                  <a:prstClr val="black"/>
                </a:solidFill>
              </a:rPr>
              <a:t>Hurricanes		Landslides/Debris		Severe Weather	  Space Weather</a:t>
            </a:r>
          </a:p>
          <a:p>
            <a:pPr marL="0" lvl="1">
              <a:defRPr/>
            </a:pPr>
            <a:endParaRPr lang="en-US" dirty="0" smtClean="0">
              <a:solidFill>
                <a:prstClr val="black"/>
              </a:solidFill>
            </a:endParaRPr>
          </a:p>
          <a:p>
            <a:pPr marL="0" lvl="1">
              <a:defRPr/>
            </a:pPr>
            <a:endParaRPr lang="en-US" dirty="0" smtClean="0">
              <a:solidFill>
                <a:prstClr val="black"/>
              </a:solidFill>
            </a:endParaRPr>
          </a:p>
          <a:p>
            <a:pPr marL="0" lvl="1">
              <a:defRPr/>
            </a:pPr>
            <a:endParaRPr lang="en-US" dirty="0" smtClean="0">
              <a:solidFill>
                <a:prstClr val="black"/>
              </a:solidFill>
            </a:endParaRPr>
          </a:p>
          <a:p>
            <a:pPr marL="0" lvl="1">
              <a:defRPr/>
            </a:pPr>
            <a:r>
              <a:rPr lang="en-US" dirty="0" smtClean="0">
                <a:solidFill>
                  <a:prstClr val="black"/>
                </a:solidFill>
              </a:rPr>
              <a:t>Thunderstorms	    Tornadoes			   Tsunamis			Volcanoes		</a:t>
            </a:r>
          </a:p>
          <a:p>
            <a:pPr marL="0" lvl="1">
              <a:defRPr/>
            </a:pPr>
            <a:r>
              <a:rPr lang="en-US" dirty="0" smtClean="0">
                <a:solidFill>
                  <a:prstClr val="black"/>
                </a:solidFill>
              </a:rPr>
              <a:t>&amp; Lightning</a:t>
            </a:r>
          </a:p>
          <a:p>
            <a:pPr marL="0" lvl="1"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0" lvl="1">
              <a:defRPr/>
            </a:pPr>
            <a:endParaRPr lang="en-US" dirty="0" smtClean="0">
              <a:solidFill>
                <a:prstClr val="black"/>
              </a:solidFill>
            </a:endParaRPr>
          </a:p>
          <a:p>
            <a:pPr marL="0" lvl="1">
              <a:defRPr/>
            </a:pPr>
            <a:endParaRPr lang="en-US" dirty="0" smtClean="0">
              <a:solidFill>
                <a:prstClr val="black"/>
              </a:solidFill>
            </a:endParaRPr>
          </a:p>
          <a:p>
            <a:pPr marL="0" lvl="1">
              <a:defRPr/>
            </a:pPr>
            <a:r>
              <a:rPr lang="en-US" dirty="0" smtClean="0">
                <a:solidFill>
                  <a:prstClr val="black"/>
                </a:solidFill>
              </a:rPr>
              <a:t>Wildfires			    Winter Storms		Power Outages		Pandemics</a:t>
            </a:r>
            <a:endParaRPr lang="en-US" dirty="0">
              <a:solidFill>
                <a:prstClr val="black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384302" y="1099499"/>
            <a:ext cx="7852373" cy="4406644"/>
            <a:chOff x="384302" y="1009172"/>
            <a:chExt cx="7852373" cy="440664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4302" y="1036320"/>
              <a:ext cx="1660397" cy="69183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13557" y="1030444"/>
              <a:ext cx="1674115" cy="697548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38140" y="1019728"/>
              <a:ext cx="1725550" cy="718979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81113" y="1009172"/>
              <a:ext cx="1665607" cy="694003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84302" y="2138091"/>
              <a:ext cx="1713230" cy="71384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313558" y="2138091"/>
              <a:ext cx="1705206" cy="71050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438140" y="2129615"/>
              <a:ext cx="1725550" cy="718979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381113" y="2138091"/>
              <a:ext cx="1699889" cy="708287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84302" y="3261876"/>
              <a:ext cx="1713230" cy="713846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313557" y="3261875"/>
              <a:ext cx="1771538" cy="738141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444235" y="3213285"/>
              <a:ext cx="1719456" cy="762437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6381113" y="3202571"/>
              <a:ext cx="1855562" cy="773151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384302" y="4655780"/>
              <a:ext cx="1713230" cy="713846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371864" y="4655780"/>
              <a:ext cx="1713231" cy="713846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4444234" y="4655779"/>
              <a:ext cx="1719455" cy="760037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6431797" y="4655780"/>
              <a:ext cx="1804878" cy="760036"/>
            </a:xfrm>
            <a:prstGeom prst="rect">
              <a:avLst/>
            </a:prstGeom>
          </p:spPr>
        </p:pic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523764" y="106621"/>
            <a:ext cx="1536342" cy="706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88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546099"/>
            <a:ext cx="8229600" cy="5164021"/>
          </a:xfrm>
        </p:spPr>
        <p:txBody>
          <a:bodyPr/>
          <a:lstStyle/>
          <a:p>
            <a:r>
              <a:rPr lang="en-US" sz="2400" b="1" dirty="0" smtClean="0"/>
              <a:t>What situations might require a Get Home Bag? </a:t>
            </a:r>
          </a:p>
          <a:p>
            <a:endParaRPr lang="en-US" sz="18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/>
              <a:t>Earthquakes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/>
              <a:t>Floods </a:t>
            </a:r>
            <a:endParaRPr lang="en-US" sz="18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/>
              <a:t>Fires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/>
              <a:t>Hurricanes </a:t>
            </a:r>
            <a:endParaRPr lang="en-US" sz="18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/>
              <a:t>Tornados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/>
              <a:t>Volcanic eruptions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/>
              <a:t>Snow </a:t>
            </a:r>
            <a:r>
              <a:rPr lang="en-US" sz="1800" dirty="0" smtClean="0"/>
              <a:t>storms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/>
              <a:t>Land slides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/>
              <a:t>Terrorist attacks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/>
              <a:t>Chemical spills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/>
              <a:t>Train derailments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/>
              <a:t>Mass transit down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endParaRPr lang="en-US" sz="1800" dirty="0" smtClean="0"/>
          </a:p>
          <a:p>
            <a:endParaRPr lang="en-US" sz="1800" dirty="0"/>
          </a:p>
          <a:p>
            <a:r>
              <a:rPr lang="en-US" sz="1800" dirty="0" smtClean="0"/>
              <a:t>                                                                           </a:t>
            </a:r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868" y="1326664"/>
            <a:ext cx="1882966" cy="14122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384" y="4168885"/>
            <a:ext cx="3146693" cy="18332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223" y="2550975"/>
            <a:ext cx="2693854" cy="20203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678" y="1326664"/>
            <a:ext cx="2610106" cy="175399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813" y="4472848"/>
            <a:ext cx="2553232" cy="1914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10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546099"/>
            <a:ext cx="8229600" cy="4621123"/>
          </a:xfrm>
        </p:spPr>
        <p:txBody>
          <a:bodyPr/>
          <a:lstStyle/>
          <a:p>
            <a:r>
              <a:rPr lang="en-US" sz="2400" b="1" dirty="0" smtClean="0"/>
              <a:t>Real Life Examples</a:t>
            </a:r>
            <a:r>
              <a:rPr lang="en-US" sz="2400" dirty="0" smtClean="0"/>
              <a:t>:</a:t>
            </a:r>
          </a:p>
          <a:p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Snow storm in Spokane Washington 2008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San Francisco/Oakland Earthquake 1989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402" y="981307"/>
            <a:ext cx="2825301" cy="1362423"/>
          </a:xfrm>
          <a:prstGeom prst="rect">
            <a:avLst/>
          </a:prstGeom>
        </p:spPr>
      </p:pic>
      <p:sp>
        <p:nvSpPr>
          <p:cNvPr id="4" name="AutoShape 2" descr="Image result for bay area earthquake 1989"/>
          <p:cNvSpPr>
            <a:spLocks noChangeAspect="1" noChangeArrowheads="1"/>
          </p:cNvSpPr>
          <p:nvPr/>
        </p:nvSpPr>
        <p:spPr bwMode="auto">
          <a:xfrm>
            <a:off x="-3175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AutoShape 4" descr="Image result for bay area earthquake 1989"/>
          <p:cNvSpPr>
            <a:spLocks noChangeAspect="1" noChangeArrowheads="1"/>
          </p:cNvSpPr>
          <p:nvPr/>
        </p:nvSpPr>
        <p:spPr bwMode="auto">
          <a:xfrm>
            <a:off x="12065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992" y="3440494"/>
            <a:ext cx="3215711" cy="21234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189" y="3445727"/>
            <a:ext cx="3158639" cy="212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16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546099"/>
            <a:ext cx="8229600" cy="4621123"/>
          </a:xfrm>
        </p:spPr>
        <p:txBody>
          <a:bodyPr/>
          <a:lstStyle/>
          <a:p>
            <a:r>
              <a:rPr lang="en-US" sz="2400" b="1" dirty="0" smtClean="0"/>
              <a:t>What is your distance home?</a:t>
            </a:r>
          </a:p>
          <a:p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The average person can walk 3 miles an hour on flat easy ground.</a:t>
            </a:r>
          </a:p>
          <a:p>
            <a:r>
              <a:rPr lang="en-US" sz="1800" dirty="0"/>
              <a:t>	</a:t>
            </a:r>
            <a:r>
              <a:rPr lang="en-US" sz="1800" dirty="0" smtClean="0"/>
              <a:t>36 miles in 12 hours</a:t>
            </a:r>
            <a:endParaRPr lang="en-US" sz="1800" dirty="0"/>
          </a:p>
          <a:p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i="1" dirty="0" smtClean="0"/>
              <a:t>The average person who is not used to carrying a pack, does not exercise on a    	regular basis, and is traveling over varied terrain can cover 10 – 18 miles in 12 	hours.</a:t>
            </a:r>
          </a:p>
          <a:p>
            <a:endParaRPr lang="en-US" sz="1800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Use this as a guide to determine how long it would take to walk home.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endParaRPr lang="en-US" sz="2400" dirty="0"/>
          </a:p>
        </p:txBody>
      </p:sp>
      <p:sp>
        <p:nvSpPr>
          <p:cNvPr id="4" name="AutoShape 2" descr="Image result for bay area earthquake 1989"/>
          <p:cNvSpPr>
            <a:spLocks noChangeAspect="1" noChangeArrowheads="1"/>
          </p:cNvSpPr>
          <p:nvPr/>
        </p:nvSpPr>
        <p:spPr bwMode="auto">
          <a:xfrm>
            <a:off x="-3175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AutoShape 4" descr="Image result for bay area earthquake 1989"/>
          <p:cNvSpPr>
            <a:spLocks noChangeAspect="1" noChangeArrowheads="1"/>
          </p:cNvSpPr>
          <p:nvPr/>
        </p:nvSpPr>
        <p:spPr bwMode="auto">
          <a:xfrm>
            <a:off x="12065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643" y="4014290"/>
            <a:ext cx="2765451" cy="230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42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546099"/>
            <a:ext cx="8229600" cy="4862241"/>
          </a:xfrm>
        </p:spPr>
        <p:txBody>
          <a:bodyPr/>
          <a:lstStyle/>
          <a:p>
            <a:r>
              <a:rPr lang="en-US" sz="2400" b="1" dirty="0" smtClean="0"/>
              <a:t>What do I put in my Get Home Bag?</a:t>
            </a:r>
          </a:p>
          <a:p>
            <a:endParaRPr lang="en-US" sz="18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1800" b="1" dirty="0" smtClean="0"/>
              <a:t>FOOD</a:t>
            </a:r>
            <a:r>
              <a:rPr lang="en-US" sz="1800" dirty="0" smtClean="0"/>
              <a:t> – Ready to eat foods that don’t require cooking (Energy and Protein bars)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b="1" dirty="0" smtClean="0"/>
              <a:t>WATER </a:t>
            </a:r>
            <a:r>
              <a:rPr lang="en-US" sz="1800" dirty="0" smtClean="0"/>
              <a:t>– The average person needs 1 gallon a day.</a:t>
            </a:r>
            <a:endParaRPr lang="en-US" sz="18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1800" b="1" dirty="0" smtClean="0"/>
              <a:t>SHELTER</a:t>
            </a:r>
            <a:r>
              <a:rPr lang="en-US" sz="1800" dirty="0" smtClean="0"/>
              <a:t> - Emergency tent, emergency sleeping bag, emergency blankets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b="1" dirty="0" smtClean="0"/>
              <a:t>CLOTHING – </a:t>
            </a:r>
            <a:r>
              <a:rPr lang="en-US" sz="1800" dirty="0" smtClean="0"/>
              <a:t>Socks, underwear, hat, long pants, shirt, hiking boots or shoes, coat, rain suit or poncho.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b="1" dirty="0" smtClean="0"/>
              <a:t>MEDICINE – </a:t>
            </a:r>
            <a:r>
              <a:rPr lang="en-US" sz="1800" dirty="0" smtClean="0"/>
              <a:t>3 day supply of prescriptions, pain relievers, allergies, tums, etc..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b="1" dirty="0" smtClean="0"/>
              <a:t>FIRST AID</a:t>
            </a:r>
            <a:r>
              <a:rPr lang="en-US" sz="1800" dirty="0" smtClean="0"/>
              <a:t> – Mini kit, antibacterial ointment, wound seal, sunblock, gauze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b="1" dirty="0" smtClean="0"/>
              <a:t>LIGHT/FIRE</a:t>
            </a:r>
            <a:r>
              <a:rPr lang="en-US" sz="1800" dirty="0" smtClean="0"/>
              <a:t> – Lighters, waterproof matches, flash light, light sticks, flares</a:t>
            </a:r>
            <a:endParaRPr lang="en-US" sz="18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1800" b="1" dirty="0" smtClean="0"/>
              <a:t>PERSONAL</a:t>
            </a:r>
            <a:r>
              <a:rPr lang="en-US" sz="1800" dirty="0" smtClean="0"/>
              <a:t> – Travel grooming kit, camp toilet paper, </a:t>
            </a:r>
          </a:p>
          <a:p>
            <a:r>
              <a:rPr lang="en-US" sz="1800" dirty="0"/>
              <a:t> </a:t>
            </a:r>
            <a:r>
              <a:rPr lang="en-US" sz="1800" dirty="0" smtClean="0"/>
              <a:t>      foot blister kit.</a:t>
            </a:r>
          </a:p>
          <a:p>
            <a:r>
              <a:rPr lang="en-US" sz="1800" b="1" dirty="0" smtClean="0"/>
              <a:t>9.</a:t>
            </a:r>
            <a:r>
              <a:rPr lang="en-US" sz="1800" b="1" dirty="0"/>
              <a:t> </a:t>
            </a:r>
            <a:r>
              <a:rPr lang="en-US" sz="1800" b="1" dirty="0" smtClean="0"/>
              <a:t>  TOOLS</a:t>
            </a:r>
            <a:r>
              <a:rPr lang="en-US" sz="1800" dirty="0" smtClean="0"/>
              <a:t> – Knife, multi-tool kit, cord, duct tape</a:t>
            </a:r>
            <a:endParaRPr lang="en-US" sz="1800" b="1" dirty="0" smtClean="0"/>
          </a:p>
          <a:p>
            <a:pPr marL="342900" indent="-342900">
              <a:buFont typeface="+mj-lt"/>
              <a:buAutoNum type="arabicPeriod"/>
            </a:pPr>
            <a:endParaRPr lang="en-US" sz="1800" b="1" dirty="0" smtClean="0"/>
          </a:p>
          <a:p>
            <a:r>
              <a:rPr lang="en-US" sz="1800" b="1" dirty="0"/>
              <a:t>	</a:t>
            </a:r>
            <a:r>
              <a:rPr lang="en-US" sz="1800" b="1" dirty="0" smtClean="0"/>
              <a:t>		</a:t>
            </a:r>
            <a:endParaRPr lang="en-US" sz="1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982" y="3990203"/>
            <a:ext cx="1713325" cy="266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09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Placeholder 7"/>
          <p:cNvSpPr>
            <a:spLocks noGrp="1"/>
          </p:cNvSpPr>
          <p:nvPr>
            <p:ph type="body" sz="half" idx="2"/>
          </p:nvPr>
        </p:nvSpPr>
        <p:spPr>
          <a:xfrm>
            <a:off x="446183" y="546099"/>
            <a:ext cx="8229600" cy="4862241"/>
          </a:xfrm>
        </p:spPr>
        <p:txBody>
          <a:bodyPr/>
          <a:lstStyle/>
          <a:p>
            <a:pPr algn="ctr"/>
            <a:r>
              <a:rPr lang="en-US" sz="7200" b="1" dirty="0" smtClean="0"/>
              <a:t>     THE END</a:t>
            </a:r>
            <a:r>
              <a:rPr lang="en-US" sz="7200" b="1" dirty="0"/>
              <a:t>	</a:t>
            </a:r>
            <a:r>
              <a:rPr lang="en-US" sz="7200" b="1" dirty="0" smtClean="0"/>
              <a:t>	</a:t>
            </a:r>
          </a:p>
          <a:p>
            <a:pPr algn="ctr"/>
            <a:r>
              <a:rPr lang="en-US" sz="7200" b="1" dirty="0" smtClean="0"/>
              <a:t>	</a:t>
            </a:r>
            <a:endParaRPr lang="en-US" sz="7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408" y="1872866"/>
            <a:ext cx="4101150" cy="3535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54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1373" y="1620520"/>
            <a:ext cx="768085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70C0"/>
                </a:solidFill>
              </a:rPr>
              <a:t>QUESTIONS?</a:t>
            </a:r>
          </a:p>
          <a:p>
            <a:pPr algn="ctr"/>
            <a:endParaRPr lang="en-US" sz="4800" b="1" dirty="0" smtClean="0">
              <a:solidFill>
                <a:srgbClr val="0070C0"/>
              </a:solidFill>
            </a:endParaRPr>
          </a:p>
          <a:p>
            <a:pPr algn="ctr"/>
            <a:endParaRPr lang="en-US" sz="48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chemeClr val="accent2">
                    <a:lumMod val="75000"/>
                  </a:schemeClr>
                </a:solidFill>
              </a:rPr>
              <a:t>p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lease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remember to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s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ign-in</a:t>
            </a:r>
            <a:endParaRPr lang="en-US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48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4528" y="269458"/>
            <a:ext cx="8424672" cy="5761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+mj-lt"/>
                <a:cs typeface="Georgia" charset="0"/>
              </a:rPr>
              <a:t>National Preparedness Month</a:t>
            </a:r>
          </a:p>
          <a:p>
            <a:pPr marL="0" lvl="1">
              <a:spcBef>
                <a:spcPct val="20000"/>
              </a:spcBef>
              <a:defRPr/>
            </a:pPr>
            <a:endParaRPr lang="en-US" sz="1200" b="1" dirty="0">
              <a:solidFill>
                <a:srgbClr val="0070C0"/>
              </a:solidFill>
              <a:latin typeface="Calibri"/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solidFill>
                  <a:prstClr val="black"/>
                </a:solidFill>
              </a:rPr>
              <a:t>A </a:t>
            </a:r>
            <a:r>
              <a:rPr lang="en-US" sz="2000" dirty="0">
                <a:solidFill>
                  <a:prstClr val="black"/>
                </a:solidFill>
              </a:rPr>
              <a:t>nationwide </a:t>
            </a:r>
            <a:r>
              <a:rPr lang="en-US" sz="2000" dirty="0" smtClean="0">
                <a:solidFill>
                  <a:prstClr val="black"/>
                </a:solidFill>
              </a:rPr>
              <a:t>initiative encouraging Americans</a:t>
            </a:r>
          </a:p>
          <a:p>
            <a:pPr marL="457200" lvl="2">
              <a:defRPr/>
            </a:pPr>
            <a:r>
              <a:rPr lang="en-US" sz="2000" dirty="0" smtClean="0">
                <a:solidFill>
                  <a:prstClr val="black"/>
                </a:solidFill>
              </a:rPr>
              <a:t>to </a:t>
            </a:r>
            <a:r>
              <a:rPr lang="en-US" sz="2000" dirty="0">
                <a:solidFill>
                  <a:prstClr val="black"/>
                </a:solidFill>
              </a:rPr>
              <a:t>take simple steps to prepare for </a:t>
            </a:r>
            <a:r>
              <a:rPr lang="en-US" sz="2000" dirty="0" smtClean="0">
                <a:solidFill>
                  <a:prstClr val="black"/>
                </a:solidFill>
              </a:rPr>
              <a:t>emergencies</a:t>
            </a:r>
          </a:p>
          <a:p>
            <a:pPr marL="457200" lvl="2">
              <a:defRPr/>
            </a:pPr>
            <a:r>
              <a:rPr lang="en-US" sz="2000" dirty="0" smtClean="0">
                <a:solidFill>
                  <a:prstClr val="black"/>
                </a:solidFill>
              </a:rPr>
              <a:t>in </a:t>
            </a:r>
            <a:r>
              <a:rPr lang="en-US" sz="2000" dirty="0">
                <a:solidFill>
                  <a:prstClr val="black"/>
                </a:solidFill>
              </a:rPr>
              <a:t>their homes, workplace and communities</a:t>
            </a:r>
            <a:r>
              <a:rPr lang="en-US" sz="2000" dirty="0" smtClean="0">
                <a:solidFill>
                  <a:prstClr val="black"/>
                </a:solidFill>
              </a:rPr>
              <a:t>.</a:t>
            </a: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endParaRPr lang="en-US" sz="1200" dirty="0" smtClean="0">
              <a:solidFill>
                <a:prstClr val="black"/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endParaRPr lang="en-US" sz="1200" dirty="0" smtClean="0">
              <a:solidFill>
                <a:prstClr val="black"/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solidFill>
                  <a:prstClr val="black"/>
                </a:solidFill>
              </a:rPr>
              <a:t>Get started with the universal building blocks of emergency preparedness:</a:t>
            </a:r>
          </a:p>
          <a:p>
            <a:pPr marL="742950" lvl="2" indent="-285750">
              <a:buFont typeface="Arial" panose="020B0604020202020204" pitchFamily="34" charset="0"/>
              <a:buChar char="•"/>
              <a:defRPr/>
            </a:pPr>
            <a:endParaRPr lang="en-US" sz="2000" dirty="0" smtClean="0">
              <a:solidFill>
                <a:prstClr val="black"/>
              </a:solidFill>
            </a:endParaRPr>
          </a:p>
          <a:p>
            <a:pPr lvl="2" indent="-457200">
              <a:buFont typeface="+mj-lt"/>
              <a:buAutoNum type="arabicPeriod"/>
              <a:defRPr/>
            </a:pPr>
            <a:r>
              <a:rPr lang="en-US" sz="2000" b="1" dirty="0" smtClean="0">
                <a:solidFill>
                  <a:srgbClr val="C00000"/>
                </a:solidFill>
              </a:rPr>
              <a:t>Be Informed</a:t>
            </a:r>
          </a:p>
          <a:p>
            <a:pPr lvl="2" indent="-457200">
              <a:buFont typeface="+mj-lt"/>
              <a:buAutoNum type="arabicPeriod"/>
              <a:defRPr/>
            </a:pPr>
            <a:r>
              <a:rPr lang="en-US" sz="2000" b="1" dirty="0" smtClean="0">
                <a:solidFill>
                  <a:srgbClr val="C00000"/>
                </a:solidFill>
              </a:rPr>
              <a:t>Make a Plan</a:t>
            </a:r>
          </a:p>
          <a:p>
            <a:pPr lvl="2" indent="-457200">
              <a:buFont typeface="+mj-lt"/>
              <a:buAutoNum type="arabicPeriod"/>
              <a:defRPr/>
            </a:pPr>
            <a:r>
              <a:rPr lang="en-US" sz="2000" b="1" dirty="0" smtClean="0">
                <a:solidFill>
                  <a:srgbClr val="C00000"/>
                </a:solidFill>
              </a:rPr>
              <a:t>Build a Kit</a:t>
            </a: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endParaRPr lang="en-US" sz="1200" dirty="0" smtClean="0">
              <a:solidFill>
                <a:prstClr val="black"/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endParaRPr lang="en-US" sz="1200" dirty="0" smtClean="0">
              <a:solidFill>
                <a:prstClr val="black"/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</a:rPr>
              <a:t>Build upon this foundation by </a:t>
            </a:r>
            <a:r>
              <a:rPr lang="en-US" sz="2000" dirty="0" smtClean="0">
                <a:solidFill>
                  <a:prstClr val="black"/>
                </a:solidFill>
              </a:rPr>
              <a:t>getting involved, and by encouraging co-workers, friends, family and neighbors.</a:t>
            </a:r>
            <a:endParaRPr lang="en-US" sz="1200" dirty="0" smtClean="0">
              <a:solidFill>
                <a:prstClr val="black"/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endParaRPr lang="en-US" sz="1200" dirty="0" smtClean="0">
              <a:solidFill>
                <a:prstClr val="black"/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solidFill>
                  <a:prstClr val="black"/>
                </a:solidFill>
              </a:rPr>
              <a:t>Don’t rely upon others, always prepare to be self-reliant for a minimum of 3 days (</a:t>
            </a:r>
            <a:r>
              <a:rPr lang="en-US" sz="2000" i="1" dirty="0" smtClean="0">
                <a:solidFill>
                  <a:srgbClr val="FF0000"/>
                </a:solidFill>
              </a:rPr>
              <a:t>the first 72 hours</a:t>
            </a:r>
            <a:r>
              <a:rPr lang="en-US" sz="2000" dirty="0" smtClean="0">
                <a:solidFill>
                  <a:prstClr val="black"/>
                </a:solidFill>
              </a:rPr>
              <a:t>).</a:t>
            </a: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1385" y="170770"/>
            <a:ext cx="2357429" cy="156049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3139405" y="2998668"/>
            <a:ext cx="4014366" cy="902772"/>
            <a:chOff x="2834605" y="2998668"/>
            <a:chExt cx="4014366" cy="902772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0983" y="2998668"/>
              <a:ext cx="1977988" cy="9027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4605" y="2998668"/>
              <a:ext cx="955516" cy="9027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90121" y="2998668"/>
              <a:ext cx="1757571" cy="9027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5992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4528" y="269458"/>
            <a:ext cx="8424672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+mj-lt"/>
                <a:cs typeface="Georgia" charset="0"/>
              </a:rPr>
              <a:t>Be Informed</a:t>
            </a:r>
            <a:endParaRPr lang="en-US" sz="3600" dirty="0">
              <a:solidFill>
                <a:srgbClr val="0070C0"/>
              </a:solidFill>
              <a:latin typeface="+mj-lt"/>
              <a:cs typeface="Georgia" charset="0"/>
            </a:endParaRPr>
          </a:p>
          <a:p>
            <a:endParaRPr lang="en-US" sz="1200" dirty="0">
              <a:solidFill>
                <a:srgbClr val="0070C0"/>
              </a:solidFill>
              <a:latin typeface="+mj-lt"/>
              <a:cs typeface="Georgia" charset="0"/>
            </a:endParaRPr>
          </a:p>
          <a:p>
            <a:r>
              <a:rPr lang="en-US" sz="2000" b="1" i="1" u="sng" dirty="0" smtClean="0">
                <a:solidFill>
                  <a:srgbClr val="C00000"/>
                </a:solidFill>
                <a:latin typeface="+mj-lt"/>
                <a:cs typeface="Georgia" charset="0"/>
              </a:rPr>
              <a:t>BEFORE</a:t>
            </a:r>
            <a:r>
              <a:rPr lang="en-US" sz="2000" dirty="0" smtClean="0">
                <a:solidFill>
                  <a:srgbClr val="C00000"/>
                </a:solidFill>
                <a:latin typeface="+mj-lt"/>
                <a:cs typeface="Georgia" charset="0"/>
              </a:rPr>
              <a:t> </a:t>
            </a:r>
            <a:r>
              <a:rPr lang="en-US" sz="2000" dirty="0">
                <a:solidFill>
                  <a:srgbClr val="C00000"/>
                </a:solidFill>
                <a:latin typeface="+mj-lt"/>
                <a:cs typeface="Georgia" charset="0"/>
              </a:rPr>
              <a:t>an emergency</a:t>
            </a:r>
            <a:endParaRPr lang="en-US" sz="2000" dirty="0">
              <a:solidFill>
                <a:srgbClr val="C00000"/>
              </a:solidFill>
              <a:latin typeface="+mj-lt"/>
              <a:cs typeface="Georgia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solidFill>
                  <a:prstClr val="black"/>
                </a:solidFill>
              </a:rPr>
              <a:t>Be informed about hazards and risks in your area</a:t>
            </a:r>
          </a:p>
          <a:p>
            <a:pPr marL="742950" lvl="2" indent="-285750"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solidFill>
                  <a:prstClr val="black"/>
                </a:solidFill>
              </a:rPr>
              <a:t>Ready.gov: </a:t>
            </a:r>
            <a:r>
              <a:rPr lang="en-US" sz="1600" dirty="0" smtClean="0">
                <a:solidFill>
                  <a:prstClr val="black"/>
                </a:solidFill>
                <a:hlinkClick r:id="rId3"/>
              </a:rPr>
              <a:t>http</a:t>
            </a:r>
            <a:r>
              <a:rPr lang="en-US" sz="1600" dirty="0">
                <a:solidFill>
                  <a:prstClr val="black"/>
                </a:solidFill>
                <a:hlinkClick r:id="rId3"/>
              </a:rPr>
              <a:t>://</a:t>
            </a:r>
            <a:r>
              <a:rPr lang="en-US" sz="1600" dirty="0" smtClean="0">
                <a:solidFill>
                  <a:prstClr val="black"/>
                </a:solidFill>
                <a:hlinkClick r:id="rId3"/>
              </a:rPr>
              <a:t>www.ready.gov/be-informed</a:t>
            </a:r>
            <a:endParaRPr lang="en-US" sz="1600" dirty="0">
              <a:solidFill>
                <a:prstClr val="black"/>
              </a:solidFill>
            </a:endParaRPr>
          </a:p>
          <a:p>
            <a:pPr marL="742950" lvl="2" indent="-285750">
              <a:buFont typeface="Arial" panose="020B0604020202020204" pitchFamily="34" charset="0"/>
              <a:buChar char="•"/>
              <a:defRPr/>
            </a:pPr>
            <a:r>
              <a:rPr lang="en-US" sz="2000" dirty="0" err="1" smtClean="0">
                <a:solidFill>
                  <a:prstClr val="black"/>
                </a:solidFill>
              </a:rPr>
              <a:t>CalEMA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</a:rPr>
              <a:t>MyHazards</a:t>
            </a:r>
            <a:r>
              <a:rPr lang="en-US" sz="2000" dirty="0">
                <a:solidFill>
                  <a:prstClr val="black"/>
                </a:solidFill>
              </a:rPr>
              <a:t>: </a:t>
            </a:r>
            <a:r>
              <a:rPr lang="en-US" sz="1600" dirty="0">
                <a:solidFill>
                  <a:prstClr val="black"/>
                </a:solidFill>
                <a:hlinkClick r:id="rId4"/>
              </a:rPr>
              <a:t>http://myhazards.calema.ca.gov</a:t>
            </a:r>
            <a:r>
              <a:rPr lang="en-US" sz="1600" dirty="0" smtClean="0">
                <a:solidFill>
                  <a:prstClr val="black"/>
                </a:solidFill>
                <a:hlinkClick r:id="rId4"/>
              </a:rPr>
              <a:t>/</a:t>
            </a:r>
            <a:endParaRPr lang="en-US" sz="2000" dirty="0">
              <a:solidFill>
                <a:prstClr val="black"/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</a:rPr>
              <a:t>Be Trained – in First Aid and CPR, at least one member of the household</a:t>
            </a: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solidFill>
                  <a:prstClr val="black"/>
                </a:solidFill>
              </a:rPr>
              <a:t>Be Notified – Sign-up </a:t>
            </a:r>
            <a:r>
              <a:rPr lang="en-US" sz="2000" dirty="0">
                <a:solidFill>
                  <a:prstClr val="black"/>
                </a:solidFill>
              </a:rPr>
              <a:t>for:</a:t>
            </a:r>
          </a:p>
          <a:p>
            <a:pPr marL="2114550" lvl="5" indent="-285750">
              <a:buFont typeface="Arial" panose="020B0604020202020204" pitchFamily="34" charset="0"/>
              <a:buChar char="•"/>
              <a:defRPr/>
            </a:pPr>
            <a:r>
              <a:rPr lang="en-US" sz="2000" dirty="0" err="1">
                <a:solidFill>
                  <a:prstClr val="black"/>
                </a:solidFill>
              </a:rPr>
              <a:t>Nixle</a:t>
            </a:r>
            <a:r>
              <a:rPr lang="en-US" sz="2000" dirty="0">
                <a:solidFill>
                  <a:prstClr val="black"/>
                </a:solidFill>
              </a:rPr>
              <a:t>: </a:t>
            </a:r>
            <a:r>
              <a:rPr lang="en-US" sz="2000" dirty="0">
                <a:solidFill>
                  <a:prstClr val="black"/>
                </a:solidFill>
                <a:hlinkClick r:id="rId5"/>
              </a:rPr>
              <a:t>www.nixle.com</a:t>
            </a:r>
            <a:endParaRPr lang="en-US" sz="2000" dirty="0">
              <a:solidFill>
                <a:prstClr val="black"/>
              </a:solidFill>
            </a:endParaRPr>
          </a:p>
          <a:p>
            <a:pPr marL="2114550" lvl="5" indent="-28575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</a:rPr>
              <a:t>UC Davis </a:t>
            </a:r>
            <a:r>
              <a:rPr lang="en-US" sz="2000" dirty="0" err="1">
                <a:solidFill>
                  <a:prstClr val="black"/>
                </a:solidFill>
              </a:rPr>
              <a:t>WarnMe</a:t>
            </a:r>
            <a:r>
              <a:rPr lang="en-US" sz="2000" dirty="0">
                <a:solidFill>
                  <a:prstClr val="black"/>
                </a:solidFill>
              </a:rPr>
              <a:t>: </a:t>
            </a:r>
            <a:r>
              <a:rPr lang="en-US" sz="2000" dirty="0">
                <a:solidFill>
                  <a:prstClr val="black"/>
                </a:solidFill>
                <a:hlinkClick r:id="rId6"/>
              </a:rPr>
              <a:t>warnme.ucdavis.edu</a:t>
            </a:r>
            <a:endParaRPr lang="en-US" sz="2000" dirty="0">
              <a:solidFill>
                <a:prstClr val="black"/>
              </a:solidFill>
            </a:endParaRPr>
          </a:p>
          <a:p>
            <a:pPr marL="2114550" lvl="5" indent="-28575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</a:rPr>
              <a:t>Sacramento-Yolo-Placer ALERT: </a:t>
            </a:r>
            <a:r>
              <a:rPr lang="en-US" sz="2000" dirty="0">
                <a:solidFill>
                  <a:prstClr val="black"/>
                </a:solidFill>
                <a:hlinkClick r:id="rId7"/>
              </a:rPr>
              <a:t>www.yolo-alert.org</a:t>
            </a:r>
            <a:endParaRPr lang="en-US" sz="2000" dirty="0">
              <a:solidFill>
                <a:prstClr val="black"/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prstClr val="black"/>
              </a:solidFill>
            </a:endParaRPr>
          </a:p>
          <a:p>
            <a:pPr marL="0" lvl="1">
              <a:defRPr/>
            </a:pPr>
            <a:r>
              <a:rPr lang="en-US" sz="2000" b="1" i="1" u="sng" dirty="0" smtClean="0">
                <a:solidFill>
                  <a:srgbClr val="C00000"/>
                </a:solidFill>
                <a:cs typeface="Georgia" charset="0"/>
              </a:rPr>
              <a:t>DURING &amp; AFTER </a:t>
            </a:r>
            <a:r>
              <a:rPr lang="en-US" sz="2000" dirty="0" smtClean="0">
                <a:solidFill>
                  <a:srgbClr val="C00000"/>
                </a:solidFill>
                <a:cs typeface="Georgia" charset="0"/>
              </a:rPr>
              <a:t>an emergency</a:t>
            </a:r>
            <a:endParaRPr lang="en-US" sz="2000" dirty="0">
              <a:solidFill>
                <a:prstClr val="black"/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solidFill>
                  <a:prstClr val="black"/>
                </a:solidFill>
              </a:rPr>
              <a:t>Stay</a:t>
            </a:r>
            <a:r>
              <a:rPr lang="en-US" sz="2000" dirty="0" smtClean="0">
                <a:solidFill>
                  <a:prstClr val="black"/>
                </a:solidFill>
              </a:rPr>
              <a:t> alert – no matter where you are</a:t>
            </a:r>
          </a:p>
          <a:p>
            <a:pPr marL="742950" lvl="2" indent="-285750"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solidFill>
                  <a:prstClr val="black"/>
                </a:solidFill>
              </a:rPr>
              <a:t>TV,</a:t>
            </a:r>
            <a:r>
              <a:rPr lang="en-US" sz="2000" dirty="0" smtClean="0">
                <a:solidFill>
                  <a:prstClr val="black"/>
                </a:solidFill>
              </a:rPr>
              <a:t> Social </a:t>
            </a:r>
            <a:r>
              <a:rPr lang="en-US" sz="2000" dirty="0">
                <a:solidFill>
                  <a:prstClr val="black"/>
                </a:solidFill>
              </a:rPr>
              <a:t>M</a:t>
            </a:r>
            <a:r>
              <a:rPr lang="en-US" sz="2000" dirty="0" smtClean="0">
                <a:solidFill>
                  <a:prstClr val="black"/>
                </a:solidFill>
              </a:rPr>
              <a:t>edia, Radio (KFBK 1530 AM, 93.1 FM)</a:t>
            </a:r>
          </a:p>
          <a:p>
            <a:pPr marL="742950" lvl="2" indent="-285750"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solidFill>
                  <a:prstClr val="black"/>
                </a:solidFill>
              </a:rPr>
              <a:t>Reverse 911, Emergency Alert System (ESA), Wireless Emergency Alerts (WEA), Integrated Public Alert &amp; Warning System (IPAWS)</a:t>
            </a:r>
          </a:p>
          <a:p>
            <a:pPr marL="1200150" lvl="3" indent="-285750"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prstClr val="black"/>
              </a:solidFill>
            </a:endParaRPr>
          </a:p>
          <a:p>
            <a:pPr marL="742950" lvl="2" indent="-285750"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prstClr val="black"/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endParaRPr lang="en-US" sz="1200" dirty="0" smtClean="0">
              <a:solidFill>
                <a:prstClr val="black"/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endParaRPr lang="en-US" sz="1200" dirty="0" smtClean="0">
              <a:solidFill>
                <a:prstClr val="black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83119" y="3487161"/>
            <a:ext cx="434498" cy="4259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35920" y="3181227"/>
            <a:ext cx="928897" cy="2460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35920" y="2873382"/>
            <a:ext cx="774113" cy="24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52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4528" y="269458"/>
            <a:ext cx="8424672" cy="5823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+mj-lt"/>
                <a:cs typeface="Georgia" charset="0"/>
              </a:rPr>
              <a:t>Make a Plan</a:t>
            </a:r>
            <a:endParaRPr lang="en-US" sz="3600" dirty="0">
              <a:solidFill>
                <a:srgbClr val="0070C0"/>
              </a:solidFill>
              <a:latin typeface="+mj-lt"/>
              <a:cs typeface="Georgia" charset="0"/>
            </a:endParaRPr>
          </a:p>
          <a:p>
            <a:pPr marL="0" lvl="1">
              <a:spcBef>
                <a:spcPct val="20000"/>
              </a:spcBef>
              <a:defRPr/>
            </a:pPr>
            <a:endParaRPr lang="en-US" sz="1200" b="1" dirty="0">
              <a:solidFill>
                <a:srgbClr val="0070C0"/>
              </a:solidFill>
              <a:latin typeface="Calibri"/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solidFill>
                  <a:prstClr val="black"/>
                </a:solidFill>
              </a:rPr>
              <a:t>Meet with your family and discuss how to prepare and respond to emergencies</a:t>
            </a: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solidFill>
                  <a:prstClr val="black"/>
                </a:solidFill>
              </a:rPr>
              <a:t>Plan what to do if separated – choose two places to meet</a:t>
            </a: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solidFill>
                  <a:prstClr val="black"/>
                </a:solidFill>
              </a:rPr>
              <a:t>Plan what to do if evacuation is necessary – from the home, from your community</a:t>
            </a: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solidFill>
                  <a:prstClr val="black"/>
                </a:solidFill>
              </a:rPr>
              <a:t>Choose an out of the area contact</a:t>
            </a: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solidFill>
                  <a:prstClr val="black"/>
                </a:solidFill>
              </a:rPr>
              <a:t>Identify responsibilities – work as a team</a:t>
            </a: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solidFill>
                  <a:prstClr val="black"/>
                </a:solidFill>
              </a:rPr>
              <a:t>Have copies of essential documents, household inventory</a:t>
            </a: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solidFill>
                  <a:prstClr val="black"/>
                </a:solidFill>
              </a:rPr>
              <a:t>Know the location of utility shutoffs and keep tools </a:t>
            </a:r>
            <a:r>
              <a:rPr lang="en-US" dirty="0">
                <a:solidFill>
                  <a:prstClr val="black"/>
                </a:solidFill>
              </a:rPr>
              <a:t>nearby </a:t>
            </a:r>
            <a:r>
              <a:rPr lang="en-US" sz="1600" dirty="0">
                <a:solidFill>
                  <a:prstClr val="black"/>
                </a:solidFill>
              </a:rPr>
              <a:t>(</a:t>
            </a:r>
            <a:r>
              <a:rPr lang="en-US" sz="1600" dirty="0">
                <a:solidFill>
                  <a:prstClr val="black"/>
                </a:solidFill>
                <a:hlinkClick r:id="rId3"/>
              </a:rPr>
              <a:t>http://</a:t>
            </a:r>
            <a:r>
              <a:rPr lang="en-US" sz="1600" dirty="0" smtClean="0">
                <a:solidFill>
                  <a:prstClr val="black"/>
                </a:solidFill>
                <a:hlinkClick r:id="rId3"/>
              </a:rPr>
              <a:t>www.ready.gov/utility-shut-safety</a:t>
            </a:r>
            <a:r>
              <a:rPr lang="en-US" sz="1600" dirty="0" smtClean="0">
                <a:solidFill>
                  <a:prstClr val="black"/>
                </a:solidFill>
              </a:rPr>
              <a:t>)</a:t>
            </a:r>
          </a:p>
          <a:p>
            <a:pPr marL="0" lvl="1">
              <a:defRPr/>
            </a:pPr>
            <a:endParaRPr lang="en-US" dirty="0" smtClean="0">
              <a:solidFill>
                <a:prstClr val="black"/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solidFill>
                  <a:prstClr val="black"/>
                </a:solidFill>
              </a:rPr>
              <a:t>Try to keep your car’s tank half-full</a:t>
            </a: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9944" y="3877126"/>
            <a:ext cx="2591976" cy="185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08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4528" y="269458"/>
            <a:ext cx="8424672" cy="3360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+mj-lt"/>
                <a:cs typeface="Georgia" charset="0"/>
              </a:rPr>
              <a:t>Build a Kit</a:t>
            </a:r>
            <a:endParaRPr lang="en-US" sz="3600" dirty="0">
              <a:solidFill>
                <a:srgbClr val="0070C0"/>
              </a:solidFill>
              <a:latin typeface="+mj-lt"/>
              <a:cs typeface="Georgia" charset="0"/>
            </a:endParaRPr>
          </a:p>
          <a:p>
            <a:pPr marL="0" lvl="1">
              <a:spcBef>
                <a:spcPct val="20000"/>
              </a:spcBef>
              <a:defRPr/>
            </a:pPr>
            <a:endParaRPr lang="en-US" sz="1200" b="1" dirty="0">
              <a:solidFill>
                <a:srgbClr val="0070C0"/>
              </a:solidFill>
              <a:latin typeface="Calibri"/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solidFill>
                  <a:prstClr val="black"/>
                </a:solidFill>
              </a:rPr>
              <a:t>Pre-packaged or build from home</a:t>
            </a: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solidFill>
                  <a:prstClr val="black"/>
                </a:solidFill>
              </a:rPr>
              <a:t>Store in an easily accessible location</a:t>
            </a: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solidFill>
                  <a:prstClr val="black"/>
                </a:solidFill>
              </a:rPr>
              <a:t>Use a large, watertight container (e.g. large plastic garbage can with lid &amp; wheels)</a:t>
            </a: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solidFill>
                  <a:prstClr val="black"/>
                </a:solidFill>
              </a:rPr>
              <a:t>Checklist are available from – Ready.gov, 72hours.org, </a:t>
            </a:r>
            <a:r>
              <a:rPr lang="en-US" dirty="0" err="1" smtClean="0">
                <a:solidFill>
                  <a:prstClr val="black"/>
                </a:solidFill>
              </a:rPr>
              <a:t>Redcross</a:t>
            </a:r>
            <a:r>
              <a:rPr lang="en-US" dirty="0" smtClean="0">
                <a:solidFill>
                  <a:prstClr val="black"/>
                </a:solidFill>
              </a:rPr>
              <a:t>, the CDC, etc.</a:t>
            </a: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2549" y="139352"/>
            <a:ext cx="2638252" cy="13135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360" y="3119120"/>
            <a:ext cx="6922745" cy="2696471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457200" y="3139440"/>
            <a:ext cx="396240" cy="152400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0930" y="4879836"/>
            <a:ext cx="493819" cy="26824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970" y="4392156"/>
            <a:ext cx="493819" cy="2682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1410" y="3254236"/>
            <a:ext cx="493819" cy="26824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1410" y="3934956"/>
            <a:ext cx="493819" cy="26824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0930" y="4544556"/>
            <a:ext cx="493819" cy="26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35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4528" y="269458"/>
            <a:ext cx="8424672" cy="6808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+mj-lt"/>
                <a:cs typeface="Georgia" charset="0"/>
              </a:rPr>
              <a:t>Resources</a:t>
            </a:r>
          </a:p>
          <a:p>
            <a:endParaRPr lang="en-US" sz="2000" dirty="0">
              <a:solidFill>
                <a:srgbClr val="0070C0"/>
              </a:solidFill>
              <a:latin typeface="+mj-lt"/>
              <a:cs typeface="Georgia" charset="0"/>
            </a:endParaRPr>
          </a:p>
          <a:p>
            <a:pPr marL="457200" lvl="2">
              <a:defRPr/>
            </a:pPr>
            <a:r>
              <a:rPr lang="en-US" sz="2000" b="1" dirty="0">
                <a:solidFill>
                  <a:srgbClr val="FF0000"/>
                </a:solidFill>
              </a:rPr>
              <a:t>Safety Notes Series on Emergency Preparedness</a:t>
            </a:r>
            <a:endParaRPr lang="en-US" sz="2000" dirty="0">
              <a:solidFill>
                <a:srgbClr val="FF0000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endParaRPr lang="en-US" sz="600" b="1" u="sng" dirty="0">
              <a:solidFill>
                <a:prstClr val="black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b="1" u="sng" dirty="0">
                <a:solidFill>
                  <a:prstClr val="black"/>
                </a:solidFill>
              </a:rPr>
              <a:t>#166: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cap="all" dirty="0">
                <a:solidFill>
                  <a:srgbClr val="0070C0"/>
                </a:solidFill>
              </a:rPr>
              <a:t>Office Preparedness</a:t>
            </a:r>
            <a:endParaRPr lang="en-US" b="1" dirty="0">
              <a:solidFill>
                <a:srgbClr val="0070C0"/>
              </a:solidFill>
            </a:endParaRPr>
          </a:p>
          <a:p>
            <a:pPr lvl="2"/>
            <a:r>
              <a:rPr lang="en-US" dirty="0">
                <a:solidFill>
                  <a:prstClr val="black"/>
                </a:solidFill>
              </a:rPr>
              <a:t>employees likely spend near 8 hours each day at the office, so the possibility of being at work during a major catastrophe is likely.</a:t>
            </a:r>
            <a:endParaRPr lang="en-US" b="1" dirty="0">
              <a:solidFill>
                <a:prstClr val="black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b="1" u="sng" dirty="0">
                <a:solidFill>
                  <a:prstClr val="black"/>
                </a:solidFill>
              </a:rPr>
              <a:t>#167</a:t>
            </a:r>
            <a:r>
              <a:rPr lang="en-US" b="1" dirty="0">
                <a:solidFill>
                  <a:prstClr val="black"/>
                </a:solidFill>
              </a:rPr>
              <a:t>: </a:t>
            </a:r>
            <a:r>
              <a:rPr lang="en-US" b="1" dirty="0">
                <a:solidFill>
                  <a:srgbClr val="0070C0"/>
                </a:solidFill>
              </a:rPr>
              <a:t>BE INFORMED</a:t>
            </a:r>
          </a:p>
          <a:p>
            <a:pPr lvl="2"/>
            <a:r>
              <a:rPr lang="en-US" dirty="0">
                <a:solidFill>
                  <a:srgbClr val="0000FF"/>
                </a:solidFill>
              </a:rPr>
              <a:t>Be Informed </a:t>
            </a:r>
            <a:r>
              <a:rPr lang="en-US" dirty="0">
                <a:solidFill>
                  <a:prstClr val="black"/>
                </a:solidFill>
              </a:rPr>
              <a:t>about the potential hazards and risks in your area and learn the appropriate ways to respond to them.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b="1" u="sng" dirty="0">
                <a:solidFill>
                  <a:prstClr val="black"/>
                </a:solidFill>
              </a:rPr>
              <a:t>#168</a:t>
            </a:r>
            <a:r>
              <a:rPr lang="en-US" b="1" dirty="0">
                <a:solidFill>
                  <a:prstClr val="black"/>
                </a:solidFill>
              </a:rPr>
              <a:t>: </a:t>
            </a:r>
            <a:r>
              <a:rPr lang="en-US" b="1" dirty="0">
                <a:solidFill>
                  <a:srgbClr val="0070C0"/>
                </a:solidFill>
              </a:rPr>
              <a:t>MAKE A PLAN</a:t>
            </a:r>
          </a:p>
          <a:p>
            <a:pPr lvl="2"/>
            <a:r>
              <a:rPr lang="en-US" dirty="0">
                <a:solidFill>
                  <a:srgbClr val="0000FF"/>
                </a:solidFill>
              </a:rPr>
              <a:t>Make a Plan </a:t>
            </a:r>
            <a:r>
              <a:rPr lang="en-US" dirty="0">
                <a:solidFill>
                  <a:prstClr val="black"/>
                </a:solidFill>
              </a:rPr>
              <a:t>with your family or household members to discuss how to prepare and respond to emergencies that are most likely to happen where you live, learn, work and play.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b="1" u="sng" dirty="0">
                <a:solidFill>
                  <a:prstClr val="black"/>
                </a:solidFill>
              </a:rPr>
              <a:t>#169</a:t>
            </a:r>
            <a:r>
              <a:rPr lang="en-US" b="1" dirty="0">
                <a:solidFill>
                  <a:prstClr val="black"/>
                </a:solidFill>
              </a:rPr>
              <a:t>: </a:t>
            </a:r>
            <a:r>
              <a:rPr lang="en-US" b="1" dirty="0">
                <a:solidFill>
                  <a:srgbClr val="0070C0"/>
                </a:solidFill>
              </a:rPr>
              <a:t>BUILD A KIT</a:t>
            </a:r>
          </a:p>
          <a:p>
            <a:pPr lvl="2"/>
            <a:r>
              <a:rPr lang="en-US" dirty="0">
                <a:solidFill>
                  <a:srgbClr val="0000FF"/>
                </a:solidFill>
              </a:rPr>
              <a:t>Build a Kit</a:t>
            </a:r>
            <a:r>
              <a:rPr lang="en-US" dirty="0">
                <a:solidFill>
                  <a:prstClr val="black"/>
                </a:solidFill>
              </a:rPr>
              <a:t> full of disaster supplies and basic items your household may need in the event of an emergency - be prepared to be self-sufficient for </a:t>
            </a:r>
            <a:r>
              <a:rPr lang="en-US" i="1" dirty="0">
                <a:solidFill>
                  <a:srgbClr val="0000FF"/>
                </a:solidFill>
              </a:rPr>
              <a:t>at least three days</a:t>
            </a:r>
            <a:r>
              <a:rPr lang="en-US" dirty="0">
                <a:solidFill>
                  <a:prstClr val="black"/>
                </a:solidFill>
              </a:rPr>
              <a:t>.</a:t>
            </a:r>
          </a:p>
          <a:p>
            <a:endParaRPr lang="en-US" sz="3600" dirty="0">
              <a:solidFill>
                <a:srgbClr val="0070C0"/>
              </a:solidFill>
              <a:latin typeface="+mj-lt"/>
              <a:cs typeface="Georgia" charset="0"/>
            </a:endParaRPr>
          </a:p>
          <a:p>
            <a:pPr marL="0" lvl="1">
              <a:spcBef>
                <a:spcPct val="20000"/>
              </a:spcBef>
              <a:defRPr/>
            </a:pPr>
            <a:endParaRPr lang="en-US" sz="1200" b="1" dirty="0">
              <a:solidFill>
                <a:srgbClr val="0070C0"/>
              </a:solidFill>
              <a:latin typeface="Calibri"/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09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4528" y="269458"/>
            <a:ext cx="8424672" cy="320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+mj-lt"/>
                <a:cs typeface="Georgia" charset="0"/>
              </a:rPr>
              <a:t>Resources</a:t>
            </a:r>
          </a:p>
          <a:p>
            <a:endParaRPr lang="en-US" sz="2000" dirty="0">
              <a:solidFill>
                <a:srgbClr val="0070C0"/>
              </a:solidFill>
              <a:latin typeface="+mj-lt"/>
              <a:cs typeface="Georgia" charset="0"/>
            </a:endParaRPr>
          </a:p>
          <a:p>
            <a:pPr marL="457200" lvl="2">
              <a:defRPr/>
            </a:pPr>
            <a:r>
              <a:rPr lang="en-US" sz="2000" b="1" dirty="0">
                <a:solidFill>
                  <a:srgbClr val="FF0000"/>
                </a:solidFill>
              </a:rPr>
              <a:t>ANR EH&amp;S website</a:t>
            </a:r>
          </a:p>
          <a:p>
            <a:pPr marL="914400" lvl="3">
              <a:defRPr/>
            </a:pPr>
            <a:r>
              <a:rPr lang="en-US" sz="2000" u="sng" dirty="0">
                <a:hlinkClick r:id="rId3"/>
              </a:rPr>
              <a:t>http://safety.ucanr.org/Programs/emergency/</a:t>
            </a:r>
            <a:endParaRPr lang="en-US" sz="2000" u="sng" dirty="0"/>
          </a:p>
          <a:p>
            <a:pPr marL="914400" lvl="3">
              <a:defRPr/>
            </a:pPr>
            <a:endParaRPr lang="en-US" sz="2000" dirty="0">
              <a:solidFill>
                <a:srgbClr val="FF0000"/>
              </a:solidFill>
            </a:endParaRPr>
          </a:p>
          <a:p>
            <a:endParaRPr lang="en-US" sz="3600" dirty="0">
              <a:solidFill>
                <a:srgbClr val="0070C0"/>
              </a:solidFill>
              <a:latin typeface="+mj-lt"/>
              <a:cs typeface="Georgia" charset="0"/>
            </a:endParaRPr>
          </a:p>
          <a:p>
            <a:pPr marL="0" lvl="1">
              <a:spcBef>
                <a:spcPct val="20000"/>
              </a:spcBef>
              <a:defRPr/>
            </a:pPr>
            <a:endParaRPr lang="en-US" sz="1200" b="1" dirty="0">
              <a:solidFill>
                <a:srgbClr val="0070C0"/>
              </a:solidFill>
              <a:latin typeface="Calibri"/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2240" y="1872974"/>
            <a:ext cx="5750560" cy="388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71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4528" y="269458"/>
            <a:ext cx="8424672" cy="6900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+mj-lt"/>
                <a:cs typeface="Georgia" charset="0"/>
              </a:rPr>
              <a:t>Resources</a:t>
            </a:r>
          </a:p>
          <a:p>
            <a:endParaRPr lang="en-US" sz="2000" dirty="0">
              <a:solidFill>
                <a:srgbClr val="0070C0"/>
              </a:solidFill>
              <a:latin typeface="+mj-lt"/>
              <a:cs typeface="Georgia" charset="0"/>
            </a:endParaRPr>
          </a:p>
          <a:p>
            <a:pPr marL="457200" lvl="2">
              <a:defRPr/>
            </a:pPr>
            <a:r>
              <a:rPr lang="en-US" sz="2000" b="1" dirty="0">
                <a:solidFill>
                  <a:srgbClr val="FF0000"/>
                </a:solidFill>
              </a:rPr>
              <a:t>Emergency Action and Fire Prevention Plan</a:t>
            </a:r>
            <a:endParaRPr lang="en-US" sz="2000" dirty="0">
              <a:solidFill>
                <a:srgbClr val="FF0000"/>
              </a:solidFill>
            </a:endParaRPr>
          </a:p>
          <a:p>
            <a:pPr marL="742950" lvl="2" indent="-285750">
              <a:buFont typeface="Arial" panose="020B0604020202020204" pitchFamily="34" charset="0"/>
              <a:buChar char="•"/>
              <a:defRPr/>
            </a:pPr>
            <a:r>
              <a:rPr lang="en-US" dirty="0"/>
              <a:t>Located in the EH&amp;S library and on the building website</a:t>
            </a:r>
          </a:p>
          <a:p>
            <a:pPr marL="742950" lvl="2" indent="-285750">
              <a:buFont typeface="Arial" panose="020B0604020202020204" pitchFamily="34" charset="0"/>
              <a:buChar char="•"/>
              <a:defRPr/>
            </a:pPr>
            <a:r>
              <a:rPr lang="en-US" dirty="0"/>
              <a:t>Identifies the steps to take in an emergency</a:t>
            </a:r>
          </a:p>
          <a:p>
            <a:pPr marL="1257300" lvl="1" indent="-342900">
              <a:buFont typeface="Wingdings" panose="05000000000000000000" pitchFamily="2" charset="2"/>
              <a:buChar char="§"/>
            </a:pPr>
            <a:r>
              <a:rPr lang="en-US" dirty="0"/>
              <a:t>Emergency notifications/alarms</a:t>
            </a:r>
          </a:p>
          <a:p>
            <a:pPr marL="1257300" lvl="1" indent="-342900">
              <a:buFont typeface="Wingdings" panose="05000000000000000000" pitchFamily="2" charset="2"/>
              <a:buChar char="§"/>
            </a:pPr>
            <a:r>
              <a:rPr lang="en-US" dirty="0"/>
              <a:t>Location of emergency equipment</a:t>
            </a:r>
          </a:p>
          <a:p>
            <a:pPr marL="1714500" lvl="2" indent="-342900">
              <a:buFont typeface="Courier New" panose="02070309020205020404" pitchFamily="49" charset="0"/>
              <a:buChar char="o"/>
            </a:pPr>
            <a:r>
              <a:rPr lang="en-US" dirty="0"/>
              <a:t>Fire extinguishers</a:t>
            </a:r>
          </a:p>
          <a:p>
            <a:pPr marL="1714500" lvl="2" indent="-342900">
              <a:buFont typeface="Courier New" panose="02070309020205020404" pitchFamily="49" charset="0"/>
              <a:buChar char="o"/>
            </a:pPr>
            <a:r>
              <a:rPr lang="en-US" dirty="0"/>
              <a:t>First aid kits</a:t>
            </a:r>
          </a:p>
          <a:p>
            <a:pPr marL="1714500" lvl="2" indent="-342900">
              <a:buFont typeface="Courier New" panose="02070309020205020404" pitchFamily="49" charset="0"/>
              <a:buChar char="o"/>
            </a:pPr>
            <a:r>
              <a:rPr lang="en-US" dirty="0"/>
              <a:t>Automated External Defibrillator (AED)</a:t>
            </a:r>
          </a:p>
          <a:p>
            <a:pPr marL="1257300" lvl="1" indent="-342900">
              <a:buFont typeface="Wingdings" panose="05000000000000000000" pitchFamily="2" charset="2"/>
              <a:buChar char="§"/>
            </a:pPr>
            <a:r>
              <a:rPr lang="en-US" dirty="0"/>
              <a:t>Evacuation routes and assembly area</a:t>
            </a:r>
          </a:p>
          <a:p>
            <a:pPr marL="1714500" lvl="2" indent="-342900">
              <a:buFont typeface="Courier New" panose="02070309020205020404" pitchFamily="49" charset="0"/>
              <a:buChar char="o"/>
            </a:pPr>
            <a:r>
              <a:rPr lang="en-US" dirty="0"/>
              <a:t>Plan ahead, know the exits around </a:t>
            </a:r>
            <a:r>
              <a:rPr lang="en-US" dirty="0" smtClean="0"/>
              <a:t>you</a:t>
            </a:r>
          </a:p>
          <a:p>
            <a:pPr marL="1714500" lvl="2" indent="-342900">
              <a:buFont typeface="Courier New" panose="02070309020205020404" pitchFamily="49" charset="0"/>
              <a:buChar char="o"/>
            </a:pPr>
            <a:endParaRPr lang="en-US" dirty="0"/>
          </a:p>
          <a:p>
            <a:pPr marL="457200"/>
            <a:r>
              <a:rPr lang="en-US" sz="2000" b="1" dirty="0">
                <a:solidFill>
                  <a:srgbClr val="FF0000"/>
                </a:solidFill>
              </a:rPr>
              <a:t>Safety Spotlight </a:t>
            </a:r>
            <a:r>
              <a:rPr lang="en-US" sz="2000" b="1" dirty="0" smtClean="0">
                <a:solidFill>
                  <a:srgbClr val="FF0000"/>
                </a:solidFill>
              </a:rPr>
              <a:t>Newsletter</a:t>
            </a:r>
          </a:p>
          <a:p>
            <a:pPr marL="8001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UC monthly newsletter focusing on Safety</a:t>
            </a:r>
          </a:p>
          <a:p>
            <a:pPr marL="8001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September’s topic is Preparedness </a:t>
            </a:r>
          </a:p>
          <a:p>
            <a:pPr marL="914400" lvl="1"/>
            <a:r>
              <a:rPr lang="en-US" sz="1600" dirty="0" smtClean="0">
                <a:hlinkClick r:id="rId3"/>
              </a:rPr>
              <a:t>http</a:t>
            </a:r>
            <a:r>
              <a:rPr lang="en-US" sz="1600" dirty="0">
                <a:hlinkClick r:id="rId3"/>
              </a:rPr>
              <a:t>://ucanr.edu/sites/ucehs/Safety_Spotlight</a:t>
            </a:r>
            <a:r>
              <a:rPr lang="en-US" sz="1600" dirty="0" smtClean="0">
                <a:hlinkClick r:id="rId3"/>
              </a:rPr>
              <a:t>/</a:t>
            </a:r>
            <a:endParaRPr lang="en-US" sz="1600" dirty="0" smtClean="0"/>
          </a:p>
          <a:p>
            <a:pPr marL="8001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endParaRPr lang="en-US" sz="3600" dirty="0">
              <a:solidFill>
                <a:srgbClr val="0070C0"/>
              </a:solidFill>
              <a:latin typeface="+mj-lt"/>
              <a:cs typeface="Georgia" charset="0"/>
            </a:endParaRPr>
          </a:p>
          <a:p>
            <a:pPr marL="0" lvl="1">
              <a:spcBef>
                <a:spcPct val="20000"/>
              </a:spcBef>
              <a:defRPr/>
            </a:pPr>
            <a:endParaRPr lang="en-US" sz="1200" b="1" dirty="0">
              <a:solidFill>
                <a:srgbClr val="0070C0"/>
              </a:solidFill>
              <a:latin typeface="Calibri"/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2562" y="180191"/>
            <a:ext cx="2566638" cy="140220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9415" y="3032827"/>
            <a:ext cx="2052931" cy="25594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0531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NRBrand_basi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ANRBrand_basic</Template>
  <TotalTime>2951</TotalTime>
  <Words>2865</Words>
  <Application>Microsoft Office PowerPoint</Application>
  <PresentationFormat>On-screen Show (4:3)</PresentationFormat>
  <Paragraphs>408</Paragraphs>
  <Slides>25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ＭＳ Ｐゴシック</vt:lpstr>
      <vt:lpstr>Arial</vt:lpstr>
      <vt:lpstr>Calibri</vt:lpstr>
      <vt:lpstr>Courier New</vt:lpstr>
      <vt:lpstr>Georgia</vt:lpstr>
      <vt:lpstr>Wingdings</vt:lpstr>
      <vt:lpstr>ANRBrand_basic</vt:lpstr>
      <vt:lpstr>Custom Design</vt:lpstr>
      <vt:lpstr>Emergency Preparedness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Get Home Bag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Risk &amp; Safety Services</dc:title>
  <dc:creator>David A Alamillo</dc:creator>
  <cp:lastModifiedBy>David A Alamillo</cp:lastModifiedBy>
  <cp:revision>240</cp:revision>
  <cp:lastPrinted>2015-01-22T21:06:02Z</cp:lastPrinted>
  <dcterms:created xsi:type="dcterms:W3CDTF">2013-03-03T23:46:58Z</dcterms:created>
  <dcterms:modified xsi:type="dcterms:W3CDTF">2015-09-17T20:15:01Z</dcterms:modified>
</cp:coreProperties>
</file>