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28"/>
  </p:notesMasterIdLst>
  <p:handoutMasterIdLst>
    <p:handoutMasterId r:id="rId29"/>
  </p:handoutMasterIdLst>
  <p:sldIdLst>
    <p:sldId id="352" r:id="rId3"/>
    <p:sldId id="372" r:id="rId4"/>
    <p:sldId id="373" r:id="rId5"/>
    <p:sldId id="374" r:id="rId6"/>
    <p:sldId id="375" r:id="rId7"/>
    <p:sldId id="376" r:id="rId8"/>
    <p:sldId id="378" r:id="rId9"/>
    <p:sldId id="379" r:id="rId10"/>
    <p:sldId id="380" r:id="rId11"/>
    <p:sldId id="384" r:id="rId12"/>
    <p:sldId id="381" r:id="rId13"/>
    <p:sldId id="385" r:id="rId14"/>
    <p:sldId id="382" r:id="rId15"/>
    <p:sldId id="383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70" r:id="rId27"/>
  </p:sldIdLst>
  <p:sldSz cx="9144000" cy="6858000" type="screen4x3"/>
  <p:notesSz cx="6950075" cy="9236075"/>
  <p:custDataLst>
    <p:tags r:id="rId30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34" autoAdjust="0"/>
  </p:normalViewPr>
  <p:slideViewPr>
    <p:cSldViewPr snapToGrid="0" snapToObjects="1">
      <p:cViewPr varScale="1">
        <p:scale>
          <a:sx n="94" d="100"/>
          <a:sy n="94" d="100"/>
        </p:scale>
        <p:origin x="47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011" cy="462507"/>
          </a:xfrm>
          <a:prstGeom prst="rect">
            <a:avLst/>
          </a:prstGeom>
        </p:spPr>
        <p:txBody>
          <a:bodyPr vert="horz" lIns="89913" tIns="44956" rIns="89913" bIns="4495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505" y="0"/>
            <a:ext cx="3012011" cy="462507"/>
          </a:xfrm>
          <a:prstGeom prst="rect">
            <a:avLst/>
          </a:prstGeom>
        </p:spPr>
        <p:txBody>
          <a:bodyPr vert="horz" lIns="89913" tIns="44956" rIns="89913" bIns="44956" rtlCol="0"/>
          <a:lstStyle>
            <a:lvl1pPr algn="r">
              <a:defRPr sz="1200"/>
            </a:lvl1pPr>
          </a:lstStyle>
          <a:p>
            <a:fld id="{7FC0968F-56FE-4AB5-A855-1BA0B304A1B1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3568"/>
            <a:ext cx="3012011" cy="462507"/>
          </a:xfrm>
          <a:prstGeom prst="rect">
            <a:avLst/>
          </a:prstGeom>
        </p:spPr>
        <p:txBody>
          <a:bodyPr vert="horz" lIns="89913" tIns="44956" rIns="89913" bIns="4495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505" y="8773568"/>
            <a:ext cx="3012011" cy="462507"/>
          </a:xfrm>
          <a:prstGeom prst="rect">
            <a:avLst/>
          </a:prstGeom>
        </p:spPr>
        <p:txBody>
          <a:bodyPr vert="horz" lIns="89913" tIns="44956" rIns="89913" bIns="44956" rtlCol="0" anchor="b"/>
          <a:lstStyle>
            <a:lvl1pPr algn="r">
              <a:defRPr sz="1200"/>
            </a:lvl1pPr>
          </a:lstStyle>
          <a:p>
            <a:fld id="{D686458E-7428-4F92-8088-03B3FB4D6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457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3408"/>
          </a:xfrm>
          <a:prstGeom prst="rect">
            <a:avLst/>
          </a:prstGeom>
        </p:spPr>
        <p:txBody>
          <a:bodyPr vert="horz" lIns="92478" tIns="46238" rIns="92478" bIns="4623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3408"/>
          </a:xfrm>
          <a:prstGeom prst="rect">
            <a:avLst/>
          </a:prstGeom>
        </p:spPr>
        <p:txBody>
          <a:bodyPr vert="horz" lIns="92478" tIns="46238" rIns="92478" bIns="46238" rtlCol="0"/>
          <a:lstStyle>
            <a:lvl1pPr algn="r">
              <a:defRPr sz="1200"/>
            </a:lvl1pPr>
          </a:lstStyle>
          <a:p>
            <a:fld id="{C09F67F3-DCE8-409D-958F-5CBC7DFA9FD4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8" tIns="46238" rIns="92478" bIns="4623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0"/>
            <a:ext cx="5560060" cy="3636705"/>
          </a:xfrm>
          <a:prstGeom prst="rect">
            <a:avLst/>
          </a:prstGeom>
        </p:spPr>
        <p:txBody>
          <a:bodyPr vert="horz" lIns="92478" tIns="46238" rIns="92478" bIns="4623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71"/>
            <a:ext cx="3011699" cy="463408"/>
          </a:xfrm>
          <a:prstGeom prst="rect">
            <a:avLst/>
          </a:prstGeom>
        </p:spPr>
        <p:txBody>
          <a:bodyPr vert="horz" lIns="92478" tIns="46238" rIns="92478" bIns="4623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71"/>
            <a:ext cx="3011699" cy="463408"/>
          </a:xfrm>
          <a:prstGeom prst="rect">
            <a:avLst/>
          </a:prstGeom>
        </p:spPr>
        <p:txBody>
          <a:bodyPr vert="horz" lIns="92478" tIns="46238" rIns="92478" bIns="46238" rtlCol="0" anchor="b"/>
          <a:lstStyle>
            <a:lvl1pPr algn="r">
              <a:defRPr sz="1200"/>
            </a:lvl1pPr>
          </a:lstStyle>
          <a:p>
            <a:fld id="{6AD971CB-BD30-436B-A528-CBE71432A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3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safety.ucanr.or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 smtClean="0"/>
              <a:t>Disasters and emergencies</a:t>
            </a:r>
            <a:r>
              <a:rPr lang="en-US" sz="1100" baseline="0" dirty="0" smtClean="0"/>
              <a:t> happen</a:t>
            </a:r>
          </a:p>
          <a:p>
            <a:r>
              <a:rPr lang="en-US" sz="1100" baseline="0" dirty="0" smtClean="0"/>
              <a:t>They affect our employees (and their families) and our workplace locations</a:t>
            </a:r>
          </a:p>
          <a:p>
            <a:r>
              <a:rPr lang="en-US" sz="1100" baseline="0" dirty="0" smtClean="0"/>
              <a:t>In recent months, ANR locations have been affected by Power Outages, Wildfires, Drought, Earthquake, Tsunami advisory, etc.</a:t>
            </a:r>
          </a:p>
          <a:p>
            <a:r>
              <a:rPr lang="en-US" sz="1100" baseline="0" dirty="0" smtClean="0"/>
              <a:t>Visit Ready.gov for information on disasters that may occur in the areas you live and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BCC6A-2607-4E95-8B01-3C30BC452F4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02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43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78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Get Home Bag (GHB) is an important part of your personal and home disaster preparedness plan.</a:t>
            </a:r>
          </a:p>
          <a:p>
            <a:endParaRPr lang="en-US" dirty="0"/>
          </a:p>
          <a:p>
            <a:r>
              <a:rPr lang="en-US" dirty="0" smtClean="0"/>
              <a:t>It’s an up to 3 day emergency survival pack to assist getting you home safety.</a:t>
            </a:r>
          </a:p>
          <a:p>
            <a:endParaRPr lang="en-US" dirty="0"/>
          </a:p>
          <a:p>
            <a:r>
              <a:rPr lang="en-US" dirty="0" smtClean="0"/>
              <a:t>Recommend you can keep it in your vehicle so you have it all the time when traveling</a:t>
            </a:r>
          </a:p>
          <a:p>
            <a:endParaRPr lang="en-US" dirty="0" smtClean="0"/>
          </a:p>
          <a:p>
            <a:r>
              <a:rPr lang="en-US" dirty="0" smtClean="0"/>
              <a:t>For those of you at Oakland, recommend keeping it at your workstation.</a:t>
            </a:r>
          </a:p>
          <a:p>
            <a:r>
              <a:rPr lang="en-US" dirty="0" smtClean="0"/>
              <a:t>If an earthquake hits, you might not be able to get to your car to retrieve it.</a:t>
            </a:r>
          </a:p>
          <a:p>
            <a:endParaRPr lang="en-US" dirty="0"/>
          </a:p>
          <a:p>
            <a:r>
              <a:rPr lang="en-US" dirty="0" smtClean="0"/>
              <a:t>Recommend using a boring looking, non-expensive backpack that doesn’t scream (I Have Money).</a:t>
            </a:r>
          </a:p>
          <a:p>
            <a:endParaRPr lang="en-US" dirty="0"/>
          </a:p>
          <a:p>
            <a:r>
              <a:rPr lang="en-US" dirty="0" smtClean="0"/>
              <a:t>If you get a new pack, scruff it up and stain it some to not look appealing.</a:t>
            </a:r>
          </a:p>
          <a:p>
            <a:endParaRPr lang="en-US" dirty="0" smtClean="0"/>
          </a:p>
          <a:p>
            <a:r>
              <a:rPr lang="en-US" dirty="0" smtClean="0"/>
              <a:t>THE CLOTHING IN YOUR PACK SHOULD NOT BE BRAND NEW AND EXPENSIVE LOOKING</a:t>
            </a:r>
          </a:p>
          <a:p>
            <a:r>
              <a:rPr lang="en-US" dirty="0" smtClean="0"/>
              <a:t>YOU DO NOT WANT TO STAND OUT AND BE A </a:t>
            </a:r>
            <a:r>
              <a:rPr lang="en-US" smtClean="0"/>
              <a:t>TARGET!!!!</a:t>
            </a:r>
            <a:endParaRPr lang="en-US" dirty="0" smtClean="0"/>
          </a:p>
          <a:p>
            <a:r>
              <a:rPr lang="en-US" dirty="0" smtClean="0"/>
              <a:t>Blend in to the environment you are in. (Going Grey)</a:t>
            </a:r>
            <a:endParaRPr lang="en-US" dirty="0"/>
          </a:p>
          <a:p>
            <a:r>
              <a:rPr lang="en-US" dirty="0" smtClean="0"/>
              <a:t>A disaster is not the time to show off your new tactical mall ninja outfit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76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Some natural and man made disasters can result in not being able to drive </a:t>
            </a:r>
            <a:r>
              <a:rPr lang="en-US" dirty="0" smtClean="0"/>
              <a:t>home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If any of these disasters happen, roads might be in </a:t>
            </a:r>
            <a:r>
              <a:rPr lang="en-US" baseline="0" dirty="0" smtClean="0"/>
              <a:t>assessable</a:t>
            </a:r>
          </a:p>
          <a:p>
            <a:endParaRPr lang="en-US" dirty="0"/>
          </a:p>
          <a:p>
            <a:r>
              <a:rPr lang="en-US" dirty="0"/>
              <a:t>Roads/bridges are damaged, power lines, buildings, and trees are </a:t>
            </a:r>
            <a:r>
              <a:rPr lang="en-US" dirty="0" smtClean="0"/>
              <a:t>down</a:t>
            </a:r>
          </a:p>
          <a:p>
            <a:endParaRPr lang="en-US" dirty="0" smtClean="0"/>
          </a:p>
          <a:p>
            <a:r>
              <a:rPr lang="en-US" dirty="0" smtClean="0"/>
              <a:t>Roads washed out, flooded or covered in snow and ice</a:t>
            </a:r>
          </a:p>
          <a:p>
            <a:endParaRPr lang="en-US" dirty="0"/>
          </a:p>
          <a:p>
            <a:r>
              <a:rPr lang="en-US" dirty="0" smtClean="0"/>
              <a:t>City streets closed due to civil unrest or not drivable due to earthquake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bag is also useful if your vehicle breaks down in remote </a:t>
            </a:r>
            <a:r>
              <a:rPr lang="en-US" dirty="0" smtClean="0"/>
              <a:t>country</a:t>
            </a:r>
          </a:p>
          <a:p>
            <a:endParaRPr lang="en-US" dirty="0"/>
          </a:p>
          <a:p>
            <a:r>
              <a:rPr lang="en-US" dirty="0"/>
              <a:t>The Get Home Bag can also be used as a Bug-In</a:t>
            </a:r>
          </a:p>
          <a:p>
            <a:r>
              <a:rPr lang="en-US" dirty="0"/>
              <a:t>Bag if traveling is not possible, or the</a:t>
            </a:r>
          </a:p>
          <a:p>
            <a:r>
              <a:rPr lang="en-US" dirty="0"/>
              <a:t>situation does not allow evacuation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91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In Spokane, a record 20 inches of snow fell in a 24 hour period.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Creating a “Condition Red” snow emergency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Most roads were impassable due to amount of snow, collisions, and stalled cars.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People were stranded throughout the city with the only method of getting home was walking.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Many people decided to stay in place (work/school) and wait for help or conditions to change.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In the Bay Area as many of you know, the Bay Bridge shut down due to a fallen section of the upper deck.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The two-level Cypress Street corridor collapsed, crushing vehicles and people.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Other areas were hit hard rendering travel by vehicle impossible.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The north bay region was basically shut down to personal vehicles.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People lost their vehicles and had to walk home or to a shelter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FF0000"/>
                </a:solidFill>
              </a:rPr>
              <a:t>Other disasters were: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smtClean="0"/>
              <a:t>Hurricane Katrina and Rita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smtClean="0"/>
              <a:t>Northridge Earthquake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smtClean="0"/>
              <a:t>Napa Earthquake last year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smtClean="0"/>
              <a:t>Butte Wildfire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smtClean="0"/>
              <a:t>Lake County Wildfire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smtClean="0"/>
              <a:t>9-11 Terrorist attacks ( people who lived out side of lower Manhattan had to walk out of the city to get home or to a shelter)</a:t>
            </a:r>
          </a:p>
          <a:p>
            <a:pPr marL="228600" indent="-228600">
              <a:buFont typeface="+mj-lt"/>
              <a:buAutoNum type="arabicPeriod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75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size of your GHB and equipment needed depends on the distance you have to travel in order to get home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Other situations that can slow your travel home are: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Downed roads and bridges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Extreme heat or cold temperatures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Storms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Civil unrest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If you have a one day walk, pack for </a:t>
            </a:r>
            <a:r>
              <a:rPr lang="en-US" dirty="0"/>
              <a:t>2</a:t>
            </a:r>
            <a:r>
              <a:rPr lang="en-US" dirty="0" smtClean="0"/>
              <a:t> days.</a:t>
            </a:r>
          </a:p>
          <a:p>
            <a:r>
              <a:rPr lang="en-US" dirty="0" smtClean="0"/>
              <a:t>Two day walk for three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24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live here in Davis or within 10 miles, you would not need some of these items</a:t>
            </a:r>
          </a:p>
          <a:p>
            <a:endParaRPr lang="en-US" dirty="0"/>
          </a:p>
          <a:p>
            <a:r>
              <a:rPr lang="en-US" dirty="0"/>
              <a:t>The size of your GHB and equipment needed depends on the distance you have to travel in order to get home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Equip your bag twice a year for summer and winter and check your food stuffs</a:t>
            </a:r>
          </a:p>
          <a:p>
            <a:r>
              <a:rPr lang="en-US" dirty="0" smtClean="0"/>
              <a:t>(I use daylight savings time)</a:t>
            </a:r>
          </a:p>
          <a:p>
            <a:endParaRPr lang="en-US" dirty="0"/>
          </a:p>
          <a:p>
            <a:r>
              <a:rPr lang="en-US" dirty="0"/>
              <a:t>It should not cost much to put it together.</a:t>
            </a:r>
          </a:p>
          <a:p>
            <a:endParaRPr lang="en-US" dirty="0"/>
          </a:p>
          <a:p>
            <a:r>
              <a:rPr lang="en-US" dirty="0" smtClean="0"/>
              <a:t>Many of the items you will need for the bag you already have at home</a:t>
            </a:r>
          </a:p>
          <a:p>
            <a:endParaRPr lang="en-US" dirty="0"/>
          </a:p>
          <a:p>
            <a:r>
              <a:rPr lang="en-US" dirty="0" smtClean="0"/>
              <a:t>I have my 3 day GHB as an example for you to see.</a:t>
            </a:r>
          </a:p>
          <a:p>
            <a:endParaRPr lang="en-US" dirty="0"/>
          </a:p>
          <a:p>
            <a:r>
              <a:rPr lang="en-US" dirty="0" smtClean="0"/>
              <a:t>I’m in the process of changing out the bag and updating other supplies</a:t>
            </a:r>
          </a:p>
          <a:p>
            <a:endParaRPr lang="en-US" dirty="0"/>
          </a:p>
          <a:p>
            <a:r>
              <a:rPr lang="en-US" dirty="0" smtClean="0"/>
              <a:t>I have a list of items that are in my bag.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195E-E3FD-4718-88C9-A28C960B725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69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pre-packaged survival bags on the market</a:t>
            </a:r>
          </a:p>
          <a:p>
            <a:endParaRPr lang="en-US" dirty="0" smtClean="0"/>
          </a:p>
          <a:p>
            <a:r>
              <a:rPr lang="en-US" dirty="0" smtClean="0"/>
              <a:t>But I don’t recommend them as they are too basic</a:t>
            </a:r>
          </a:p>
          <a:p>
            <a:r>
              <a:rPr lang="en-US" dirty="0" smtClean="0"/>
              <a:t>And can cost a small fortune </a:t>
            </a:r>
          </a:p>
          <a:p>
            <a:endParaRPr lang="en-US" dirty="0" smtClean="0"/>
          </a:p>
          <a:p>
            <a:r>
              <a:rPr lang="en-US" dirty="0" smtClean="0"/>
              <a:t>Wal Mart has many survival and camping items along with:</a:t>
            </a:r>
          </a:p>
          <a:p>
            <a:endParaRPr lang="en-US" dirty="0"/>
          </a:p>
          <a:p>
            <a:r>
              <a:rPr lang="en-US" dirty="0" smtClean="0"/>
              <a:t>Sportsmen's Warehouse in Rancho Cordova and Rocklin</a:t>
            </a:r>
          </a:p>
          <a:p>
            <a:endParaRPr lang="en-US" dirty="0"/>
          </a:p>
          <a:p>
            <a:r>
              <a:rPr lang="en-US" dirty="0" smtClean="0"/>
              <a:t>The new Bass Pro Shop in Rocklin</a:t>
            </a:r>
          </a:p>
          <a:p>
            <a:endParaRPr lang="en-US" dirty="0"/>
          </a:p>
          <a:p>
            <a:r>
              <a:rPr lang="en-US" dirty="0" smtClean="0"/>
              <a:t>And if you have money to burn and want to be in style REI is for you </a:t>
            </a:r>
          </a:p>
          <a:p>
            <a:endParaRPr lang="en-US" dirty="0"/>
          </a:p>
          <a:p>
            <a:r>
              <a:rPr lang="en-US" dirty="0" smtClean="0"/>
              <a:t>Amazon is a good source as are many survival websites for supplies</a:t>
            </a:r>
          </a:p>
          <a:p>
            <a:endParaRPr lang="en-US" dirty="0"/>
          </a:p>
          <a:p>
            <a:r>
              <a:rPr lang="en-US" dirty="0" smtClean="0"/>
              <a:t>I can assist you with putting a GHB if you would like.</a:t>
            </a:r>
          </a:p>
          <a:p>
            <a:endParaRPr lang="en-US" dirty="0"/>
          </a:p>
          <a:p>
            <a:r>
              <a:rPr lang="en-US" dirty="0" smtClean="0"/>
              <a:t>FINAL WORD!!  PRACTICE WALKING WITH YOUR BAG AND HIKING SHOES!!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195E-E3FD-4718-88C9-A28C960B725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62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/>
              <a:t>September is National Preparedness </a:t>
            </a:r>
            <a:r>
              <a:rPr lang="en-US" sz="1000" b="1" dirty="0" smtClean="0"/>
              <a:t>Month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Preparedness is a year round activity. However, September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month for recognizing national preparedness.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Federal Emergency Management Agency (FEMA), in partnership with the Ready Campaign, will again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kickoff National Preparedness Month (NPM) this September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000" b="1" dirty="0"/>
          </a:p>
          <a:p>
            <a:pPr marL="328087" indent="-328087">
              <a:buFont typeface="Arial" panose="020B0604020202020204" pitchFamily="34" charset="0"/>
              <a:buChar char="•"/>
            </a:pPr>
            <a:r>
              <a:rPr lang="en-US" sz="1000" dirty="0"/>
              <a:t>A nationwide initiative designed to encourage Americans to take simple steps to prepare for emergencies in their homes, workplace and communities.</a:t>
            </a:r>
          </a:p>
          <a:p>
            <a:pPr marL="328087" indent="-328087">
              <a:buFont typeface="Arial" panose="020B0604020202020204" pitchFamily="34" charset="0"/>
              <a:buChar char="•"/>
            </a:pPr>
            <a:r>
              <a:rPr lang="en-US" sz="1000" dirty="0"/>
              <a:t>Preparedness is everyone’s responsibility. The better prepared you are, the more likely you can help, or free-up First Responders for those in dire need.</a:t>
            </a:r>
          </a:p>
          <a:p>
            <a:pPr marL="328087" indent="-328087">
              <a:buFont typeface="Arial" panose="020B0604020202020204" pitchFamily="34" charset="0"/>
              <a:buChar char="•"/>
            </a:pPr>
            <a:r>
              <a:rPr lang="en-US" sz="1000" dirty="0"/>
              <a:t>This year’s NPM theme is </a:t>
            </a:r>
            <a:r>
              <a:rPr lang="en-US" sz="1000" dirty="0" smtClean="0">
                <a:solidFill>
                  <a:srgbClr val="0070C0"/>
                </a:solidFill>
              </a:rPr>
              <a:t>“Don’t Wait. Communicate. Make Your</a:t>
            </a:r>
            <a:r>
              <a:rPr lang="en-US" sz="1000" baseline="0" dirty="0" smtClean="0">
                <a:solidFill>
                  <a:srgbClr val="0070C0"/>
                </a:solidFill>
              </a:rPr>
              <a:t> Emergency Plan Today.</a:t>
            </a:r>
            <a:r>
              <a:rPr lang="en-US" sz="1000" dirty="0" smtClean="0">
                <a:solidFill>
                  <a:srgbClr val="0070C0"/>
                </a:solidFill>
              </a:rPr>
              <a:t>”</a:t>
            </a:r>
            <a:endParaRPr lang="en-US" sz="1000" dirty="0">
              <a:solidFill>
                <a:srgbClr val="0070C0"/>
              </a:solidFill>
            </a:endParaRPr>
          </a:p>
          <a:p>
            <a:pPr marL="273406" lvl="1" indent="-273406">
              <a:buFont typeface="Arial" panose="020B0604020202020204" pitchFamily="34" charset="0"/>
              <a:buChar char="•"/>
              <a:defRPr/>
            </a:pPr>
            <a:r>
              <a:rPr lang="en-US" sz="1000" dirty="0" smtClean="0"/>
              <a:t>Get </a:t>
            </a:r>
            <a:r>
              <a:rPr lang="en-US" sz="1000" dirty="0"/>
              <a:t>started with the universal building blocks of emergency preparedness:</a:t>
            </a:r>
          </a:p>
          <a:p>
            <a:pPr marL="710855" lvl="2" indent="-273406">
              <a:buFont typeface="Arial" panose="020B0604020202020204" pitchFamily="34" charset="0"/>
              <a:buChar char="•"/>
              <a:defRPr/>
            </a:pPr>
            <a:r>
              <a:rPr lang="en-US" sz="1000" dirty="0"/>
              <a:t>Be Informed</a:t>
            </a:r>
          </a:p>
          <a:p>
            <a:pPr marL="710855" lvl="2" indent="-273406">
              <a:buFont typeface="Arial" panose="020B0604020202020204" pitchFamily="34" charset="0"/>
              <a:buChar char="•"/>
              <a:defRPr/>
            </a:pPr>
            <a:r>
              <a:rPr lang="en-US" sz="1000" dirty="0"/>
              <a:t>Make a Plan</a:t>
            </a:r>
          </a:p>
          <a:p>
            <a:pPr marL="710855" lvl="2" indent="-273406">
              <a:buFont typeface="Arial" panose="020B0604020202020204" pitchFamily="34" charset="0"/>
              <a:buChar char="•"/>
              <a:defRPr/>
            </a:pPr>
            <a:r>
              <a:rPr lang="en-US" sz="1000" dirty="0"/>
              <a:t>Build a Kit</a:t>
            </a:r>
          </a:p>
          <a:p>
            <a:pPr marL="273406" lvl="1" indent="-273406">
              <a:buFont typeface="Arial" panose="020B0604020202020204" pitchFamily="34" charset="0"/>
              <a:buChar char="•"/>
              <a:defRPr/>
            </a:pPr>
            <a:r>
              <a:rPr lang="en-US" sz="1000" dirty="0"/>
              <a:t>Build upon this foundation by getting involved, and by encouraging co-workers, friends, family and neighbors.</a:t>
            </a:r>
          </a:p>
          <a:p>
            <a:pPr marL="273406" lvl="1" indent="-273406" defTabSz="874898">
              <a:buFont typeface="Arial" panose="020B0604020202020204" pitchFamily="34" charset="0"/>
              <a:buChar char="•"/>
              <a:defRPr/>
            </a:pPr>
            <a:r>
              <a:rPr lang="en-US" sz="1000" dirty="0"/>
              <a:t>Share the message of preparedness and engage others in preparedness activities. People are more likely to hear and act on messages from people they know and trust.</a:t>
            </a:r>
          </a:p>
          <a:p>
            <a:pPr marL="273406" lvl="1" indent="-273406">
              <a:buFont typeface="Arial" panose="020B0604020202020204" pitchFamily="34" charset="0"/>
              <a:buChar char="•"/>
              <a:defRPr/>
            </a:pPr>
            <a:r>
              <a:rPr lang="en-US" sz="1000" dirty="0"/>
              <a:t>Don’t rely upon others, always prepare to be self—reliant for at a minimum of 3 days (the first 72 hours).</a:t>
            </a:r>
            <a:endParaRPr lang="en-US" sz="1000" b="1" i="1" dirty="0">
              <a:solidFill>
                <a:srgbClr val="FF0000"/>
              </a:solidFill>
            </a:endParaRPr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BCC6A-2607-4E95-8B01-3C30BC452F4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21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 smtClean="0"/>
              <a:t>UC Davis </a:t>
            </a:r>
            <a:r>
              <a:rPr lang="en-US" sz="1000" dirty="0" err="1" smtClean="0">
                <a:solidFill>
                  <a:srgbClr val="FF0000"/>
                </a:solidFill>
              </a:rPr>
              <a:t>WarnMe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en-US" sz="1000" dirty="0" smtClean="0"/>
              <a:t>emergency notification service provides employees and students with timely information and instructions during emergencies. </a:t>
            </a:r>
            <a:r>
              <a:rPr lang="en-US" sz="1000" dirty="0" err="1" smtClean="0"/>
              <a:t>WarnMe</a:t>
            </a:r>
            <a:r>
              <a:rPr lang="en-US" sz="1000" dirty="0" smtClean="0"/>
              <a:t> uses employee’s work contact information from the UCD online directory, students’ email addresses; </a:t>
            </a:r>
            <a:r>
              <a:rPr lang="en-US" sz="1000" b="1" dirty="0" smtClean="0">
                <a:solidFill>
                  <a:srgbClr val="FF0000"/>
                </a:solidFill>
              </a:rPr>
              <a:t>AND</a:t>
            </a:r>
            <a:r>
              <a:rPr lang="en-US" sz="1000" dirty="0" smtClean="0"/>
              <a:t> personal contact information you voluntarily provide. Register &amp; update at: </a:t>
            </a:r>
            <a:r>
              <a:rPr lang="en-US" sz="1000" dirty="0" smtClean="0">
                <a:solidFill>
                  <a:srgbClr val="FF0000"/>
                </a:solidFill>
              </a:rPr>
              <a:t>warnme.ucdavis.edu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 smtClean="0"/>
              <a:t>Sacramento-Yolo-Placer ALERT –these three counties have partnered to </a:t>
            </a:r>
          </a:p>
          <a:p>
            <a:pPr lvl="1"/>
            <a:r>
              <a:rPr lang="en-US" sz="1000" dirty="0" smtClean="0"/>
              <a:t>Provide a community notification system to alert residents about emergency events and other important public safety information.  </a:t>
            </a:r>
            <a:r>
              <a:rPr lang="en-US" sz="1000" dirty="0" smtClean="0">
                <a:solidFill>
                  <a:srgbClr val="FF0000"/>
                </a:solidFill>
              </a:rPr>
              <a:t>www.yolo-alert.org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BCC6A-2607-4E95-8B01-3C30BC452F4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BCC6A-2607-4E95-8B01-3C30BC452F4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16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BCC6A-2607-4E95-8B01-3C30BC452F4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44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prstClr val="black"/>
                </a:solidFill>
              </a:rPr>
              <a:t>This series of Safety Notes provides tips for personal emergency preparedness.  Each UC ANR work place should also have site specific emergency plans. See </a:t>
            </a:r>
            <a:r>
              <a:rPr lang="en-US" sz="1100" dirty="0" smtClean="0">
                <a:solidFill>
                  <a:prstClr val="black"/>
                </a:solidFill>
                <a:hlinkClick r:id="rId3" action="ppaction://hlinkfile"/>
              </a:rPr>
              <a:t>safety.ucanr.org</a:t>
            </a:r>
            <a:r>
              <a:rPr lang="en-US" sz="1100" dirty="0" smtClean="0">
                <a:solidFill>
                  <a:prstClr val="black"/>
                </a:solidFill>
              </a:rPr>
              <a:t> or your location’s Safety Coordinator for more information about your workplace emergency plans.</a:t>
            </a:r>
          </a:p>
          <a:p>
            <a:endParaRPr lang="en-US" sz="11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1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Be informed about the different types of emergencies that can happen in your area and their appropriate</a:t>
            </a:r>
          </a:p>
          <a:p>
            <a:r>
              <a:rPr lang="en-US" sz="11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responses.</a:t>
            </a:r>
          </a:p>
          <a:p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 about the hazards that may strike your community, the risks you face from these hazards and your</a:t>
            </a:r>
          </a:p>
          <a:p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community’s plans for warning and evacuation. You can obtain this information by visiting</a:t>
            </a:r>
          </a:p>
          <a:p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http://www.ready.gov/be-informed.</a:t>
            </a:r>
          </a:p>
          <a:p>
            <a:r>
              <a:rPr lang="en-US" sz="11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Create a family emergency plan</a:t>
            </a:r>
          </a:p>
          <a:p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family may not be together when an emergency happens, so it is important to plan in advance. Think about</a:t>
            </a:r>
          </a:p>
          <a:p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you will contact one another, how you will get back together, and what you will do in different situations.</a:t>
            </a:r>
          </a:p>
          <a:p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can download a family emergency plan template from by visiting http://www.ready.gov/make-a-plan.</a:t>
            </a:r>
          </a:p>
          <a:p>
            <a:r>
              <a:rPr lang="en-US" sz="11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Put together an emergency supply kit</a:t>
            </a:r>
          </a:p>
          <a:p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may need to survive on your own after an emergency. This means having your own food, water and other</a:t>
            </a:r>
          </a:p>
          <a:p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supplies in sufficient quantity to last for at least three days. Local officials and relief workers will be on the scene</a:t>
            </a:r>
          </a:p>
          <a:p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a disaster, but they cannot reach everyone immediately. You could get help in hours, or it might take days. In</a:t>
            </a:r>
          </a:p>
          <a:p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addition, basic services such as electricity, gas, water, sewage treatment, and telephones may be cut off for days,</a:t>
            </a:r>
          </a:p>
          <a:p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even a week or longer. To find a complete checklist of the supplies your household may need in the event of an</a:t>
            </a:r>
          </a:p>
          <a:p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emergency, visit http://www.ready.gov/build-a-kit.</a:t>
            </a:r>
            <a:endParaRPr lang="en-US" sz="1100" dirty="0" smtClean="0"/>
          </a:p>
          <a:p>
            <a:endParaRPr lang="en-US" sz="1100" dirty="0" smtClean="0"/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BCC6A-2607-4E95-8B01-3C30BC452F4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7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Resources available</a:t>
            </a:r>
            <a:r>
              <a:rPr lang="en-US" baseline="0" dirty="0" smtClean="0"/>
              <a:t> on the ANR EH&amp;S website include: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Emergency Management Program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Planning and Prevention Resources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Safety Notes in emergency preparedness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Recovery resources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Continuity Planning (UC Ready)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 structure/system used for response: SEMS/NIMS/ICS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BCC6A-2607-4E95-8B01-3C30BC452F4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57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BCC6A-2607-4E95-8B01-3C30BC452F4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24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3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"/>
          <a:stretch/>
        </p:blipFill>
        <p:spPr>
          <a:xfrm flipH="1">
            <a:off x="0" y="0"/>
            <a:ext cx="83693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9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FB4A4-8897-E444-9922-FC08375AAB5C}" type="datetimeFigureOut">
              <a:rPr lang="en-US"/>
              <a:pPr>
                <a:defRPr/>
              </a:pPr>
              <a:t>9/17/2015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EB64-96FC-5A46-BF67-B8411004BC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18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4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88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54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54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6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9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10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5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92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8709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40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96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37E39-3C47-554C-8777-2EAB039BF4C7}" type="datetimeFigureOut">
              <a:rPr lang="en-US"/>
              <a:pPr>
                <a:defRPr/>
              </a:pPr>
              <a:t>9/17/2015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03574-3699-B24E-83F4-6EF9AF01B9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026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Wave+ANRLogo_basic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5807075"/>
            <a:ext cx="88519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9F3D356-531F-A04D-8007-71E07D8FB0D7}" type="datetimeFigureOut">
              <a:rPr lang="en-US"/>
              <a:pPr>
                <a:defRPr/>
              </a:pPr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300B74-2B8E-5941-8962-3E115ED92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://www.ready.gov/be-informed" TargetMode="External"/><Relationship Id="rId7" Type="http://schemas.openxmlformats.org/officeDocument/2006/relationships/hyperlink" Target="http://www.yolo-alert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warnme.ucdavis.edu/" TargetMode="External"/><Relationship Id="rId5" Type="http://schemas.openxmlformats.org/officeDocument/2006/relationships/hyperlink" Target="http://www.nixle.com/" TargetMode="External"/><Relationship Id="rId10" Type="http://schemas.openxmlformats.org/officeDocument/2006/relationships/image" Target="../media/image27.png"/><Relationship Id="rId4" Type="http://schemas.openxmlformats.org/officeDocument/2006/relationships/hyperlink" Target="http://myhazards.calema.ca.gov/" TargetMode="Externa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utility-shut-safet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afety.ucanr.org/Programs/emergency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canr.edu/sites/ucehs/Safety_Spotligh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1416" y="3772218"/>
            <a:ext cx="7172265" cy="11176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Emergency Preparedness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705600" y="4612640"/>
            <a:ext cx="2145161" cy="1452880"/>
          </a:xfrm>
        </p:spPr>
        <p:txBody>
          <a:bodyPr/>
          <a:lstStyle/>
          <a:p>
            <a:pPr algn="r"/>
            <a:endParaRPr lang="en-US" sz="2000" dirty="0" smtClean="0"/>
          </a:p>
          <a:p>
            <a:pPr algn="r"/>
            <a:r>
              <a:rPr lang="en-US" sz="1600" dirty="0" smtClean="0"/>
              <a:t>ANR Building, Davis</a:t>
            </a:r>
          </a:p>
          <a:p>
            <a:pPr algn="r"/>
            <a:r>
              <a:rPr lang="en-US" sz="1600" dirty="0" smtClean="0"/>
              <a:t>Staff Meeting</a:t>
            </a:r>
          </a:p>
          <a:p>
            <a:pPr algn="r"/>
            <a:r>
              <a:rPr lang="en-US" sz="1600" dirty="0" smtClean="0"/>
              <a:t>September, </a:t>
            </a:r>
            <a:r>
              <a:rPr lang="en-US" sz="1600" dirty="0" smtClean="0"/>
              <a:t>2015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974" y="1203405"/>
            <a:ext cx="5564188" cy="26427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368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3829">
            <a:off x="1199574" y="265010"/>
            <a:ext cx="3798905" cy="49497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4274">
            <a:off x="4348291" y="732697"/>
            <a:ext cx="3611636" cy="4789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7672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287124" cy="112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426" y="1371600"/>
            <a:ext cx="8001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Why </a:t>
            </a:r>
            <a:r>
              <a:rPr lang="en-US" sz="2400" b="1" dirty="0" err="1" smtClean="0">
                <a:solidFill>
                  <a:srgbClr val="0070C0"/>
                </a:solidFill>
              </a:rPr>
              <a:t>ShakeOut</a:t>
            </a:r>
            <a:r>
              <a:rPr lang="en-US" sz="2400" b="1" dirty="0" smtClean="0">
                <a:solidFill>
                  <a:srgbClr val="0070C0"/>
                </a:solidFill>
              </a:rPr>
              <a:t>?</a:t>
            </a:r>
          </a:p>
          <a:p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Great California </a:t>
            </a:r>
            <a:r>
              <a:rPr lang="en-US" dirty="0" err="1" smtClean="0"/>
              <a:t>ShakeOut</a:t>
            </a:r>
            <a:r>
              <a:rPr lang="en-US" dirty="0" smtClean="0"/>
              <a:t> is an annual opportunity to practice how to be safer during earthquakes, and to improve preparedness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10 million Californians participate annually, and over 25 million nation-wide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occasion is also used as an opportunity to: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r</a:t>
            </a:r>
            <a:r>
              <a:rPr lang="en-US" dirty="0" smtClean="0"/>
              <a:t>ehearse </a:t>
            </a:r>
            <a:r>
              <a:rPr lang="en-US" dirty="0" smtClean="0">
                <a:solidFill>
                  <a:srgbClr val="0070C0"/>
                </a:solidFill>
              </a:rPr>
              <a:t>Drop, Cover, &amp;  Hold On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70C0"/>
                </a:solidFill>
              </a:rPr>
              <a:t>secure </a:t>
            </a:r>
            <a:r>
              <a:rPr lang="en-US" dirty="0">
                <a:solidFill>
                  <a:srgbClr val="0070C0"/>
                </a:solidFill>
              </a:rPr>
              <a:t>our space </a:t>
            </a:r>
            <a:r>
              <a:rPr lang="en-US" dirty="0"/>
              <a:t>to prevent damage &amp; injuries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review </a:t>
            </a:r>
            <a:r>
              <a:rPr lang="en-US" dirty="0"/>
              <a:t>&amp; update our </a:t>
            </a:r>
            <a:r>
              <a:rPr lang="en-US" dirty="0">
                <a:solidFill>
                  <a:srgbClr val="0070C0"/>
                </a:solidFill>
              </a:rPr>
              <a:t>emergency plans &amp; supplies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discuss emergency </a:t>
            </a:r>
            <a:r>
              <a:rPr lang="en-US" dirty="0" smtClean="0">
                <a:solidFill>
                  <a:srgbClr val="0070C0"/>
                </a:solidFill>
              </a:rPr>
              <a:t>preparedness &amp; response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hold a fire drill / building evacuation exercise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we do now will determine our quality of life after our </a:t>
            </a:r>
          </a:p>
          <a:p>
            <a:pPr lvl="1"/>
            <a:r>
              <a:rPr lang="en-US" dirty="0" smtClean="0"/>
              <a:t>next big earthquake. Are you prepared to survive and recover?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167" y="3309302"/>
            <a:ext cx="134302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3" y="25667"/>
            <a:ext cx="886777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90599" y="1659204"/>
            <a:ext cx="7504113" cy="4208196"/>
          </a:xfrm>
        </p:spPr>
        <p:txBody>
          <a:bodyPr/>
          <a:lstStyle/>
          <a:p>
            <a:pPr algn="ctr"/>
            <a:r>
              <a:rPr lang="en-US" sz="1800" dirty="0" smtClean="0">
                <a:solidFill>
                  <a:srgbClr val="0070C0"/>
                </a:solidFill>
              </a:rPr>
              <a:t>ANR Building – 2801 Second St.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Earthquake &amp; Evacuation Drill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October 15, 10:15 a.m.</a:t>
            </a:r>
          </a:p>
          <a:p>
            <a:pPr algn="ctr"/>
            <a:endParaRPr lang="en-US" sz="10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During “The Great California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ShakeOut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” the entire ANR building (including all staff, guests and anyone present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will participate in an earthquake simulation and building evacuation drill.</a:t>
            </a:r>
          </a:p>
          <a:p>
            <a:endParaRPr lang="en-US" sz="1000" dirty="0">
              <a:solidFill>
                <a:srgbClr val="0070C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R</a:t>
            </a:r>
            <a:r>
              <a:rPr lang="en-US" sz="1800" b="1" dirty="0" smtClean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</a:rPr>
              <a:t>D</a:t>
            </a:r>
            <a:r>
              <a:rPr lang="en-US" sz="3200" b="1" dirty="0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</a:rPr>
              <a:t>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</a:rPr>
              <a:t>K</a:t>
            </a:r>
            <a:r>
              <a:rPr lang="en-US" sz="3200" b="1" dirty="0" smtClean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O</a:t>
            </a:r>
            <a:r>
              <a:rPr lang="en-US" sz="2400" b="1" dirty="0" smtClean="0">
                <a:solidFill>
                  <a:srgbClr val="FF0000"/>
                </a:solidFill>
              </a:rPr>
              <a:t>U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sz="3600" b="1" i="1" dirty="0" smtClean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92073">
            <a:off x="7718754" y="4920509"/>
            <a:ext cx="972158" cy="1275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049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426" y="1371600"/>
            <a:ext cx="8001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DROP! COVER! HOLD ON!</a:t>
            </a:r>
          </a:p>
          <a:p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Preparedness organizations and experts all agree: “</a:t>
            </a:r>
            <a:r>
              <a:rPr lang="en-US" i="1" dirty="0" smtClean="0">
                <a:solidFill>
                  <a:srgbClr val="FF0000"/>
                </a:solidFill>
              </a:rPr>
              <a:t>Drop, Cover, and Hold On</a:t>
            </a:r>
            <a:r>
              <a:rPr lang="en-US" dirty="0" smtClean="0"/>
              <a:t>” is the appropriate action to reduce injury during earthquakes</a:t>
            </a:r>
          </a:p>
          <a:p>
            <a:endParaRPr lang="en-US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70C0"/>
                </a:solidFill>
              </a:rPr>
              <a:t>DROP</a:t>
            </a:r>
            <a:r>
              <a:rPr lang="en-US" dirty="0" smtClean="0"/>
              <a:t> to the ground (before the earthquake drops you!)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70C0"/>
                </a:solidFill>
              </a:rPr>
              <a:t>COVER</a:t>
            </a:r>
            <a:r>
              <a:rPr lang="en-US" dirty="0" smtClean="0"/>
              <a:t> your head and neck with your arms and seek shelter by getting under a sturdy desk or table if nearby; and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70C0"/>
                </a:solidFill>
              </a:rPr>
              <a:t>HOLD ON </a:t>
            </a:r>
            <a:r>
              <a:rPr lang="en-US" dirty="0" smtClean="0"/>
              <a:t>to your shelter and be prepared to move with it until the shaking stops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301162" cy="10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14786"/>
            <a:ext cx="4343400" cy="142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61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426" y="1371600"/>
            <a:ext cx="8001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DROP! COVER! HOLD ON! </a:t>
            </a:r>
            <a:r>
              <a:rPr lang="en-US" sz="1200" b="1" dirty="0" smtClean="0">
                <a:solidFill>
                  <a:srgbClr val="0070C0"/>
                </a:solidFill>
              </a:rPr>
              <a:t>continued</a:t>
            </a:r>
          </a:p>
          <a:p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main point is to </a:t>
            </a:r>
            <a:r>
              <a:rPr lang="en-US" u="sng" dirty="0" smtClean="0"/>
              <a:t>not</a:t>
            </a:r>
            <a:r>
              <a:rPr lang="en-US" dirty="0" smtClean="0"/>
              <a:t> try and move, but to </a:t>
            </a:r>
            <a:r>
              <a:rPr lang="en-US" dirty="0" smtClean="0">
                <a:solidFill>
                  <a:srgbClr val="FF0000"/>
                </a:solidFill>
              </a:rPr>
              <a:t>immediately</a:t>
            </a:r>
            <a:r>
              <a:rPr lang="en-US" dirty="0" smtClean="0"/>
              <a:t> protect yourself as best as possible </a:t>
            </a:r>
            <a:r>
              <a:rPr lang="en-US" dirty="0" smtClean="0">
                <a:solidFill>
                  <a:srgbClr val="FF0000"/>
                </a:solidFill>
              </a:rPr>
              <a:t>where you are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there is </a:t>
            </a:r>
            <a:r>
              <a:rPr lang="en-US" u="sng" dirty="0" smtClean="0"/>
              <a:t>no table or desk </a:t>
            </a:r>
            <a:r>
              <a:rPr lang="en-US" dirty="0" smtClean="0"/>
              <a:t>near you, </a:t>
            </a:r>
            <a:r>
              <a:rPr lang="en-US" dirty="0" smtClean="0">
                <a:solidFill>
                  <a:srgbClr val="FF0000"/>
                </a:solidFill>
              </a:rPr>
              <a:t>drop</a:t>
            </a:r>
            <a:r>
              <a:rPr lang="en-US" dirty="0" smtClean="0"/>
              <a:t> to the ground in an </a:t>
            </a:r>
            <a:r>
              <a:rPr lang="en-US" dirty="0" smtClean="0">
                <a:solidFill>
                  <a:srgbClr val="FF0000"/>
                </a:solidFill>
              </a:rPr>
              <a:t>inside corner</a:t>
            </a:r>
            <a:r>
              <a:rPr lang="en-US" dirty="0" smtClean="0"/>
              <a:t> of the building and cover your head &amp; neck with your hands &amp; 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you </a:t>
            </a:r>
            <a:r>
              <a:rPr lang="en-US" u="sng" dirty="0" smtClean="0"/>
              <a:t>must move </a:t>
            </a:r>
            <a:r>
              <a:rPr lang="en-US" dirty="0" smtClean="0"/>
              <a:t>to get away from heavy or falling/breaking items, </a:t>
            </a:r>
            <a:r>
              <a:rPr lang="en-US" dirty="0" smtClean="0">
                <a:solidFill>
                  <a:srgbClr val="FF0000"/>
                </a:solidFill>
              </a:rPr>
              <a:t>first drop </a:t>
            </a:r>
            <a:r>
              <a:rPr lang="en-US" dirty="0" smtClean="0"/>
              <a:t>to the ground, then </a:t>
            </a:r>
            <a:r>
              <a:rPr lang="en-US" dirty="0" smtClean="0">
                <a:solidFill>
                  <a:srgbClr val="FF0000"/>
                </a:solidFill>
              </a:rPr>
              <a:t>crawl </a:t>
            </a:r>
            <a:r>
              <a:rPr lang="en-US" dirty="0" smtClean="0"/>
              <a:t>only the </a:t>
            </a:r>
            <a:r>
              <a:rPr lang="en-US" dirty="0" smtClean="0">
                <a:solidFill>
                  <a:srgbClr val="FF0000"/>
                </a:solidFill>
              </a:rPr>
              <a:t>shortest distance </a:t>
            </a:r>
            <a:r>
              <a:rPr lang="en-US" dirty="0" smtClean="0"/>
              <a:t>necessary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you spend time in areas new to you, take a moment to </a:t>
            </a:r>
            <a:r>
              <a:rPr lang="en-US" dirty="0" smtClean="0">
                <a:solidFill>
                  <a:srgbClr val="FF0000"/>
                </a:solidFill>
              </a:rPr>
              <a:t>look around</a:t>
            </a:r>
            <a:r>
              <a:rPr lang="en-US" dirty="0" smtClean="0"/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What is above &amp; around you that could move or fall?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What are your various routes of evacuation?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Identify safe places, &amp; use your best judgment to stay safe!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301162" cy="10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0"/>
            <a:ext cx="929641" cy="120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09600" y="2895600"/>
            <a:ext cx="8305800" cy="2971800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Earthquake &amp; Evacuation Drill Procedures:</a:t>
            </a:r>
          </a:p>
          <a:p>
            <a:pPr algn="ctr"/>
            <a:endParaRPr lang="en-US" sz="1000" b="1" dirty="0" smtClean="0">
              <a:solidFill>
                <a:srgbClr val="FF0000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10:15 </a:t>
            </a:r>
            <a:r>
              <a:rPr lang="en-US" sz="1400" dirty="0">
                <a:solidFill>
                  <a:schemeClr val="tx1"/>
                </a:solidFill>
              </a:rPr>
              <a:t>a.m</a:t>
            </a:r>
            <a:r>
              <a:rPr lang="en-US" sz="1400" dirty="0" smtClean="0">
                <a:solidFill>
                  <a:schemeClr val="tx1"/>
                </a:solidFill>
              </a:rPr>
              <a:t>. </a:t>
            </a:r>
            <a:r>
              <a:rPr lang="en-US" sz="1400" dirty="0">
                <a:solidFill>
                  <a:schemeClr val="tx1"/>
                </a:solidFill>
              </a:rPr>
              <a:t>Thursday, October </a:t>
            </a:r>
            <a:r>
              <a:rPr lang="en-US" sz="1400" dirty="0" smtClean="0">
                <a:solidFill>
                  <a:schemeClr val="tx1"/>
                </a:solidFill>
              </a:rPr>
              <a:t>15, </a:t>
            </a:r>
            <a:r>
              <a:rPr lang="en-US" sz="1400" dirty="0">
                <a:solidFill>
                  <a:schemeClr val="tx1"/>
                </a:solidFill>
              </a:rPr>
              <a:t>you will hear </a:t>
            </a:r>
            <a:r>
              <a:rPr lang="en-US" sz="1400" b="1" dirty="0">
                <a:solidFill>
                  <a:schemeClr val="tx1"/>
                </a:solidFill>
              </a:rPr>
              <a:t>3 air horn blasts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Department </a:t>
            </a:r>
            <a:r>
              <a:rPr lang="en-US" sz="1400" dirty="0">
                <a:solidFill>
                  <a:schemeClr val="tx1"/>
                </a:solidFill>
              </a:rPr>
              <a:t>Safety Contacts (DSC) in your </a:t>
            </a:r>
            <a:r>
              <a:rPr lang="en-US" sz="1400" dirty="0" smtClean="0">
                <a:solidFill>
                  <a:schemeClr val="tx1"/>
                </a:solidFill>
              </a:rPr>
              <a:t>area will announce the earthquake portion of our drill</a:t>
            </a:r>
            <a:endParaRPr lang="en-US" sz="1400" dirty="0">
              <a:solidFill>
                <a:schemeClr val="tx1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Drop</a:t>
            </a:r>
            <a:r>
              <a:rPr lang="en-US" sz="1400" b="1" dirty="0">
                <a:solidFill>
                  <a:schemeClr val="tx1"/>
                </a:solidFill>
              </a:rPr>
              <a:t>, Cover, </a:t>
            </a:r>
            <a:r>
              <a:rPr lang="en-US" sz="1400" b="1" dirty="0" smtClean="0">
                <a:solidFill>
                  <a:schemeClr val="tx1"/>
                </a:solidFill>
              </a:rPr>
              <a:t>&amp; Hold-on</a:t>
            </a:r>
            <a:r>
              <a:rPr lang="en-US" sz="1400" dirty="0" smtClean="0">
                <a:solidFill>
                  <a:schemeClr val="tx1"/>
                </a:solidFill>
              </a:rPr>
              <a:t>, for one minute – </a:t>
            </a:r>
            <a:r>
              <a:rPr lang="en-US" sz="1400" dirty="0">
                <a:solidFill>
                  <a:schemeClr val="tx1"/>
                </a:solidFill>
              </a:rPr>
              <a:t>the recommend action to take to avoid </a:t>
            </a:r>
            <a:r>
              <a:rPr lang="en-US" sz="1400" dirty="0" smtClean="0">
                <a:solidFill>
                  <a:schemeClr val="tx1"/>
                </a:solidFill>
              </a:rPr>
              <a:t>injuries during earthquakes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b="1" i="1" dirty="0" smtClean="0">
                <a:solidFill>
                  <a:schemeClr val="tx1"/>
                </a:solidFill>
              </a:rPr>
              <a:t>FIRE </a:t>
            </a:r>
            <a:r>
              <a:rPr lang="en-US" sz="1400" b="1" i="1" dirty="0">
                <a:solidFill>
                  <a:schemeClr val="tx1"/>
                </a:solidFill>
              </a:rPr>
              <a:t>ALARM will be </a:t>
            </a:r>
            <a:r>
              <a:rPr lang="en-US" sz="1400" b="1" i="1" dirty="0" smtClean="0">
                <a:solidFill>
                  <a:schemeClr val="tx1"/>
                </a:solidFill>
              </a:rPr>
              <a:t>PULLED </a:t>
            </a:r>
            <a:r>
              <a:rPr lang="en-US" sz="1400" dirty="0" smtClean="0">
                <a:solidFill>
                  <a:schemeClr val="tx1"/>
                </a:solidFill>
              </a:rPr>
              <a:t>next</a:t>
            </a:r>
            <a:endParaRPr lang="en-US" sz="1400" b="1" dirty="0">
              <a:solidFill>
                <a:schemeClr val="tx1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Please </a:t>
            </a:r>
            <a:r>
              <a:rPr lang="en-US" sz="1400" dirty="0">
                <a:solidFill>
                  <a:schemeClr val="tx1"/>
                </a:solidFill>
              </a:rPr>
              <a:t>safely </a:t>
            </a:r>
            <a:r>
              <a:rPr lang="en-US" sz="1400" b="1" i="1" dirty="0">
                <a:solidFill>
                  <a:schemeClr val="tx1"/>
                </a:solidFill>
              </a:rPr>
              <a:t>evacuate</a:t>
            </a:r>
            <a:r>
              <a:rPr lang="en-US" sz="1400" dirty="0">
                <a:solidFill>
                  <a:schemeClr val="tx1"/>
                </a:solidFill>
              </a:rPr>
              <a:t> the </a:t>
            </a:r>
            <a:r>
              <a:rPr lang="en-US" sz="1400" dirty="0" smtClean="0">
                <a:solidFill>
                  <a:schemeClr val="tx1"/>
                </a:solidFill>
              </a:rPr>
              <a:t>building,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as </a:t>
            </a:r>
            <a:r>
              <a:rPr lang="en-US" sz="1400" dirty="0">
                <a:solidFill>
                  <a:schemeClr val="tx1"/>
                </a:solidFill>
              </a:rPr>
              <a:t>the fire alarm sounds,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to our emergency assembly area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</a:t>
            </a:r>
            <a:r>
              <a:rPr lang="en-US" sz="1400" b="1" dirty="0">
                <a:solidFill>
                  <a:schemeClr val="tx1"/>
                </a:solidFill>
              </a:rPr>
              <a:t>assembly area </a:t>
            </a:r>
            <a:r>
              <a:rPr lang="en-US" sz="1400" dirty="0">
                <a:solidFill>
                  <a:schemeClr val="tx1"/>
                </a:solidFill>
              </a:rPr>
              <a:t>is across Pena drive, within the Davis Musical Theatre Company parking lot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Cross the street safely, watch for traffic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Line up for roll-call by department, look for your DSC who will be wearing an orange safety vest and holding up a </a:t>
            </a:r>
            <a:r>
              <a:rPr lang="en-US" sz="1400" dirty="0" smtClean="0">
                <a:solidFill>
                  <a:schemeClr val="tx1"/>
                </a:solidFill>
              </a:rPr>
              <a:t>clipboard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Once </a:t>
            </a:r>
            <a:r>
              <a:rPr lang="en-US" sz="1400" dirty="0">
                <a:solidFill>
                  <a:schemeClr val="tx1"/>
                </a:solidFill>
              </a:rPr>
              <a:t>the building is clear, and as departments/individuals are accounted for within our assembly area, your DSC will be given the “all clear” </a:t>
            </a:r>
            <a:r>
              <a:rPr lang="en-US" sz="1400" dirty="0" smtClean="0">
                <a:solidFill>
                  <a:schemeClr val="tx1"/>
                </a:solidFill>
              </a:rPr>
              <a:t>to </a:t>
            </a:r>
            <a:r>
              <a:rPr lang="en-US" sz="1400" dirty="0">
                <a:solidFill>
                  <a:schemeClr val="tx1"/>
                </a:solidFill>
              </a:rPr>
              <a:t>have you return to work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Please do not leave our assembly area until you are specifically accounted for and released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Again, cross the street safely to return to work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W</a:t>
            </a:r>
            <a:r>
              <a:rPr lang="en-US" sz="1400" dirty="0" smtClean="0">
                <a:solidFill>
                  <a:schemeClr val="tx1"/>
                </a:solidFill>
              </a:rPr>
              <a:t>e </a:t>
            </a:r>
            <a:r>
              <a:rPr lang="en-US" sz="1400" dirty="0">
                <a:solidFill>
                  <a:schemeClr val="tx1"/>
                </a:solidFill>
              </a:rPr>
              <a:t>will debrief and discuss the </a:t>
            </a:r>
            <a:r>
              <a:rPr lang="en-US" sz="1400" dirty="0" err="1">
                <a:solidFill>
                  <a:schemeClr val="tx1"/>
                </a:solidFill>
              </a:rPr>
              <a:t>ShakeOut</a:t>
            </a:r>
            <a:r>
              <a:rPr lang="en-US" sz="1400" dirty="0">
                <a:solidFill>
                  <a:schemeClr val="tx1"/>
                </a:solidFill>
              </a:rPr>
              <a:t>/evacuation event </a:t>
            </a:r>
            <a:r>
              <a:rPr lang="en-US" sz="1400" dirty="0" smtClean="0">
                <a:solidFill>
                  <a:schemeClr val="tx1"/>
                </a:solidFill>
              </a:rPr>
              <a:t>at </a:t>
            </a:r>
            <a:r>
              <a:rPr lang="en-US" sz="1400" dirty="0">
                <a:solidFill>
                  <a:schemeClr val="tx1"/>
                </a:solidFill>
              </a:rPr>
              <a:t>our All Staff </a:t>
            </a:r>
            <a:r>
              <a:rPr lang="en-US" sz="1400" dirty="0" smtClean="0">
                <a:solidFill>
                  <a:schemeClr val="tx1"/>
                </a:solidFill>
              </a:rPr>
              <a:t>Meeting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76200"/>
            <a:ext cx="89344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1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546099"/>
            <a:ext cx="8155172" cy="4928425"/>
          </a:xfrm>
        </p:spPr>
        <p:txBody>
          <a:bodyPr/>
          <a:lstStyle/>
          <a:p>
            <a:r>
              <a:rPr lang="en-US" sz="3200" b="1" dirty="0">
                <a:solidFill>
                  <a:srgbClr val="0070C0"/>
                </a:solidFill>
              </a:rPr>
              <a:t>Emergency Action and Fire Prevention Plan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First Floor Evacuation</a:t>
            </a:r>
          </a:p>
          <a:p>
            <a:pPr marL="1257300" lvl="1" indent="-342900">
              <a:buFont typeface="Wingdings" panose="05000000000000000000" pitchFamily="2" charset="2"/>
              <a:buChar char="§"/>
            </a:pPr>
            <a:r>
              <a:rPr lang="en-US" sz="1800" dirty="0" smtClean="0"/>
              <a:t>Insert map</a:t>
            </a:r>
          </a:p>
          <a:p>
            <a:endParaRPr lang="en-US" sz="3200" b="1" dirty="0" smtClean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baoatman\Box Sync\anr building\safety docs\evac map floor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/>
        </p:blipFill>
        <p:spPr bwMode="auto">
          <a:xfrm>
            <a:off x="1239489" y="1515295"/>
            <a:ext cx="6940686" cy="422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43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546099"/>
            <a:ext cx="8155172" cy="4928425"/>
          </a:xfrm>
        </p:spPr>
        <p:txBody>
          <a:bodyPr/>
          <a:lstStyle/>
          <a:p>
            <a:r>
              <a:rPr lang="en-US" sz="3200" b="1" dirty="0">
                <a:solidFill>
                  <a:srgbClr val="0070C0"/>
                </a:solidFill>
              </a:rPr>
              <a:t>Emergency Action and Fire Prevention Plan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Second Floor Evacuation</a:t>
            </a:r>
          </a:p>
          <a:p>
            <a:pPr marL="1257300" lvl="1" indent="-342900">
              <a:buFont typeface="Wingdings" panose="05000000000000000000" pitchFamily="2" charset="2"/>
              <a:buChar char="§"/>
            </a:pPr>
            <a:r>
              <a:rPr lang="en-US" sz="1800" dirty="0" smtClean="0"/>
              <a:t>Insert map</a:t>
            </a:r>
          </a:p>
          <a:p>
            <a:endParaRPr lang="en-US" sz="3200" b="1" dirty="0" smtClean="0">
              <a:solidFill>
                <a:srgbClr val="0070C0"/>
              </a:solidFill>
            </a:endParaRPr>
          </a:p>
        </p:txBody>
      </p:sp>
      <p:pic>
        <p:nvPicPr>
          <p:cNvPr id="1027" name="Picture 3" descr="C:\Users\baoatman\Box Sync\anr building\safety docs\evac map floor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/>
        </p:blipFill>
        <p:spPr bwMode="auto">
          <a:xfrm>
            <a:off x="1190652" y="1570857"/>
            <a:ext cx="6928589" cy="42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493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504498" y="546099"/>
            <a:ext cx="8155172" cy="4928425"/>
          </a:xfrm>
        </p:spPr>
        <p:txBody>
          <a:bodyPr/>
          <a:lstStyle/>
          <a:p>
            <a:r>
              <a:rPr lang="en-US" sz="3200" b="1" dirty="0">
                <a:solidFill>
                  <a:srgbClr val="0070C0"/>
                </a:solidFill>
              </a:rPr>
              <a:t>Emergency Action and Fire Prevention Plan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Building Exterior and Assembly Area</a:t>
            </a:r>
          </a:p>
          <a:p>
            <a:pPr marL="1257300" lvl="1" indent="-342900">
              <a:buFont typeface="Wingdings" panose="05000000000000000000" pitchFamily="2" charset="2"/>
              <a:buChar char="§"/>
            </a:pPr>
            <a:r>
              <a:rPr lang="en-US" sz="1800" dirty="0" smtClean="0"/>
              <a:t>Insert map</a:t>
            </a:r>
          </a:p>
          <a:p>
            <a:endParaRPr lang="en-US" sz="3200" b="1" dirty="0" smtClean="0">
              <a:solidFill>
                <a:srgbClr val="0070C0"/>
              </a:solidFill>
            </a:endParaRPr>
          </a:p>
        </p:txBody>
      </p:sp>
      <p:pic>
        <p:nvPicPr>
          <p:cNvPr id="3" name="Picture 2" descr="C:\Users\baoatman\Box Sync\anr building\safety docs\evac map out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"/>
          <a:stretch/>
        </p:blipFill>
        <p:spPr bwMode="auto">
          <a:xfrm>
            <a:off x="1040523" y="1502649"/>
            <a:ext cx="6644545" cy="44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405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7342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ea typeface="+mj-ea"/>
                <a:cs typeface="+mj-cs"/>
              </a:rPr>
              <a:t>Get Home Bag</a:t>
            </a:r>
            <a:endParaRPr lang="en-US" sz="4800" b="1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8856"/>
            <a:ext cx="2041071" cy="984931"/>
          </a:xfrm>
        </p:spPr>
        <p:txBody>
          <a:bodyPr/>
          <a:lstStyle/>
          <a:p>
            <a:pPr>
              <a:defRPr/>
            </a:pPr>
            <a:endParaRPr lang="en-US" sz="36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60" y="1802033"/>
            <a:ext cx="3258605" cy="2443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4" y="3757961"/>
            <a:ext cx="2973658" cy="2230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931" y="3726125"/>
            <a:ext cx="2938244" cy="220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4528" y="275698"/>
            <a:ext cx="8424672" cy="557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+mj-lt"/>
                <a:cs typeface="Georgia" charset="0"/>
              </a:rPr>
              <a:t>Disasters and Emergencies happen</a:t>
            </a:r>
          </a:p>
          <a:p>
            <a:endParaRPr lang="en-US" dirty="0">
              <a:solidFill>
                <a:srgbClr val="0070C0"/>
              </a:solidFill>
              <a:latin typeface="+mj-lt"/>
              <a:cs typeface="Georgia" charset="0"/>
            </a:endParaRPr>
          </a:p>
          <a:p>
            <a:pPr marL="0" lvl="1">
              <a:spcBef>
                <a:spcPct val="20000"/>
              </a:spcBef>
              <a:defRPr/>
            </a:pPr>
            <a:endParaRPr lang="en-US" sz="1200" b="1" dirty="0">
              <a:solidFill>
                <a:srgbClr val="0070C0"/>
              </a:solidFill>
              <a:latin typeface="Calibri"/>
            </a:endParaRPr>
          </a:p>
          <a:p>
            <a:pPr marL="0" lvl="1"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0" lvl="1"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0" lvl="1">
              <a:defRPr/>
            </a:pPr>
            <a:r>
              <a:rPr lang="en-US" dirty="0" smtClean="0">
                <a:solidFill>
                  <a:prstClr val="black"/>
                </a:solidFill>
              </a:rPr>
              <a:t>Drought			  Earthquakes			Extreme Heat			Floods</a:t>
            </a:r>
          </a:p>
          <a:p>
            <a:pPr marL="0" lvl="1"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0" lvl="1"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0" lvl="1"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0" lvl="1">
              <a:defRPr/>
            </a:pPr>
            <a:r>
              <a:rPr lang="en-US" dirty="0" smtClean="0">
                <a:solidFill>
                  <a:prstClr val="black"/>
                </a:solidFill>
              </a:rPr>
              <a:t>Hurricanes		Landslides/Debris		Severe Weather	  Space Weather</a:t>
            </a:r>
          </a:p>
          <a:p>
            <a:pPr marL="0" lvl="1"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0" lvl="1"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0" lvl="1"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0" lvl="1">
              <a:defRPr/>
            </a:pPr>
            <a:r>
              <a:rPr lang="en-US" dirty="0" smtClean="0">
                <a:solidFill>
                  <a:prstClr val="black"/>
                </a:solidFill>
              </a:rPr>
              <a:t>Thunderstorms	    Tornadoes			   Tsunamis			Volcanoes		</a:t>
            </a:r>
          </a:p>
          <a:p>
            <a:pPr marL="0" lvl="1">
              <a:defRPr/>
            </a:pPr>
            <a:r>
              <a:rPr lang="en-US" dirty="0" smtClean="0">
                <a:solidFill>
                  <a:prstClr val="black"/>
                </a:solidFill>
              </a:rPr>
              <a:t>&amp; Lightning</a:t>
            </a:r>
          </a:p>
          <a:p>
            <a:pPr marL="0" lvl="1"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0" lvl="1"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0" lvl="1"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0" lvl="1">
              <a:defRPr/>
            </a:pPr>
            <a:r>
              <a:rPr lang="en-US" dirty="0" smtClean="0">
                <a:solidFill>
                  <a:prstClr val="black"/>
                </a:solidFill>
              </a:rPr>
              <a:t>Wildfires			    Winter Storms		Power Outages		Pandemics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84302" y="1099499"/>
            <a:ext cx="7852373" cy="4406644"/>
            <a:chOff x="384302" y="1009172"/>
            <a:chExt cx="7852373" cy="44066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302" y="1036320"/>
              <a:ext cx="1660397" cy="6918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3557" y="1030444"/>
              <a:ext cx="1674115" cy="69754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8140" y="1019728"/>
              <a:ext cx="1725550" cy="71897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1113" y="1009172"/>
              <a:ext cx="1665607" cy="69400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302" y="2138091"/>
              <a:ext cx="1713230" cy="71384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13558" y="2138091"/>
              <a:ext cx="1705206" cy="71050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38140" y="2129615"/>
              <a:ext cx="1725550" cy="71897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81113" y="2138091"/>
              <a:ext cx="1699889" cy="70828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4302" y="3261876"/>
              <a:ext cx="1713230" cy="71384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13557" y="3261875"/>
              <a:ext cx="1771538" cy="73814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44235" y="3213285"/>
              <a:ext cx="1719456" cy="76243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81113" y="3202571"/>
              <a:ext cx="1855562" cy="77315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4302" y="4655780"/>
              <a:ext cx="1713230" cy="71384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371864" y="4655780"/>
              <a:ext cx="1713231" cy="71384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44234" y="4655779"/>
              <a:ext cx="1719455" cy="76003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431797" y="4655780"/>
              <a:ext cx="1804878" cy="760036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23764" y="106621"/>
            <a:ext cx="1536342" cy="70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8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546099"/>
            <a:ext cx="8229600" cy="5164021"/>
          </a:xfrm>
        </p:spPr>
        <p:txBody>
          <a:bodyPr/>
          <a:lstStyle/>
          <a:p>
            <a:r>
              <a:rPr lang="en-US" sz="2400" b="1" dirty="0" smtClean="0"/>
              <a:t>What situations might require a Get Home Bag? </a:t>
            </a:r>
          </a:p>
          <a:p>
            <a:endParaRPr lang="en-US" sz="18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Earthquakes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Floods </a:t>
            </a: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Fires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Hurricanes </a:t>
            </a: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Tornados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Volcanic eruptions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Snow </a:t>
            </a:r>
            <a:r>
              <a:rPr lang="en-US" sz="1800" dirty="0" smtClean="0"/>
              <a:t>storms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Land slides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Terrorist attacks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Chemical spills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Train derailments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Mass transit down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                                                                          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868" y="1326664"/>
            <a:ext cx="1882966" cy="1412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84" y="4168885"/>
            <a:ext cx="3146693" cy="1833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23" y="2550975"/>
            <a:ext cx="2693854" cy="2020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78" y="1326664"/>
            <a:ext cx="2610106" cy="1753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13" y="4472848"/>
            <a:ext cx="2553232" cy="191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0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546099"/>
            <a:ext cx="8229600" cy="4621123"/>
          </a:xfrm>
        </p:spPr>
        <p:txBody>
          <a:bodyPr/>
          <a:lstStyle/>
          <a:p>
            <a:r>
              <a:rPr lang="en-US" sz="2400" b="1" dirty="0" smtClean="0"/>
              <a:t>Real Life Examples</a:t>
            </a:r>
            <a:r>
              <a:rPr lang="en-US" sz="2400" dirty="0" smtClean="0"/>
              <a:t>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Snow storm in Spokane Washington 2008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San Francisco/Oakland Earthquake 1989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02" y="981307"/>
            <a:ext cx="2825301" cy="1362423"/>
          </a:xfrm>
          <a:prstGeom prst="rect">
            <a:avLst/>
          </a:prstGeom>
        </p:spPr>
      </p:pic>
      <p:sp>
        <p:nvSpPr>
          <p:cNvPr id="4" name="AutoShape 2" descr="Image result for bay area earthquake 1989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Image result for bay area earthquake 1989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92" y="3440494"/>
            <a:ext cx="3215711" cy="2123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9" y="3445727"/>
            <a:ext cx="3158639" cy="21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6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546099"/>
            <a:ext cx="8229600" cy="4621123"/>
          </a:xfrm>
        </p:spPr>
        <p:txBody>
          <a:bodyPr/>
          <a:lstStyle/>
          <a:p>
            <a:r>
              <a:rPr lang="en-US" sz="2400" b="1" dirty="0" smtClean="0"/>
              <a:t>What is your distance home?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The average person can walk 3 miles an hour on flat easy ground.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36 miles in 12 hours</a:t>
            </a:r>
            <a:endParaRPr lang="en-US" sz="1800" dirty="0"/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 smtClean="0"/>
              <a:t>The average person who is not used to carrying a pack, does not exercise on a    	regular basis, and is traveling over varied terrain can cover 10 – 18 miles in 12 	hours.</a:t>
            </a:r>
          </a:p>
          <a:p>
            <a:endParaRPr lang="en-US" sz="18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Use this as a guide to determine how long it would take to walk home.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endParaRPr lang="en-US" sz="2400" dirty="0"/>
          </a:p>
        </p:txBody>
      </p:sp>
      <p:sp>
        <p:nvSpPr>
          <p:cNvPr id="4" name="AutoShape 2" descr="Image result for bay area earthquake 1989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Image result for bay area earthquake 1989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43" y="4014290"/>
            <a:ext cx="2765451" cy="230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2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546099"/>
            <a:ext cx="8229600" cy="4862241"/>
          </a:xfrm>
        </p:spPr>
        <p:txBody>
          <a:bodyPr/>
          <a:lstStyle/>
          <a:p>
            <a:r>
              <a:rPr lang="en-US" sz="2400" b="1" dirty="0" smtClean="0"/>
              <a:t>What do I put in my Get Home Bag?</a:t>
            </a:r>
          </a:p>
          <a:p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FOOD</a:t>
            </a:r>
            <a:r>
              <a:rPr lang="en-US" sz="1800" dirty="0" smtClean="0"/>
              <a:t> – Ready to eat foods that don’t require cooking (Energy and Protein bars)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WATER </a:t>
            </a:r>
            <a:r>
              <a:rPr lang="en-US" sz="1800" dirty="0" smtClean="0"/>
              <a:t>– The average person needs 1 gallon a day.</a:t>
            </a:r>
            <a:endParaRPr lang="en-US" sz="1800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SHELTER</a:t>
            </a:r>
            <a:r>
              <a:rPr lang="en-US" sz="1800" dirty="0" smtClean="0"/>
              <a:t> - Emergency tent, emergency sleeping bag, emergency blankets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CLOTHING – </a:t>
            </a:r>
            <a:r>
              <a:rPr lang="en-US" sz="1800" dirty="0" smtClean="0"/>
              <a:t>Socks, underwear, hat, long pants, shirt, hiking boots or shoes, coat, rain suit or poncho.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MEDICINE – </a:t>
            </a:r>
            <a:r>
              <a:rPr lang="en-US" sz="1800" dirty="0" smtClean="0"/>
              <a:t>3 day supply of prescriptions, pain relievers, allergies, tums, etc..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FIRST AID</a:t>
            </a:r>
            <a:r>
              <a:rPr lang="en-US" sz="1800" dirty="0" smtClean="0"/>
              <a:t> – Mini kit, antibacterial ointment, wound seal, sunblock, gauze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LIGHT/FIRE</a:t>
            </a:r>
            <a:r>
              <a:rPr lang="en-US" sz="1800" dirty="0" smtClean="0"/>
              <a:t> – Lighters, waterproof matches, flash light, light sticks, flares</a:t>
            </a:r>
            <a:endParaRPr lang="en-US" sz="1800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PERSONAL</a:t>
            </a:r>
            <a:r>
              <a:rPr lang="en-US" sz="1800" dirty="0" smtClean="0"/>
              <a:t> – Travel grooming kit, camp toilet paper,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foot blister kit.</a:t>
            </a:r>
          </a:p>
          <a:p>
            <a:r>
              <a:rPr lang="en-US" sz="1800" b="1" dirty="0" smtClean="0"/>
              <a:t>9.</a:t>
            </a:r>
            <a:r>
              <a:rPr lang="en-US" sz="1800" b="1" dirty="0"/>
              <a:t> </a:t>
            </a:r>
            <a:r>
              <a:rPr lang="en-US" sz="1800" b="1" dirty="0" smtClean="0"/>
              <a:t>  TOOLS</a:t>
            </a:r>
            <a:r>
              <a:rPr lang="en-US" sz="1800" dirty="0" smtClean="0"/>
              <a:t> – Knife, multi-tool kit, cord, duct tape</a:t>
            </a:r>
            <a:endParaRPr lang="en-US" sz="1800" b="1" dirty="0" smtClean="0"/>
          </a:p>
          <a:p>
            <a:pPr marL="342900" indent="-342900">
              <a:buFont typeface="+mj-lt"/>
              <a:buAutoNum type="arabicPeriod"/>
            </a:pPr>
            <a:endParaRPr lang="en-US" sz="1800" b="1" dirty="0" smtClean="0"/>
          </a:p>
          <a:p>
            <a:r>
              <a:rPr lang="en-US" sz="1800" b="1" dirty="0"/>
              <a:t>	</a:t>
            </a:r>
            <a:r>
              <a:rPr lang="en-US" sz="1800" b="1" dirty="0" smtClean="0"/>
              <a:t>		</a:t>
            </a:r>
            <a:endParaRPr lang="en-US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82" y="3990203"/>
            <a:ext cx="1713325" cy="26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9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7"/>
          <p:cNvSpPr>
            <a:spLocks noGrp="1"/>
          </p:cNvSpPr>
          <p:nvPr>
            <p:ph type="body" sz="half" idx="2"/>
          </p:nvPr>
        </p:nvSpPr>
        <p:spPr>
          <a:xfrm>
            <a:off x="446183" y="546099"/>
            <a:ext cx="8229600" cy="4862241"/>
          </a:xfrm>
        </p:spPr>
        <p:txBody>
          <a:bodyPr/>
          <a:lstStyle/>
          <a:p>
            <a:pPr algn="ctr"/>
            <a:r>
              <a:rPr lang="en-US" sz="7200" b="1" dirty="0" smtClean="0"/>
              <a:t>     THE END</a:t>
            </a:r>
            <a:r>
              <a:rPr lang="en-US" sz="7200" b="1" dirty="0"/>
              <a:t>	</a:t>
            </a:r>
            <a:r>
              <a:rPr lang="en-US" sz="7200" b="1" dirty="0" smtClean="0"/>
              <a:t>	</a:t>
            </a:r>
          </a:p>
          <a:p>
            <a:pPr algn="ctr"/>
            <a:r>
              <a:rPr lang="en-US" sz="7200" b="1" dirty="0" smtClean="0"/>
              <a:t>	</a:t>
            </a:r>
            <a:endParaRPr lang="en-US" sz="7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08" y="1872866"/>
            <a:ext cx="4101150" cy="353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4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373" y="1620520"/>
            <a:ext cx="76808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QUESTIONS?</a:t>
            </a:r>
          </a:p>
          <a:p>
            <a:pPr algn="ctr"/>
            <a:endParaRPr lang="en-US" sz="4800" b="1" dirty="0" smtClean="0">
              <a:solidFill>
                <a:srgbClr val="0070C0"/>
              </a:solidFill>
            </a:endParaRPr>
          </a:p>
          <a:p>
            <a:pPr algn="ctr"/>
            <a:endParaRPr lang="en-US" sz="48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lease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remember to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ign-in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8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4528" y="269458"/>
            <a:ext cx="8424672" cy="576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  <a:cs typeface="Georgia" charset="0"/>
              </a:rPr>
              <a:t>National Preparedness Month</a:t>
            </a:r>
          </a:p>
          <a:p>
            <a:pPr marL="0" lvl="1">
              <a:spcBef>
                <a:spcPct val="20000"/>
              </a:spcBef>
              <a:defRPr/>
            </a:pPr>
            <a:endParaRPr lang="en-US" sz="1200" b="1" dirty="0">
              <a:solidFill>
                <a:srgbClr val="0070C0"/>
              </a:solidFill>
              <a:latin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A </a:t>
            </a:r>
            <a:r>
              <a:rPr lang="en-US" sz="2000" dirty="0">
                <a:solidFill>
                  <a:prstClr val="black"/>
                </a:solidFill>
              </a:rPr>
              <a:t>nationwide </a:t>
            </a:r>
            <a:r>
              <a:rPr lang="en-US" sz="2000" dirty="0" smtClean="0">
                <a:solidFill>
                  <a:prstClr val="black"/>
                </a:solidFill>
              </a:rPr>
              <a:t>initiative encouraging Americans</a:t>
            </a:r>
          </a:p>
          <a:p>
            <a:pPr marL="457200" lvl="2"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to </a:t>
            </a:r>
            <a:r>
              <a:rPr lang="en-US" sz="2000" dirty="0">
                <a:solidFill>
                  <a:prstClr val="black"/>
                </a:solidFill>
              </a:rPr>
              <a:t>take simple steps to prepare for </a:t>
            </a:r>
            <a:r>
              <a:rPr lang="en-US" sz="2000" dirty="0" smtClean="0">
                <a:solidFill>
                  <a:prstClr val="black"/>
                </a:solidFill>
              </a:rPr>
              <a:t>emergencies</a:t>
            </a:r>
          </a:p>
          <a:p>
            <a:pPr marL="457200" lvl="2"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in </a:t>
            </a:r>
            <a:r>
              <a:rPr lang="en-US" sz="2000" dirty="0">
                <a:solidFill>
                  <a:prstClr val="black"/>
                </a:solidFill>
              </a:rPr>
              <a:t>their homes, workplace and communities</a:t>
            </a:r>
            <a:r>
              <a:rPr lang="en-US" sz="2000" dirty="0" smtClean="0">
                <a:solidFill>
                  <a:prstClr val="black"/>
                </a:solidFill>
              </a:rPr>
              <a:t>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sz="1200" dirty="0" smtClean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sz="1200" dirty="0" smtClean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Get started with the universal building blocks of emergency preparedness: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endParaRPr lang="en-US" sz="2000" dirty="0" smtClean="0">
              <a:solidFill>
                <a:prstClr val="black"/>
              </a:solidFill>
            </a:endParaRPr>
          </a:p>
          <a:p>
            <a:pPr lvl="2" indent="-457200"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rgbClr val="C00000"/>
                </a:solidFill>
              </a:rPr>
              <a:t>Be Informed</a:t>
            </a:r>
          </a:p>
          <a:p>
            <a:pPr lvl="2" indent="-457200"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rgbClr val="C00000"/>
                </a:solidFill>
              </a:rPr>
              <a:t>Make a Plan</a:t>
            </a:r>
          </a:p>
          <a:p>
            <a:pPr lvl="2" indent="-457200"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rgbClr val="C00000"/>
                </a:solidFill>
              </a:rPr>
              <a:t>Build a Kit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sz="1200" dirty="0" smtClean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sz="1200" dirty="0" smtClean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Build upon this foundation by </a:t>
            </a:r>
            <a:r>
              <a:rPr lang="en-US" sz="2000" dirty="0" smtClean="0">
                <a:solidFill>
                  <a:prstClr val="black"/>
                </a:solidFill>
              </a:rPr>
              <a:t>getting involved, and by encouraging co-workers, friends, family and neighbors.</a:t>
            </a:r>
            <a:endParaRPr lang="en-US" sz="1200" dirty="0" smtClean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sz="1200" dirty="0" smtClean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Don’t rely upon others, always prepare to be self-reliant for a minimum of 3 days (</a:t>
            </a:r>
            <a:r>
              <a:rPr lang="en-US" sz="2000" i="1" dirty="0" smtClean="0">
                <a:solidFill>
                  <a:srgbClr val="FF0000"/>
                </a:solidFill>
              </a:rPr>
              <a:t>the first 72 hours</a:t>
            </a:r>
            <a:r>
              <a:rPr lang="en-US" sz="2000" dirty="0" smtClean="0">
                <a:solidFill>
                  <a:prstClr val="black"/>
                </a:solidFill>
              </a:rPr>
              <a:t>).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385" y="170770"/>
            <a:ext cx="2357429" cy="15604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39405" y="2998668"/>
            <a:ext cx="4014366" cy="902772"/>
            <a:chOff x="2834605" y="2998668"/>
            <a:chExt cx="4014366" cy="90277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983" y="2998668"/>
              <a:ext cx="1977988" cy="902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605" y="2998668"/>
              <a:ext cx="955516" cy="902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0121" y="2998668"/>
              <a:ext cx="1757571" cy="902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992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4528" y="269458"/>
            <a:ext cx="8424672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+mj-lt"/>
                <a:cs typeface="Georgia" charset="0"/>
              </a:rPr>
              <a:t>Be Informed</a:t>
            </a:r>
            <a:endParaRPr lang="en-US" sz="3600" dirty="0">
              <a:solidFill>
                <a:srgbClr val="0070C0"/>
              </a:solidFill>
              <a:latin typeface="+mj-lt"/>
              <a:cs typeface="Georgia" charset="0"/>
            </a:endParaRPr>
          </a:p>
          <a:p>
            <a:endParaRPr lang="en-US" sz="1200" dirty="0">
              <a:solidFill>
                <a:srgbClr val="0070C0"/>
              </a:solidFill>
              <a:latin typeface="+mj-lt"/>
              <a:cs typeface="Georgia" charset="0"/>
            </a:endParaRPr>
          </a:p>
          <a:p>
            <a:r>
              <a:rPr lang="en-US" sz="2000" b="1" i="1" u="sng" dirty="0" smtClean="0">
                <a:solidFill>
                  <a:srgbClr val="C00000"/>
                </a:solidFill>
                <a:latin typeface="+mj-lt"/>
                <a:cs typeface="Georgia" charset="0"/>
              </a:rPr>
              <a:t>BEFORE</a:t>
            </a:r>
            <a:r>
              <a:rPr lang="en-US" sz="2000" dirty="0" smtClean="0">
                <a:solidFill>
                  <a:srgbClr val="C00000"/>
                </a:solidFill>
                <a:latin typeface="+mj-lt"/>
                <a:cs typeface="Georgia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+mj-lt"/>
                <a:cs typeface="Georgia" charset="0"/>
              </a:rPr>
              <a:t>an emergency</a:t>
            </a:r>
            <a:endParaRPr lang="en-US" sz="2000" dirty="0">
              <a:solidFill>
                <a:srgbClr val="C00000"/>
              </a:solidFill>
              <a:latin typeface="+mj-lt"/>
              <a:cs typeface="Georgia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Be informed about hazards and risks in your area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Ready.gov: </a:t>
            </a:r>
            <a:r>
              <a:rPr lang="en-US" sz="1600" dirty="0" smtClean="0">
                <a:solidFill>
                  <a:prstClr val="black"/>
                </a:solidFill>
                <a:hlinkClick r:id="rId3"/>
              </a:rPr>
              <a:t>http</a:t>
            </a:r>
            <a:r>
              <a:rPr lang="en-US" sz="1600" dirty="0">
                <a:solidFill>
                  <a:prstClr val="black"/>
                </a:solidFill>
                <a:hlinkClick r:id="rId3"/>
              </a:rPr>
              <a:t>://</a:t>
            </a:r>
            <a:r>
              <a:rPr lang="en-US" sz="1600" dirty="0" smtClean="0">
                <a:solidFill>
                  <a:prstClr val="black"/>
                </a:solidFill>
                <a:hlinkClick r:id="rId3"/>
              </a:rPr>
              <a:t>www.ready.gov/be-informed</a:t>
            </a:r>
            <a:endParaRPr lang="en-US" sz="1600" dirty="0">
              <a:solidFill>
                <a:prstClr val="black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US" sz="2000" dirty="0" err="1" smtClean="0">
                <a:solidFill>
                  <a:prstClr val="black"/>
                </a:solidFill>
              </a:rPr>
              <a:t>CalEMA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MyHazards</a:t>
            </a:r>
            <a:r>
              <a:rPr lang="en-US" sz="2000" dirty="0">
                <a:solidFill>
                  <a:prstClr val="black"/>
                </a:solidFill>
              </a:rPr>
              <a:t>: </a:t>
            </a:r>
            <a:r>
              <a:rPr lang="en-US" sz="1600" dirty="0">
                <a:solidFill>
                  <a:prstClr val="black"/>
                </a:solidFill>
                <a:hlinkClick r:id="rId4"/>
              </a:rPr>
              <a:t>http://myhazards.calema.ca.gov</a:t>
            </a:r>
            <a:r>
              <a:rPr lang="en-US" sz="1600" dirty="0" smtClean="0">
                <a:solidFill>
                  <a:prstClr val="black"/>
                </a:solidFill>
                <a:hlinkClick r:id="rId4"/>
              </a:rPr>
              <a:t>/</a:t>
            </a:r>
            <a:endParaRPr lang="en-US" sz="2000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Be Trained – in First Aid and CPR, at least one member of the household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Be Notified – Sign-up </a:t>
            </a:r>
            <a:r>
              <a:rPr lang="en-US" sz="2000" dirty="0">
                <a:solidFill>
                  <a:prstClr val="black"/>
                </a:solidFill>
              </a:rPr>
              <a:t>for:</a:t>
            </a:r>
          </a:p>
          <a:p>
            <a:pPr marL="2114550" lvl="5" indent="-285750"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prstClr val="black"/>
                </a:solidFill>
              </a:rPr>
              <a:t>Nixle</a:t>
            </a:r>
            <a:r>
              <a:rPr lang="en-US" sz="2000" dirty="0">
                <a:solidFill>
                  <a:prstClr val="black"/>
                </a:solidFill>
              </a:rPr>
              <a:t>: </a:t>
            </a:r>
            <a:r>
              <a:rPr lang="en-US" sz="2000" dirty="0">
                <a:solidFill>
                  <a:prstClr val="black"/>
                </a:solidFill>
                <a:hlinkClick r:id="rId5"/>
              </a:rPr>
              <a:t>www.nixle.com</a:t>
            </a:r>
            <a:endParaRPr lang="en-US" sz="2000" dirty="0">
              <a:solidFill>
                <a:prstClr val="black"/>
              </a:solidFill>
            </a:endParaRPr>
          </a:p>
          <a:p>
            <a:pPr marL="2114550" lvl="5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UC Davis </a:t>
            </a:r>
            <a:r>
              <a:rPr lang="en-US" sz="2000" dirty="0" err="1">
                <a:solidFill>
                  <a:prstClr val="black"/>
                </a:solidFill>
              </a:rPr>
              <a:t>WarnMe</a:t>
            </a:r>
            <a:r>
              <a:rPr lang="en-US" sz="2000" dirty="0">
                <a:solidFill>
                  <a:prstClr val="black"/>
                </a:solidFill>
              </a:rPr>
              <a:t>: </a:t>
            </a:r>
            <a:r>
              <a:rPr lang="en-US" sz="2000" dirty="0">
                <a:solidFill>
                  <a:prstClr val="black"/>
                </a:solidFill>
                <a:hlinkClick r:id="rId6"/>
              </a:rPr>
              <a:t>warnme.ucdavis.edu</a:t>
            </a:r>
            <a:endParaRPr lang="en-US" sz="2000" dirty="0">
              <a:solidFill>
                <a:prstClr val="black"/>
              </a:solidFill>
            </a:endParaRPr>
          </a:p>
          <a:p>
            <a:pPr marL="2114550" lvl="5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Sacramento-Yolo-Placer ALERT: </a:t>
            </a:r>
            <a:r>
              <a:rPr lang="en-US" sz="2000" dirty="0">
                <a:solidFill>
                  <a:prstClr val="black"/>
                </a:solidFill>
                <a:hlinkClick r:id="rId7"/>
              </a:rPr>
              <a:t>www.yolo-alert.org</a:t>
            </a:r>
            <a:endParaRPr lang="en-US" sz="2000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0" lvl="1">
              <a:defRPr/>
            </a:pPr>
            <a:r>
              <a:rPr lang="en-US" sz="2000" b="1" i="1" u="sng" dirty="0" smtClean="0">
                <a:solidFill>
                  <a:srgbClr val="C00000"/>
                </a:solidFill>
                <a:cs typeface="Georgia" charset="0"/>
              </a:rPr>
              <a:t>DURING &amp; AFTER </a:t>
            </a:r>
            <a:r>
              <a:rPr lang="en-US" sz="2000" dirty="0" smtClean="0">
                <a:solidFill>
                  <a:srgbClr val="C00000"/>
                </a:solidFill>
                <a:cs typeface="Georgia" charset="0"/>
              </a:rPr>
              <a:t>an emergency</a:t>
            </a:r>
            <a:endParaRPr lang="en-US" sz="2000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Stay</a:t>
            </a:r>
            <a:r>
              <a:rPr lang="en-US" sz="2000" dirty="0" smtClean="0">
                <a:solidFill>
                  <a:prstClr val="black"/>
                </a:solidFill>
              </a:rPr>
              <a:t> alert – no matter where you are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TV,</a:t>
            </a:r>
            <a:r>
              <a:rPr lang="en-US" sz="2000" dirty="0" smtClean="0">
                <a:solidFill>
                  <a:prstClr val="black"/>
                </a:solidFill>
              </a:rPr>
              <a:t> Social </a:t>
            </a:r>
            <a:r>
              <a:rPr lang="en-US" sz="2000" dirty="0">
                <a:solidFill>
                  <a:prstClr val="black"/>
                </a:solidFill>
              </a:rPr>
              <a:t>M</a:t>
            </a:r>
            <a:r>
              <a:rPr lang="en-US" sz="2000" dirty="0" smtClean="0">
                <a:solidFill>
                  <a:prstClr val="black"/>
                </a:solidFill>
              </a:rPr>
              <a:t>edia, Radio (KFBK 1530 AM, 93.1 FM)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Reverse 911, Emergency Alert System (ESA), Wireless Emergency Alerts (WEA), Integrated Public Alert &amp; Warning System (IPAWS)</a:t>
            </a:r>
          </a:p>
          <a:p>
            <a:pPr marL="1200150" lvl="3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sz="1200" dirty="0" smtClean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sz="1200" dirty="0" smtClean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119" y="3487161"/>
            <a:ext cx="434498" cy="425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5920" y="3181227"/>
            <a:ext cx="928897" cy="246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5920" y="2873382"/>
            <a:ext cx="774113" cy="24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2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4528" y="269458"/>
            <a:ext cx="8424672" cy="582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+mj-lt"/>
                <a:cs typeface="Georgia" charset="0"/>
              </a:rPr>
              <a:t>Make a Plan</a:t>
            </a:r>
            <a:endParaRPr lang="en-US" sz="3600" dirty="0">
              <a:solidFill>
                <a:srgbClr val="0070C0"/>
              </a:solidFill>
              <a:latin typeface="+mj-lt"/>
              <a:cs typeface="Georgia" charset="0"/>
            </a:endParaRPr>
          </a:p>
          <a:p>
            <a:pPr marL="0" lvl="1">
              <a:spcBef>
                <a:spcPct val="20000"/>
              </a:spcBef>
              <a:defRPr/>
            </a:pPr>
            <a:endParaRPr lang="en-US" sz="1200" b="1" dirty="0">
              <a:solidFill>
                <a:srgbClr val="0070C0"/>
              </a:solidFill>
              <a:latin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Meet with your family and discuss how to prepare and respond to emergencies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Plan what to do if separated – choose two places to meet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Plan what to do if evacuation is necessary – from the home, from your community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Choose an out of the area contact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Identify responsibilities – work as a team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Have copies of essential documents, household inventory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Know the location of utility shutoffs and keep tools </a:t>
            </a:r>
            <a:r>
              <a:rPr lang="en-US" dirty="0">
                <a:solidFill>
                  <a:prstClr val="black"/>
                </a:solidFill>
              </a:rPr>
              <a:t>nearby </a:t>
            </a:r>
            <a:r>
              <a:rPr lang="en-US" sz="1600" dirty="0">
                <a:solidFill>
                  <a:prstClr val="black"/>
                </a:solidFill>
              </a:rPr>
              <a:t>(</a:t>
            </a:r>
            <a:r>
              <a:rPr lang="en-US" sz="1600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sz="1600" dirty="0" smtClean="0">
                <a:solidFill>
                  <a:prstClr val="black"/>
                </a:solidFill>
                <a:hlinkClick r:id="rId3"/>
              </a:rPr>
              <a:t>www.ready.gov/utility-shut-safety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</a:p>
          <a:p>
            <a:pPr marL="0" lvl="1"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Try to keep your car’s tank half-full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944" y="3877126"/>
            <a:ext cx="2591976" cy="185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4528" y="269458"/>
            <a:ext cx="8424672" cy="336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+mj-lt"/>
                <a:cs typeface="Georgia" charset="0"/>
              </a:rPr>
              <a:t>Build a Kit</a:t>
            </a:r>
            <a:endParaRPr lang="en-US" sz="3600" dirty="0">
              <a:solidFill>
                <a:srgbClr val="0070C0"/>
              </a:solidFill>
              <a:latin typeface="+mj-lt"/>
              <a:cs typeface="Georgia" charset="0"/>
            </a:endParaRPr>
          </a:p>
          <a:p>
            <a:pPr marL="0" lvl="1">
              <a:spcBef>
                <a:spcPct val="20000"/>
              </a:spcBef>
              <a:defRPr/>
            </a:pPr>
            <a:endParaRPr lang="en-US" sz="1200" b="1" dirty="0">
              <a:solidFill>
                <a:srgbClr val="0070C0"/>
              </a:solidFill>
              <a:latin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Pre-packaged or build from home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Store in an easily accessible location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Use a large, watertight container (e.g. large plastic garbage can with lid &amp; wheels)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Checklist are available from – Ready.gov, 72hours.org, </a:t>
            </a:r>
            <a:r>
              <a:rPr lang="en-US" dirty="0" err="1" smtClean="0">
                <a:solidFill>
                  <a:prstClr val="black"/>
                </a:solidFill>
              </a:rPr>
              <a:t>Redcross</a:t>
            </a:r>
            <a:r>
              <a:rPr lang="en-US" dirty="0" smtClean="0">
                <a:solidFill>
                  <a:prstClr val="black"/>
                </a:solidFill>
              </a:rPr>
              <a:t>, the CDC, etc.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549" y="139352"/>
            <a:ext cx="2638252" cy="1313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" y="3119120"/>
            <a:ext cx="6922745" cy="269647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57200" y="3139440"/>
            <a:ext cx="396240" cy="1524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930" y="4879836"/>
            <a:ext cx="493819" cy="268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70" y="4392156"/>
            <a:ext cx="493819" cy="268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410" y="3254236"/>
            <a:ext cx="493819" cy="268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410" y="3934956"/>
            <a:ext cx="493819" cy="268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930" y="4544556"/>
            <a:ext cx="493819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5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4528" y="269458"/>
            <a:ext cx="8424672" cy="680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+mj-lt"/>
                <a:cs typeface="Georgia" charset="0"/>
              </a:rPr>
              <a:t>Resources</a:t>
            </a:r>
          </a:p>
          <a:p>
            <a:endParaRPr lang="en-US" sz="2000" dirty="0">
              <a:solidFill>
                <a:srgbClr val="0070C0"/>
              </a:solidFill>
              <a:latin typeface="+mj-lt"/>
              <a:cs typeface="Georgia" charset="0"/>
            </a:endParaRPr>
          </a:p>
          <a:p>
            <a:pPr marL="457200" lvl="2">
              <a:defRPr/>
            </a:pPr>
            <a:r>
              <a:rPr lang="en-US" sz="2000" b="1" dirty="0">
                <a:solidFill>
                  <a:srgbClr val="FF0000"/>
                </a:solidFill>
              </a:rPr>
              <a:t>Safety Notes Series on Emergency Preparedness</a:t>
            </a:r>
            <a:endParaRPr lang="en-US" sz="2000" dirty="0">
              <a:solidFill>
                <a:srgbClr val="FF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600" b="1" u="sng" dirty="0">
              <a:solidFill>
                <a:prstClr val="black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u="sng" dirty="0">
                <a:solidFill>
                  <a:prstClr val="black"/>
                </a:solidFill>
              </a:rPr>
              <a:t>#166: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cap="all" dirty="0">
                <a:solidFill>
                  <a:srgbClr val="0070C0"/>
                </a:solidFill>
              </a:rPr>
              <a:t>Office Preparedness</a:t>
            </a:r>
            <a:endParaRPr lang="en-US" b="1" dirty="0">
              <a:solidFill>
                <a:srgbClr val="0070C0"/>
              </a:solidFill>
            </a:endParaRPr>
          </a:p>
          <a:p>
            <a:pPr lvl="2"/>
            <a:r>
              <a:rPr lang="en-US" dirty="0">
                <a:solidFill>
                  <a:prstClr val="black"/>
                </a:solidFill>
              </a:rPr>
              <a:t>employees likely spend near 8 hours each day at the office, so the possibility of being at work during a major catastrophe is likely.</a:t>
            </a:r>
            <a:endParaRPr lang="en-US" b="1" dirty="0">
              <a:solidFill>
                <a:prstClr val="black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u="sng" dirty="0">
                <a:solidFill>
                  <a:prstClr val="black"/>
                </a:solidFill>
              </a:rPr>
              <a:t>#167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n-US" b="1" dirty="0">
                <a:solidFill>
                  <a:srgbClr val="0070C0"/>
                </a:solidFill>
              </a:rPr>
              <a:t>BE INFORMED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Be Informed </a:t>
            </a:r>
            <a:r>
              <a:rPr lang="en-US" dirty="0">
                <a:solidFill>
                  <a:prstClr val="black"/>
                </a:solidFill>
              </a:rPr>
              <a:t>about the potential hazards and risks in your area and learn the appropriate ways to respond to them.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u="sng" dirty="0">
                <a:solidFill>
                  <a:prstClr val="black"/>
                </a:solidFill>
              </a:rPr>
              <a:t>#168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n-US" b="1" dirty="0">
                <a:solidFill>
                  <a:srgbClr val="0070C0"/>
                </a:solidFill>
              </a:rPr>
              <a:t>MAKE A PLAN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Make a Plan </a:t>
            </a:r>
            <a:r>
              <a:rPr lang="en-US" dirty="0">
                <a:solidFill>
                  <a:prstClr val="black"/>
                </a:solidFill>
              </a:rPr>
              <a:t>with your family or household members to discuss how to prepare and respond to emergencies that are most likely to happen where you live, learn, work and play.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u="sng" dirty="0">
                <a:solidFill>
                  <a:prstClr val="black"/>
                </a:solidFill>
              </a:rPr>
              <a:t>#169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n-US" b="1" dirty="0">
                <a:solidFill>
                  <a:srgbClr val="0070C0"/>
                </a:solidFill>
              </a:rPr>
              <a:t>BUILD A KIT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Build a Kit</a:t>
            </a:r>
            <a:r>
              <a:rPr lang="en-US" dirty="0">
                <a:solidFill>
                  <a:prstClr val="black"/>
                </a:solidFill>
              </a:rPr>
              <a:t> full of disaster supplies and basic items your household may need in the event of an emergency - be prepared to be self-sufficient for </a:t>
            </a:r>
            <a:r>
              <a:rPr lang="en-US" i="1" dirty="0">
                <a:solidFill>
                  <a:srgbClr val="0000FF"/>
                </a:solidFill>
              </a:rPr>
              <a:t>at least three days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  <a:p>
            <a:endParaRPr lang="en-US" sz="3600" dirty="0">
              <a:solidFill>
                <a:srgbClr val="0070C0"/>
              </a:solidFill>
              <a:latin typeface="+mj-lt"/>
              <a:cs typeface="Georgia" charset="0"/>
            </a:endParaRPr>
          </a:p>
          <a:p>
            <a:pPr marL="0" lvl="1">
              <a:spcBef>
                <a:spcPct val="20000"/>
              </a:spcBef>
              <a:defRPr/>
            </a:pPr>
            <a:endParaRPr lang="en-US" sz="1200" b="1" dirty="0">
              <a:solidFill>
                <a:srgbClr val="0070C0"/>
              </a:solidFill>
              <a:latin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4528" y="269458"/>
            <a:ext cx="8424672" cy="320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+mj-lt"/>
                <a:cs typeface="Georgia" charset="0"/>
              </a:rPr>
              <a:t>Resources</a:t>
            </a:r>
          </a:p>
          <a:p>
            <a:endParaRPr lang="en-US" sz="2000" dirty="0">
              <a:solidFill>
                <a:srgbClr val="0070C0"/>
              </a:solidFill>
              <a:latin typeface="+mj-lt"/>
              <a:cs typeface="Georgia" charset="0"/>
            </a:endParaRPr>
          </a:p>
          <a:p>
            <a:pPr marL="457200" lvl="2">
              <a:defRPr/>
            </a:pPr>
            <a:r>
              <a:rPr lang="en-US" sz="2000" b="1" dirty="0">
                <a:solidFill>
                  <a:srgbClr val="FF0000"/>
                </a:solidFill>
              </a:rPr>
              <a:t>ANR EH&amp;S website</a:t>
            </a:r>
          </a:p>
          <a:p>
            <a:pPr marL="914400" lvl="3">
              <a:defRPr/>
            </a:pPr>
            <a:r>
              <a:rPr lang="en-US" sz="2000" u="sng" dirty="0">
                <a:hlinkClick r:id="rId3"/>
              </a:rPr>
              <a:t>http://safety.ucanr.org/Programs/emergency/</a:t>
            </a:r>
            <a:endParaRPr lang="en-US" sz="2000" u="sng" dirty="0"/>
          </a:p>
          <a:p>
            <a:pPr marL="914400" lvl="3">
              <a:defRPr/>
            </a:pPr>
            <a:endParaRPr lang="en-US" sz="20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0070C0"/>
              </a:solidFill>
              <a:latin typeface="+mj-lt"/>
              <a:cs typeface="Georgia" charset="0"/>
            </a:endParaRPr>
          </a:p>
          <a:p>
            <a:pPr marL="0" lvl="1">
              <a:spcBef>
                <a:spcPct val="20000"/>
              </a:spcBef>
              <a:defRPr/>
            </a:pPr>
            <a:endParaRPr lang="en-US" sz="1200" b="1" dirty="0">
              <a:solidFill>
                <a:srgbClr val="0070C0"/>
              </a:solidFill>
              <a:latin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240" y="1872974"/>
            <a:ext cx="5750560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4528" y="269458"/>
            <a:ext cx="8424672" cy="690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+mj-lt"/>
                <a:cs typeface="Georgia" charset="0"/>
              </a:rPr>
              <a:t>Resources</a:t>
            </a:r>
          </a:p>
          <a:p>
            <a:endParaRPr lang="en-US" sz="2000" dirty="0">
              <a:solidFill>
                <a:srgbClr val="0070C0"/>
              </a:solidFill>
              <a:latin typeface="+mj-lt"/>
              <a:cs typeface="Georgia" charset="0"/>
            </a:endParaRPr>
          </a:p>
          <a:p>
            <a:pPr marL="457200" lvl="2">
              <a:defRPr/>
            </a:pPr>
            <a:r>
              <a:rPr lang="en-US" sz="2000" b="1" dirty="0">
                <a:solidFill>
                  <a:srgbClr val="FF0000"/>
                </a:solidFill>
              </a:rPr>
              <a:t>Emergency Action and Fire Prevention Plan</a:t>
            </a:r>
            <a:endParaRPr lang="en-US" sz="2000" dirty="0">
              <a:solidFill>
                <a:srgbClr val="FF0000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Located in the EH&amp;S library and on the building website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Identifies the steps to take in an emergency</a:t>
            </a:r>
          </a:p>
          <a:p>
            <a:pPr marL="1257300" lvl="1" indent="-342900">
              <a:buFont typeface="Wingdings" panose="05000000000000000000" pitchFamily="2" charset="2"/>
              <a:buChar char="§"/>
            </a:pPr>
            <a:r>
              <a:rPr lang="en-US" dirty="0"/>
              <a:t>Emergency notifications/alarms</a:t>
            </a:r>
          </a:p>
          <a:p>
            <a:pPr marL="1257300" lvl="1" indent="-342900">
              <a:buFont typeface="Wingdings" panose="05000000000000000000" pitchFamily="2" charset="2"/>
              <a:buChar char="§"/>
            </a:pPr>
            <a:r>
              <a:rPr lang="en-US" dirty="0"/>
              <a:t>Location of emergency equipment</a:t>
            </a:r>
          </a:p>
          <a:p>
            <a:pPr marL="1714500" lvl="2" indent="-342900">
              <a:buFont typeface="Courier New" panose="02070309020205020404" pitchFamily="49" charset="0"/>
              <a:buChar char="o"/>
            </a:pPr>
            <a:r>
              <a:rPr lang="en-US" dirty="0"/>
              <a:t>Fire extinguishers</a:t>
            </a:r>
          </a:p>
          <a:p>
            <a:pPr marL="1714500" lvl="2" indent="-342900">
              <a:buFont typeface="Courier New" panose="02070309020205020404" pitchFamily="49" charset="0"/>
              <a:buChar char="o"/>
            </a:pPr>
            <a:r>
              <a:rPr lang="en-US" dirty="0"/>
              <a:t>First aid kits</a:t>
            </a:r>
          </a:p>
          <a:p>
            <a:pPr marL="1714500" lvl="2" indent="-342900">
              <a:buFont typeface="Courier New" panose="02070309020205020404" pitchFamily="49" charset="0"/>
              <a:buChar char="o"/>
            </a:pPr>
            <a:r>
              <a:rPr lang="en-US" dirty="0"/>
              <a:t>Automated External Defibrillator (AED)</a:t>
            </a:r>
          </a:p>
          <a:p>
            <a:pPr marL="1257300" lvl="1" indent="-342900">
              <a:buFont typeface="Wingdings" panose="05000000000000000000" pitchFamily="2" charset="2"/>
              <a:buChar char="§"/>
            </a:pPr>
            <a:r>
              <a:rPr lang="en-US" dirty="0"/>
              <a:t>Evacuation routes and assembly area</a:t>
            </a:r>
          </a:p>
          <a:p>
            <a:pPr marL="1714500" lvl="2" indent="-342900">
              <a:buFont typeface="Courier New" panose="02070309020205020404" pitchFamily="49" charset="0"/>
              <a:buChar char="o"/>
            </a:pPr>
            <a:r>
              <a:rPr lang="en-US" dirty="0"/>
              <a:t>Plan ahead, know the exits around </a:t>
            </a:r>
            <a:r>
              <a:rPr lang="en-US" dirty="0" smtClean="0"/>
              <a:t>you</a:t>
            </a:r>
          </a:p>
          <a:p>
            <a:pPr marL="1714500" lvl="2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457200"/>
            <a:r>
              <a:rPr lang="en-US" sz="2000" b="1" dirty="0">
                <a:solidFill>
                  <a:srgbClr val="FF0000"/>
                </a:solidFill>
              </a:rPr>
              <a:t>Safety Spotlight </a:t>
            </a:r>
            <a:r>
              <a:rPr lang="en-US" sz="2000" b="1" dirty="0" smtClean="0">
                <a:solidFill>
                  <a:srgbClr val="FF0000"/>
                </a:solidFill>
              </a:rPr>
              <a:t>Newsletter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UC monthly newsletter focusing on Safety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September’s topic is Preparedness </a:t>
            </a:r>
          </a:p>
          <a:p>
            <a:pPr marL="914400" lvl="1"/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://ucanr.edu/sites/ucehs/Safety_Spotlight</a:t>
            </a:r>
            <a:r>
              <a:rPr lang="en-US" sz="1600" dirty="0" smtClean="0">
                <a:hlinkClick r:id="rId3"/>
              </a:rPr>
              <a:t>/</a:t>
            </a:r>
            <a:endParaRPr lang="en-US" sz="1600" dirty="0" smtClean="0"/>
          </a:p>
          <a:p>
            <a:pPr marL="8001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3600" dirty="0">
              <a:solidFill>
                <a:srgbClr val="0070C0"/>
              </a:solidFill>
              <a:latin typeface="+mj-lt"/>
              <a:cs typeface="Georgia" charset="0"/>
            </a:endParaRPr>
          </a:p>
          <a:p>
            <a:pPr marL="0" lvl="1">
              <a:spcBef>
                <a:spcPct val="20000"/>
              </a:spcBef>
              <a:defRPr/>
            </a:pPr>
            <a:endParaRPr lang="en-US" sz="1200" b="1" dirty="0">
              <a:solidFill>
                <a:srgbClr val="0070C0"/>
              </a:solidFill>
              <a:latin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562" y="180191"/>
            <a:ext cx="2566638" cy="1402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415" y="3032827"/>
            <a:ext cx="2052931" cy="2559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053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ANRBrand_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ANRBrand_basic</Template>
  <TotalTime>2951</TotalTime>
  <Words>2865</Words>
  <Application>Microsoft Office PowerPoint</Application>
  <PresentationFormat>On-screen Show (4:3)</PresentationFormat>
  <Paragraphs>408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ＭＳ Ｐゴシック</vt:lpstr>
      <vt:lpstr>Arial</vt:lpstr>
      <vt:lpstr>Calibri</vt:lpstr>
      <vt:lpstr>Courier New</vt:lpstr>
      <vt:lpstr>Georgia</vt:lpstr>
      <vt:lpstr>Wingdings</vt:lpstr>
      <vt:lpstr>ANRBrand_basic</vt:lpstr>
      <vt:lpstr>Custom Design</vt:lpstr>
      <vt:lpstr>Emergency Preparedness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Home Bag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&amp; Safety Services</dc:title>
  <dc:creator>David A Alamillo</dc:creator>
  <cp:lastModifiedBy>David A Alamillo</cp:lastModifiedBy>
  <cp:revision>240</cp:revision>
  <cp:lastPrinted>2015-01-22T21:06:02Z</cp:lastPrinted>
  <dcterms:created xsi:type="dcterms:W3CDTF">2013-03-03T23:46:58Z</dcterms:created>
  <dcterms:modified xsi:type="dcterms:W3CDTF">2015-09-17T20:15:01Z</dcterms:modified>
</cp:coreProperties>
</file>