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0"/>
  </p:notes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76" r:id="rId10"/>
    <p:sldId id="267" r:id="rId11"/>
    <p:sldId id="277" r:id="rId12"/>
    <p:sldId id="268" r:id="rId13"/>
    <p:sldId id="278" r:id="rId14"/>
    <p:sldId id="270" r:id="rId15"/>
    <p:sldId id="271" r:id="rId16"/>
    <p:sldId id="274" r:id="rId17"/>
    <p:sldId id="269" r:id="rId18"/>
    <p:sldId id="272" r:id="rId19"/>
  </p:sldIdLst>
  <p:sldSz cx="9144000" cy="6858000" type="screen4x3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389" autoAdjust="0"/>
    <p:restoredTop sz="86213" autoAdjust="0"/>
  </p:normalViewPr>
  <p:slideViewPr>
    <p:cSldViewPr snapToGrid="0" snapToObjects="1">
      <p:cViewPr>
        <p:scale>
          <a:sx n="70" d="100"/>
          <a:sy n="70" d="100"/>
        </p:scale>
        <p:origin x="-8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17333D6-CD9D-4A91-A3FD-81F906C59BE8}" type="datetimeFigureOut">
              <a:rPr lang="en-US" smtClean="0"/>
              <a:t>11/9/2015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477B3F4-1F3A-4538-92D8-366A78E2B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6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37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47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73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73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28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52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33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47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Sometimes we may be more aware of hazards in the field,</a:t>
            </a:r>
            <a:r>
              <a:rPr lang="en-US" baseline="0" dirty="0" smtClean="0"/>
              <a:t> lab, or other sites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</a:t>
            </a:r>
            <a:r>
              <a:rPr lang="en-US" baseline="0" dirty="0" smtClean="0"/>
              <a:t>can become blind to some hazards around us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6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26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32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45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7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5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95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7B3F4-1F3A-4538-92D8-366A78E2B8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32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5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9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4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150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436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09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12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Large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3000" contrast="71000"/>
          </a:blip>
          <a:stretch>
            <a:fillRect/>
          </a:stretch>
        </p:blipFill>
        <p:spPr>
          <a:xfrm rot="5865030">
            <a:off x="-2499573" y="2748615"/>
            <a:ext cx="6858001" cy="1411304"/>
          </a:xfrm>
          <a:prstGeom prst="rect">
            <a:avLst/>
          </a:prstGeom>
        </p:spPr>
      </p:pic>
      <p:pic>
        <p:nvPicPr>
          <p:cNvPr id="24" name="Picture 23" descr="Large2.png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5000" contrast="55000"/>
          </a:blip>
          <a:stretch>
            <a:fillRect/>
          </a:stretch>
        </p:blipFill>
        <p:spPr>
          <a:xfrm rot="5865030">
            <a:off x="-2576304" y="2963242"/>
            <a:ext cx="6858001" cy="961164"/>
          </a:xfrm>
          <a:prstGeom prst="rect">
            <a:avLst/>
          </a:prstGeom>
        </p:spPr>
      </p:pic>
      <p:pic>
        <p:nvPicPr>
          <p:cNvPr id="25" name="Picture 24" descr="Tendril1.png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73000"/>
          </a:blip>
          <a:stretch>
            <a:fillRect/>
          </a:stretch>
        </p:blipFill>
        <p:spPr>
          <a:xfrm rot="5865030">
            <a:off x="-566185" y="4340086"/>
            <a:ext cx="3256549" cy="1263674"/>
          </a:xfrm>
          <a:prstGeom prst="rect">
            <a:avLst/>
          </a:prstGeom>
        </p:spPr>
      </p:pic>
      <p:pic>
        <p:nvPicPr>
          <p:cNvPr id="26" name="Picture 25" descr="Tendril2.png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71000"/>
          </a:blip>
          <a:stretch>
            <a:fillRect/>
          </a:stretch>
        </p:blipFill>
        <p:spPr>
          <a:xfrm rot="5865030">
            <a:off x="-264930" y="1394044"/>
            <a:ext cx="2834052" cy="1284555"/>
          </a:xfrm>
          <a:prstGeom prst="rect">
            <a:avLst/>
          </a:prstGeom>
        </p:spPr>
      </p:pic>
      <p:pic>
        <p:nvPicPr>
          <p:cNvPr id="27" name="Picture 26" descr="Tendril3.png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23000" contrast="79000"/>
          </a:blip>
          <a:stretch>
            <a:fillRect/>
          </a:stretch>
        </p:blipFill>
        <p:spPr>
          <a:xfrm rot="5865030">
            <a:off x="-394509" y="3080505"/>
            <a:ext cx="1631783" cy="789002"/>
          </a:xfrm>
          <a:prstGeom prst="rect">
            <a:avLst/>
          </a:prstGeom>
        </p:spPr>
      </p:pic>
      <p:pic>
        <p:nvPicPr>
          <p:cNvPr id="29" name="Picture 28" descr="Tendril5.png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77000"/>
          </a:blip>
          <a:stretch>
            <a:fillRect/>
          </a:stretch>
        </p:blipFill>
        <p:spPr>
          <a:xfrm rot="5865030">
            <a:off x="158397" y="683335"/>
            <a:ext cx="1125784" cy="524119"/>
          </a:xfrm>
          <a:prstGeom prst="rect">
            <a:avLst/>
          </a:prstGeom>
        </p:spPr>
      </p:pic>
      <p:pic>
        <p:nvPicPr>
          <p:cNvPr id="30" name="Picture 29" descr="Tendril6.png"/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15000" contrast="72000"/>
          </a:blip>
          <a:stretch>
            <a:fillRect/>
          </a:stretch>
        </p:blipFill>
        <p:spPr>
          <a:xfrm rot="5865030">
            <a:off x="338393" y="2358983"/>
            <a:ext cx="320041" cy="283200"/>
          </a:xfrm>
          <a:prstGeom prst="rect">
            <a:avLst/>
          </a:prstGeom>
        </p:spPr>
      </p:pic>
      <p:pic>
        <p:nvPicPr>
          <p:cNvPr id="31" name="Picture 30" descr="Tendril8.pn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43000"/>
          </a:blip>
          <a:stretch>
            <a:fillRect/>
          </a:stretch>
        </p:blipFill>
        <p:spPr>
          <a:xfrm rot="5865030">
            <a:off x="873591" y="3909903"/>
            <a:ext cx="499919" cy="263199"/>
          </a:xfrm>
          <a:prstGeom prst="rect">
            <a:avLst/>
          </a:prstGeom>
        </p:spPr>
      </p:pic>
      <p:pic>
        <p:nvPicPr>
          <p:cNvPr id="32" name="Picture 31" descr="Tendril9.png"/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1000" contrast="61000"/>
          </a:blip>
          <a:stretch>
            <a:fillRect/>
          </a:stretch>
        </p:blipFill>
        <p:spPr>
          <a:xfrm rot="5865030">
            <a:off x="214797" y="4566417"/>
            <a:ext cx="1197866" cy="579272"/>
          </a:xfrm>
          <a:prstGeom prst="rect">
            <a:avLst/>
          </a:prstGeom>
        </p:spPr>
      </p:pic>
      <p:pic>
        <p:nvPicPr>
          <p:cNvPr id="33" name="Picture 32" descr="Tendril10.png"/>
          <p:cNvPicPr>
            <a:picLocks noChangeAspect="1"/>
          </p:cNvPicPr>
          <p:nvPr userDrawn="1"/>
        </p:nvPicPr>
        <p:blipFill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80000"/>
          </a:blip>
          <a:stretch>
            <a:fillRect/>
          </a:stretch>
        </p:blipFill>
        <p:spPr>
          <a:xfrm rot="5865030">
            <a:off x="978840" y="4549296"/>
            <a:ext cx="700660" cy="817601"/>
          </a:xfrm>
          <a:prstGeom prst="rect">
            <a:avLst/>
          </a:prstGeom>
        </p:spPr>
      </p:pic>
      <p:pic>
        <p:nvPicPr>
          <p:cNvPr id="34" name="Picture 33" descr="Tendril14.png"/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64000"/>
          </a:blip>
          <a:stretch>
            <a:fillRect/>
          </a:stretch>
        </p:blipFill>
        <p:spPr>
          <a:xfrm rot="5865030">
            <a:off x="612529" y="2201548"/>
            <a:ext cx="524639" cy="20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30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4642C1-517A-4DC9-8171-5E2C9AB4794C}" type="datetimeFigureOut">
              <a:rPr lang="en-US" altLang="en-US"/>
              <a:pPr/>
              <a:t>11/9/2015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CDE5D-8639-46C5-8DF7-6660871452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9618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31EFF-665A-45A6-8ADB-F937112DD0D3}" type="datetimeFigureOut">
              <a:rPr lang="en-US" altLang="en-US"/>
              <a:pPr/>
              <a:t>11/9/2015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F3FA6-34F6-4897-9356-A8C4AC71B2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00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398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3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8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45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725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975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R_HEhorizon_poster9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68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" descr="ANR_slide_mast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405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3" r:id="rId9"/>
    <p:sldLayoutId id="2147483714" r:id="rId10"/>
    <p:sldLayoutId id="2147483716" r:id="rId11"/>
    <p:sldLayoutId id="2147483718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  <p:sldLayoutId id="2147483732" r:id="rId25"/>
    <p:sldLayoutId id="2147483733" r:id="rId26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F7547B7E-F282-4378-846D-EE2E18398D61}" type="datetimeFigureOut">
              <a:rPr lang="en-US" altLang="en-US"/>
              <a:pPr/>
              <a:t>11/9/2015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06C366C-5E26-46A1-A659-B453C85F05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2905.doc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hyperlink" Target="http://safety.ucanr.edu/files/1468.pdf" TargetMode="External"/><Relationship Id="rId4" Type="http://schemas.openxmlformats.org/officeDocument/2006/relationships/hyperlink" Target="http://safety.ucanr.edu/files/1444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1404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191680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edu/files/1392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3680" y="1222023"/>
            <a:ext cx="7772400" cy="1780484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6000" b="1" dirty="0" smtClean="0">
                <a:ln w="50800"/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Office Safety</a:t>
            </a:r>
            <a:endParaRPr lang="en-US" sz="6000" b="1" dirty="0">
              <a:ln w="50800"/>
              <a:solidFill>
                <a:schemeClr val="accent6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003" y="3207224"/>
            <a:ext cx="8287555" cy="1924334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Recognizing and correcting hazards</a:t>
            </a:r>
          </a:p>
          <a:p>
            <a:pPr algn="r"/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74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5456"/>
            <a:ext cx="8229600" cy="762592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37229"/>
            <a:ext cx="8229600" cy="461294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Fire Prevention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Have an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</a:rPr>
              <a:t>Emergency Action/Fire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Prevention Plan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safety.ucanr.edu/files/2905.doc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Store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flammable materials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away from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ignition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sources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Keep fire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extinguishers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and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electrical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cabinets accessible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Inspect Fire Extinguishers monthly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Verify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that extinguisher is in assigned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location 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Extinguisher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is clearly visible and access is not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obstructed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Fire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extinguisher is fully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charged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Nozzle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is free of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obstruction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Lock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pin is in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place</a:t>
            </a:r>
          </a:p>
          <a:p>
            <a:pPr lvl="1">
              <a:spcBef>
                <a:spcPts val="0"/>
              </a:spcBef>
            </a:pP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Service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tag is attached and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</a:rPr>
              <a:t>current 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See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Safety Notes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#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</a:rPr>
              <a:t>50 Portable Fire Extinguisher Basics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http://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hlinkClick r:id="rId4"/>
              </a:rPr>
              <a:t>safety.ucanr.edu/files/1444.pdf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and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</a:rPr>
              <a:t>#72 Basic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Fire Prevention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hlinkClick r:id="rId5"/>
              </a:rPr>
              <a:t>safety.ucanr.edu/files/1468.pdf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 descr="C:\Users\baoatman\Desktop\fire-extinguisher-intr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285" y="2606272"/>
            <a:ext cx="2085383" cy="20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4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98912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Clean up spills to prevent slips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Fix loose rugs so they don’t cause a trip hazards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Wear shoes appropriate to the task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Train employees on proper use of office equipment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Such as paper cutters, shredders, copiers, etc.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Maintain guards or other safety devices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Never use makeshift climbing devices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Use a step stool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://i284.photobucket.com/albums/ll1/cycloneISU/bucketscaffol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0" b="5047"/>
          <a:stretch/>
        </p:blipFill>
        <p:spPr bwMode="auto">
          <a:xfrm>
            <a:off x="3248164" y="4429362"/>
            <a:ext cx="1884218" cy="131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459" y="3193576"/>
            <a:ext cx="2165444" cy="162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7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Know emergency procedures for your facility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Evacuation routes and assembly area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Exits marked and kept clear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Perform evacuation drills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Manage hazardous materials properly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Maintain an inventory of hazardous materials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Keep safety data sheets for chemicals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Store chemicals properly and manage wastes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SzPct val="100000"/>
              <a:buNone/>
            </a:pPr>
            <a:endParaRPr lang="en-U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baoatman\Desktop\dc6eozzRi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16" y="1897037"/>
            <a:ext cx="2347414" cy="117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aoatman\Desktop\06448_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266" y="3641061"/>
            <a:ext cx="1862920" cy="186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022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456"/>
            <a:ext cx="8229600" cy="940013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Office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5469"/>
            <a:ext cx="8229600" cy="4311081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Set up your workspace for how you work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Consider ergonomic recommendations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75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Adjust monitor, keyboard, mouse, etc.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Learn how to adjust your chair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Arrange materials and equipment by distance and frequency of use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Usual Area: keyboard &amp; mouse, writing area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Occasional Area: phone, reference materials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Non-Working: items used rarely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http://media.buildingsmedia.com/images/B_0208_Ergonomic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0501" y="3753135"/>
            <a:ext cx="2883719" cy="2057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2988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809"/>
            <a:ext cx="8229600" cy="940013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Office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1822"/>
            <a:ext cx="8229600" cy="4324728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And for the rest of the stuff…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If possible, place items on either side of you, try to have a balance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Organized documents help reduce clutter, and can help in time management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Have the area around your feet clear, give yourself some stretching room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If you are not comfortable, change it, don’t just live with the way it was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40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456"/>
            <a:ext cx="8229600" cy="871774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Home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Office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7229"/>
            <a:ext cx="8229600" cy="462659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SzPct val="75000"/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If you work at home: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Set up a defined workspace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Consider workspace height</a:t>
            </a:r>
          </a:p>
          <a:p>
            <a:pPr marL="573088" lvl="1" indent="-225425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Kitchen table probably not optimal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Have a good office-style desk chair</a:t>
            </a:r>
          </a:p>
          <a:p>
            <a:pPr marL="573088" lvl="1" indent="-225425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Adjustable height, back support,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stable</a:t>
            </a:r>
            <a:endParaRPr lang="en-U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Proper lighting</a:t>
            </a:r>
          </a:p>
          <a:p>
            <a:pPr marL="573088" lvl="1" indent="-225425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Sufficient for reading, avoid glare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Avoid electrical hazards (see previous slide for office)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See Safety Note #155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safety.ucanr.edu/files/1404.pdf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t="7097" r="15718" b="4529"/>
          <a:stretch/>
        </p:blipFill>
        <p:spPr bwMode="auto">
          <a:xfrm rot="5400000">
            <a:off x="5084834" y="1393119"/>
            <a:ext cx="2702257" cy="218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" t="2757" r="10776" b="8373"/>
          <a:stretch/>
        </p:blipFill>
        <p:spPr bwMode="auto">
          <a:xfrm rot="5400000">
            <a:off x="6840941" y="1531965"/>
            <a:ext cx="2702256" cy="190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63821" y="3848674"/>
            <a:ext cx="132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Poor set-up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6741" y="3864602"/>
            <a:ext cx="1445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Good set-up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7222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Reducing 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lvl="1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Adjust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your workstation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and tasks for comfort</a:t>
            </a:r>
          </a:p>
          <a:p>
            <a:pPr marL="285750" lvl="1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Get organized</a:t>
            </a:r>
          </a:p>
          <a:p>
            <a:pPr marL="285750" lvl="1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Take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breaks </a:t>
            </a:r>
          </a:p>
          <a:p>
            <a:pPr marL="685800" lvl="2">
              <a:buClr>
                <a:schemeClr val="accent6">
                  <a:lumMod val="75000"/>
                </a:schemeClr>
              </a:buClr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move around </a:t>
            </a:r>
          </a:p>
          <a:p>
            <a:pPr marL="685800" lvl="2">
              <a:buClr>
                <a:schemeClr val="accent6">
                  <a:lumMod val="75000"/>
                </a:schemeClr>
              </a:buClr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do stretches at your desk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1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Relax your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body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2678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What Can You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Be aware of hazards around you in the workplace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Fix the ones you can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Report the hazards that need attention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Set up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your space so it works for you not against you</a:t>
            </a:r>
          </a:p>
          <a:p>
            <a:pPr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Keep up on housekeeping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75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 your space and in shared space</a:t>
            </a:r>
          </a:p>
        </p:txBody>
      </p:sp>
    </p:spTree>
    <p:extLst>
      <p:ext uri="{BB962C8B-B14F-4D97-AF65-F5344CB8AC3E}">
        <p14:creationId xmlns:p14="http://schemas.microsoft.com/office/powerpoint/2010/main" val="872908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ffectLst/>
              </a:rPr>
              <a:t>Introduction</a:t>
            </a:r>
            <a:endParaRPr lang="en-US" dirty="0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2913" cy="3816350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SzPct val="75000"/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We will cover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Recognizing office hazards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Office Layout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http://farm4.static.flickr.com/3199/2508663399_9049bcb0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42" y="1600200"/>
            <a:ext cx="4526507" cy="33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20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Other Hazards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-group.slac.stanford.edu/esh/general/hazanalysis/images/off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712" y="1"/>
            <a:ext cx="5050112" cy="5696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830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Office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93336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  <a:buFont typeface="Courier New" pitchFamily="49" charset="0"/>
              <a:buChar char="o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Here are a few: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Poor housekeeping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Trip hazard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Daisy chained power strip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Poor desk layout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Poor computer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location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Bad posture and seating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Ladder stored poorly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SzPct val="100000"/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http://www-group.slac.stanford.edu/esh/general/hazanalysis/images/off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0615" y="1600200"/>
            <a:ext cx="3596185" cy="40564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67973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Office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59657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  <a:buFont typeface="Courier New" pitchFamily="49" charset="0"/>
              <a:buChar char="o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Why is it bad: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Poor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housekeeping</a:t>
            </a: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This also can block an emergency escape route or lead to falls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Trip hazard</a:t>
            </a: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Slips/Trips/Falls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is a leading cause of injuries in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ANR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Daisy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chained power strip</a:t>
            </a: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Overload the circuit and/or cause one strip to over heat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</a:pP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438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Office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75000"/>
              <a:buFont typeface="Courier New" pitchFamily="49" charset="0"/>
              <a:buChar char="o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Why is it bad: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Poor desk layout, computer location, bad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posture and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seating</a:t>
            </a: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Can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lead to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pain and ergonomic-related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injuries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Ladder stored poorly</a:t>
            </a:r>
          </a:p>
          <a:p>
            <a:pPr lvl="2"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Outdoor equipment, as with other equipment, should be stored in its proper place where it will not pose a hazard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00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242"/>
            <a:ext cx="8229600" cy="965579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1821"/>
            <a:ext cx="8229600" cy="4147308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SzPct val="100000"/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Material Storage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Always have at least 24’’ clearance for walk ways and paths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Don’t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stack boxes in hallways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Items stacked over 6’ need to have at least a 1’’ guard rail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Don’t stack items all the way to the ceiling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Secure shelves to wall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tbenzing.AD3\Desktop\Photos\Cooperative Extension\San Diego CE 2009\100_3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75" y="3834093"/>
            <a:ext cx="2760203" cy="207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8"/>
          <a:stretch/>
        </p:blipFill>
        <p:spPr>
          <a:xfrm>
            <a:off x="2987153" y="3834094"/>
            <a:ext cx="2950100" cy="1862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b="18507"/>
          <a:stretch/>
        </p:blipFill>
        <p:spPr>
          <a:xfrm>
            <a:off x="300727" y="3834093"/>
            <a:ext cx="2606245" cy="186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23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119379"/>
            <a:ext cx="8155172" cy="607822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000" b="1" dirty="0" smtClean="0">
                <a:solidFill>
                  <a:srgbClr val="00B050"/>
                </a:solidFill>
              </a:rPr>
              <a:t>Recommended practices: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</a:t>
            </a:r>
            <a:r>
              <a:rPr lang="en-US" sz="2000" dirty="0" smtClean="0"/>
              <a:t>helving above 6 ft. should have either a </a:t>
            </a:r>
            <a:r>
              <a:rPr lang="en-US" sz="2000" dirty="0"/>
              <a:t>retaining lip of </a:t>
            </a:r>
            <a:r>
              <a:rPr lang="en-US" sz="2000" dirty="0" smtClean="0"/>
              <a:t>&gt;1 inch, or a chain/bungee cord, etc. to retain the stored items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</a:t>
            </a:r>
            <a:r>
              <a:rPr lang="en-US" sz="2000" dirty="0" smtClean="0"/>
              <a:t>imit the overall height of stored items to &lt;18 inches of the ceiling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</a:t>
            </a:r>
            <a:r>
              <a:rPr lang="en-US" sz="2000" dirty="0" smtClean="0"/>
              <a:t>tore items away from ledges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srgbClr val="00B0F0"/>
                </a:solidFill>
              </a:rPr>
              <a:t>For </a:t>
            </a:r>
            <a:r>
              <a:rPr lang="en-US" altLang="en-US" sz="2000" b="1" dirty="0">
                <a:solidFill>
                  <a:srgbClr val="00B0F0"/>
                </a:solidFill>
              </a:rPr>
              <a:t>more: </a:t>
            </a:r>
            <a:r>
              <a:rPr lang="en-US" altLang="en-US" sz="2000" dirty="0"/>
              <a:t>Safety Note #</a:t>
            </a:r>
            <a:r>
              <a:rPr lang="en-US" altLang="en-US" sz="2000" dirty="0" smtClean="0"/>
              <a:t>171 (Office Storage Safety)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hlinkClick r:id="rId3"/>
              </a:rPr>
              <a:t>http</a:t>
            </a:r>
            <a:r>
              <a:rPr lang="en-US" altLang="en-US" sz="2000" dirty="0">
                <a:hlinkClick r:id="rId3"/>
              </a:rPr>
              <a:t>://</a:t>
            </a:r>
            <a:r>
              <a:rPr lang="en-US" altLang="en-US" sz="2000" dirty="0" smtClean="0">
                <a:hlinkClick r:id="rId3"/>
              </a:rPr>
              <a:t>safety.ucanr.edu/files/191680.pdf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68" y="2752252"/>
            <a:ext cx="3835188" cy="2876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4615" y="2657702"/>
            <a:ext cx="3722908" cy="279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456"/>
            <a:ext cx="8229600" cy="899069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General Safety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5343"/>
            <a:ext cx="8229600" cy="4461207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SzPct val="100000"/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Electrical Safety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Don’t connect extension cords together (daisy-chain)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use a longer cord if needed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Ensure that cords have the appropriate load rating for the equipment you are connecting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Replace cords that are frayed or have any exposed wires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Avoid stretching cords across aisle ways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use a temporary cord cover if necessary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Extension cords can not be used for permanent wiring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If allowed, only use space heaters that are UL listed and have auto shut-off</a:t>
            </a: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See Safety Note #144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</a:rPr>
              <a:t>Electrical Extension Cord Safety</a:t>
            </a:r>
          </a:p>
          <a:p>
            <a:pPr marL="400050" lvl="1" indent="0">
              <a:buClr>
                <a:schemeClr val="accent6">
                  <a:lumMod val="75000"/>
                </a:schemeClr>
              </a:buClr>
              <a:buSzPct val="100000"/>
              <a:buNone/>
            </a:pP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safety.ucanr.edu/files/1392.pdf</a:t>
            </a:r>
            <a:endParaRPr lang="en-US" sz="1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00000"/>
            </a:pPr>
            <a:endParaRPr lang="en-U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Clr>
                <a:schemeClr val="accent6">
                  <a:lumMod val="75000"/>
                </a:schemeClr>
              </a:buClr>
              <a:buSzPct val="100000"/>
              <a:buFont typeface="Arial" pitchFamily="34" charset="0"/>
              <a:buChar char="•"/>
            </a:pP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0" name="Picture 2" descr="C:\Users\tbenzing.AD3\Desktop\Photos\Cooperative Extension\San Mateo CE\100_25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9" t="37689" r="16777" b="19672"/>
          <a:stretch/>
        </p:blipFill>
        <p:spPr bwMode="auto">
          <a:xfrm>
            <a:off x="6589814" y="978339"/>
            <a:ext cx="2438179" cy="11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30218" b="7692"/>
          <a:stretch/>
        </p:blipFill>
        <p:spPr>
          <a:xfrm>
            <a:off x="6796585" y="3114573"/>
            <a:ext cx="2181586" cy="114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57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slide_2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ANRslide_2</Template>
  <TotalTime>667</TotalTime>
  <Words>849</Words>
  <Application>Microsoft Office PowerPoint</Application>
  <PresentationFormat>On-screen Show (4:3)</PresentationFormat>
  <Paragraphs>155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ANRslide_2</vt:lpstr>
      <vt:lpstr>Custom Design</vt:lpstr>
      <vt:lpstr>Office Safety</vt:lpstr>
      <vt:lpstr>Introduction</vt:lpstr>
      <vt:lpstr>Other Hazards</vt:lpstr>
      <vt:lpstr>Office Hazards</vt:lpstr>
      <vt:lpstr>Office Hazards</vt:lpstr>
      <vt:lpstr>Office Hazards</vt:lpstr>
      <vt:lpstr>General Safety Tips</vt:lpstr>
      <vt:lpstr>PowerPoint Presentation</vt:lpstr>
      <vt:lpstr>General Safety Tips</vt:lpstr>
      <vt:lpstr>General Safety Tips</vt:lpstr>
      <vt:lpstr>General Safety Tips</vt:lpstr>
      <vt:lpstr>General Safety Tips</vt:lpstr>
      <vt:lpstr>Office Layout</vt:lpstr>
      <vt:lpstr>Office Layout</vt:lpstr>
      <vt:lpstr>Home Office</vt:lpstr>
      <vt:lpstr>Reducing Stress</vt:lpstr>
      <vt:lpstr>What Can You Do?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Brian Oatman</dc:creator>
  <cp:lastModifiedBy>Brian Oatman</cp:lastModifiedBy>
  <cp:revision>46</cp:revision>
  <cp:lastPrinted>2015-11-05T21:35:41Z</cp:lastPrinted>
  <dcterms:created xsi:type="dcterms:W3CDTF">2015-05-20T16:00:53Z</dcterms:created>
  <dcterms:modified xsi:type="dcterms:W3CDTF">2015-11-09T17:16:33Z</dcterms:modified>
</cp:coreProperties>
</file>