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0" r:id="rId2"/>
    <p:sldId id="258" r:id="rId3"/>
    <p:sldId id="279" r:id="rId4"/>
    <p:sldId id="274" r:id="rId5"/>
    <p:sldId id="294" r:id="rId6"/>
    <p:sldId id="275" r:id="rId7"/>
    <p:sldId id="273" r:id="rId8"/>
    <p:sldId id="282" r:id="rId9"/>
    <p:sldId id="260" r:id="rId10"/>
    <p:sldId id="276" r:id="rId11"/>
    <p:sldId id="277" r:id="rId12"/>
    <p:sldId id="283" r:id="rId13"/>
    <p:sldId id="262" r:id="rId14"/>
    <p:sldId id="284" r:id="rId15"/>
    <p:sldId id="263" r:id="rId16"/>
    <p:sldId id="285" r:id="rId17"/>
    <p:sldId id="264" r:id="rId18"/>
    <p:sldId id="286" r:id="rId19"/>
    <p:sldId id="288" r:id="rId20"/>
    <p:sldId id="267" r:id="rId21"/>
    <p:sldId id="289" r:id="rId22"/>
    <p:sldId id="290" r:id="rId23"/>
    <p:sldId id="291" r:id="rId24"/>
    <p:sldId id="292" r:id="rId25"/>
    <p:sldId id="287" r:id="rId26"/>
    <p:sldId id="271" r:id="rId27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4133" autoAdjust="0"/>
  </p:normalViewPr>
  <p:slideViewPr>
    <p:cSldViewPr snapToGrid="0">
      <p:cViewPr varScale="1">
        <p:scale>
          <a:sx n="76" d="100"/>
          <a:sy n="76" d="100"/>
        </p:scale>
        <p:origin x="126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1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7A7D1BC-A212-485D-96DD-43C69A82B484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A9FF94F-4AFE-4C83-BAAA-BE70E4CCF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46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Web Link to Video (The Office</a:t>
            </a:r>
            <a:r>
              <a:rPr lang="en-US" baseline="0" dirty="0" smtClean="0"/>
              <a:t> – First Aid): http://www.bing.com/videos/search?q=The+office+CPR+First+aid&amp;&amp;view=detail&amp;mid=41B2F36014DE3EBCDA5541B2F36014DE3EBCDA55&amp;FORM=VRDGAR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68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16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3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409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Supervisors should review and complete this checklist as soon as possible when a new employee begins work. This checklist applies to permanent, contract, or temporary employees and relates specifically to safety or other compliance issues - there are also checklists from Human Resources with procedures and training for new hires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54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9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Employees and volunteers may be required to drive in support of University business. This page provides resources to help our drivers perform this task safely.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66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8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an effort to help reduce ergonomic related injuries for our employees we offer a variety of ergonomic assessments.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06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932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7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40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54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3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19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109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10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7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77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06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35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54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than 60 locations,</a:t>
            </a:r>
            <a:r>
              <a:rPr lang="en-US" baseline="0" dirty="0" smtClean="0"/>
              <a:t> serving 57 counties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9 research centers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Staff based on 3 campuses – about 1000 total ANR FTE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Significant interface with the public in programming and applied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516AF8-1B34-4A73-8CC9-43287AD3D3F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06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ANR EH&amp;S Website is located at:</a:t>
            </a:r>
            <a:r>
              <a:rPr lang="en-US" baseline="0" dirty="0" smtClean="0"/>
              <a:t> http://</a:t>
            </a:r>
            <a:r>
              <a:rPr lang="en-US" u="sng" baseline="0" dirty="0" smtClean="0"/>
              <a:t>safety.ucanr.edu</a:t>
            </a:r>
          </a:p>
          <a:p>
            <a:endParaRPr lang="en-US" u="sng" baseline="0" dirty="0" smtClean="0"/>
          </a:p>
          <a:p>
            <a:r>
              <a:rPr lang="en-US" u="none" baseline="0" dirty="0" smtClean="0"/>
              <a:t>Google us: UC ANR Safety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View of our homepage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95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 important resource </a:t>
            </a:r>
            <a:r>
              <a:rPr lang="en-US" baseline="0" dirty="0" smtClean="0"/>
              <a:t>to note is our ASK button.</a:t>
            </a:r>
          </a:p>
          <a:p>
            <a:r>
              <a:rPr lang="en-US" dirty="0" smtClean="0"/>
              <a:t>Use this form to submit any question related to health, safety or the environment to EH&amp;S staff.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5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Sample</a:t>
            </a:r>
            <a:r>
              <a:rPr lang="en-US" baseline="0" dirty="0" smtClean="0"/>
              <a:t> of our Ask EH&amp;S page.</a:t>
            </a:r>
          </a:p>
          <a:p>
            <a:r>
              <a:rPr lang="en-US" baseline="0" dirty="0" smtClean="0"/>
              <a:t>A survey allows users to enter a question or information, and provide contact information.</a:t>
            </a:r>
          </a:p>
          <a:p>
            <a:r>
              <a:rPr lang="en-US" baseline="0" dirty="0" smtClean="0"/>
              <a:t>We will typically get back to you within one business 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F94F-4AFE-4C83-BAAA-BE70E4CCF1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23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94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182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292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85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79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5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3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24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81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29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R_HEhorizon_poster9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346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" descr="ANR_slide_mast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4051"/>
            <a:ext cx="12192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62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ng.com/videos/search?q=The+office+CPR+First+aid&amp;&amp;view=detail&amp;mid=41B2F36014DE3EBCDA5541B2F36014DE3EBCDA55&amp;FORM=VRDGA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32.png"/><Relationship Id="rId10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32.png"/><Relationship Id="rId9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82.pn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ANR Building CPR/AED and First Aid Training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Video Link - The Office, First Aid</a:t>
            </a:r>
            <a:r>
              <a:rPr lang="en-US" dirty="0"/>
              <a:t>: </a:t>
            </a:r>
            <a:r>
              <a:rPr lang="en-US" dirty="0" smtClean="0">
                <a:hlinkClick r:id="rId3"/>
              </a:rPr>
              <a:t>click here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9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743" y="0"/>
            <a:ext cx="6425047" cy="582042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822743" y="2565400"/>
            <a:ext cx="1514367" cy="41910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>
            <a:off x="2057400" y="2882900"/>
            <a:ext cx="987117" cy="402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908300" y="1600200"/>
            <a:ext cx="603504" cy="952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00" y="1277846"/>
            <a:ext cx="2696713" cy="106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1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20950" cy="4893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0175" y="255547"/>
            <a:ext cx="2873375" cy="989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125" y="0"/>
            <a:ext cx="6824612" cy="579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5500" y="1032205"/>
            <a:ext cx="2311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FF0000"/>
                </a:solidFill>
              </a:rPr>
              <a:t>Resources to Use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Online reporting EFR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Paper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Franklin building use UCOP 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See Safety Notes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#76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#163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751" y="-74718"/>
            <a:ext cx="2660650" cy="75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44" y="0"/>
            <a:ext cx="6269986" cy="5842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702032" y="2732416"/>
            <a:ext cx="1323867" cy="46619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>
            <a:off x="1727200" y="2959100"/>
            <a:ext cx="1168708" cy="1712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895908" y="1822272"/>
            <a:ext cx="548840" cy="901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4" y="1170432"/>
            <a:ext cx="2857500" cy="1282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460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44504" cy="5267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2683" y="698566"/>
            <a:ext cx="2835270" cy="7071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0"/>
            <a:ext cx="4387501" cy="591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3350" y="0"/>
            <a:ext cx="1921050" cy="479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6500" y="956005"/>
            <a:ext cx="43561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FF0000"/>
                </a:solidFill>
              </a:rPr>
              <a:t>Resources to Use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Online checklist for new hires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Relates to safety &amp; compliance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Includes area of focus and links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Reviews or clearances need?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Health screening or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Safety Training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HR also has additional checklists with procedures and training for new hires</a:t>
            </a:r>
          </a:p>
        </p:txBody>
      </p:sp>
    </p:spTree>
    <p:extLst>
      <p:ext uri="{BB962C8B-B14F-4D97-AF65-F5344CB8AC3E}">
        <p14:creationId xmlns:p14="http://schemas.microsoft.com/office/powerpoint/2010/main" val="375999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44" y="0"/>
            <a:ext cx="7754815" cy="5740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562333" y="3839286"/>
            <a:ext cx="1104430" cy="3752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65300" y="2978239"/>
            <a:ext cx="797033" cy="10222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8" idx="7"/>
          </p:cNvCxnSpPr>
          <p:nvPr/>
        </p:nvCxnSpPr>
        <p:spPr>
          <a:xfrm flipH="1" flipV="1">
            <a:off x="2562334" y="2558440"/>
            <a:ext cx="942689" cy="13358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4" y="1125372"/>
            <a:ext cx="2867025" cy="1433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621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28875" cy="57356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1485" y="1064865"/>
            <a:ext cx="2779585" cy="611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0360" y="0"/>
            <a:ext cx="5305425" cy="5831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1135" y="-39121"/>
            <a:ext cx="1824165" cy="6096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23300" y="570532"/>
            <a:ext cx="31369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FF0000"/>
                </a:solidFill>
              </a:rPr>
              <a:t>Resources to Use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Vehicle Insurance &amp; Incident Reporting Packet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Driver Safety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Online Safe Driver Training (UCD LMS)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Videos for Loan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See Safety Notes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#</a:t>
            </a:r>
            <a:r>
              <a:rPr lang="en-US" sz="2000" dirty="0" smtClean="0">
                <a:solidFill>
                  <a:srgbClr val="002060"/>
                </a:solidFill>
              </a:rPr>
              <a:t>75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#90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#132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#174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#175</a:t>
            </a:r>
          </a:p>
        </p:txBody>
      </p:sp>
    </p:spTree>
    <p:extLst>
      <p:ext uri="{BB962C8B-B14F-4D97-AF65-F5344CB8AC3E}">
        <p14:creationId xmlns:p14="http://schemas.microsoft.com/office/powerpoint/2010/main" val="183019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739645" y="-9838"/>
            <a:ext cx="7465078" cy="6514673"/>
            <a:chOff x="2739645" y="-9838"/>
            <a:chExt cx="7465078" cy="651467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2344" y="-9838"/>
              <a:ext cx="7452379" cy="472238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9645" y="4632327"/>
              <a:ext cx="1753474" cy="114617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3091" y="3358876"/>
              <a:ext cx="2621632" cy="3145959"/>
            </a:xfrm>
            <a:prstGeom prst="rect">
              <a:avLst/>
            </a:prstGeom>
          </p:spPr>
        </p:pic>
      </p:grpSp>
      <p:sp>
        <p:nvSpPr>
          <p:cNvPr id="8" name="Oval 7"/>
          <p:cNvSpPr/>
          <p:nvPr/>
        </p:nvSpPr>
        <p:spPr>
          <a:xfrm>
            <a:off x="2685272" y="3822700"/>
            <a:ext cx="1480327" cy="4043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943100" y="2918633"/>
            <a:ext cx="742172" cy="11093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679700" y="2387600"/>
            <a:ext cx="928140" cy="14351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214" y="986715"/>
            <a:ext cx="2838450" cy="1422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2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52077" cy="546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7049" y="1397000"/>
            <a:ext cx="2757849" cy="9779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849" y="0"/>
            <a:ext cx="5178425" cy="5870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94700" y="998667"/>
            <a:ext cx="31369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FF0000"/>
                </a:solidFill>
              </a:rPr>
              <a:t>Resources to Use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Online Ergo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Break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Ergo Equipment Catalog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Ergonomic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See Safety Notes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#10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#17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#27, #28, #29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#41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#46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#96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3111" y="85970"/>
            <a:ext cx="1114589" cy="131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4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44" y="0"/>
            <a:ext cx="6153404" cy="587370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600433" y="3356128"/>
            <a:ext cx="1104430" cy="3535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971764" y="2878823"/>
            <a:ext cx="628669" cy="6390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752344" y="2275757"/>
            <a:ext cx="521597" cy="1069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4" y="1170432"/>
            <a:ext cx="2847975" cy="13187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9748" y="1576853"/>
            <a:ext cx="2825215" cy="388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5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533" y="0"/>
            <a:ext cx="7064267" cy="590422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638533" y="4115348"/>
            <a:ext cx="1104430" cy="44435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879600" y="2937283"/>
            <a:ext cx="758933" cy="14154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682993" y="2451100"/>
            <a:ext cx="668038" cy="16642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414" y="1082753"/>
            <a:ext cx="2847975" cy="13683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643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34" y="3263623"/>
            <a:ext cx="2702380" cy="16198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2297">
            <a:off x="8678124" y="441284"/>
            <a:ext cx="3013772" cy="2295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4915" y="2629989"/>
            <a:ext cx="2318331" cy="3894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6624" y="3957533"/>
            <a:ext cx="1177133" cy="1238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22764">
            <a:off x="10915381" y="4277825"/>
            <a:ext cx="822145" cy="12112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79473">
            <a:off x="6845573" y="742676"/>
            <a:ext cx="1672732" cy="1016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13281">
            <a:off x="6354688" y="2272059"/>
            <a:ext cx="1865882" cy="1106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40039" y="450023"/>
            <a:ext cx="66751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0070C0"/>
                </a:solidFill>
              </a:rPr>
              <a:t>ANR Building CPR/AED and First Aid Training</a:t>
            </a:r>
          </a:p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19 trained in CPR/AED &amp; First 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9 additional in CPR/AED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3 additional in First Aid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31 total trainees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431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6812" cy="4688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947" y="2095500"/>
            <a:ext cx="2764147" cy="6156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4147" y="114301"/>
            <a:ext cx="4869295" cy="5702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0736" y="-53875"/>
            <a:ext cx="2968364" cy="6157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60777" y="993674"/>
            <a:ext cx="38502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FF0000"/>
                </a:solidFill>
              </a:rPr>
              <a:t>Resources to Use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Find Your Safety Coordinator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Monthly Safety Training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Safety Webinars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Safety Coordinator Collaborative Tools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Safety Coordinator Duties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</a:rPr>
              <a:t>ANR Safety Orientation Training</a:t>
            </a:r>
          </a:p>
        </p:txBody>
      </p:sp>
    </p:spTree>
    <p:extLst>
      <p:ext uri="{BB962C8B-B14F-4D97-AF65-F5344CB8AC3E}">
        <p14:creationId xmlns:p14="http://schemas.microsoft.com/office/powerpoint/2010/main" val="337667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44" y="0"/>
            <a:ext cx="8858256" cy="625503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073400" y="1790700"/>
            <a:ext cx="1104430" cy="30344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4"/>
          </p:cNvCxnSpPr>
          <p:nvPr/>
        </p:nvCxnSpPr>
        <p:spPr>
          <a:xfrm flipV="1">
            <a:off x="2522465" y="2094141"/>
            <a:ext cx="1103150" cy="4996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752344" y="1170432"/>
            <a:ext cx="812800" cy="620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38" y="876300"/>
            <a:ext cx="2374261" cy="17175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390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803134" y="0"/>
            <a:ext cx="7328027" cy="3736903"/>
            <a:chOff x="2803134" y="0"/>
            <a:chExt cx="7328027" cy="373690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8294" y="1694632"/>
              <a:ext cx="1346926" cy="20422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3134" y="0"/>
              <a:ext cx="7328027" cy="1944793"/>
            </a:xfrm>
            <a:prstGeom prst="rect">
              <a:avLst/>
            </a:prstGeom>
          </p:spPr>
        </p:pic>
      </p:grpSp>
      <p:sp>
        <p:nvSpPr>
          <p:cNvPr id="8" name="Oval 7"/>
          <p:cNvSpPr/>
          <p:nvPr/>
        </p:nvSpPr>
        <p:spPr>
          <a:xfrm>
            <a:off x="2803633" y="1944794"/>
            <a:ext cx="1104430" cy="91270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 flipV="1">
            <a:off x="2250421" y="2723837"/>
            <a:ext cx="714952" cy="796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8" idx="0"/>
          </p:cNvCxnSpPr>
          <p:nvPr/>
        </p:nvCxnSpPr>
        <p:spPr>
          <a:xfrm flipH="1" flipV="1">
            <a:off x="2752344" y="1170432"/>
            <a:ext cx="603504" cy="7743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5042" y="2115109"/>
            <a:ext cx="3557828" cy="36574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0027" y="2270356"/>
            <a:ext cx="3011685" cy="33469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938" y="3761585"/>
            <a:ext cx="1245009" cy="16944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8073" y="4127538"/>
            <a:ext cx="1216174" cy="163507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912" y="570700"/>
            <a:ext cx="2546738" cy="2465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128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44" y="0"/>
            <a:ext cx="7303641" cy="1987468"/>
          </a:xfrm>
          <a:prstGeom prst="rect">
            <a:avLst/>
          </a:prstGeom>
        </p:spPr>
      </p:pic>
      <p:cxnSp>
        <p:nvCxnSpPr>
          <p:cNvPr id="31" name="Straight Connector 30"/>
          <p:cNvCxnSpPr>
            <a:stCxn id="8" idx="1"/>
          </p:cNvCxnSpPr>
          <p:nvPr/>
        </p:nvCxnSpPr>
        <p:spPr>
          <a:xfrm flipH="1" flipV="1">
            <a:off x="2752344" y="1170432"/>
            <a:ext cx="1309751" cy="5255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355" y="1707540"/>
            <a:ext cx="1194679" cy="6292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2344" y="2336799"/>
            <a:ext cx="7303641" cy="35388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00355" y="1562100"/>
            <a:ext cx="1104430" cy="91439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 flipV="1">
            <a:off x="2552700" y="2342588"/>
            <a:ext cx="1509395" cy="2228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377" y="736600"/>
            <a:ext cx="2557448" cy="208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1500" y="1170432"/>
            <a:ext cx="1856239" cy="22721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90605">
            <a:off x="10055985" y="3875681"/>
            <a:ext cx="1951754" cy="17780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7263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752344" y="-528"/>
            <a:ext cx="7303641" cy="2186608"/>
            <a:chOff x="2752344" y="-528"/>
            <a:chExt cx="7303641" cy="218660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2958" y="1705974"/>
              <a:ext cx="1423173" cy="480106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2344" y="-528"/>
              <a:ext cx="7303641" cy="198746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2344" y="2305515"/>
            <a:ext cx="7303641" cy="35576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889471" y="1576686"/>
            <a:ext cx="1541062" cy="7288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 flipV="1">
            <a:off x="2654300" y="2198780"/>
            <a:ext cx="2460854" cy="2396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8" idx="1"/>
          </p:cNvCxnSpPr>
          <p:nvPr/>
        </p:nvCxnSpPr>
        <p:spPr>
          <a:xfrm flipH="1" flipV="1">
            <a:off x="2752344" y="1170432"/>
            <a:ext cx="2362810" cy="5129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78" y="749300"/>
            <a:ext cx="2420366" cy="2044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9949" y="1426926"/>
            <a:ext cx="1766407" cy="1631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8732" y="3572006"/>
            <a:ext cx="1668839" cy="21765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8885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244" y="0"/>
            <a:ext cx="7157324" cy="587705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562333" y="4471050"/>
            <a:ext cx="1104430" cy="137063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2"/>
          </p:cNvCxnSpPr>
          <p:nvPr/>
        </p:nvCxnSpPr>
        <p:spPr>
          <a:xfrm>
            <a:off x="1790700" y="2903162"/>
            <a:ext cx="771633" cy="2253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806700" y="2197100"/>
            <a:ext cx="383560" cy="22923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14" y="499680"/>
            <a:ext cx="2555486" cy="24034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033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91873" y="2014220"/>
            <a:ext cx="7680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p</a:t>
            </a:r>
            <a:r>
              <a:rPr lang="en-US" sz="3200" b="1" dirty="0" smtClean="0">
                <a:solidFill>
                  <a:srgbClr val="FF0000"/>
                </a:solidFill>
              </a:rPr>
              <a:t>lease ‘sign-in’ before leaving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0039" y="450023"/>
            <a:ext cx="998346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0070C0"/>
                </a:solidFill>
              </a:rPr>
              <a:t>Health and First Aid Apps</a:t>
            </a:r>
          </a:p>
          <a:p>
            <a:endParaRPr lang="en-US" dirty="0" smtClean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iPhone Health App, Medical ID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access Medical info on a locked screen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Other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search Medical ID, Emergency, or ICE in App Store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 or use Notes &amp; Wallpaper</a:t>
            </a:r>
            <a:endParaRPr lang="en-US" sz="2400" dirty="0"/>
          </a:p>
          <a:p>
            <a:r>
              <a:rPr lang="en-US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Red Cross First Aid App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nstant access on handling the</a:t>
            </a:r>
          </a:p>
          <a:p>
            <a:pPr lvl="1"/>
            <a:r>
              <a:rPr lang="en-US" sz="2400" dirty="0"/>
              <a:t>	</a:t>
            </a:r>
            <a:r>
              <a:rPr lang="en-US" sz="2400" dirty="0" smtClean="0"/>
              <a:t>most common first aid needs</a:t>
            </a:r>
            <a:endParaRPr lang="en-US" sz="24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6723888" y="450023"/>
            <a:ext cx="4546600" cy="6003862"/>
            <a:chOff x="6908801" y="241300"/>
            <a:chExt cx="4546600" cy="600386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0401" y="267271"/>
              <a:ext cx="1447800" cy="173975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3300" y="241300"/>
              <a:ext cx="2237315" cy="179169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61501" y="2182403"/>
              <a:ext cx="1993900" cy="4062759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6908801" y="927100"/>
              <a:ext cx="571499" cy="6096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23300" y="1698902"/>
              <a:ext cx="465358" cy="49051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6364" y="1728026"/>
              <a:ext cx="463336" cy="48772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12352" y="2506325"/>
              <a:ext cx="1092198" cy="556514"/>
            </a:xfrm>
            <a:prstGeom prst="rect">
              <a:avLst/>
            </a:prstGeom>
          </p:spPr>
        </p:pic>
        <p:cxnSp>
          <p:nvCxnSpPr>
            <p:cNvPr id="15" name="Straight Arrow Connector 14"/>
            <p:cNvCxnSpPr/>
            <p:nvPr/>
          </p:nvCxnSpPr>
          <p:spPr>
            <a:xfrm>
              <a:off x="10071100" y="2146300"/>
              <a:ext cx="317499" cy="35654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1607" y="2993305"/>
            <a:ext cx="1436780" cy="203993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134" y="4946822"/>
            <a:ext cx="4876800" cy="44767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3445" y="4560752"/>
            <a:ext cx="884619" cy="106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5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" y="2307693"/>
            <a:ext cx="7245117" cy="34687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782" y="2307694"/>
            <a:ext cx="5003800" cy="34687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8861" y="165100"/>
            <a:ext cx="5676219" cy="17604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4" y="18542"/>
            <a:ext cx="4748136" cy="1907039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028700" y="91820"/>
            <a:ext cx="1347032" cy="35268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7062" y="1614487"/>
            <a:ext cx="1172331" cy="28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3565" y="2716312"/>
            <a:ext cx="9926890" cy="14700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 smtClean="0">
                <a:solidFill>
                  <a:srgbClr val="002060"/>
                </a:solidFill>
                <a:ea typeface="+mj-ea"/>
                <a:cs typeface="+mj-cs"/>
              </a:rPr>
              <a:t>Safety Resources a Click Away</a:t>
            </a:r>
            <a:endParaRPr lang="en-US" sz="6000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6610" y="4186337"/>
            <a:ext cx="6400800" cy="1096962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solidFill>
                  <a:srgbClr val="898989"/>
                </a:solidFill>
              </a:rPr>
              <a:t>EH&amp;S Online Resources</a:t>
            </a:r>
            <a:endParaRPr lang="en-US" altLang="en-US" sz="4000" dirty="0">
              <a:solidFill>
                <a:srgbClr val="898989"/>
              </a:solidFill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 bwMode="auto">
          <a:xfrm>
            <a:off x="9601200" y="4734818"/>
            <a:ext cx="2142621" cy="154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4572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+mn-cs"/>
              </a:defRPr>
            </a:lvl2pPr>
            <a:lvl3pPr marL="9144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716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+mn-cs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2000" dirty="0" smtClean="0"/>
          </a:p>
          <a:p>
            <a:pPr algn="r"/>
            <a:r>
              <a:rPr lang="en-US" sz="1600" dirty="0" smtClean="0"/>
              <a:t>ANR Building, Davis</a:t>
            </a:r>
          </a:p>
          <a:p>
            <a:pPr algn="r"/>
            <a:r>
              <a:rPr lang="en-US" sz="1600" dirty="0" smtClean="0"/>
              <a:t>Staff Meeting</a:t>
            </a:r>
          </a:p>
          <a:p>
            <a:pPr algn="r"/>
            <a:r>
              <a:rPr lang="en-US" sz="1600" dirty="0" smtClean="0"/>
              <a:t>March, 2016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152" y="0"/>
            <a:ext cx="12220152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6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25144" y="914401"/>
            <a:ext cx="3464442" cy="1509823"/>
          </a:xfrm>
        </p:spPr>
        <p:txBody>
          <a:bodyPr anchor="t">
            <a:normAutofit/>
          </a:bodyPr>
          <a:lstStyle/>
          <a:p>
            <a:r>
              <a:rPr lang="en-US" sz="2400" dirty="0"/>
              <a:t>California Facts: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Population: 38 million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Area: 163,000 square miles</a:t>
            </a:r>
          </a:p>
        </p:txBody>
      </p:sp>
      <p:pic>
        <p:nvPicPr>
          <p:cNvPr id="1026" name="Picture 2" descr="C:\Users\tbenzing.AD3\Documents\EHS Spec T\Graphics\ANR Map\UC Map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51" y="198473"/>
            <a:ext cx="4774897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benzing.AD3\Documents\EHS Spec T\Graphics\ANR Map\UC Map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51" y="198473"/>
            <a:ext cx="4774897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 bwMode="gray">
          <a:xfrm>
            <a:off x="7036840" y="2424225"/>
            <a:ext cx="3315587" cy="326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48" tIns="32819" rIns="32819" bIns="32819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0000"/>
              </a:lnSpc>
              <a:spcBef>
                <a:spcPct val="70000"/>
              </a:spcBef>
              <a:spcAft>
                <a:spcPct val="0"/>
              </a:spcAft>
              <a:buClr>
                <a:srgbClr val="C0C0C0"/>
              </a:buClr>
              <a:buSzPct val="92000"/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1pPr>
            <a:lvl2pPr marL="410291" indent="0" algn="l" rtl="0" eaLnBrk="0" fontAlgn="base" hangingPunct="0">
              <a:lnSpc>
                <a:spcPct val="110000"/>
              </a:lnSpc>
              <a:spcBef>
                <a:spcPct val="70000"/>
              </a:spcBef>
              <a:spcAft>
                <a:spcPct val="0"/>
              </a:spcAft>
              <a:buClr>
                <a:schemeClr val="folHlink"/>
              </a:buClr>
              <a:buSzPct val="175000"/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2pPr>
            <a:lvl3pPr marL="820583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SzPct val="175000"/>
              <a:buFont typeface="Trebuchet MS" pitchFamily="34" charset="0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3pPr>
            <a:lvl4pPr marL="1230874" indent="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4pPr>
            <a:lvl5pPr marL="1641165" indent="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5pPr>
            <a:lvl6pPr marL="2051456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6pPr>
            <a:lvl7pPr marL="2461748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7pPr>
            <a:lvl8pPr marL="2872039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8pPr>
            <a:lvl9pPr marL="3282330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dirty="0"/>
              <a:t>UC ANR Facts: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More than 60 locations, serving 57 counties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9 research centers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Academics and staff based on 3 campuses</a:t>
            </a:r>
          </a:p>
        </p:txBody>
      </p:sp>
    </p:spTree>
    <p:extLst>
      <p:ext uri="{BB962C8B-B14F-4D97-AF65-F5344CB8AC3E}">
        <p14:creationId xmlns:p14="http://schemas.microsoft.com/office/powerpoint/2010/main" val="214617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522" y="109622"/>
            <a:ext cx="7221581" cy="57611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88" y="236929"/>
            <a:ext cx="2802487" cy="23647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863" y="534335"/>
            <a:ext cx="1839954" cy="67676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142540" y="298559"/>
            <a:ext cx="580078" cy="460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 flipV="1">
            <a:off x="3023377" y="691247"/>
            <a:ext cx="204113" cy="441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463313" y="335634"/>
            <a:ext cx="690032" cy="169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93470" y="109622"/>
            <a:ext cx="2729907" cy="2446818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5483" y="2586093"/>
            <a:ext cx="469356" cy="192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377" y="1"/>
            <a:ext cx="7153847" cy="587559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752344" y="1986939"/>
            <a:ext cx="1104430" cy="7288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4"/>
          </p:cNvCxnSpPr>
          <p:nvPr/>
        </p:nvCxnSpPr>
        <p:spPr>
          <a:xfrm flipV="1">
            <a:off x="2249424" y="2715768"/>
            <a:ext cx="1055135" cy="731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2752344" y="1170432"/>
            <a:ext cx="603504" cy="8165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03" y="521208"/>
            <a:ext cx="2720492" cy="2513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4" y="499680"/>
            <a:ext cx="2834886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053" y="0"/>
            <a:ext cx="9853803" cy="58948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0"/>
            <a:ext cx="2459736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5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slide_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577</Words>
  <Application>Microsoft Office PowerPoint</Application>
  <PresentationFormat>Widescreen</PresentationFormat>
  <Paragraphs>156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ＭＳ Ｐゴシック</vt:lpstr>
      <vt:lpstr>ＭＳ Ｐゴシック</vt:lpstr>
      <vt:lpstr>Arial</vt:lpstr>
      <vt:lpstr>Calibri</vt:lpstr>
      <vt:lpstr>LF_Kai</vt:lpstr>
      <vt:lpstr>Wingdings</vt:lpstr>
      <vt:lpstr>ANRslide_2</vt:lpstr>
      <vt:lpstr>ANR Building CPR/AED and First Aid Training</vt:lpstr>
      <vt:lpstr>PowerPoint Presentation</vt:lpstr>
      <vt:lpstr>PowerPoint Presentation</vt:lpstr>
      <vt:lpstr>PowerPoint Presentation</vt:lpstr>
      <vt:lpstr>Safety Resources a Click Away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 Alamillo</dc:creator>
  <cp:lastModifiedBy>David A Alamillo</cp:lastModifiedBy>
  <cp:revision>89</cp:revision>
  <cp:lastPrinted>2016-04-27T21:33:09Z</cp:lastPrinted>
  <dcterms:created xsi:type="dcterms:W3CDTF">2016-03-15T22:22:35Z</dcterms:created>
  <dcterms:modified xsi:type="dcterms:W3CDTF">2016-07-21T17:26:21Z</dcterms:modified>
</cp:coreProperties>
</file>