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7" r:id="rId1"/>
  </p:sldMasterIdLst>
  <p:notesMasterIdLst>
    <p:notesMasterId r:id="rId10"/>
  </p:notesMasterIdLst>
  <p:sldIdLst>
    <p:sldId id="286" r:id="rId2"/>
    <p:sldId id="287" r:id="rId3"/>
    <p:sldId id="288" r:id="rId4"/>
    <p:sldId id="289" r:id="rId5"/>
    <p:sldId id="290" r:id="rId6"/>
    <p:sldId id="291" r:id="rId7"/>
    <p:sldId id="292" r:id="rId8"/>
    <p:sldId id="293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15" autoAdjust="0"/>
    <p:restoredTop sz="94660"/>
  </p:normalViewPr>
  <p:slideViewPr>
    <p:cSldViewPr snapToGrid="0">
      <p:cViewPr varScale="1">
        <p:scale>
          <a:sx n="79" d="100"/>
          <a:sy n="79" d="100"/>
        </p:scale>
        <p:origin x="120" y="75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BEF0EA6-7AA7-44D0-9393-BBF9C6F79F96}" type="datetimeFigureOut">
              <a:rPr lang="en-US" smtClean="0"/>
              <a:t>7/21/2016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1C07435-7CE3-4AC3-A316-7A419C729E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14980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400" dirty="0" smtClean="0"/>
              <a:t>There has been discussion around the</a:t>
            </a:r>
            <a:r>
              <a:rPr lang="en-US" sz="1400" baseline="0" dirty="0" smtClean="0"/>
              <a:t> UC system over the past few years about creating a stronger safety culture. </a:t>
            </a:r>
          </a:p>
          <a:p>
            <a:r>
              <a:rPr lang="en-US" sz="1400" baseline="0" dirty="0" smtClean="0"/>
              <a:t>At UC campuses, this has been seen through an increased focus on initiatives to improve safety in laboratories. </a:t>
            </a:r>
          </a:p>
          <a:p>
            <a:r>
              <a:rPr lang="en-US" sz="1400" baseline="0" dirty="0" smtClean="0"/>
              <a:t>There have been efforts to increase inspections, develop new training and protocols, and to provide basic equipment such as lab coats and eye protection.</a:t>
            </a:r>
          </a:p>
          <a:p>
            <a:endParaRPr lang="en-US" sz="1400" baseline="0" dirty="0" smtClean="0"/>
          </a:p>
          <a:p>
            <a:r>
              <a:rPr lang="en-US" sz="1400" baseline="0" dirty="0" smtClean="0"/>
              <a:t>While these efforts on campus have focused on labs, the principles still apply to all of our work – in offices, in the field or wherever our work takes us.</a:t>
            </a:r>
            <a:endParaRPr lang="en-US" sz="1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77B3F4-1F3A-4538-92D8-366A78E2B869}" type="slidenum">
              <a:rPr lang="en-US" smtClean="0">
                <a:solidFill>
                  <a:prstClr val="black"/>
                </a:solidFill>
              </a:rPr>
              <a:pPr/>
              <a:t>1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417858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400" dirty="0" smtClean="0"/>
              <a:t>I want to start with this video produced</a:t>
            </a:r>
            <a:r>
              <a:rPr lang="en-US" sz="1400" baseline="0" dirty="0" smtClean="0"/>
              <a:t> by UCLA</a:t>
            </a:r>
            <a:endParaRPr lang="en-US" sz="1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77B3F4-1F3A-4538-92D8-366A78E2B869}" type="slidenum">
              <a:rPr lang="en-US" smtClean="0">
                <a:solidFill>
                  <a:prstClr val="black"/>
                </a:solidFill>
              </a:rPr>
              <a:pPr/>
              <a:t>2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1801677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lvl="0" indent="0">
              <a:buFont typeface="+mj-lt"/>
              <a:buNone/>
            </a:pPr>
            <a:r>
              <a:rPr lang="en-US" sz="1400" dirty="0" smtClean="0"/>
              <a:t>The Association for Public and Land Grant Universities (APLU) recently released a “Guide to Implementing a</a:t>
            </a:r>
            <a:r>
              <a:rPr lang="en-US" sz="1400" baseline="0" dirty="0" smtClean="0"/>
              <a:t> Safety Culture in our Universities”</a:t>
            </a:r>
          </a:p>
          <a:p>
            <a:pPr marL="0" lvl="0" indent="0">
              <a:buFont typeface="+mj-lt"/>
              <a:buNone/>
            </a:pPr>
            <a:r>
              <a:rPr lang="en-US" sz="1400" baseline="0" dirty="0" smtClean="0"/>
              <a:t>This was in response to a number of serious injuries and accidents at several universities across the country, including the tragic death of a graduate researcher in a lab accident at UCLA.</a:t>
            </a:r>
          </a:p>
          <a:p>
            <a:pPr marL="0" lvl="0" indent="0">
              <a:buFont typeface="+mj-lt"/>
              <a:buNone/>
            </a:pPr>
            <a:endParaRPr lang="en-US" sz="1400" baseline="0" dirty="0" smtClean="0"/>
          </a:p>
          <a:p>
            <a:pPr marL="0" lvl="0" indent="0">
              <a:buFont typeface="+mj-lt"/>
              <a:buNone/>
            </a:pPr>
            <a:r>
              <a:rPr lang="en-US" sz="1400" baseline="0" dirty="0" smtClean="0"/>
              <a:t>APLU’s guide presents these values that build and demonstrate an effective safety culture at universities </a:t>
            </a:r>
            <a:endParaRPr lang="en-US" sz="1400" dirty="0" smtClean="0"/>
          </a:p>
          <a:p>
            <a:pPr marL="0" lvl="0" indent="0">
              <a:buFont typeface="+mj-lt"/>
              <a:buNone/>
            </a:pPr>
            <a:endParaRPr lang="en-US" sz="12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77B3F4-1F3A-4538-92D8-366A78E2B869}" type="slidenum">
              <a:rPr lang="en-US" smtClean="0">
                <a:solidFill>
                  <a:prstClr val="black"/>
                </a:solidFill>
              </a:rPr>
              <a:pPr/>
              <a:t>3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558378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lang="en-US" sz="1400" dirty="0" smtClean="0"/>
              <a:t>Safety is everyone’s responsibility.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lang="en-US" sz="1400" dirty="0" smtClean="0"/>
              <a:t>Each institution should commit to providing a campus environment that supports the health and safety practices of its community (faculty, students, staff, and visitors) and empowers the community to be responsible for the safety of others.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lang="en-US" sz="1400" dirty="0" smtClean="0"/>
              <a:t>A safe campus environment is a right of employment for all categories of employees.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lang="en-US" sz="1400" dirty="0" smtClean="0"/>
              <a:t>A safe campus learning environment is a right of all involved in education and research.</a:t>
            </a:r>
          </a:p>
          <a:p>
            <a:pPr marL="0" lvl="0" indent="0">
              <a:buFont typeface="+mj-lt"/>
              <a:buNone/>
            </a:pPr>
            <a:endParaRPr lang="en-US" sz="1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77B3F4-1F3A-4538-92D8-366A78E2B869}" type="slidenum">
              <a:rPr lang="en-US" smtClean="0">
                <a:solidFill>
                  <a:prstClr val="black"/>
                </a:solidFill>
              </a:rPr>
              <a:pPr/>
              <a:t>4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063276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lvl="0" indent="0">
              <a:buFont typeface="+mj-lt"/>
              <a:buNone/>
            </a:pPr>
            <a:r>
              <a:rPr lang="en-US" sz="1200" dirty="0" smtClean="0"/>
              <a:t>Good science is safe science. Safety is a critical component of scholarly excellence and responsible conduct of research.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77B3F4-1F3A-4538-92D8-366A78E2B869}" type="slidenum">
              <a:rPr lang="en-US" smtClean="0">
                <a:solidFill>
                  <a:prstClr val="black"/>
                </a:solidFill>
              </a:rPr>
              <a:pPr/>
              <a:t>5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3204393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lvl="0" indent="0">
              <a:buFont typeface="+mj-lt"/>
              <a:buNone/>
            </a:pPr>
            <a:r>
              <a:rPr lang="en-US" sz="1400" dirty="0" smtClean="0"/>
              <a:t>Safety training and safety education are essential elements of research and education. </a:t>
            </a:r>
          </a:p>
          <a:p>
            <a:pPr marL="0" lvl="0" indent="0">
              <a:buFont typeface="+mj-lt"/>
              <a:buNone/>
            </a:pPr>
            <a:r>
              <a:rPr lang="en-US" sz="1400" dirty="0" smtClean="0"/>
              <a:t>They instill a culture of safety in the next generation of researchers and future faculty, </a:t>
            </a:r>
          </a:p>
          <a:p>
            <a:pPr marL="0" lvl="0" indent="0">
              <a:buFont typeface="+mj-lt"/>
              <a:buNone/>
            </a:pPr>
            <a:r>
              <a:rPr lang="en-US" sz="1400" dirty="0" smtClean="0"/>
              <a:t>and they are important for our students’ career development and employability.</a:t>
            </a:r>
          </a:p>
          <a:p>
            <a:pPr marL="0" lvl="0" indent="0">
              <a:buFont typeface="+mj-lt"/>
              <a:buNone/>
            </a:pPr>
            <a:endParaRPr lang="en-US" sz="1400" dirty="0" smtClean="0"/>
          </a:p>
          <a:p>
            <a:pPr marL="0" lvl="0" indent="0">
              <a:buFont typeface="+mj-lt"/>
              <a:buNone/>
            </a:pPr>
            <a:r>
              <a:rPr lang="en-US" sz="1400" dirty="0" smtClean="0"/>
              <a:t>Consider the examples for safety that we set in conducting our programs – with youth,</a:t>
            </a:r>
            <a:r>
              <a:rPr lang="en-US" sz="1400" baseline="0" dirty="0" smtClean="0"/>
              <a:t> volunteers, or the public</a:t>
            </a:r>
          </a:p>
          <a:p>
            <a:pPr marL="0" lvl="0" indent="0">
              <a:buFont typeface="+mj-lt"/>
              <a:buNone/>
            </a:pPr>
            <a:endParaRPr lang="en-US" sz="1400" baseline="0" dirty="0" smtClean="0"/>
          </a:p>
          <a:p>
            <a:pPr marL="0" lvl="0" indent="0">
              <a:buFont typeface="+mj-lt"/>
              <a:buNone/>
            </a:pPr>
            <a:r>
              <a:rPr lang="en-US" sz="1400" baseline="0" dirty="0" smtClean="0"/>
              <a:t>Our office has worked with 4-H and Master Gardener programs to make safety an integral part of our extension activities</a:t>
            </a:r>
            <a:endParaRPr lang="en-US" sz="14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77B3F4-1F3A-4538-92D8-366A78E2B869}" type="slidenum">
              <a:rPr lang="en-US" smtClean="0">
                <a:solidFill>
                  <a:prstClr val="black"/>
                </a:solidFill>
              </a:rPr>
              <a:pPr/>
              <a:t>6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413114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lvl="0" indent="0">
              <a:buFont typeface="+mj-lt"/>
              <a:buNone/>
            </a:pPr>
            <a:r>
              <a:rPr lang="en-US" sz="1400" dirty="0" smtClean="0"/>
              <a:t>An improved culture of safety is necessary to truly reduce risk throughout the academic enterprise.</a:t>
            </a:r>
          </a:p>
          <a:p>
            <a:pPr marL="0" lvl="0" indent="0">
              <a:buFont typeface="+mj-lt"/>
              <a:buNone/>
            </a:pPr>
            <a:endParaRPr lang="en-US" sz="1400" dirty="0" smtClean="0"/>
          </a:p>
          <a:p>
            <a:pPr marL="0" lvl="0" indent="0">
              <a:buFont typeface="+mj-lt"/>
              <a:buNone/>
            </a:pPr>
            <a:r>
              <a:rPr lang="en-US" sz="1400" dirty="0" smtClean="0"/>
              <a:t>During an inspection,</a:t>
            </a:r>
            <a:r>
              <a:rPr lang="en-US" sz="1400" baseline="0" dirty="0" smtClean="0"/>
              <a:t> locations with a strong safety culture will do better</a:t>
            </a:r>
            <a:endParaRPr lang="en-US" sz="14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77B3F4-1F3A-4538-92D8-366A78E2B869}" type="slidenum">
              <a:rPr lang="en-US" smtClean="0">
                <a:solidFill>
                  <a:prstClr val="black"/>
                </a:solidFill>
              </a:rPr>
              <a:pPr/>
              <a:t>7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902676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lvl="0" indent="0">
              <a:buFont typeface="+mj-lt"/>
              <a:buNone/>
            </a:pPr>
            <a:r>
              <a:rPr lang="en-US" sz="1400" dirty="0" smtClean="0"/>
              <a:t>It is best to recognize that diverse methods and flexible approaches will be used by each institution to develop a strong culture of safety, unique to its situation.</a:t>
            </a:r>
          </a:p>
          <a:p>
            <a:pPr marL="0" lvl="0" indent="0">
              <a:buFont typeface="+mj-lt"/>
              <a:buNone/>
            </a:pPr>
            <a:endParaRPr lang="en-US" sz="1400" dirty="0" smtClean="0"/>
          </a:p>
          <a:p>
            <a:pPr marL="0" lvl="0" indent="0">
              <a:buFont typeface="+mj-lt"/>
              <a:buNone/>
            </a:pPr>
            <a:r>
              <a:rPr lang="en-US" sz="1400" dirty="0" smtClean="0"/>
              <a:t>We see that the culture varies from a REC to</a:t>
            </a:r>
            <a:r>
              <a:rPr lang="en-US" sz="1400" baseline="0" dirty="0" smtClean="0"/>
              <a:t> a CE office to Oakland and this office. But all of us can make safety a priority and part of that local culture.</a:t>
            </a:r>
            <a:endParaRPr lang="en-US" sz="1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77B3F4-1F3A-4538-92D8-366A78E2B869}" type="slidenum">
              <a:rPr lang="en-US" smtClean="0">
                <a:solidFill>
                  <a:prstClr val="black"/>
                </a:solidFill>
              </a:rPr>
              <a:pPr/>
              <a:t>8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963230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06236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718702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7598110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5180817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981939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24946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7118505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15439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15439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07689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95377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903859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45490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2928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095920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44053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721337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ANR_HEhorizon_poster9.jpg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5016280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0"/>
            <a:ext cx="10972800" cy="3816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pic>
        <p:nvPicPr>
          <p:cNvPr id="1028" name="Picture 1" descr="ANR_slide_mast.pn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734051"/>
            <a:ext cx="12192000" cy="1108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348142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8" r:id="rId1"/>
    <p:sldLayoutId id="2147483709" r:id="rId2"/>
    <p:sldLayoutId id="2147483710" r:id="rId3"/>
    <p:sldLayoutId id="2147483711" r:id="rId4"/>
    <p:sldLayoutId id="2147483712" r:id="rId5"/>
    <p:sldLayoutId id="2147483713" r:id="rId6"/>
    <p:sldLayoutId id="2147483714" r:id="rId7"/>
    <p:sldLayoutId id="2147483715" r:id="rId8"/>
    <p:sldLayoutId id="2147483716" r:id="rId9"/>
    <p:sldLayoutId id="2147483717" r:id="rId10"/>
    <p:sldLayoutId id="2147483718" r:id="rId11"/>
    <p:sldLayoutId id="2147483719" r:id="rId12"/>
    <p:sldLayoutId id="2147483720" r:id="rId13"/>
  </p:sldLayoutIdLst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MS PGothic" pitchFamily="34" charset="-128"/>
          <a:cs typeface="ＭＳ Ｐゴシック" charset="0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MS PGothic" pitchFamily="34" charset="-128"/>
          <a:cs typeface="ＭＳ Ｐゴシック" charset="0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MS PGothic" pitchFamily="34" charset="-128"/>
          <a:cs typeface="ＭＳ Ｐゴシック" charset="0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MS PGothic" pitchFamily="34" charset="-128"/>
          <a:cs typeface="ＭＳ Ｐゴシック" charset="0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MS PGothic" pitchFamily="34" charset="-128"/>
          <a:cs typeface="ＭＳ Ｐゴシック" charset="0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MS PGothic" pitchFamily="34" charset="-128"/>
          <a:cs typeface="ＭＳ Ｐゴシック" charset="0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5_yMoin8GHA" TargetMode="External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09800" y="385571"/>
            <a:ext cx="7772400" cy="1286819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6000" dirty="0">
                <a:ea typeface="+mj-ea"/>
                <a:cs typeface="+mj-cs"/>
              </a:rPr>
              <a:t>Safety Culture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43920" y="1768642"/>
            <a:ext cx="8762035" cy="3982452"/>
          </a:xfrm>
        </p:spPr>
        <p:txBody>
          <a:bodyPr/>
          <a:lstStyle/>
          <a:p>
            <a:r>
              <a:rPr lang="en-US" sz="4000" b="1" dirty="0"/>
              <a:t>Safety culture</a:t>
            </a:r>
            <a:r>
              <a:rPr lang="en-US" sz="4000" dirty="0"/>
              <a:t> refers to the ways that safety issues are addressed in a workplace. It often reflects "the attitudes, beliefs, perceptions and values that employees share in relation to safety."</a:t>
            </a:r>
            <a:endParaRPr lang="en-US" altLang="en-US" sz="4000" dirty="0">
              <a:solidFill>
                <a:srgbClr val="89898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92293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5_yMoin8GHA"/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4"/>
          <a:stretch>
            <a:fillRect/>
          </a:stretch>
        </p:blipFill>
        <p:spPr>
          <a:xfrm>
            <a:off x="1904103" y="201973"/>
            <a:ext cx="8397009" cy="47233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25437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Values for a Culture of </a:t>
            </a:r>
            <a:r>
              <a:rPr lang="en-US" dirty="0" smtClean="0"/>
              <a:t>Safety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0" y="1226127"/>
            <a:ext cx="8229600" cy="4759037"/>
          </a:xfrm>
        </p:spPr>
        <p:txBody>
          <a:bodyPr/>
          <a:lstStyle/>
          <a:p>
            <a:pPr lvl="0"/>
            <a:r>
              <a:rPr lang="en-US" sz="2800" dirty="0"/>
              <a:t>Safety is everyone’s responsibility. </a:t>
            </a:r>
          </a:p>
          <a:p>
            <a:pPr lvl="0"/>
            <a:r>
              <a:rPr lang="en-US" sz="2800" dirty="0"/>
              <a:t>Good science is safe science. </a:t>
            </a:r>
          </a:p>
          <a:p>
            <a:pPr lvl="0"/>
            <a:r>
              <a:rPr lang="en-US" sz="2800" dirty="0"/>
              <a:t>Safety training and safety education are essential elements of research and education. </a:t>
            </a:r>
          </a:p>
          <a:p>
            <a:pPr lvl="0"/>
            <a:r>
              <a:rPr lang="en-US" sz="2800" dirty="0"/>
              <a:t>An improved culture of safety is necessary to truly reduce risk.</a:t>
            </a:r>
          </a:p>
          <a:p>
            <a:pPr lvl="0"/>
            <a:r>
              <a:rPr lang="en-US" sz="2800" dirty="0"/>
              <a:t>Recognize that there are diverse methods and flexible approaches.</a:t>
            </a:r>
          </a:p>
          <a:p>
            <a:pPr marL="0" indent="0">
              <a:buNone/>
            </a:pPr>
            <a:endParaRPr lang="en-US" sz="2800" dirty="0"/>
          </a:p>
          <a:p>
            <a:pPr marL="0" indent="0" algn="r">
              <a:buNone/>
            </a:pPr>
            <a:r>
              <a:rPr lang="en-US" sz="1800" dirty="0"/>
              <a:t>* APLU Guide to Implementing A Safety Culture</a:t>
            </a:r>
          </a:p>
        </p:txBody>
      </p:sp>
    </p:spTree>
    <p:extLst>
      <p:ext uri="{BB962C8B-B14F-4D97-AF65-F5344CB8AC3E}">
        <p14:creationId xmlns:p14="http://schemas.microsoft.com/office/powerpoint/2010/main" val="41574004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83126"/>
            <a:ext cx="8229600" cy="1143000"/>
          </a:xfrm>
        </p:spPr>
        <p:txBody>
          <a:bodyPr/>
          <a:lstStyle/>
          <a:p>
            <a:pPr lvl="0"/>
            <a:r>
              <a:rPr lang="en-US" dirty="0"/>
              <a:t>Safety is everyone’s </a:t>
            </a:r>
            <a:r>
              <a:rPr lang="en-US" dirty="0" smtClean="0"/>
              <a:t>responsibility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0" y="1093780"/>
            <a:ext cx="8229600" cy="4759037"/>
          </a:xfrm>
        </p:spPr>
        <p:txBody>
          <a:bodyPr/>
          <a:lstStyle/>
          <a:p>
            <a:r>
              <a:rPr lang="en-US" sz="2400" dirty="0"/>
              <a:t>Ensure your individual safety</a:t>
            </a:r>
          </a:p>
          <a:p>
            <a:r>
              <a:rPr lang="en-US" sz="2400" dirty="0"/>
              <a:t>Follow safe work practices</a:t>
            </a:r>
          </a:p>
          <a:p>
            <a:r>
              <a:rPr lang="en-US" sz="2400" dirty="0"/>
              <a:t>Ask your supervisor if you do not know how to perform a task safely</a:t>
            </a:r>
          </a:p>
          <a:p>
            <a:r>
              <a:rPr lang="en-US" sz="2400" dirty="0"/>
              <a:t>Wear protective equipment when directed</a:t>
            </a:r>
          </a:p>
          <a:p>
            <a:r>
              <a:rPr lang="en-US" sz="2400" dirty="0"/>
              <a:t>Report workplace hazards</a:t>
            </a:r>
          </a:p>
          <a:p>
            <a:r>
              <a:rPr lang="en-US" sz="2400" dirty="0"/>
              <a:t>Supervisors have additional responsibilities:</a:t>
            </a:r>
          </a:p>
          <a:p>
            <a:pPr lvl="1"/>
            <a:r>
              <a:rPr lang="en-US" sz="2000" dirty="0"/>
              <a:t>Identify and correct workplace hazards</a:t>
            </a:r>
          </a:p>
          <a:p>
            <a:pPr lvl="1"/>
            <a:r>
              <a:rPr lang="en-US" sz="2000" dirty="0"/>
              <a:t>Assure employees receive training, have necessary equipment and follow safe practices</a:t>
            </a:r>
          </a:p>
          <a:p>
            <a:pPr lvl="1"/>
            <a:r>
              <a:rPr lang="en-US" sz="2000" dirty="0"/>
              <a:t>Document employee training</a:t>
            </a:r>
          </a:p>
          <a:p>
            <a:pPr lvl="1"/>
            <a:r>
              <a:rPr lang="en-US" sz="2000" dirty="0"/>
              <a:t>Consider safety in performance reviews</a:t>
            </a:r>
          </a:p>
          <a:p>
            <a:pPr marL="0" indent="0">
              <a:buNone/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5542778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Good science is safe science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0" y="1226127"/>
            <a:ext cx="8229600" cy="4759037"/>
          </a:xfrm>
        </p:spPr>
        <p:txBody>
          <a:bodyPr/>
          <a:lstStyle/>
          <a:p>
            <a:r>
              <a:rPr lang="en-US" sz="2800" dirty="0"/>
              <a:t>Safety is a critical component of scholarly excellence and responsible conduct of research.</a:t>
            </a:r>
          </a:p>
          <a:p>
            <a:r>
              <a:rPr lang="en-US" sz="2800" dirty="0"/>
              <a:t>Safety measures should be a part of written protocols or research plans.</a:t>
            </a:r>
          </a:p>
          <a:p>
            <a:r>
              <a:rPr lang="en-US" sz="2800" dirty="0"/>
              <a:t>Consider the risks, hazards, and mitigation measures before starting a new task or project.</a:t>
            </a:r>
          </a:p>
          <a:p>
            <a:r>
              <a:rPr lang="en-US" sz="2800" dirty="0"/>
              <a:t>Train and mentor others to practice safe science.</a:t>
            </a:r>
          </a:p>
          <a:p>
            <a:pPr lvl="0"/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6980752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Safety training and </a:t>
            </a:r>
            <a:r>
              <a:rPr lang="en-US" dirty="0" smtClean="0"/>
              <a:t>education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0" y="1226127"/>
            <a:ext cx="8229600" cy="4759037"/>
          </a:xfrm>
        </p:spPr>
        <p:txBody>
          <a:bodyPr/>
          <a:lstStyle/>
          <a:p>
            <a:pPr lvl="0"/>
            <a:r>
              <a:rPr lang="en-US" sz="2800" dirty="0"/>
              <a:t>Incorporate safety into all of our programs and activities</a:t>
            </a:r>
          </a:p>
          <a:p>
            <a:pPr lvl="1"/>
            <a:r>
              <a:rPr lang="en-US" sz="2400" dirty="0"/>
              <a:t>Safe conduct is part of effective research or extension activities</a:t>
            </a:r>
          </a:p>
          <a:p>
            <a:pPr lvl="1"/>
            <a:r>
              <a:rPr lang="en-US" sz="2400" dirty="0"/>
              <a:t>Instill safety into next generation (of youth, researchers, or fellow employees) </a:t>
            </a:r>
          </a:p>
          <a:p>
            <a:pPr lvl="1"/>
            <a:r>
              <a:rPr lang="en-US" sz="2400" dirty="0"/>
              <a:t>Have a safety briefing before starting a new task or project</a:t>
            </a:r>
          </a:p>
          <a:p>
            <a:pPr lvl="1"/>
            <a:r>
              <a:rPr lang="en-US" sz="2400" dirty="0"/>
              <a:t>Use Safety Notes</a:t>
            </a:r>
          </a:p>
        </p:txBody>
      </p:sp>
    </p:spTree>
    <p:extLst>
      <p:ext uri="{BB962C8B-B14F-4D97-AF65-F5344CB8AC3E}">
        <p14:creationId xmlns:p14="http://schemas.microsoft.com/office/powerpoint/2010/main" val="34959235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culture </a:t>
            </a:r>
            <a:r>
              <a:rPr lang="en-US" dirty="0"/>
              <a:t>of safety </a:t>
            </a:r>
            <a:r>
              <a:rPr lang="en-US" dirty="0" smtClean="0"/>
              <a:t>can reduce </a:t>
            </a:r>
            <a:r>
              <a:rPr lang="en-US" dirty="0"/>
              <a:t>risk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0" y="1226127"/>
            <a:ext cx="8229600" cy="4759037"/>
          </a:xfrm>
        </p:spPr>
        <p:txBody>
          <a:bodyPr/>
          <a:lstStyle/>
          <a:p>
            <a:pPr lvl="0"/>
            <a:r>
              <a:rPr lang="en-US" sz="2800" dirty="0"/>
              <a:t>Reduce the frequency and severity of injuries</a:t>
            </a:r>
          </a:p>
          <a:p>
            <a:pPr lvl="1"/>
            <a:r>
              <a:rPr lang="en-US" sz="2400" dirty="0"/>
              <a:t>Leads to reduced cost</a:t>
            </a:r>
          </a:p>
          <a:p>
            <a:r>
              <a:rPr lang="en-US" sz="2800" dirty="0"/>
              <a:t>Prevention instead of response</a:t>
            </a:r>
          </a:p>
          <a:p>
            <a:r>
              <a:rPr lang="en-US" sz="2800" dirty="0"/>
              <a:t>Avoid regulatory violations, fines and lawsuits</a:t>
            </a:r>
          </a:p>
        </p:txBody>
      </p:sp>
    </p:spTree>
    <p:extLst>
      <p:ext uri="{BB962C8B-B14F-4D97-AF65-F5344CB8AC3E}">
        <p14:creationId xmlns:p14="http://schemas.microsoft.com/office/powerpoint/2010/main" val="6256241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83774" y="274638"/>
            <a:ext cx="8655627" cy="1143000"/>
          </a:xfrm>
        </p:spPr>
        <p:txBody>
          <a:bodyPr/>
          <a:lstStyle/>
          <a:p>
            <a:r>
              <a:rPr lang="en-US" dirty="0" smtClean="0"/>
              <a:t>Diverse </a:t>
            </a:r>
            <a:r>
              <a:rPr lang="en-US" dirty="0"/>
              <a:t>methods </a:t>
            </a:r>
            <a:r>
              <a:rPr lang="en-US" dirty="0" smtClean="0"/>
              <a:t>&amp; </a:t>
            </a:r>
            <a:r>
              <a:rPr lang="en-US" dirty="0"/>
              <a:t>flexible </a:t>
            </a:r>
            <a:r>
              <a:rPr lang="en-US" dirty="0" smtClean="0"/>
              <a:t>approach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0" y="1226127"/>
            <a:ext cx="8229600" cy="4759037"/>
          </a:xfrm>
        </p:spPr>
        <p:txBody>
          <a:bodyPr/>
          <a:lstStyle/>
          <a:p>
            <a:r>
              <a:rPr lang="en-US" sz="2800" dirty="0"/>
              <a:t>Different locations may use diverse methods and flexible approaches to develop a strong culture of safety</a:t>
            </a:r>
          </a:p>
          <a:p>
            <a:r>
              <a:rPr lang="en-US" sz="2800" dirty="0"/>
              <a:t>Safety is not “one size fits all,” but is unique to the situation or application.</a:t>
            </a:r>
          </a:p>
          <a:p>
            <a:pPr lvl="0"/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2660584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ANRslide_2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115</TotalTime>
  <Words>773</Words>
  <Application>Microsoft Office PowerPoint</Application>
  <PresentationFormat>Widescreen</PresentationFormat>
  <Paragraphs>76</Paragraphs>
  <Slides>8</Slides>
  <Notes>8</Notes>
  <HiddenSlides>0</HiddenSlides>
  <MMClips>1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ＭＳ Ｐゴシック</vt:lpstr>
      <vt:lpstr>ＭＳ Ｐゴシック</vt:lpstr>
      <vt:lpstr>Arial</vt:lpstr>
      <vt:lpstr>Calibri</vt:lpstr>
      <vt:lpstr>1_ANRslide_2</vt:lpstr>
      <vt:lpstr>Safety Culture</vt:lpstr>
      <vt:lpstr>PowerPoint Presentation</vt:lpstr>
      <vt:lpstr>Values for a Culture of Safety</vt:lpstr>
      <vt:lpstr>Safety is everyone’s responsibility</vt:lpstr>
      <vt:lpstr>Good science is safe science</vt:lpstr>
      <vt:lpstr>Safety training and education</vt:lpstr>
      <vt:lpstr>A culture of safety can reduce risk</vt:lpstr>
      <vt:lpstr>Diverse methods &amp; flexible approach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David A Underwood</dc:creator>
  <cp:lastModifiedBy>David A Alamillo</cp:lastModifiedBy>
  <cp:revision>13</cp:revision>
  <dcterms:created xsi:type="dcterms:W3CDTF">2016-04-13T19:17:10Z</dcterms:created>
  <dcterms:modified xsi:type="dcterms:W3CDTF">2016-07-21T17:13:57Z</dcterms:modified>
</cp:coreProperties>
</file>