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5" r:id="rId2"/>
    <p:sldId id="286" r:id="rId3"/>
    <p:sldId id="287" r:id="rId4"/>
    <p:sldId id="288" r:id="rId5"/>
    <p:sldId id="267" r:id="rId6"/>
    <p:sldId id="280" r:id="rId7"/>
    <p:sldId id="282" r:id="rId8"/>
    <p:sldId id="281" r:id="rId9"/>
    <p:sldId id="279" r:id="rId10"/>
    <p:sldId id="278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4" r:id="rId21"/>
    <p:sldId id="29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84642" autoAdjust="0"/>
  </p:normalViewPr>
  <p:slideViewPr>
    <p:cSldViewPr snapToGrid="0">
      <p:cViewPr varScale="1">
        <p:scale>
          <a:sx n="81" d="100"/>
          <a:sy n="81" d="100"/>
        </p:scale>
        <p:origin x="120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E404C-F338-4BE7-AC85-70EB3513A8E9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2ECDC-B534-4A03-99F2-85817380D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45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According to the National Weather Service</a:t>
            </a:r>
            <a:r>
              <a:rPr lang="en-US" baseline="0" dirty="0" smtClean="0"/>
              <a:t> – each year, extreme heat kills more people than hurricanes, floods, tornadoes and lightning combined</a:t>
            </a:r>
            <a:r>
              <a:rPr lang="en-US" baseline="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2ECDC-B534-4A03-99F2-85817380DA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2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applicable to principal investigators, students, volunteers, and activity participants.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516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517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Air conditioned vehicle can be alternative, if vehicle</a:t>
            </a:r>
            <a:r>
              <a:rPr lang="en-US" sz="1600" baseline="0" dirty="0" smtClean="0"/>
              <a:t> is running and available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81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51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958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79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611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Can</a:t>
            </a:r>
            <a:r>
              <a:rPr lang="en-US" sz="1600" baseline="0" dirty="0" smtClean="0"/>
              <a:t> use Safety Note #20</a:t>
            </a:r>
          </a:p>
          <a:p>
            <a:r>
              <a:rPr lang="en-US" sz="1600" baseline="0" dirty="0" smtClean="0"/>
              <a:t>and online training – see website links at end of presentation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2322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 smtClean="0"/>
          </a:p>
          <a:p>
            <a:r>
              <a:rPr lang="en-US" sz="1600" dirty="0" smtClean="0"/>
              <a:t>Heat Illness Prevention Plan template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Attachment</a:t>
            </a:r>
            <a:r>
              <a:rPr lang="en-US" sz="1600" baseline="0" dirty="0" smtClean="0"/>
              <a:t> H for Injury and Illness Prevention Program (IIPP)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8410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398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/>
              <a:t>The human body regulates temperature by keeping a tight balance between heat gain and heat loss.</a:t>
            </a:r>
          </a:p>
          <a:p>
            <a:r>
              <a:rPr lang="en-US" sz="1000" dirty="0" smtClean="0"/>
              <a:t>Normal core temperature at rest varies between 97.7 to 99.5 °Fahrenheit.</a:t>
            </a:r>
          </a:p>
          <a:p>
            <a:r>
              <a:rPr lang="en-US" sz="1000" dirty="0" smtClean="0"/>
              <a:t>Core temperature is regulated by the hypothalamus (in the brain), which is often called the body’s thermostat. For example, on a hot day, temperature receptors located in the skin send signals to the hypothalamus to cool the body by increasing the sweat rate. </a:t>
            </a:r>
          </a:p>
          <a:p>
            <a:r>
              <a:rPr lang="en-US" sz="1000" dirty="0" smtClean="0"/>
              <a:t>Your body normally cools itself by sweating. During hot weather, especially with high humidity, sweating just isn't enough. Your body temperature can rise to dangerous levels and you can develop a heat illness. 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74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38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549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124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Series</a:t>
            </a:r>
            <a:r>
              <a:rPr lang="en-US" sz="1600" baseline="0" dirty="0" smtClean="0"/>
              <a:t> of medical conditions – escalating severity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Will talk about each on in more detail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976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Also known</a:t>
            </a:r>
            <a:r>
              <a:rPr lang="en-US" sz="1600" baseline="0" dirty="0" smtClean="0"/>
              <a:t> as “prickly heat”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71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1600" dirty="0" smtClean="0"/>
              <a:t>Caused by loss</a:t>
            </a:r>
            <a:r>
              <a:rPr lang="en-US" sz="1600" baseline="0" dirty="0" smtClean="0"/>
              <a:t> of salt – need to replace electrolytes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065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648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1600" dirty="0" smtClean="0"/>
              <a:t>Victim stops sweating</a:t>
            </a:r>
          </a:p>
          <a:p>
            <a:endParaRPr lang="en-US" sz="1600" dirty="0" smtClean="0"/>
          </a:p>
          <a:p>
            <a:r>
              <a:rPr lang="en-US" sz="1600" dirty="0" smtClean="0"/>
              <a:t>Victim can be more susceptible</a:t>
            </a:r>
            <a:r>
              <a:rPr lang="en-US" sz="1600" baseline="0" dirty="0" smtClean="0"/>
              <a:t> to heat illness in the future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971CB-BD30-436B-A528-CBE71432AD5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1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4"/>
          <a:stretch/>
        </p:blipFill>
        <p:spPr>
          <a:xfrm flipH="1">
            <a:off x="0" y="0"/>
            <a:ext cx="11159067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1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05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382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1543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1543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6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9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40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4549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2928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0667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405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043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Wave+ANRLogo_basic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5807075"/>
            <a:ext cx="1180253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0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canr.edu/heatillness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www.dir.ca.gov/dosh/heatillnessinfo.html" TargetMode="External"/><Relationship Id="rId4" Type="http://schemas.openxmlformats.org/officeDocument/2006/relationships/hyperlink" Target="http://safety.ucanr.edu/Safety_Note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SLTC/heatillness/3422_factsheet_en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dc.gov/niosh/topics/heatstress/" TargetMode="External"/><Relationship Id="rId4" Type="http://schemas.openxmlformats.org/officeDocument/2006/relationships/hyperlink" Target="https://www.osha.gov/SLTC/heatstress/prevention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16923" y="4768351"/>
            <a:ext cx="9939647" cy="991181"/>
          </a:xfrm>
        </p:spPr>
        <p:txBody>
          <a:bodyPr/>
          <a:lstStyle/>
          <a:p>
            <a:pPr algn="r"/>
            <a:r>
              <a:rPr lang="en-US" sz="1800" dirty="0" smtClean="0"/>
              <a:t>ANR Building, Davis</a:t>
            </a:r>
          </a:p>
          <a:p>
            <a:pPr algn="r"/>
            <a:r>
              <a:rPr lang="en-US" sz="1800" dirty="0" smtClean="0"/>
              <a:t>All Staff Meeting</a:t>
            </a:r>
          </a:p>
          <a:p>
            <a:pPr algn="r"/>
            <a:r>
              <a:rPr lang="en-US" sz="1800" dirty="0" smtClean="0"/>
              <a:t>May, 2016</a:t>
            </a: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84" y="1513987"/>
            <a:ext cx="2622678" cy="272093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5864" y="2212627"/>
            <a:ext cx="10363200" cy="2289009"/>
          </a:xfrm>
        </p:spPr>
        <p:txBody>
          <a:bodyPr/>
          <a:lstStyle/>
          <a:p>
            <a:r>
              <a:rPr lang="en-US" sz="6600" dirty="0" smtClean="0">
                <a:solidFill>
                  <a:schemeClr val="accent6">
                    <a:lumMod val="75000"/>
                  </a:schemeClr>
                </a:solidFill>
              </a:rPr>
              <a:t>Heat Illness Prevention</a:t>
            </a:r>
            <a:endParaRPr lang="en-US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b="1" dirty="0" smtClean="0">
                <a:solidFill>
                  <a:srgbClr val="0070C0"/>
                </a:solidFill>
                <a:latin typeface="+mn-lt"/>
              </a:rPr>
              <a:t>Heat Illness Standard – Title 8, Section 3395</a:t>
            </a:r>
            <a:endParaRPr lang="en-US" altLang="en-US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05560"/>
            <a:ext cx="8229600" cy="4434840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Applies </a:t>
            </a:r>
            <a:r>
              <a:rPr lang="en-US" altLang="en-US" sz="2400" dirty="0"/>
              <a:t>to outdoor </a:t>
            </a:r>
            <a:r>
              <a:rPr lang="en-US" altLang="en-US" sz="2400" dirty="0" smtClean="0"/>
              <a:t>worksites</a:t>
            </a:r>
            <a:endParaRPr lang="en-US" altLang="en-US" sz="2400" dirty="0"/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Must have a written plan (can be part of IIPP)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Triggered by temperature at worksite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Employee and Supervisor training is specified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High heat procedures (temperature &gt; 95F)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Emergency response </a:t>
            </a:r>
            <a:r>
              <a:rPr lang="en-US" altLang="en-US" sz="2400" dirty="0" smtClean="0"/>
              <a:t>procedures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Acclimatization </a:t>
            </a:r>
            <a:r>
              <a:rPr lang="en-US" altLang="en-US" sz="2400" dirty="0" smtClean="0"/>
              <a:t>procedures</a:t>
            </a:r>
            <a:br>
              <a:rPr lang="en-US" altLang="en-US" sz="2400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pic>
        <p:nvPicPr>
          <p:cNvPr id="5124" name="Picture 4" descr="http://blog.osha4you.com/wp-content/uploads/2013/02/Cal-OSHA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151" y="274638"/>
            <a:ext cx="2521637" cy="128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03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Heat Illness Standard - Water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0536" y="1589024"/>
            <a:ext cx="8229600" cy="4434840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One quart per </a:t>
            </a:r>
            <a:r>
              <a:rPr lang="en-US" altLang="en-US" sz="2400" dirty="0" smtClean="0"/>
              <a:t>person, </a:t>
            </a:r>
            <a:r>
              <a:rPr lang="en-US" altLang="en-US" sz="2400" dirty="0"/>
              <a:t>per </a:t>
            </a:r>
            <a:r>
              <a:rPr lang="en-US" altLang="en-US" sz="2400" dirty="0" smtClean="0"/>
              <a:t>hour (2 gallons for an 8-hr shift)</a:t>
            </a:r>
            <a:endParaRPr lang="en-US" altLang="en-US" sz="2400" dirty="0"/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Must be </a:t>
            </a:r>
            <a:r>
              <a:rPr lang="en-US" altLang="en-US" sz="2400" i="1" dirty="0"/>
              <a:t>“fresh, pure, suitably cool… free of charge”</a:t>
            </a:r>
            <a:r>
              <a:rPr lang="en-US" altLang="en-US" sz="2400" dirty="0"/>
              <a:t> (potable water, not ice cold)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As close as practicable to worksite (if not plumbed or supplied at site)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Educate workers and actively encourage them to drink small amounts of water often (up to 4 cups/hour)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pic>
        <p:nvPicPr>
          <p:cNvPr id="6146" name="Picture 2" descr="http://images.clipartpanda.com/water-drop-clipart-black-and-white-dc8XopBc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144" y="120127"/>
            <a:ext cx="2105123" cy="221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22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Heat Illness Standard - Shade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8240" y="1305560"/>
            <a:ext cx="8229600" cy="4434840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Shade = blockage of direct sunlight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i="1" dirty="0" smtClean="0"/>
              <a:t>Required to be available at </a:t>
            </a:r>
            <a:r>
              <a:rPr lang="en-US" altLang="en-US" sz="2400" i="1" dirty="0"/>
              <a:t>80F (formerly required at 85F)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Must accommodate </a:t>
            </a:r>
            <a:r>
              <a:rPr lang="en-US" altLang="en-US" sz="2400" i="1" dirty="0"/>
              <a:t>“the number of employees” on rest or recovery break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Access to shade </a:t>
            </a:r>
            <a:r>
              <a:rPr lang="en-US" altLang="en-US" sz="2400" dirty="0" smtClean="0"/>
              <a:t>must be permitted </a:t>
            </a:r>
            <a:r>
              <a:rPr lang="en-US" altLang="en-US" sz="2400" dirty="0"/>
              <a:t>at all times </a:t>
            </a:r>
          </a:p>
          <a:p>
            <a:pPr lvl="2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Must be made available upon request if &lt;80F</a:t>
            </a:r>
          </a:p>
          <a:p>
            <a:pPr lvl="2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If unsafe or not feasible, define alternative procedures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pic>
        <p:nvPicPr>
          <p:cNvPr id="7170" name="Picture 2" descr="https://www.osha.gov/SLTC/heatillness/images/dropin_article_long_img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394" y="3318761"/>
            <a:ext cx="2723738" cy="211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97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Heat Illness Standard – Cool-down Rest Periods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457" y="1574421"/>
            <a:ext cx="8229600" cy="4434840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Must be allowed </a:t>
            </a:r>
            <a:r>
              <a:rPr lang="en-US" altLang="en-US" sz="2400" dirty="0"/>
              <a:t>and encouraged 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Employees </a:t>
            </a:r>
            <a:r>
              <a:rPr lang="en-US" altLang="en-US" sz="2400" dirty="0" smtClean="0"/>
              <a:t>shall be monitored </a:t>
            </a:r>
            <a:r>
              <a:rPr lang="en-US" altLang="en-US" sz="2400" dirty="0"/>
              <a:t>for symptoms and signs of heat illness (observation and inquiry is sufficient)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If symptoms or signs occur:</a:t>
            </a:r>
          </a:p>
          <a:p>
            <a:pPr lvl="2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i="1" dirty="0"/>
              <a:t>First aid or emergency response is required </a:t>
            </a:r>
            <a:r>
              <a:rPr lang="en-US" altLang="en-US" sz="2000" i="1" dirty="0" smtClean="0"/>
              <a:t>(based on level of heat-related illness)</a:t>
            </a:r>
            <a:endParaRPr lang="en-US" altLang="en-US" sz="2000" i="1" dirty="0"/>
          </a:p>
          <a:p>
            <a:pPr lvl="2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i="1" dirty="0"/>
              <a:t>Workers must not be ordered back to work, sent home, or left alone </a:t>
            </a:r>
            <a:r>
              <a:rPr lang="en-US" altLang="en-US" sz="2000" i="1" dirty="0" smtClean="0"/>
              <a:t>until </a:t>
            </a:r>
            <a:r>
              <a:rPr lang="en-US" altLang="en-US" sz="2000" i="1" dirty="0"/>
              <a:t>symptoms have abated 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057" y="117855"/>
            <a:ext cx="3291891" cy="198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9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Heat Illness Standard - High Heat Procedures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472" y="1417638"/>
            <a:ext cx="8229600" cy="4434840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Triggered at 95F (unchanged in regulation)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Pre-shift </a:t>
            </a:r>
            <a:r>
              <a:rPr lang="en-US" altLang="en-US" sz="2400" dirty="0"/>
              <a:t>meeting to review high heat procedures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Observation of employees for signs and symptoms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Mandatory 10 </a:t>
            </a:r>
            <a:r>
              <a:rPr lang="en-US" altLang="en-US" sz="2400" dirty="0"/>
              <a:t>minutes cool-down recovery time for each two hour period of continuous work 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Employees must be authorized and able to call for emergency service (or designate </a:t>
            </a:r>
            <a:r>
              <a:rPr lang="en-US" altLang="en-US" sz="2400" dirty="0" smtClean="0"/>
              <a:t>employees </a:t>
            </a:r>
            <a:r>
              <a:rPr lang="en-US" altLang="en-US" sz="2400" dirty="0"/>
              <a:t>onsite)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pic>
        <p:nvPicPr>
          <p:cNvPr id="2050" name="Picture 2" descr="http://www.hispanicallyspeakingnews.com/uploads/images/amigo-o-enemigo/heatwav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348" y="152333"/>
            <a:ext cx="2762855" cy="170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21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Heat Illness Standard – Emergency Response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1379" y="1417638"/>
            <a:ext cx="8229600" cy="4434840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Ensure effective communication with employees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First aid procedures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Emergency medical services (how and when are they provided?) 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“Clear and precise” directions to the worksite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Employees must be able to call for emergency service 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pic>
        <p:nvPicPr>
          <p:cNvPr id="3074" name="Picture 2" descr="http://www.redcross.org.uk/~/media/BritishRedCross/ImageMigration/UK%20emergency%20response/Generic/Emergency%20response%20volunteers%20carrying%20a%20man%20on%20a%20stretcher%20-%20uk-514-1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702" y="274638"/>
            <a:ext cx="2821421" cy="184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66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Heat Illness Standard – Acclimatization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387" y="1305560"/>
            <a:ext cx="9414797" cy="4434840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Include concept/definition and specific procedures in training and written plan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Applies to new </a:t>
            </a:r>
            <a:r>
              <a:rPr lang="en-US" altLang="en-US" sz="2400" dirty="0" smtClean="0"/>
              <a:t>employees, heatwave events, and </a:t>
            </a:r>
            <a:r>
              <a:rPr lang="en-US" altLang="en-US" sz="2400" dirty="0"/>
              <a:t>employees returning to work after extended absence from heat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New employees must be observed for first 14 days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All employees observed during heat wave events (</a:t>
            </a:r>
            <a:r>
              <a:rPr lang="en-US" altLang="en-US" sz="2400" u="sng" dirty="0"/>
              <a:t>&gt;</a:t>
            </a:r>
            <a:r>
              <a:rPr lang="en-US" altLang="en-US" sz="2400" dirty="0"/>
              <a:t>80F AND 10 degrees higher than average of previous 5 days)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Procedure: define gradual increase in work hours over multi-day period or define alternative work arrangements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9818" y="87829"/>
            <a:ext cx="2305429" cy="195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9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Heat Illness Standard - Training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3104" y="1305560"/>
            <a:ext cx="8229600" cy="4434840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Employer responsibilities and worker’s rights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Signs and symptoms of heat illness 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Personal/environmental risk factors and acclimatization 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First aid and emergency response for various levels of heat illness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High heat procedures (pre-shift meeting required)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Emergency response procedures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pic>
        <p:nvPicPr>
          <p:cNvPr id="4098" name="Picture 2" descr="https://lh5.ggpht.com/nNoU4EJjBreDTJrnQDOCFkSg9YrciQrA5xzEsQVQlP0XgGjKst1xNyjp18XgnpxncmQ=w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208" y="158844"/>
            <a:ext cx="2006845" cy="200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32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Heat Illness Standard – Written Plan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0808" y="1305560"/>
            <a:ext cx="8229600" cy="4434840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i="1" dirty="0"/>
              <a:t>Heat Illness Prevention Plan (English/Spanish)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i="1" dirty="0"/>
              <a:t>Must be available at worksite upon request</a:t>
            </a:r>
          </a:p>
          <a:p>
            <a:pPr lvl="2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Procedures for complying with standard (water, shade, training</a:t>
            </a:r>
          </a:p>
          <a:p>
            <a:pPr lvl="2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High heat procedures </a:t>
            </a:r>
          </a:p>
          <a:p>
            <a:pPr lvl="2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Emergency response procedures</a:t>
            </a:r>
          </a:p>
          <a:p>
            <a:pPr lvl="2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Acclimatization procedures 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dirty="0" smtClean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5525" y="3207865"/>
            <a:ext cx="3150973" cy="239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7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Heat Illness Standard – Helpful Resources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0551" y="1305560"/>
            <a:ext cx="8686800" cy="443484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/>
              <a:t>UC-ANR resources</a:t>
            </a:r>
            <a:r>
              <a:rPr lang="en-US" sz="2400" dirty="0" smtClean="0"/>
              <a:t>: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dirty="0" smtClean="0"/>
              <a:t>Heat Illness Prevention website: </a:t>
            </a:r>
            <a:r>
              <a:rPr lang="en-US" sz="2400" u="sng" dirty="0" smtClean="0">
                <a:hlinkClick r:id="rId3"/>
              </a:rPr>
              <a:t>http</a:t>
            </a:r>
            <a:r>
              <a:rPr lang="en-US" sz="2400" u="sng" dirty="0">
                <a:hlinkClick r:id="rId3"/>
              </a:rPr>
              <a:t>://</a:t>
            </a:r>
            <a:r>
              <a:rPr lang="en-US" sz="2400" u="sng" dirty="0" smtClean="0">
                <a:hlinkClick r:id="rId3"/>
              </a:rPr>
              <a:t>ucanr.edu/heatillness</a:t>
            </a:r>
            <a:endParaRPr lang="en-US" sz="2400" u="sng" dirty="0" smtClean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sz="2400" dirty="0" smtClean="0"/>
              <a:t>Safety Note </a:t>
            </a:r>
            <a:r>
              <a:rPr lang="en-US" altLang="en-US" sz="2400" dirty="0"/>
              <a:t># </a:t>
            </a:r>
            <a:r>
              <a:rPr lang="en-US" altLang="en-US" sz="2400" dirty="0" smtClean="0"/>
              <a:t>20: </a:t>
            </a:r>
            <a:r>
              <a:rPr lang="en-US" altLang="en-US" sz="2400" dirty="0">
                <a:hlinkClick r:id="rId4"/>
              </a:rPr>
              <a:t>http://safety.ucanr.edu/Safety_Notes</a:t>
            </a:r>
            <a:r>
              <a:rPr lang="en-US" altLang="en-US" sz="2400" dirty="0" smtClean="0">
                <a:hlinkClick r:id="rId4"/>
              </a:rPr>
              <a:t>/</a:t>
            </a:r>
            <a:endParaRPr lang="en-US" altLang="en-US" sz="24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altLang="en-US" sz="24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en-US" sz="2400" dirty="0" err="1" smtClean="0"/>
              <a:t>CalOSHA</a:t>
            </a:r>
            <a:r>
              <a:rPr lang="en-US" altLang="en-US" sz="2400" dirty="0" smtClean="0"/>
              <a:t> </a:t>
            </a:r>
            <a:r>
              <a:rPr lang="en-US" altLang="en-US" sz="2400" dirty="0" smtClean="0"/>
              <a:t>Heat Illness prevention website: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sz="2400" dirty="0" smtClean="0">
                <a:hlinkClick r:id="rId5"/>
              </a:rPr>
              <a:t>https</a:t>
            </a:r>
            <a:r>
              <a:rPr lang="en-US" altLang="en-US" sz="2400" dirty="0">
                <a:hlinkClick r:id="rId5"/>
              </a:rPr>
              <a:t>://www.dir.ca.gov/dosh/heatillnessinfo.html</a:t>
            </a:r>
            <a:r>
              <a:rPr lang="en-US" altLang="en-US" sz="2400" dirty="0"/>
              <a:t> 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endParaRPr lang="en-US" alt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14840">
            <a:off x="9280697" y="468603"/>
            <a:ext cx="1955210" cy="25458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96117">
            <a:off x="9387604" y="2581281"/>
            <a:ext cx="2253315" cy="25313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0698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b="1" dirty="0" smtClean="0">
                <a:solidFill>
                  <a:srgbClr val="0070C0"/>
                </a:solidFill>
                <a:latin typeface="+mn-lt"/>
              </a:rPr>
              <a:t>The Body’s Response to Heat</a:t>
            </a:r>
            <a:endParaRPr lang="en-US" altLang="en-US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7522" y="1305560"/>
            <a:ext cx="10117777" cy="4434840"/>
          </a:xfrm>
        </p:spPr>
        <p:txBody>
          <a:bodyPr/>
          <a:lstStyle/>
          <a:p>
            <a:r>
              <a:rPr lang="en-US" sz="2800" dirty="0" smtClean="0"/>
              <a:t>Thermoregulation – the balance between heat gain &amp; loss</a:t>
            </a:r>
            <a:endParaRPr lang="en-US" sz="2800" dirty="0" smtClean="0"/>
          </a:p>
          <a:p>
            <a:r>
              <a:rPr lang="en-US" sz="2800" dirty="0" smtClean="0"/>
              <a:t>Maintaining an internal core temperature</a:t>
            </a:r>
            <a:r>
              <a:rPr lang="en-US" sz="2800" dirty="0"/>
              <a:t>,</a:t>
            </a:r>
            <a:r>
              <a:rPr lang="en-US" sz="2800" dirty="0" smtClean="0"/>
              <a:t> 97.7 ~ 99.5</a:t>
            </a:r>
          </a:p>
          <a:p>
            <a:r>
              <a:rPr lang="en-US" sz="2800" dirty="0" smtClean="0"/>
              <a:t>Hypothalamus (in the brain) is our body’s thermostat</a:t>
            </a:r>
          </a:p>
          <a:p>
            <a:endParaRPr lang="en-US" sz="2800" dirty="0"/>
          </a:p>
          <a:p>
            <a:r>
              <a:rPr lang="en-US" sz="2800" dirty="0" smtClean="0"/>
              <a:t>When the internal temperature rises, the body attempts to get rid of excess heat by:</a:t>
            </a:r>
          </a:p>
          <a:p>
            <a:pPr lvl="1"/>
            <a:r>
              <a:rPr lang="en-US" sz="2400" dirty="0" smtClean="0"/>
              <a:t>Increasing blood flow to the skin surface</a:t>
            </a:r>
          </a:p>
          <a:p>
            <a:pPr lvl="1"/>
            <a:r>
              <a:rPr lang="en-US" sz="2400" dirty="0" smtClean="0"/>
              <a:t>Releasing sweat onto the skin surface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dirty="0" smtClean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9751" y="238760"/>
            <a:ext cx="19812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7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Heat Illness Standard – Helpful Resources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3076" y="1151181"/>
            <a:ext cx="8686800" cy="443484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Federal government resources 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sz="2400" dirty="0" smtClean="0"/>
              <a:t>OSHA picture-based pamphlet: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sz="2400" dirty="0" smtClean="0">
                <a:hlinkClick r:id="rId3"/>
              </a:rPr>
              <a:t>https://www.osha.gov/SLTC/heatillness/3422_factsheet_en.pdf</a:t>
            </a:r>
            <a:r>
              <a:rPr lang="en-US" altLang="en-US" sz="2400" dirty="0" smtClean="0"/>
              <a:t> 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sz="2400" dirty="0" smtClean="0"/>
              <a:t>OSHA Heat Illness prevention website:</a:t>
            </a:r>
            <a:endParaRPr lang="en-US" altLang="en-US" sz="2400" dirty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sz="2400" dirty="0" smtClean="0">
                <a:hlinkClick r:id="rId4"/>
              </a:rPr>
              <a:t>https://www.osha.gov/SLTC/heatstress/prevention.html</a:t>
            </a:r>
            <a:r>
              <a:rPr lang="en-US" altLang="en-US" sz="2400" dirty="0" smtClean="0"/>
              <a:t> 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sz="2400" dirty="0" smtClean="0"/>
              <a:t>CDC Heat Stress </a:t>
            </a:r>
            <a:r>
              <a:rPr lang="en-US" altLang="en-US" sz="2400" dirty="0"/>
              <a:t>website</a:t>
            </a:r>
            <a:r>
              <a:rPr lang="en-US" altLang="en-US" sz="2400" dirty="0" smtClean="0"/>
              <a:t>: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sz="2400" dirty="0">
                <a:hlinkClick r:id="rId5"/>
              </a:rPr>
              <a:t>http://www.cdc.gov/niosh/topics/heatstress</a:t>
            </a:r>
            <a:r>
              <a:rPr lang="en-US" altLang="en-US" sz="2400" dirty="0" smtClean="0">
                <a:hlinkClick r:id="rId5"/>
              </a:rPr>
              <a:t>/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8452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91873" y="2014220"/>
            <a:ext cx="76808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</a:rPr>
              <a:t>QUESTIONS?</a:t>
            </a:r>
          </a:p>
          <a:p>
            <a:pPr algn="ctr"/>
            <a:endParaRPr lang="en-US" sz="4800" b="1" dirty="0">
              <a:solidFill>
                <a:srgbClr val="0070C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p</a:t>
            </a:r>
            <a:r>
              <a:rPr lang="en-US" sz="3200" b="1" dirty="0" smtClean="0">
                <a:solidFill>
                  <a:srgbClr val="FF0000"/>
                </a:solidFill>
              </a:rPr>
              <a:t>lease ‘sign-in’ before leaving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15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b="1" dirty="0" smtClean="0">
                <a:solidFill>
                  <a:srgbClr val="0070C0"/>
                </a:solidFill>
                <a:latin typeface="+mn-lt"/>
              </a:rPr>
              <a:t>Effects </a:t>
            </a:r>
            <a:r>
              <a:rPr lang="en-US" altLang="en-US" sz="3200" b="1" dirty="0" smtClean="0">
                <a:solidFill>
                  <a:srgbClr val="0070C0"/>
                </a:solidFill>
                <a:latin typeface="+mn-lt"/>
              </a:rPr>
              <a:t>of t</a:t>
            </a:r>
            <a:r>
              <a:rPr lang="en-US" altLang="en-US" sz="3200" b="1" dirty="0" smtClean="0">
                <a:solidFill>
                  <a:srgbClr val="0070C0"/>
                </a:solidFill>
                <a:latin typeface="+mn-lt"/>
              </a:rPr>
              <a:t>he Body’s Response</a:t>
            </a:r>
            <a:endParaRPr lang="en-US" altLang="en-US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7522" y="1305560"/>
            <a:ext cx="10117777" cy="4596476"/>
          </a:xfrm>
        </p:spPr>
        <p:txBody>
          <a:bodyPr/>
          <a:lstStyle/>
          <a:p>
            <a:r>
              <a:rPr lang="en-US" sz="2800" dirty="0" smtClean="0"/>
              <a:t>Reduced blood flow to the brain</a:t>
            </a:r>
          </a:p>
          <a:p>
            <a:pPr lvl="1"/>
            <a:r>
              <a:rPr lang="en-US" sz="2400" dirty="0" smtClean="0"/>
              <a:t>Reduced mental alertness and comprehension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r>
              <a:rPr lang="en-US" sz="2800" dirty="0" smtClean="0"/>
              <a:t>Reduced blood flow to active muscles</a:t>
            </a:r>
          </a:p>
          <a:p>
            <a:pPr lvl="1"/>
            <a:r>
              <a:rPr lang="en-US" sz="2400" dirty="0" smtClean="0"/>
              <a:t>Fatigue, loss of strength</a:t>
            </a:r>
          </a:p>
          <a:p>
            <a:pPr lvl="1"/>
            <a:endParaRPr lang="en-US" sz="1600" dirty="0"/>
          </a:p>
          <a:p>
            <a:r>
              <a:rPr lang="en-US" sz="2800" dirty="0" smtClean="0"/>
              <a:t>Increased Sweating</a:t>
            </a:r>
          </a:p>
          <a:p>
            <a:pPr lvl="1"/>
            <a:r>
              <a:rPr lang="en-US" sz="2400" dirty="0" smtClean="0"/>
              <a:t>Slippery, wet skin</a:t>
            </a:r>
          </a:p>
          <a:p>
            <a:pPr lvl="1"/>
            <a:endParaRPr lang="en-US" sz="1600" dirty="0"/>
          </a:p>
          <a:p>
            <a:r>
              <a:rPr lang="en-US" sz="2800" dirty="0"/>
              <a:t>P</a:t>
            </a:r>
            <a:r>
              <a:rPr lang="en-US" sz="2800" dirty="0" smtClean="0"/>
              <a:t>otential for a higher rate of mistakes or injury</a:t>
            </a:r>
          </a:p>
          <a:p>
            <a:pPr lvl="2"/>
            <a:endParaRPr lang="en-US" sz="2000" dirty="0" smtClean="0"/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dirty="0" smtClean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432" y="150813"/>
            <a:ext cx="3276979" cy="221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1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b="1" dirty="0" smtClean="0">
                <a:solidFill>
                  <a:srgbClr val="0070C0"/>
                </a:solidFill>
                <a:latin typeface="+mn-lt"/>
              </a:rPr>
              <a:t>Contributing Factors</a:t>
            </a:r>
            <a:endParaRPr lang="en-US" altLang="en-US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7522" y="1234310"/>
            <a:ext cx="10533413" cy="4845858"/>
          </a:xfrm>
        </p:spPr>
        <p:txBody>
          <a:bodyPr/>
          <a:lstStyle/>
          <a:p>
            <a:r>
              <a:rPr lang="en-US" sz="2800" b="1" dirty="0" smtClean="0"/>
              <a:t>Environmental:</a:t>
            </a:r>
          </a:p>
          <a:p>
            <a:pPr lvl="1"/>
            <a:r>
              <a:rPr lang="en-US" sz="2400" dirty="0" smtClean="0"/>
              <a:t>Air temperature				</a:t>
            </a:r>
            <a:r>
              <a:rPr lang="en-US" sz="2400" dirty="0" smtClean="0"/>
              <a:t>— Humidity				— Air Circulation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/>
              <a:t>— Radiant Heat </a:t>
            </a:r>
            <a:r>
              <a:rPr lang="en-US" sz="2400" dirty="0" smtClean="0"/>
              <a:t>(</a:t>
            </a:r>
            <a:r>
              <a:rPr lang="en-US" sz="2400" dirty="0"/>
              <a:t>sunshine</a:t>
            </a:r>
            <a:r>
              <a:rPr lang="en-US" sz="2400" dirty="0" smtClean="0"/>
              <a:t>)	— Conductive Heat</a:t>
            </a:r>
            <a:endParaRPr lang="en-US" sz="2400" dirty="0"/>
          </a:p>
          <a:p>
            <a:pPr marL="457200" lvl="1" indent="0">
              <a:buNone/>
            </a:pPr>
            <a:endParaRPr lang="en-US" sz="1400" dirty="0" smtClean="0"/>
          </a:p>
          <a:p>
            <a:r>
              <a:rPr lang="en-US" sz="2800" b="1" dirty="0" smtClean="0"/>
              <a:t>Work-related:</a:t>
            </a:r>
          </a:p>
          <a:p>
            <a:pPr lvl="1"/>
            <a:r>
              <a:rPr lang="en-US" sz="2400" dirty="0" smtClean="0"/>
              <a:t>Type of work		— Level of physical activity		— Time spent working</a:t>
            </a:r>
          </a:p>
          <a:p>
            <a:pPr lvl="1"/>
            <a:r>
              <a:rPr lang="en-US" sz="2400" dirty="0" smtClean="0"/>
              <a:t>PPE					— Clothing weight &amp; color	</a:t>
            </a:r>
          </a:p>
          <a:p>
            <a:pPr lvl="1"/>
            <a:endParaRPr lang="en-US" sz="1400" dirty="0"/>
          </a:p>
          <a:p>
            <a:r>
              <a:rPr lang="en-US" sz="2800" b="1" dirty="0" smtClean="0"/>
              <a:t>Personal:</a:t>
            </a:r>
          </a:p>
          <a:p>
            <a:pPr lvl="1"/>
            <a:r>
              <a:rPr lang="en-US" sz="2400" dirty="0" smtClean="0"/>
              <a:t>Weight/fitness		— Age 							— </a:t>
            </a:r>
            <a:r>
              <a:rPr lang="en-US" sz="2400" dirty="0"/>
              <a:t>Low water </a:t>
            </a:r>
            <a:r>
              <a:rPr lang="en-US" sz="2400" dirty="0" smtClean="0"/>
              <a:t>consumption</a:t>
            </a:r>
          </a:p>
          <a:p>
            <a:pPr lvl="1"/>
            <a:r>
              <a:rPr lang="en-US" sz="2400" dirty="0" smtClean="0"/>
              <a:t>Use of drugs, alcohol, caffeine, medication		— Prior </a:t>
            </a:r>
            <a:r>
              <a:rPr lang="en-US" sz="2400" dirty="0"/>
              <a:t>heat-related illness</a:t>
            </a:r>
            <a:endParaRPr lang="en-US" sz="2000" dirty="0" smtClean="0"/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dirty="0" smtClean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2224" y="121094"/>
            <a:ext cx="2722090" cy="156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4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b="1" dirty="0" smtClean="0">
                <a:solidFill>
                  <a:srgbClr val="0070C0"/>
                </a:solidFill>
                <a:latin typeface="+mn-lt"/>
              </a:rPr>
              <a:t>Heat Illness  </a:t>
            </a:r>
            <a:endParaRPr lang="en-US" altLang="en-US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76" y="1305560"/>
            <a:ext cx="8822677" cy="4434840"/>
          </a:xfrm>
        </p:spPr>
        <p:txBody>
          <a:bodyPr/>
          <a:lstStyle/>
          <a:p>
            <a:r>
              <a:rPr lang="en-US" sz="2800" dirty="0" smtClean="0"/>
              <a:t>Natural bodily systems fail to cool the body </a:t>
            </a:r>
          </a:p>
          <a:p>
            <a:r>
              <a:rPr lang="en-US" sz="2800" dirty="0" smtClean="0"/>
              <a:t>Very </a:t>
            </a:r>
            <a:r>
              <a:rPr lang="en-US" sz="2800" dirty="0"/>
              <a:t>high body temperatures </a:t>
            </a:r>
            <a:r>
              <a:rPr lang="en-US" sz="2800" dirty="0" smtClean="0"/>
              <a:t>can be lethal</a:t>
            </a:r>
          </a:p>
          <a:p>
            <a:pPr marL="0" indent="0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Heat-related </a:t>
            </a:r>
            <a:r>
              <a:rPr lang="en-US" sz="2800" dirty="0"/>
              <a:t>illnesses include:</a:t>
            </a:r>
          </a:p>
          <a:p>
            <a:r>
              <a:rPr lang="en-US" sz="2800" dirty="0"/>
              <a:t>Heat rash - skin irritation from excessive sweating</a:t>
            </a:r>
          </a:p>
          <a:p>
            <a:r>
              <a:rPr lang="en-US" sz="2800" dirty="0"/>
              <a:t>Heat cramps - muscle pains or spasms</a:t>
            </a:r>
          </a:p>
          <a:p>
            <a:r>
              <a:rPr lang="en-US" sz="2800" dirty="0"/>
              <a:t>Heat exhaustion - can precede heatstroke</a:t>
            </a:r>
          </a:p>
          <a:p>
            <a:r>
              <a:rPr lang="en-US" sz="2800" dirty="0"/>
              <a:t>Heatstroke - a life-threatening illness</a:t>
            </a:r>
            <a:endParaRPr lang="en-US" altLang="en-US" sz="28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pic>
        <p:nvPicPr>
          <p:cNvPr id="7170" name="Picture 2" descr="http://depts.washington.edu/pnash/images/09_featured/09_listen/SHheat_exhaustion2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653" y="274638"/>
            <a:ext cx="1701935" cy="274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2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Heat </a:t>
            </a:r>
            <a:r>
              <a:rPr lang="en-US" altLang="en-US" sz="3200" b="1" dirty="0" smtClean="0">
                <a:solidFill>
                  <a:srgbClr val="0070C0"/>
                </a:solidFill>
                <a:latin typeface="+mn-lt"/>
              </a:rPr>
              <a:t>Illness – 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H</a:t>
            </a:r>
            <a:r>
              <a:rPr lang="en-US" altLang="en-US" sz="3200" b="1" dirty="0" smtClean="0">
                <a:solidFill>
                  <a:srgbClr val="0070C0"/>
                </a:solidFill>
                <a:latin typeface="+mn-lt"/>
              </a:rPr>
              <a:t>eat Rash</a:t>
            </a:r>
            <a:endParaRPr lang="en-US" altLang="en-US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3368" y="1305560"/>
            <a:ext cx="3939700" cy="4434840"/>
          </a:xfrm>
        </p:spPr>
        <p:txBody>
          <a:bodyPr/>
          <a:lstStyle/>
          <a:p>
            <a:pPr marL="457200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dirty="0" smtClean="0"/>
              <a:t>Signs and symptoms:</a:t>
            </a:r>
            <a:endParaRPr lang="en-US" altLang="en-US" dirty="0"/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Clusters of red bumps on skin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Often appears on neck, upper chest, folds of </a:t>
            </a:r>
            <a:r>
              <a:rPr lang="en-US" altLang="en-US" sz="2400" dirty="0" smtClean="0"/>
              <a:t>skin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Common problem in hot work environments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35040" y="1305560"/>
            <a:ext cx="5306728" cy="443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Bef>
                <a:spcPts val="6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en-US" sz="2800" dirty="0" smtClean="0"/>
              <a:t>What to do:</a:t>
            </a:r>
          </a:p>
          <a:p>
            <a:r>
              <a:rPr lang="en-US" sz="2400" dirty="0"/>
              <a:t>Try to work in a cooler, less humid environment when </a:t>
            </a:r>
            <a:r>
              <a:rPr lang="en-US" sz="2400" dirty="0" smtClean="0"/>
              <a:t>possible</a:t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/>
              <a:t>Keep the affected area dry</a:t>
            </a:r>
          </a:p>
          <a:p>
            <a:pPr marL="57150" indent="0">
              <a:spcBef>
                <a:spcPts val="600"/>
              </a:spcBef>
              <a:spcAft>
                <a:spcPts val="1200"/>
              </a:spcAft>
              <a:buFont typeface="Arial" charset="0"/>
              <a:buNone/>
            </a:pPr>
            <a:endParaRPr lang="en-US" altLang="en-US" sz="2800" dirty="0" smtClean="0"/>
          </a:p>
        </p:txBody>
      </p:sp>
      <p:pic>
        <p:nvPicPr>
          <p:cNvPr id="6148" name="Picture 4" descr="http://www.freedrinkingwater.com/images-new/education-page/image/itch-ra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643" y="3800105"/>
            <a:ext cx="1934564" cy="180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7126" y="83127"/>
            <a:ext cx="2761259" cy="180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Heat </a:t>
            </a:r>
            <a:r>
              <a:rPr lang="en-US" altLang="en-US" sz="3200" b="1" dirty="0" smtClean="0">
                <a:solidFill>
                  <a:srgbClr val="0070C0"/>
                </a:solidFill>
                <a:latin typeface="+mn-lt"/>
              </a:rPr>
              <a:t>Illness – Heat Cramps</a:t>
            </a:r>
            <a:endParaRPr lang="en-US" altLang="en-US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737" y="1305560"/>
            <a:ext cx="4315327" cy="4434840"/>
          </a:xfrm>
        </p:spPr>
        <p:txBody>
          <a:bodyPr/>
          <a:lstStyle/>
          <a:p>
            <a:pPr marL="457200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dirty="0" smtClean="0"/>
              <a:t>Signs and symptoms:</a:t>
            </a:r>
            <a:endParaRPr lang="en-US" altLang="en-US" dirty="0"/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Muscle spasms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Pain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Usually in abdomen, arms, or </a:t>
            </a:r>
            <a:r>
              <a:rPr lang="en-US" altLang="en-US" sz="2400" dirty="0" smtClean="0"/>
              <a:t>legs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C</a:t>
            </a:r>
            <a:r>
              <a:rPr lang="en-US" altLang="en-US" sz="2400" dirty="0" smtClean="0"/>
              <a:t>an be a first sign of worsening heat-related  illness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endParaRPr lang="en-US" altLang="en-US" sz="24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35040" y="1305560"/>
            <a:ext cx="5306728" cy="443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Bef>
                <a:spcPts val="6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en-US" sz="2800" dirty="0" smtClean="0"/>
              <a:t>What to do:</a:t>
            </a:r>
          </a:p>
          <a:p>
            <a:r>
              <a:rPr lang="en-US" sz="2400" dirty="0"/>
              <a:t>Have worker rest in shady, cool </a:t>
            </a:r>
            <a:r>
              <a:rPr lang="en-US" sz="2400" dirty="0" smtClean="0"/>
              <a:t>area</a:t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 smtClean="0"/>
              <a:t>Drink </a:t>
            </a:r>
            <a:r>
              <a:rPr lang="en-US" sz="2400" dirty="0"/>
              <a:t>water or other cool </a:t>
            </a:r>
            <a:r>
              <a:rPr lang="en-US" sz="2400" dirty="0" smtClean="0"/>
              <a:t>beverages</a:t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/>
              <a:t>Wait a few hours before allowing </a:t>
            </a:r>
            <a:r>
              <a:rPr lang="en-US" sz="2400" dirty="0" smtClean="0"/>
              <a:t>returning </a:t>
            </a:r>
            <a:r>
              <a:rPr lang="en-US" sz="2400" dirty="0"/>
              <a:t>to strenuous </a:t>
            </a:r>
            <a:r>
              <a:rPr lang="en-US" sz="2400" dirty="0" smtClean="0"/>
              <a:t>work</a:t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/>
              <a:t>S</a:t>
            </a:r>
            <a:r>
              <a:rPr lang="en-US" sz="2400" dirty="0" smtClean="0"/>
              <a:t>eek </a:t>
            </a:r>
            <a:r>
              <a:rPr lang="en-US" sz="2400" dirty="0"/>
              <a:t>medical attention if cramps don't go away</a:t>
            </a:r>
          </a:p>
          <a:p>
            <a:pPr marL="57150" indent="0">
              <a:spcBef>
                <a:spcPts val="600"/>
              </a:spcBef>
              <a:spcAft>
                <a:spcPts val="1200"/>
              </a:spcAft>
              <a:buFont typeface="Arial" charset="0"/>
              <a:buNone/>
            </a:pPr>
            <a:endParaRPr lang="en-US" alt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782" y="130628"/>
            <a:ext cx="1613106" cy="177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6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Heat Illness </a:t>
            </a:r>
            <a:r>
              <a:rPr lang="en-US" altLang="en-US" sz="3200" b="1" dirty="0" smtClean="0">
                <a:solidFill>
                  <a:srgbClr val="0070C0"/>
                </a:solidFill>
                <a:latin typeface="+mn-lt"/>
              </a:rPr>
              <a:t>– </a:t>
            </a:r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H</a:t>
            </a:r>
            <a:r>
              <a:rPr lang="en-US" altLang="en-US" sz="3200" b="1" dirty="0" smtClean="0">
                <a:solidFill>
                  <a:srgbClr val="0070C0"/>
                </a:solidFill>
                <a:latin typeface="+mn-lt"/>
              </a:rPr>
              <a:t>eat Exhaustion</a:t>
            </a:r>
            <a:endParaRPr lang="en-US" altLang="en-US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76" y="1305560"/>
            <a:ext cx="4392168" cy="4434840"/>
          </a:xfrm>
        </p:spPr>
        <p:txBody>
          <a:bodyPr/>
          <a:lstStyle/>
          <a:p>
            <a:pPr marL="457200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dirty="0" smtClean="0"/>
              <a:t>Signs and symptoms:</a:t>
            </a:r>
            <a:endParaRPr lang="en-US" altLang="en-US" dirty="0"/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Heavy </a:t>
            </a:r>
            <a:r>
              <a:rPr lang="en-US" altLang="en-US" sz="2400" dirty="0"/>
              <a:t>sweating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Weakness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Cold, pale, and clammy skin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Fast, weak pulse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Nausea or vomiting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Headache, dizziness, lightheadedness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35040" y="1305560"/>
            <a:ext cx="4730496" cy="443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Bef>
                <a:spcPts val="6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en-US" sz="2800" dirty="0" smtClean="0"/>
              <a:t>What to do: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en-US" sz="2400" dirty="0"/>
              <a:t>Move to a cooler </a:t>
            </a:r>
            <a:r>
              <a:rPr lang="en-US" altLang="en-US" sz="2400" dirty="0" smtClean="0"/>
              <a:t>location</a:t>
            </a:r>
            <a:endParaRPr lang="en-US" altLang="en-US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en-US" sz="2400" dirty="0"/>
              <a:t>Lie down and </a:t>
            </a:r>
            <a:r>
              <a:rPr lang="en-US" altLang="en-US" sz="2400" dirty="0" smtClean="0"/>
              <a:t>loosen clothing</a:t>
            </a:r>
            <a:endParaRPr lang="en-US" altLang="en-US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en-US" sz="2400" dirty="0"/>
              <a:t>Apply cool, wet cloths to as much of </a:t>
            </a:r>
            <a:r>
              <a:rPr lang="en-US" altLang="en-US" sz="2400" dirty="0" smtClean="0"/>
              <a:t>the </a:t>
            </a:r>
            <a:r>
              <a:rPr lang="en-US" altLang="en-US" sz="2400" dirty="0"/>
              <a:t>body as </a:t>
            </a:r>
            <a:r>
              <a:rPr lang="en-US" altLang="en-US" sz="2400" dirty="0" smtClean="0"/>
              <a:t>possible</a:t>
            </a:r>
            <a:endParaRPr lang="en-US" altLang="en-US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en-US" sz="2400" dirty="0"/>
              <a:t>Sip </a:t>
            </a:r>
            <a:r>
              <a:rPr lang="en-US" altLang="en-US" sz="2400" dirty="0" smtClean="0"/>
              <a:t>water</a:t>
            </a:r>
            <a:endParaRPr lang="en-US" altLang="en-US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en-US" sz="2400" dirty="0"/>
              <a:t>S</a:t>
            </a:r>
            <a:r>
              <a:rPr lang="en-US" altLang="en-US" sz="2400" dirty="0" smtClean="0"/>
              <a:t>eek </a:t>
            </a:r>
            <a:r>
              <a:rPr lang="en-US" altLang="en-US" sz="2400" dirty="0"/>
              <a:t>medical attention </a:t>
            </a:r>
            <a:r>
              <a:rPr lang="en-US" altLang="en-US" sz="2400" dirty="0" smtClean="0"/>
              <a:t>immediately for prolonged vomiting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6692" y="129223"/>
            <a:ext cx="1984139" cy="193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5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Heat Illness </a:t>
            </a:r>
            <a:r>
              <a:rPr lang="en-US" altLang="en-US" sz="3200" b="1" dirty="0" smtClean="0">
                <a:solidFill>
                  <a:srgbClr val="0070C0"/>
                </a:solidFill>
                <a:latin typeface="+mn-lt"/>
              </a:rPr>
              <a:t>– Heat Stroke</a:t>
            </a:r>
            <a:endParaRPr lang="en-US" altLang="en-US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76" y="1305560"/>
            <a:ext cx="4392168" cy="4434840"/>
          </a:xfrm>
        </p:spPr>
        <p:txBody>
          <a:bodyPr/>
          <a:lstStyle/>
          <a:p>
            <a:pPr marL="5715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sz="2800" dirty="0" smtClean="0"/>
              <a:t>Signs and Symptoms:</a:t>
            </a:r>
            <a:endParaRPr lang="en-US" altLang="en-US" sz="2800" dirty="0"/>
          </a:p>
          <a:p>
            <a:r>
              <a:rPr lang="en-US" sz="2400" dirty="0" smtClean="0"/>
              <a:t>Very high </a:t>
            </a:r>
            <a:r>
              <a:rPr lang="en-US" sz="2400" dirty="0"/>
              <a:t>body temperature (above </a:t>
            </a:r>
            <a:r>
              <a:rPr lang="en-US" sz="2400" dirty="0" smtClean="0"/>
              <a:t>103°F)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Hot, red, dry or moist skin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Rapid and strong pulse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 smtClean="0"/>
              <a:t>Possible fainting, confusion, or seizures</a:t>
            </a:r>
            <a:endParaRPr lang="en-US" sz="2400" dirty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35040" y="1305560"/>
            <a:ext cx="5422392" cy="443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Bef>
                <a:spcPts val="6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en-US" sz="2800" dirty="0" smtClean="0"/>
              <a:t>What to do:</a:t>
            </a:r>
          </a:p>
          <a:p>
            <a:r>
              <a:rPr lang="en-US" sz="2400" b="1" dirty="0"/>
              <a:t>Call 911 immediately — this is a medical emergency</a:t>
            </a:r>
            <a:r>
              <a:rPr lang="en-US" sz="2400" b="1" dirty="0" smtClean="0"/>
              <a:t>.</a:t>
            </a:r>
            <a:br>
              <a:rPr lang="en-US" sz="2400" b="1" dirty="0" smtClean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While waiting for emergency services: 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Move </a:t>
            </a:r>
            <a:r>
              <a:rPr lang="en-US" sz="2400" dirty="0"/>
              <a:t>the person to a cooler environment</a:t>
            </a:r>
            <a:r>
              <a:rPr lang="en-US" sz="2400" dirty="0" smtClean="0"/>
              <a:t>. </a:t>
            </a:r>
            <a:r>
              <a:rPr lang="en-US" sz="2400" dirty="0"/>
              <a:t>Do </a:t>
            </a:r>
            <a:r>
              <a:rPr lang="en-US" sz="2400" b="1" dirty="0"/>
              <a:t>NOT</a:t>
            </a:r>
            <a:r>
              <a:rPr lang="en-US" sz="2400" dirty="0"/>
              <a:t> give fluids</a:t>
            </a:r>
            <a:r>
              <a:rPr lang="en-US" sz="2400" dirty="0" smtClean="0"/>
              <a:t>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Reduce the person's body temperature with cool cloths or even a bath.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639" y="109970"/>
            <a:ext cx="2394486" cy="180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0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RBrand_bas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1149</Words>
  <Application>Microsoft Office PowerPoint</Application>
  <PresentationFormat>Widescreen</PresentationFormat>
  <Paragraphs>240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ＭＳ Ｐゴシック</vt:lpstr>
      <vt:lpstr>Arial</vt:lpstr>
      <vt:lpstr>Calibri</vt:lpstr>
      <vt:lpstr>ANRBrand_basic</vt:lpstr>
      <vt:lpstr>Heat Illness Prevention</vt:lpstr>
      <vt:lpstr>The Body’s Response to Heat</vt:lpstr>
      <vt:lpstr>Effects of the Body’s Response</vt:lpstr>
      <vt:lpstr>Contributing Factors</vt:lpstr>
      <vt:lpstr>Heat Illness  </vt:lpstr>
      <vt:lpstr>Heat Illness – Heat Rash</vt:lpstr>
      <vt:lpstr>Heat Illness – Heat Cramps</vt:lpstr>
      <vt:lpstr>Heat Illness – Heat Exhaustion</vt:lpstr>
      <vt:lpstr>Heat Illness – Heat Stroke</vt:lpstr>
      <vt:lpstr>Heat Illness Standard – Title 8, Section 3395</vt:lpstr>
      <vt:lpstr>Heat Illness Standard - Water</vt:lpstr>
      <vt:lpstr>Heat Illness Standard - Shade</vt:lpstr>
      <vt:lpstr>Heat Illness Standard – Cool-down Rest Periods </vt:lpstr>
      <vt:lpstr>Heat Illness Standard - High Heat Procedures </vt:lpstr>
      <vt:lpstr>Heat Illness Standard – Emergency Response </vt:lpstr>
      <vt:lpstr>Heat Illness Standard – Acclimatization</vt:lpstr>
      <vt:lpstr>Heat Illness Standard - Training</vt:lpstr>
      <vt:lpstr>Heat Illness Standard – Written Plan</vt:lpstr>
      <vt:lpstr>Heat Illness Standard – Helpful Resources</vt:lpstr>
      <vt:lpstr>Heat Illness Standard – Helpful Resources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 Malendia Maccree</dc:creator>
  <cp:lastModifiedBy>David A Alamillo</cp:lastModifiedBy>
  <cp:revision>39</cp:revision>
  <dcterms:created xsi:type="dcterms:W3CDTF">2015-03-12T00:43:43Z</dcterms:created>
  <dcterms:modified xsi:type="dcterms:W3CDTF">2016-05-19T20:20:54Z</dcterms:modified>
</cp:coreProperties>
</file>