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61" r:id="rId5"/>
    <p:sldId id="257" r:id="rId6"/>
    <p:sldId id="262" r:id="rId7"/>
    <p:sldId id="263" r:id="rId8"/>
    <p:sldId id="265" r:id="rId9"/>
    <p:sldId id="266" r:id="rId10"/>
    <p:sldId id="264" r:id="rId11"/>
    <p:sldId id="267"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707" autoAdjust="0"/>
  </p:normalViewPr>
  <p:slideViewPr>
    <p:cSldViewPr snapToGrid="0">
      <p:cViewPr varScale="1">
        <p:scale>
          <a:sx n="110" d="100"/>
          <a:sy n="110" d="100"/>
        </p:scale>
        <p:origin x="45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4" y="2514602"/>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4" y="4777381"/>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1"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6" y="4529542"/>
            <a:ext cx="779767" cy="365125"/>
          </a:xfrm>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3948235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4"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4"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8" y="317817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6" y="3244141"/>
            <a:ext cx="779767" cy="365125"/>
          </a:xfrm>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635104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53" y="609600"/>
            <a:ext cx="8393925"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1" y="3505200"/>
            <a:ext cx="7536555"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4"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8" y="317817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6" y="3244141"/>
            <a:ext cx="779767" cy="365125"/>
          </a:xfrm>
        </p:spPr>
        <p:txBody>
          <a:bodyPr/>
          <a:lstStyle/>
          <a:p>
            <a:fld id="{BE305BC7-7713-4FBD-B709-137AAF89FE69}"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632835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5" y="2438402"/>
            <a:ext cx="8915401"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5" y="5181600"/>
            <a:ext cx="8915401"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8" y="491172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6" y="4983089"/>
            <a:ext cx="779767" cy="365125"/>
          </a:xfrm>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28665306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53" y="609600"/>
            <a:ext cx="8393925"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5" y="4343400"/>
            <a:ext cx="8915401"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5" y="5181600"/>
            <a:ext cx="8915401"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8" y="491172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6" y="4983089"/>
            <a:ext cx="779767" cy="365125"/>
          </a:xfrm>
        </p:spPr>
        <p:txBody>
          <a:bodyPr/>
          <a:lstStyle/>
          <a:p>
            <a:fld id="{BE305BC7-7713-4FBD-B709-137AAF89FE69}"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260274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4"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5" y="4343400"/>
            <a:ext cx="8915401"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5" y="5181600"/>
            <a:ext cx="8915401"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8" y="491172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6" y="4983089"/>
            <a:ext cx="779767" cy="365125"/>
          </a:xfrm>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3095332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8" y="71437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31802738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7"/>
            <a:ext cx="220760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5" y="627407"/>
            <a:ext cx="6477001"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8" y="71437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527183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6"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5" y="2133600"/>
            <a:ext cx="8915401"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8" y="71437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1837671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4"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4"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8" y="317817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6" y="3244141"/>
            <a:ext cx="779767" cy="365125"/>
          </a:xfrm>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1409663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5" y="2133600"/>
            <a:ext cx="4313865"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9" y="2126222"/>
            <a:ext cx="4313865"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8" y="71437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6" y="787784"/>
            <a:ext cx="779767" cy="365125"/>
          </a:xfrm>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2213604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5" y="2548966"/>
            <a:ext cx="4342892"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6" y="2545739"/>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8" y="71437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6" y="787784"/>
            <a:ext cx="779767" cy="365125"/>
          </a:xfrm>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3382062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8" y="71437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1142801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8" y="71437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4098863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46088"/>
            <a:ext cx="3505198"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90"/>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3" y="1598613"/>
            <a:ext cx="3505198"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8" y="71437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2459268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5" y="4800600"/>
            <a:ext cx="8915401"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5" y="634965"/>
            <a:ext cx="8915401"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5" y="5367338"/>
            <a:ext cx="8915401"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8FDDC7-774D-4FF5-A87E-849AE949393B}" type="datetimeFigureOut">
              <a:rPr lang="en-US" smtClean="0"/>
              <a:pPr/>
              <a:t>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8" y="4911727"/>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6" y="4983089"/>
            <a:ext cx="779767" cy="365125"/>
          </a:xfrm>
        </p:spPr>
        <p:txBody>
          <a:body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2425025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0"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2" y="-785"/>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6"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5" y="2133600"/>
            <a:ext cx="8915401"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48FDDC7-774D-4FF5-A87E-849AE949393B}" type="datetimeFigureOut">
              <a:rPr lang="en-US" smtClean="0"/>
              <a:pPr/>
              <a:t>1/5/2017</a:t>
            </a:fld>
            <a:endParaRPr lang="en-US" dirty="0"/>
          </a:p>
        </p:txBody>
      </p:sp>
      <p:sp>
        <p:nvSpPr>
          <p:cNvPr id="5" name="Footer Placeholder 4"/>
          <p:cNvSpPr>
            <a:spLocks noGrp="1"/>
          </p:cNvSpPr>
          <p:nvPr>
            <p:ph type="ftr" sz="quarter" idx="3"/>
          </p:nvPr>
        </p:nvSpPr>
        <p:spPr>
          <a:xfrm>
            <a:off x="2589213" y="6135810"/>
            <a:ext cx="761999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6" y="787784"/>
            <a:ext cx="779767" cy="365125"/>
          </a:xfrm>
          <a:prstGeom prst="rect">
            <a:avLst/>
          </a:prstGeom>
        </p:spPr>
        <p:txBody>
          <a:bodyPr vert="horz" lIns="91440" tIns="45720" rIns="91440" bIns="45720" rtlCol="0" anchor="ctr"/>
          <a:lstStyle>
            <a:lvl1pPr algn="r">
              <a:defRPr sz="2000">
                <a:solidFill>
                  <a:srgbClr val="FEFFFF"/>
                </a:solidFill>
              </a:defRPr>
            </a:lvl1pPr>
          </a:lstStyle>
          <a:p>
            <a:fld id="{BE305BC7-7713-4FBD-B709-137AAF89FE69}" type="slidenum">
              <a:rPr lang="en-US" smtClean="0"/>
              <a:pPr/>
              <a:t>‹#›</a:t>
            </a:fld>
            <a:endParaRPr lang="en-US" dirty="0"/>
          </a:p>
        </p:txBody>
      </p:sp>
    </p:spTree>
    <p:extLst>
      <p:ext uri="{BB962C8B-B14F-4D97-AF65-F5344CB8AC3E}">
        <p14:creationId xmlns:p14="http://schemas.microsoft.com/office/powerpoint/2010/main" val="4120522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ucanr.edu/sites/anrstaff/Administration/Business_Services/Controller/Risk_Service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ucanr.edu/sites/risk/Insurance/Hartford_Volunteer_Insurance/" TargetMode="External"/><Relationship Id="rId2" Type="http://schemas.openxmlformats.org/officeDocument/2006/relationships/hyperlink" Target="http://safety.ucanr.org/Guidelines/Reporting_an_Injur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1021" y="1169470"/>
            <a:ext cx="7974512" cy="1593024"/>
          </a:xfrm>
        </p:spPr>
        <p:txBody>
          <a:bodyPr>
            <a:normAutofit fontScale="90000"/>
          </a:bodyPr>
          <a:lstStyle/>
          <a:p>
            <a:r>
              <a:rPr lang="en-US" dirty="0" smtClean="0"/>
              <a:t>         ANR Office of </a:t>
            </a:r>
            <a:br>
              <a:rPr lang="en-US" dirty="0" smtClean="0"/>
            </a:br>
            <a:r>
              <a:rPr lang="en-US" dirty="0" smtClean="0"/>
              <a:t>           Risk Services</a:t>
            </a:r>
            <a:endParaRPr lang="en-US" dirty="0"/>
          </a:p>
        </p:txBody>
      </p:sp>
      <p:sp>
        <p:nvSpPr>
          <p:cNvPr id="3" name="Subtitle 2"/>
          <p:cNvSpPr>
            <a:spLocks noGrp="1"/>
          </p:cNvSpPr>
          <p:nvPr>
            <p:ph type="subTitle" idx="1"/>
          </p:nvPr>
        </p:nvSpPr>
        <p:spPr>
          <a:xfrm>
            <a:off x="1384437" y="4108705"/>
            <a:ext cx="10082462" cy="1839557"/>
          </a:xfrm>
        </p:spPr>
        <p:txBody>
          <a:bodyPr>
            <a:normAutofit lnSpcReduction="10000"/>
          </a:bodyPr>
          <a:lstStyle/>
          <a:p>
            <a:r>
              <a:rPr lang="en-US" dirty="0" smtClean="0"/>
              <a:t>                                </a:t>
            </a:r>
          </a:p>
          <a:p>
            <a:pPr algn="ctr"/>
            <a:r>
              <a:rPr lang="en-US" b="1" dirty="0" smtClean="0">
                <a:solidFill>
                  <a:srgbClr val="FF0000"/>
                </a:solidFill>
              </a:rPr>
              <a:t>Linda  (Oristine) Harris</a:t>
            </a:r>
          </a:p>
          <a:p>
            <a:pPr algn="ctr"/>
            <a:r>
              <a:rPr lang="en-US" b="1" dirty="0" smtClean="0">
                <a:solidFill>
                  <a:srgbClr val="FF0000"/>
                </a:solidFill>
              </a:rPr>
              <a:t>olharris@ucanr.edu</a:t>
            </a:r>
          </a:p>
          <a:p>
            <a:pPr algn="ctr"/>
            <a:endParaRPr lang="en-US" dirty="0" smtClean="0"/>
          </a:p>
          <a:p>
            <a:pPr algn="ctr"/>
            <a:r>
              <a:rPr lang="en-US" sz="1600" b="1" dirty="0">
                <a:hlinkClick r:id="rId2"/>
              </a:rPr>
              <a:t>http://ucanr.edu/sites/anrstaff/Administration/Business_Services/Controller/Risk_Services</a:t>
            </a:r>
            <a:r>
              <a:rPr lang="en-US" sz="1600" b="1" dirty="0" smtClean="0">
                <a:hlinkClick r:id="rId2"/>
              </a:rPr>
              <a:t>/</a:t>
            </a:r>
            <a:endParaRPr lang="en-US" sz="1600" b="1" dirty="0" smtClean="0"/>
          </a:p>
          <a:p>
            <a:pPr algn="ctr"/>
            <a:endParaRPr lang="en-US" dirty="0"/>
          </a:p>
        </p:txBody>
      </p:sp>
    </p:spTree>
    <p:extLst>
      <p:ext uri="{BB962C8B-B14F-4D97-AF65-F5344CB8AC3E}">
        <p14:creationId xmlns:p14="http://schemas.microsoft.com/office/powerpoint/2010/main" val="553864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3742" y="538766"/>
            <a:ext cx="8911687" cy="1280890"/>
          </a:xfrm>
        </p:spPr>
        <p:txBody>
          <a:bodyPr/>
          <a:lstStyle/>
          <a:p>
            <a:r>
              <a:rPr lang="en-US" dirty="0" smtClean="0"/>
              <a:t>What Do I Need for Bus Trips and Tours?</a:t>
            </a:r>
            <a:br>
              <a:rPr lang="en-US" dirty="0" smtClean="0"/>
            </a:br>
            <a:endParaRPr lang="en-US" dirty="0"/>
          </a:p>
        </p:txBody>
      </p:sp>
      <p:sp>
        <p:nvSpPr>
          <p:cNvPr id="3" name="Content Placeholder 2"/>
          <p:cNvSpPr>
            <a:spLocks noGrp="1"/>
          </p:cNvSpPr>
          <p:nvPr>
            <p:ph idx="1"/>
          </p:nvPr>
        </p:nvSpPr>
        <p:spPr>
          <a:xfrm>
            <a:off x="2003999" y="1767840"/>
            <a:ext cx="8915401" cy="3777622"/>
          </a:xfrm>
        </p:spPr>
        <p:txBody>
          <a:bodyPr/>
          <a:lstStyle/>
          <a:p>
            <a:endParaRPr lang="en-US" dirty="0" smtClean="0"/>
          </a:p>
          <a:p>
            <a:r>
              <a:rPr lang="en-US" dirty="0" smtClean="0"/>
              <a:t>You may go through purchasing to enter into a contract with a bus company for transportation that is on UC ‘s approved vendor list, or you may contract with a company directly that you have a relationship with.  In either case you will need to make sure that the bus company has adequate levels of liability insurance and obtain their proof of insurance.  </a:t>
            </a:r>
          </a:p>
          <a:p>
            <a:endParaRPr lang="en-US" dirty="0" smtClean="0"/>
          </a:p>
          <a:p>
            <a:r>
              <a:rPr lang="en-US" dirty="0" smtClean="0"/>
              <a:t>If the  bus company will be transporting  up to 20 persons they will need  a minimum of $5 million dollars of combined general aggregate  insurance.  If they will be transporting over 20 persons, the combined general aggregate limit should be $15 million.  If you are not sure of their limits you may forward the proof of insurance to Risk Services for review.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0590" y="170688"/>
            <a:ext cx="8911687" cy="1280890"/>
          </a:xfrm>
        </p:spPr>
        <p:txBody>
          <a:bodyPr/>
          <a:lstStyle/>
          <a:p>
            <a:pPr algn="ctr"/>
            <a:r>
              <a:rPr lang="en-US" dirty="0" smtClean="0"/>
              <a:t>What Forms Do I Complete </a:t>
            </a:r>
            <a:r>
              <a:rPr lang="en-US" smtClean="0"/>
              <a:t>When </a:t>
            </a:r>
            <a:br>
              <a:rPr lang="en-US" smtClean="0"/>
            </a:br>
            <a:r>
              <a:rPr lang="en-US" smtClean="0"/>
              <a:t>There </a:t>
            </a:r>
            <a:r>
              <a:rPr lang="en-US" dirty="0" smtClean="0"/>
              <a:t>is an Injury or Accident?</a:t>
            </a:r>
            <a:endParaRPr lang="en-US" dirty="0"/>
          </a:p>
        </p:txBody>
      </p:sp>
      <p:sp>
        <p:nvSpPr>
          <p:cNvPr id="3" name="Content Placeholder 2"/>
          <p:cNvSpPr>
            <a:spLocks noGrp="1"/>
          </p:cNvSpPr>
          <p:nvPr>
            <p:ph idx="1"/>
          </p:nvPr>
        </p:nvSpPr>
        <p:spPr>
          <a:xfrm>
            <a:off x="2101535" y="1609344"/>
            <a:ext cx="8915401" cy="5394960"/>
          </a:xfrm>
        </p:spPr>
        <p:txBody>
          <a:bodyPr>
            <a:normAutofit/>
          </a:bodyPr>
          <a:lstStyle/>
          <a:p>
            <a:r>
              <a:rPr lang="en-US" dirty="0" smtClean="0"/>
              <a:t>Injuries to Master Gardener volunteers should be reported on the </a:t>
            </a:r>
            <a:r>
              <a:rPr lang="en-US" b="1" dirty="0" smtClean="0"/>
              <a:t>ANR Incident Report </a:t>
            </a:r>
            <a:r>
              <a:rPr lang="en-US" dirty="0" smtClean="0"/>
              <a:t>and sent to Risk Services.  You may also need to complete and submit the Hartford Insurance form for payment/reimbursement of medical treatment for the volunteer when they have all their receipts, etc. to the Hartford. </a:t>
            </a:r>
            <a:r>
              <a:rPr lang="en-US" b="1" dirty="0" smtClean="0"/>
              <a:t>(See Hartford Volunteer Insurance link below)</a:t>
            </a:r>
            <a:r>
              <a:rPr lang="en-US" dirty="0" smtClean="0"/>
              <a:t>  Please provide Risk Services a copy of these documents to be placed with the incident report.  </a:t>
            </a:r>
          </a:p>
          <a:p>
            <a:r>
              <a:rPr lang="en-US" dirty="0" smtClean="0"/>
              <a:t>Injuries to Employees should be reported on the Workers’ Compensation forms.  </a:t>
            </a:r>
          </a:p>
          <a:p>
            <a:r>
              <a:rPr lang="en-US" dirty="0" smtClean="0"/>
              <a:t>Auto accidents involving UC Owned/County Owned vehicles should be reported using the </a:t>
            </a:r>
            <a:r>
              <a:rPr lang="en-US" b="1" dirty="0" smtClean="0"/>
              <a:t>ANR Incident Report </a:t>
            </a:r>
            <a:r>
              <a:rPr lang="en-US" dirty="0" smtClean="0"/>
              <a:t>and/or a copy of the County incident report along with the police report if applicable.</a:t>
            </a:r>
          </a:p>
          <a:p>
            <a:endParaRPr lang="en-US" dirty="0" smtClean="0"/>
          </a:p>
          <a:p>
            <a:r>
              <a:rPr lang="en-US" dirty="0" smtClean="0">
                <a:hlinkClick r:id="rId2"/>
              </a:rPr>
              <a:t> http://safety.ucanr.org/Guidelines/Reporting_an_Injury/</a:t>
            </a:r>
            <a:endParaRPr lang="en-US" dirty="0" smtClean="0"/>
          </a:p>
          <a:p>
            <a:r>
              <a:rPr lang="en-US" dirty="0" smtClean="0">
                <a:hlinkClick r:id="rId3"/>
              </a:rPr>
              <a:t>http://ucanr.edu/sites/risk/Insurance/Hartford_Volunteer_Insurance/</a:t>
            </a:r>
            <a:endParaRPr lang="en-US" dirty="0" smtClean="0"/>
          </a:p>
          <a:p>
            <a:endParaRPr lang="en-US" dirty="0" smtClean="0"/>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2" cstate="print"/>
          <a:stretch>
            <a:fillRect/>
          </a:stretch>
        </p:blipFill>
        <p:spPr>
          <a:xfrm>
            <a:off x="-2942379" y="-929453"/>
            <a:ext cx="18364201" cy="11125200"/>
          </a:xfrm>
          <a:prstGeom prst="rect">
            <a:avLst/>
          </a:prstGeom>
        </p:spPr>
      </p:pic>
    </p:spTree>
    <p:extLst>
      <p:ext uri="{BB962C8B-B14F-4D97-AF65-F5344CB8AC3E}">
        <p14:creationId xmlns:p14="http://schemas.microsoft.com/office/powerpoint/2010/main" val="3097733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2" cstate="print"/>
          <a:stretch>
            <a:fillRect/>
          </a:stretch>
        </p:blipFill>
        <p:spPr>
          <a:xfrm>
            <a:off x="-3073022" y="-843309"/>
            <a:ext cx="18364201" cy="11125200"/>
          </a:xfrm>
          <a:prstGeom prst="rect">
            <a:avLst/>
          </a:prstGeom>
        </p:spPr>
      </p:pic>
    </p:spTree>
    <p:extLst>
      <p:ext uri="{BB962C8B-B14F-4D97-AF65-F5344CB8AC3E}">
        <p14:creationId xmlns:p14="http://schemas.microsoft.com/office/powerpoint/2010/main" val="3690152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2" cstate="print"/>
          <a:stretch>
            <a:fillRect/>
          </a:stretch>
        </p:blipFill>
        <p:spPr>
          <a:xfrm>
            <a:off x="-2920734" y="-910444"/>
            <a:ext cx="18364201" cy="11125200"/>
          </a:xfrm>
          <a:prstGeom prst="rect">
            <a:avLst/>
          </a:prstGeom>
        </p:spPr>
      </p:pic>
    </p:spTree>
    <p:extLst>
      <p:ext uri="{BB962C8B-B14F-4D97-AF65-F5344CB8AC3E}">
        <p14:creationId xmlns:p14="http://schemas.microsoft.com/office/powerpoint/2010/main" val="3282193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1406" y="621792"/>
            <a:ext cx="8911687" cy="1271016"/>
          </a:xfrm>
        </p:spPr>
        <p:txBody>
          <a:bodyPr/>
          <a:lstStyle/>
          <a:p>
            <a:r>
              <a:rPr lang="en-US" dirty="0" smtClean="0"/>
              <a:t>Understanding </a:t>
            </a:r>
            <a:r>
              <a:rPr lang="en-US" dirty="0"/>
              <a:t>Facility Use Agreements</a:t>
            </a:r>
          </a:p>
        </p:txBody>
      </p:sp>
      <p:sp>
        <p:nvSpPr>
          <p:cNvPr id="3" name="Content Placeholder 2"/>
          <p:cNvSpPr>
            <a:spLocks noGrp="1"/>
          </p:cNvSpPr>
          <p:nvPr>
            <p:ph idx="1"/>
          </p:nvPr>
        </p:nvSpPr>
        <p:spPr>
          <a:xfrm>
            <a:off x="1918655" y="2084832"/>
            <a:ext cx="8915401" cy="3777622"/>
          </a:xfrm>
        </p:spPr>
        <p:txBody>
          <a:bodyPr>
            <a:normAutofit lnSpcReduction="10000"/>
          </a:bodyPr>
          <a:lstStyle/>
          <a:p>
            <a:r>
              <a:rPr lang="en-US" dirty="0"/>
              <a:t>What </a:t>
            </a:r>
            <a:r>
              <a:rPr lang="en-US" dirty="0" smtClean="0"/>
              <a:t>Forms Do </a:t>
            </a:r>
            <a:r>
              <a:rPr lang="en-US" dirty="0"/>
              <a:t>I Need </a:t>
            </a:r>
            <a:r>
              <a:rPr lang="en-US" dirty="0" smtClean="0"/>
              <a:t>to Reserve a Room/Facility for a Meeting or Activity?</a:t>
            </a:r>
          </a:p>
          <a:p>
            <a:endParaRPr lang="en-US" dirty="0"/>
          </a:p>
          <a:p>
            <a:r>
              <a:rPr lang="en-US" dirty="0" smtClean="0"/>
              <a:t>What Forms Do I Need to Prepare for Garden Tours?</a:t>
            </a:r>
          </a:p>
          <a:p>
            <a:endParaRPr lang="en-US" dirty="0" smtClean="0"/>
          </a:p>
          <a:p>
            <a:r>
              <a:rPr lang="en-US" dirty="0" smtClean="0"/>
              <a:t>What Forms Do I Need for Pruning Demonstrations/Meetings on Private Property?</a:t>
            </a:r>
          </a:p>
          <a:p>
            <a:endParaRPr lang="en-US" dirty="0" smtClean="0"/>
          </a:p>
          <a:p>
            <a:r>
              <a:rPr lang="en-US" dirty="0" smtClean="0"/>
              <a:t>What Do I Need for Booths in Farmers Markets/Fairs, etc.?</a:t>
            </a:r>
          </a:p>
          <a:p>
            <a:endParaRPr lang="en-US" dirty="0" smtClean="0"/>
          </a:p>
          <a:p>
            <a:r>
              <a:rPr lang="en-US" dirty="0" smtClean="0"/>
              <a:t>What Do I Need for Bus Trips and Tours?</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4114813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6478" y="550958"/>
            <a:ext cx="8911687" cy="1280890"/>
          </a:xfrm>
        </p:spPr>
        <p:txBody>
          <a:bodyPr>
            <a:normAutofit fontScale="90000"/>
          </a:bodyPr>
          <a:lstStyle/>
          <a:p>
            <a:pPr algn="ctr"/>
            <a:r>
              <a:rPr lang="en-US" dirty="0" smtClean="0"/>
              <a:t>What Forms Do I Need to Reserve a Room/Facility for a Meeting or Activity?</a:t>
            </a:r>
            <a:br>
              <a:rPr lang="en-US" dirty="0" smtClean="0"/>
            </a:br>
            <a:endParaRPr lang="en-US" dirty="0"/>
          </a:p>
        </p:txBody>
      </p:sp>
      <p:sp>
        <p:nvSpPr>
          <p:cNvPr id="3" name="Content Placeholder 2"/>
          <p:cNvSpPr>
            <a:spLocks noGrp="1"/>
          </p:cNvSpPr>
          <p:nvPr>
            <p:ph idx="1"/>
          </p:nvPr>
        </p:nvSpPr>
        <p:spPr>
          <a:xfrm>
            <a:off x="1979615" y="2133600"/>
            <a:ext cx="8915401" cy="4724400"/>
          </a:xfrm>
        </p:spPr>
        <p:txBody>
          <a:bodyPr>
            <a:normAutofit fontScale="85000" lnSpcReduction="20000"/>
          </a:bodyPr>
          <a:lstStyle/>
          <a:p>
            <a:endParaRPr lang="en-US" dirty="0" smtClean="0"/>
          </a:p>
          <a:p>
            <a:r>
              <a:rPr lang="en-US" dirty="0" smtClean="0"/>
              <a:t>If the facility has an agreement which has language that is not favorable to UC’s  responsibility of proportionality the </a:t>
            </a:r>
            <a:r>
              <a:rPr lang="en-US" b="1" dirty="0" smtClean="0"/>
              <a:t>Attachment B</a:t>
            </a:r>
            <a:r>
              <a:rPr lang="en-US" dirty="0" smtClean="0"/>
              <a:t> should be used to modify the hold harmless language.  In some instances the </a:t>
            </a:r>
            <a:r>
              <a:rPr lang="en-US" b="1" dirty="0" smtClean="0"/>
              <a:t>Attachment A</a:t>
            </a:r>
            <a:r>
              <a:rPr lang="en-US" dirty="0" smtClean="0"/>
              <a:t> should be used which has reciprocal language where both parties agree to be responsible for their negligent or intentional acts. Cross out the language and write “</a:t>
            </a:r>
            <a:r>
              <a:rPr lang="en-US" b="1" dirty="0" smtClean="0"/>
              <a:t>See Attachment B or A</a:t>
            </a:r>
            <a:r>
              <a:rPr lang="en-US" dirty="0" smtClean="0"/>
              <a:t>”. </a:t>
            </a:r>
          </a:p>
          <a:p>
            <a:endParaRPr lang="en-US" dirty="0" smtClean="0"/>
          </a:p>
          <a:p>
            <a:r>
              <a:rPr lang="en-US" dirty="0" smtClean="0"/>
              <a:t>The county director or program director is the only person authorized to sign these agreements and attachments.  If the facility requires proof of insurance you may provide the generic certificate of insurance, however if they want to be named as an additional insured you will need to complete the </a:t>
            </a:r>
            <a:r>
              <a:rPr lang="en-US" b="1" dirty="0" smtClean="0"/>
              <a:t>Online Request for Certificate of Insurance</a:t>
            </a:r>
            <a:r>
              <a:rPr lang="en-US" dirty="0" smtClean="0"/>
              <a:t>.  </a:t>
            </a:r>
          </a:p>
          <a:p>
            <a:endParaRPr lang="en-US" dirty="0" smtClean="0"/>
          </a:p>
          <a:p>
            <a:r>
              <a:rPr lang="en-US" dirty="0" smtClean="0"/>
              <a:t>If the facility does not have an agreement in most instances the </a:t>
            </a:r>
            <a:r>
              <a:rPr lang="en-US" b="1" dirty="0" smtClean="0"/>
              <a:t>Attachment D</a:t>
            </a:r>
            <a:r>
              <a:rPr lang="en-US" dirty="0" smtClean="0"/>
              <a:t> which has reciprocal language should be used as the agreement, as well as obtain proof of the facility’s liability insurance (declaration page).  In some instances, facilities  i.e., (city, county, school districts, fire and police departments) an </a:t>
            </a:r>
            <a:r>
              <a:rPr lang="en-US" b="1" dirty="0" smtClean="0"/>
              <a:t>Attachment E</a:t>
            </a:r>
            <a:r>
              <a:rPr lang="en-US" dirty="0" smtClean="0"/>
              <a:t> should be used which usually does not require proof of insurance since these entities are typically self-insured.  If the facility requires proof of insurance you may provide our </a:t>
            </a:r>
            <a:r>
              <a:rPr lang="en-US" b="1" dirty="0" smtClean="0"/>
              <a:t>Generic Certificate of Insurance</a:t>
            </a:r>
            <a:r>
              <a:rPr lang="en-US" dirty="0" smtClean="0"/>
              <a:t>, however if they want to be named as an additional insured you will need to complete the </a:t>
            </a:r>
            <a:r>
              <a:rPr lang="en-US" b="1" dirty="0" smtClean="0"/>
              <a:t>Online Request for Certificate of Insurance</a:t>
            </a:r>
            <a:r>
              <a:rPr lang="en-US" dirty="0" smtClean="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9630" y="526574"/>
            <a:ext cx="8911687" cy="1280890"/>
          </a:xfrm>
        </p:spPr>
        <p:txBody>
          <a:bodyPr>
            <a:normAutofit fontScale="90000"/>
          </a:bodyPr>
          <a:lstStyle/>
          <a:p>
            <a:pPr algn="ctr"/>
            <a:r>
              <a:rPr lang="en-US" dirty="0" smtClean="0"/>
              <a:t>What Forms Do I Need to Prepare for Garden Tours?</a:t>
            </a:r>
            <a:br>
              <a:rPr lang="en-US" dirty="0" smtClean="0"/>
            </a:br>
            <a:endParaRPr lang="en-US" dirty="0"/>
          </a:p>
        </p:txBody>
      </p:sp>
      <p:sp>
        <p:nvSpPr>
          <p:cNvPr id="3" name="Content Placeholder 2"/>
          <p:cNvSpPr>
            <a:spLocks noGrp="1"/>
          </p:cNvSpPr>
          <p:nvPr>
            <p:ph idx="1"/>
          </p:nvPr>
        </p:nvSpPr>
        <p:spPr>
          <a:xfrm>
            <a:off x="1930847" y="2109216"/>
            <a:ext cx="8915401" cy="3169920"/>
          </a:xfrm>
        </p:spPr>
        <p:txBody>
          <a:bodyPr>
            <a:normAutofit/>
          </a:bodyPr>
          <a:lstStyle/>
          <a:p>
            <a:r>
              <a:rPr lang="en-US" dirty="0" smtClean="0"/>
              <a:t>An </a:t>
            </a:r>
            <a:r>
              <a:rPr lang="en-US" b="1" dirty="0" smtClean="0"/>
              <a:t>Attachment D</a:t>
            </a:r>
            <a:r>
              <a:rPr lang="en-US" dirty="0" smtClean="0"/>
              <a:t> should be prepared and proof of liability insurance (declaration page) obtained from the homeowner.  You will also need to complete the </a:t>
            </a:r>
            <a:r>
              <a:rPr lang="en-US" b="1" dirty="0" smtClean="0"/>
              <a:t>Online Request for Certificate of Insurance</a:t>
            </a:r>
            <a:r>
              <a:rPr lang="en-US" dirty="0" smtClean="0"/>
              <a:t> to provide UC’s insurance coverage to the homeowner.  </a:t>
            </a:r>
          </a:p>
          <a:p>
            <a:endParaRPr lang="en-US" dirty="0" smtClean="0"/>
          </a:p>
          <a:p>
            <a:r>
              <a:rPr lang="en-US" dirty="0" smtClean="0"/>
              <a:t>There are instances where a homeowner may object to completing  the </a:t>
            </a:r>
            <a:r>
              <a:rPr lang="en-US" b="1" dirty="0" smtClean="0"/>
              <a:t>Attachment D</a:t>
            </a:r>
            <a:r>
              <a:rPr lang="en-US" dirty="0" smtClean="0"/>
              <a:t> because it states that they agree to indemnify UC.  In this situation you should use the </a:t>
            </a:r>
            <a:r>
              <a:rPr lang="en-US" b="1" dirty="0" smtClean="0"/>
              <a:t>Attachment E</a:t>
            </a:r>
            <a:r>
              <a:rPr lang="en-US" dirty="0" smtClean="0"/>
              <a:t> and obtain the proof of liability insurance and complete the </a:t>
            </a:r>
            <a:r>
              <a:rPr lang="en-US" b="1" dirty="0" smtClean="0"/>
              <a:t>Online Request for Certificate of Insurance </a:t>
            </a:r>
            <a:r>
              <a:rPr lang="en-US" dirty="0" smtClean="0"/>
              <a:t>to provide UC’s insurance coverage to the homeowner.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7710" y="453422"/>
            <a:ext cx="8911687" cy="1777714"/>
          </a:xfrm>
        </p:spPr>
        <p:txBody>
          <a:bodyPr>
            <a:normAutofit fontScale="90000"/>
          </a:bodyPr>
          <a:lstStyle/>
          <a:p>
            <a:pPr algn="ctr"/>
            <a:r>
              <a:rPr lang="en-US" dirty="0" smtClean="0"/>
              <a:t>What Forms Do I Need for Pruning Demonstrations/Meetings on Private Property?</a:t>
            </a:r>
            <a:br>
              <a:rPr lang="en-US" dirty="0" smtClean="0"/>
            </a:br>
            <a:endParaRPr lang="en-US" dirty="0"/>
          </a:p>
        </p:txBody>
      </p:sp>
      <p:sp>
        <p:nvSpPr>
          <p:cNvPr id="3" name="Content Placeholder 2"/>
          <p:cNvSpPr>
            <a:spLocks noGrp="1"/>
          </p:cNvSpPr>
          <p:nvPr>
            <p:ph idx="1"/>
          </p:nvPr>
        </p:nvSpPr>
        <p:spPr>
          <a:xfrm>
            <a:off x="1869887" y="2401824"/>
            <a:ext cx="8915401" cy="1853184"/>
          </a:xfrm>
        </p:spPr>
        <p:txBody>
          <a:bodyPr>
            <a:normAutofit lnSpcReduction="10000"/>
          </a:bodyPr>
          <a:lstStyle/>
          <a:p>
            <a:endParaRPr lang="en-US" dirty="0" smtClean="0"/>
          </a:p>
          <a:p>
            <a:pPr>
              <a:buFont typeface="+mj-lt"/>
              <a:buAutoNum type="arabicPeriod"/>
            </a:pPr>
            <a:r>
              <a:rPr lang="en-US" dirty="0" smtClean="0"/>
              <a:t>Typically, you will complete the </a:t>
            </a:r>
            <a:r>
              <a:rPr lang="en-US" b="1" dirty="0" smtClean="0"/>
              <a:t>Attachment D</a:t>
            </a:r>
            <a:r>
              <a:rPr lang="en-US" dirty="0" smtClean="0"/>
              <a:t> the same as for a garden tour and obtain proof of liability insurance (declaration page) from the homeowner/landowner. You will also need to complete the </a:t>
            </a:r>
            <a:r>
              <a:rPr lang="en-US" b="1" dirty="0" smtClean="0"/>
              <a:t>Online Request for Certificate of Insurance</a:t>
            </a:r>
            <a:r>
              <a:rPr lang="en-US" dirty="0" smtClean="0"/>
              <a:t> to provide UC’s insurance coverage to the homeowner/landowner.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3742" y="429038"/>
            <a:ext cx="8911687" cy="1280890"/>
          </a:xfrm>
        </p:spPr>
        <p:txBody>
          <a:bodyPr>
            <a:normAutofit fontScale="90000"/>
          </a:bodyPr>
          <a:lstStyle/>
          <a:p>
            <a:pPr algn="ctr"/>
            <a:r>
              <a:rPr lang="en-US" dirty="0" smtClean="0"/>
              <a:t>What Forms Do I Need for Booths in Farmers Markets/Fairs, etc.?</a:t>
            </a:r>
            <a:br>
              <a:rPr lang="en-US" dirty="0" smtClean="0"/>
            </a:br>
            <a:endParaRPr lang="en-US" dirty="0"/>
          </a:p>
        </p:txBody>
      </p:sp>
      <p:sp>
        <p:nvSpPr>
          <p:cNvPr id="3" name="Content Placeholder 2"/>
          <p:cNvSpPr>
            <a:spLocks noGrp="1"/>
          </p:cNvSpPr>
          <p:nvPr>
            <p:ph idx="1"/>
          </p:nvPr>
        </p:nvSpPr>
        <p:spPr>
          <a:xfrm>
            <a:off x="1991807" y="1877569"/>
            <a:ext cx="8915401" cy="4181856"/>
          </a:xfrm>
        </p:spPr>
        <p:txBody>
          <a:bodyPr>
            <a:normAutofit fontScale="92500" lnSpcReduction="10000"/>
          </a:bodyPr>
          <a:lstStyle/>
          <a:p>
            <a:endParaRPr lang="en-US" dirty="0" smtClean="0"/>
          </a:p>
          <a:p>
            <a:r>
              <a:rPr lang="en-US" dirty="0" smtClean="0"/>
              <a:t>Typically Farmers Markets have an agreement to complete which may have language that is not favorable to UC.  If this is the case, the </a:t>
            </a:r>
            <a:r>
              <a:rPr lang="en-US" b="1" dirty="0" smtClean="0"/>
              <a:t>Attachment B</a:t>
            </a:r>
            <a:r>
              <a:rPr lang="en-US" dirty="0" smtClean="0"/>
              <a:t> should be used to modify the hold harmless language in the agreement.  Cross out the language and write “</a:t>
            </a:r>
            <a:r>
              <a:rPr lang="en-US" b="1" dirty="0" smtClean="0"/>
              <a:t>See Attachment B</a:t>
            </a:r>
            <a:r>
              <a:rPr lang="en-US" dirty="0" smtClean="0"/>
              <a:t>”. If the facility requires proof of insurance you may provide our generic certificate of insurance, however if they want to be named as an additional insured you will need to complete the </a:t>
            </a:r>
            <a:r>
              <a:rPr lang="en-US" b="1" dirty="0" smtClean="0"/>
              <a:t>Online Request for Certificate of Insurance</a:t>
            </a:r>
            <a:r>
              <a:rPr lang="en-US" dirty="0" smtClean="0"/>
              <a:t>. </a:t>
            </a:r>
          </a:p>
          <a:p>
            <a:r>
              <a:rPr lang="en-US" dirty="0" smtClean="0"/>
              <a:t>District Agricultural Associations and most of the Fair Authorities have agreements to complete, however they have agreed upon indemnification language, which is the </a:t>
            </a:r>
            <a:r>
              <a:rPr lang="en-US" b="1" dirty="0" smtClean="0"/>
              <a:t>Attachment A </a:t>
            </a:r>
            <a:r>
              <a:rPr lang="en-US" dirty="0" smtClean="0"/>
              <a:t>language.  There is also a fair letter that you may attach to the agreement after you cross out the unfavorable language and write “</a:t>
            </a:r>
            <a:r>
              <a:rPr lang="en-US" b="1" dirty="0" smtClean="0"/>
              <a:t>See Attachment A or See Fair Letter</a:t>
            </a:r>
            <a:r>
              <a:rPr lang="en-US" dirty="0" smtClean="0"/>
              <a:t>”.  You will also need to complete the </a:t>
            </a:r>
            <a:r>
              <a:rPr lang="en-US" b="1" dirty="0" smtClean="0"/>
              <a:t>Online Request for Certificate of Insurance </a:t>
            </a:r>
            <a:r>
              <a:rPr lang="en-US" dirty="0" smtClean="0"/>
              <a:t>to provide UC’s insurance coverage. </a:t>
            </a:r>
          </a:p>
          <a:p>
            <a:endParaRPr lang="en-US" dirty="0"/>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Flow</Template>
  <TotalTime>780</TotalTime>
  <Words>981</Words>
  <Application>Microsoft Office PowerPoint</Application>
  <PresentationFormat>Widescreen</PresentationFormat>
  <Paragraphs>49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Wisp</vt:lpstr>
      <vt:lpstr>         ANR Office of             Risk Services</vt:lpstr>
      <vt:lpstr>PowerPoint Presentation</vt:lpstr>
      <vt:lpstr>PowerPoint Presentation</vt:lpstr>
      <vt:lpstr>PowerPoint Presentation</vt:lpstr>
      <vt:lpstr>Understanding Facility Use Agreements</vt:lpstr>
      <vt:lpstr>What Forms Do I Need to Reserve a Room/Facility for a Meeting or Activity? </vt:lpstr>
      <vt:lpstr>What Forms Do I Need to Prepare for Garden Tours? </vt:lpstr>
      <vt:lpstr>What Forms Do I Need for Pruning Demonstrations/Meetings on Private Property? </vt:lpstr>
      <vt:lpstr>What Forms Do I Need for Booths in Farmers Markets/Fairs, etc.? </vt:lpstr>
      <vt:lpstr>What Do I Need for Bus Trips and Tours? </vt:lpstr>
      <vt:lpstr>What Forms Do I Complete When  There is an Injury or Accident?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ANR Risk Services</dc:title>
  <dc:creator>Oristine Linda Harris</dc:creator>
  <cp:lastModifiedBy>mgwomack</cp:lastModifiedBy>
  <cp:revision>34</cp:revision>
  <cp:lastPrinted>2014-04-26T01:13:59Z</cp:lastPrinted>
  <dcterms:created xsi:type="dcterms:W3CDTF">2014-04-25T23:57:49Z</dcterms:created>
  <dcterms:modified xsi:type="dcterms:W3CDTF">2017-01-05T23:24:52Z</dcterms:modified>
</cp:coreProperties>
</file>