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8" r:id="rId14"/>
    <p:sldId id="279" r:id="rId15"/>
    <p:sldId id="280" r:id="rId16"/>
    <p:sldId id="281" r:id="rId17"/>
    <p:sldId id="282" r:id="rId18"/>
    <p:sldId id="269" r:id="rId19"/>
    <p:sldId id="270" r:id="rId20"/>
    <p:sldId id="271" r:id="rId21"/>
    <p:sldId id="272" r:id="rId22"/>
    <p:sldId id="273" r:id="rId23"/>
    <p:sldId id="274" r:id="rId24"/>
    <p:sldId id="276" r:id="rId25"/>
    <p:sldId id="277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8" r:id="rId41"/>
    <p:sldId id="299" r:id="rId42"/>
    <p:sldId id="300" r:id="rId43"/>
    <p:sldId id="301" r:id="rId44"/>
    <p:sldId id="297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thur Nathan" initials="AN" lastIdx="4" clrIdx="0">
    <p:extLst>
      <p:ext uri="{19B8F6BF-5375-455C-9EA6-DF929625EA0E}">
        <p15:presenceInfo xmlns:p15="http://schemas.microsoft.com/office/powerpoint/2012/main" userId="96551b8cce1465d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074" autoAdjust="0"/>
    <p:restoredTop sz="87433" autoAdjust="0"/>
  </p:normalViewPr>
  <p:slideViewPr>
    <p:cSldViewPr snapToGrid="0">
      <p:cViewPr varScale="1">
        <p:scale>
          <a:sx n="61" d="100"/>
          <a:sy n="61" d="100"/>
        </p:scale>
        <p:origin x="7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F2ED4-B84E-4750-AB4F-3BB67ED6BC63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2E560-E8FA-4B53-B382-76815F5A4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23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136DE-0289-4AC4-86F1-A4B7409F0DF0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BC3C5-8628-4F60-845F-13F959E3CC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70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V. vinifera</a:t>
            </a:r>
          </a:p>
          <a:p>
            <a:r>
              <a:rPr lang="en-US" dirty="0" smtClean="0"/>
              <a:t>V. labrusca</a:t>
            </a:r>
          </a:p>
          <a:p>
            <a:r>
              <a:rPr lang="en-US" dirty="0" smtClean="0"/>
              <a:t>V. californica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398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721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736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8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77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11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144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466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48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830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231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365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267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7113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6200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726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4731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159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0103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1980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6365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572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Carpenteria vine in1893.  Produced 8 tons at 51</a:t>
            </a:r>
            <a:r>
              <a:rPr lang="en-US" baseline="0" dirty="0" smtClean="0"/>
              <a:t> years old.  *8’ circumference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616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1549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411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00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9431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4865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6900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880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3183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0455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949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997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120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13972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036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670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72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599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214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240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731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59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8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88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265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78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754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837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14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8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49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00892-ED42-4F68-B8FC-EBDFA855A3C6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6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7668"/>
            <a:ext cx="8263944" cy="168198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7300" dirty="0" smtClean="0"/>
              <a:t>The Home Vineyard</a:t>
            </a:r>
            <a:endParaRPr lang="en-US" sz="7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095" y="3210454"/>
            <a:ext cx="9144000" cy="1655762"/>
          </a:xfrm>
        </p:spPr>
        <p:txBody>
          <a:bodyPr/>
          <a:lstStyle/>
          <a:p>
            <a:r>
              <a:rPr lang="en-US" sz="3200" dirty="0" smtClean="0"/>
              <a:t>Art Nathan, Enologist/Viticulturist</a:t>
            </a:r>
          </a:p>
          <a:p>
            <a:r>
              <a:rPr lang="en-US" dirty="0" smtClean="0"/>
              <a:t>UC Master Gardener 2011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437993"/>
            <a:ext cx="2053711" cy="202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vms.ucanr.edu/mg/files/documents/6386Logos534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945" y="295118"/>
            <a:ext cx="1622737" cy="199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5967" y="4250028"/>
            <a:ext cx="3540177" cy="235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7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934807"/>
            <a:ext cx="10515600" cy="435133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9367"/>
            <a:ext cx="12192000" cy="564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7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Care During Second Leaf:</a:t>
            </a:r>
          </a:p>
          <a:p>
            <a:pPr lvl="1"/>
            <a:r>
              <a:rPr lang="en-US" dirty="0" smtClean="0"/>
              <a:t>Most care is in training the vine up the stake</a:t>
            </a:r>
          </a:p>
          <a:p>
            <a:pPr lvl="2"/>
            <a:r>
              <a:rPr lang="en-US" dirty="0" smtClean="0"/>
              <a:t>Pick a single shoot</a:t>
            </a:r>
          </a:p>
          <a:p>
            <a:pPr lvl="2"/>
            <a:r>
              <a:rPr lang="en-US" dirty="0" smtClean="0"/>
              <a:t>Leave spur – just in case…</a:t>
            </a:r>
          </a:p>
          <a:p>
            <a:pPr lvl="2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4" y="3602871"/>
            <a:ext cx="12192000" cy="369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1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Dormant pruning after end of 2</a:t>
            </a:r>
            <a:r>
              <a:rPr lang="en-US" baseline="30000" dirty="0" smtClean="0"/>
              <a:t>nd</a:t>
            </a:r>
            <a:r>
              <a:rPr lang="en-US" dirty="0" smtClean="0"/>
              <a:t> Leaf</a:t>
            </a: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4" y="2636445"/>
            <a:ext cx="12192000" cy="35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4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2330592"/>
            <a:ext cx="10515600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Trellising and Training</a:t>
            </a:r>
          </a:p>
          <a:p>
            <a:pPr lvl="1"/>
            <a:r>
              <a:rPr lang="en-US" sz="2800" dirty="0" smtClean="0"/>
              <a:t>Multitude of trellis types and methods for training grapes.</a:t>
            </a:r>
          </a:p>
          <a:p>
            <a:pPr lvl="2"/>
            <a:r>
              <a:rPr lang="en-US" sz="2400" dirty="0" smtClean="0"/>
              <a:t>Easiest and oldest method is a single grape stake, with no wires.  </a:t>
            </a:r>
          </a:p>
          <a:p>
            <a:pPr lvl="2"/>
            <a:r>
              <a:rPr lang="en-US" sz="2400" dirty="0" smtClean="0"/>
              <a:t>Wine grapes usually grown on wire from 40 to 42 inches above ground.</a:t>
            </a:r>
          </a:p>
          <a:p>
            <a:pPr lvl="2"/>
            <a:r>
              <a:rPr lang="en-US" sz="2400" dirty="0" smtClean="0"/>
              <a:t>Table grapes generally grown higher, with 5 feet between vine and ground.</a:t>
            </a:r>
          </a:p>
          <a:p>
            <a:pPr lvl="2"/>
            <a:r>
              <a:rPr lang="en-US" sz="2400" dirty="0" smtClean="0"/>
              <a:t>Arbors and other patio structures are quite suitable for training and growing table grapes.</a:t>
            </a:r>
          </a:p>
        </p:txBody>
      </p:sp>
    </p:spTree>
    <p:extLst>
      <p:ext uri="{BB962C8B-B14F-4D97-AF65-F5344CB8AC3E}">
        <p14:creationId xmlns:p14="http://schemas.microsoft.com/office/powerpoint/2010/main" val="263072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772950"/>
            <a:ext cx="10515600" cy="4351338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3600" dirty="0" smtClean="0"/>
              <a:t>Training Systems: 2 Basic Systems</a:t>
            </a:r>
          </a:p>
          <a:p>
            <a:pPr marL="457200" lvl="1" indent="0" algn="just">
              <a:buNone/>
            </a:pPr>
            <a:endParaRPr lang="en-US" sz="3600" dirty="0" smtClean="0"/>
          </a:p>
          <a:p>
            <a:pPr lvl="1" algn="just"/>
            <a:r>
              <a:rPr lang="en-US" sz="3200" dirty="0" smtClean="0"/>
              <a:t>Cordon Trained</a:t>
            </a:r>
          </a:p>
          <a:p>
            <a:pPr lvl="1" algn="just"/>
            <a:endParaRPr lang="en-US" sz="3200" dirty="0" smtClean="0"/>
          </a:p>
          <a:p>
            <a:pPr lvl="1" algn="just"/>
            <a:r>
              <a:rPr lang="en-US" sz="3200" dirty="0" smtClean="0"/>
              <a:t>Head Trained</a:t>
            </a:r>
          </a:p>
          <a:p>
            <a:pPr lvl="2" algn="just"/>
            <a:r>
              <a:rPr lang="en-US" sz="2800" dirty="0" smtClean="0"/>
              <a:t>Spur pruned</a:t>
            </a:r>
          </a:p>
          <a:p>
            <a:pPr lvl="2" algn="just"/>
            <a:r>
              <a:rPr lang="en-US" sz="2800" dirty="0" smtClean="0"/>
              <a:t>Cane pruned</a:t>
            </a:r>
          </a:p>
          <a:p>
            <a:pPr marL="914400" lvl="2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6174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772950"/>
            <a:ext cx="10515600" cy="4351338"/>
          </a:xfrm>
        </p:spPr>
        <p:txBody>
          <a:bodyPr>
            <a:normAutofit/>
          </a:bodyPr>
          <a:lstStyle/>
          <a:p>
            <a:pPr lvl="1" algn="just"/>
            <a:r>
              <a:rPr lang="en-US" sz="3200" dirty="0" smtClean="0"/>
              <a:t>Cordon Trained</a:t>
            </a:r>
          </a:p>
          <a:p>
            <a:pPr lvl="1" algn="just"/>
            <a:endParaRPr lang="en-US" sz="3200" dirty="0" smtClean="0"/>
          </a:p>
          <a:p>
            <a:pPr lvl="1" algn="just"/>
            <a:endParaRPr lang="en-US" sz="3200" dirty="0" smtClean="0"/>
          </a:p>
          <a:p>
            <a:pPr marL="914400" lvl="2" indent="0" algn="just">
              <a:buNone/>
            </a:pP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324" y="2485953"/>
            <a:ext cx="77533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4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772950"/>
            <a:ext cx="10515600" cy="4351338"/>
          </a:xfrm>
        </p:spPr>
        <p:txBody>
          <a:bodyPr>
            <a:normAutofit/>
          </a:bodyPr>
          <a:lstStyle/>
          <a:p>
            <a:pPr lvl="1" algn="just"/>
            <a:r>
              <a:rPr lang="en-US" sz="3200" dirty="0" smtClean="0"/>
              <a:t>Head trained, spur pruned</a:t>
            </a:r>
          </a:p>
          <a:p>
            <a:pPr lvl="1" algn="just"/>
            <a:endParaRPr lang="en-US" sz="3200" dirty="0" smtClean="0"/>
          </a:p>
          <a:p>
            <a:pPr lvl="1" algn="just"/>
            <a:endParaRPr lang="en-US" sz="3200" dirty="0" smtClean="0"/>
          </a:p>
          <a:p>
            <a:pPr lvl="1" algn="just"/>
            <a:endParaRPr lang="en-US" sz="3200" dirty="0" smtClean="0"/>
          </a:p>
          <a:p>
            <a:pPr marL="914400" lvl="2" indent="0" algn="just">
              <a:buNone/>
            </a:pP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760" y="3228975"/>
            <a:ext cx="66675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8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631382"/>
            <a:ext cx="10515600" cy="4492906"/>
          </a:xfrm>
        </p:spPr>
        <p:txBody>
          <a:bodyPr>
            <a:normAutofit/>
          </a:bodyPr>
          <a:lstStyle/>
          <a:p>
            <a:pPr lvl="1" algn="just"/>
            <a:r>
              <a:rPr lang="en-US" sz="3200" dirty="0" smtClean="0"/>
              <a:t>Head trained, cane pruned</a:t>
            </a:r>
          </a:p>
          <a:p>
            <a:pPr lvl="1" algn="just"/>
            <a:endParaRPr lang="en-US" sz="3200" dirty="0" smtClean="0"/>
          </a:p>
          <a:p>
            <a:pPr lvl="1" algn="just"/>
            <a:endParaRPr lang="en-US" sz="3200" dirty="0" smtClean="0"/>
          </a:p>
          <a:p>
            <a:pPr lvl="1" algn="just"/>
            <a:endParaRPr lang="en-US" sz="3200" dirty="0" smtClean="0"/>
          </a:p>
          <a:p>
            <a:pPr lvl="1" algn="just"/>
            <a:endParaRPr lang="en-US" sz="3200" dirty="0" smtClean="0"/>
          </a:p>
          <a:p>
            <a:pPr marL="914400" lvl="2" indent="0" algn="just">
              <a:buNone/>
            </a:pP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2133600"/>
            <a:ext cx="102870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3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 smtClean="0"/>
              <a:t>1. Pruning has a depressing or stunting effect on the vine; the removal of living vegetative parts at any time decreases the capacity or total productive ability of the vine.</a:t>
            </a:r>
          </a:p>
          <a:p>
            <a:pPr marL="457200" lvl="1" indent="0">
              <a:buNone/>
            </a:pPr>
            <a:endParaRPr lang="en-US" sz="2800" dirty="0" smtClean="0"/>
          </a:p>
          <a:p>
            <a:pPr marL="457200" lvl="1" indent="0">
              <a:buNone/>
            </a:pPr>
            <a:r>
              <a:rPr lang="en-US" sz="3600" dirty="0" smtClean="0"/>
              <a:t>	-Leaf area, number and size determines capacity.</a:t>
            </a:r>
          </a:p>
        </p:txBody>
      </p:sp>
    </p:spTree>
    <p:extLst>
      <p:ext uri="{BB962C8B-B14F-4D97-AF65-F5344CB8AC3E}">
        <p14:creationId xmlns:p14="http://schemas.microsoft.com/office/powerpoint/2010/main" val="230938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 smtClean="0"/>
              <a:t>2.  The production of crop depresses the capacity of the vine for the following year or years. </a:t>
            </a:r>
          </a:p>
          <a:p>
            <a:pPr marL="457200" lvl="1" indent="0">
              <a:buNone/>
            </a:pP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- Over cropping when very young can depress vine growth &amp;     	production for many years, especially large cluster varieties.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 smtClean="0"/>
              <a:t> 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64236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690" y="231820"/>
            <a:ext cx="4430334" cy="6536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Home Vineyard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8987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I. BRIEF HISTORY OF GRAPE GROWING</a:t>
            </a:r>
          </a:p>
          <a:p>
            <a:pPr marL="457200" lvl="1" indent="0">
              <a:buNone/>
            </a:pPr>
            <a:r>
              <a:rPr lang="en-US" sz="4000" dirty="0" smtClean="0"/>
              <a:t>Early grape culture</a:t>
            </a:r>
          </a:p>
          <a:p>
            <a:pPr marL="457200" lvl="1" indent="0">
              <a:buNone/>
            </a:pPr>
            <a:r>
              <a:rPr lang="en-US" sz="4000" dirty="0" smtClean="0"/>
              <a:t>Grape growing in California</a:t>
            </a:r>
          </a:p>
          <a:p>
            <a:pPr marL="457200" lvl="1" indent="0">
              <a:buNone/>
            </a:pPr>
            <a:r>
              <a:rPr lang="en-US" sz="4000" dirty="0" smtClean="0"/>
              <a:t>Effects of 18</a:t>
            </a:r>
            <a:r>
              <a:rPr lang="en-US" sz="4000" baseline="30000" dirty="0" smtClean="0"/>
              <a:t>th</a:t>
            </a:r>
            <a:r>
              <a:rPr lang="en-US" sz="4000" dirty="0" smtClean="0"/>
              <a:t> Amendment </a:t>
            </a:r>
            <a:r>
              <a:rPr lang="en-US" sz="4000" dirty="0" smtClean="0">
                <a:solidFill>
                  <a:srgbClr val="FF0000"/>
                </a:solidFill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</a:rPr>
              <a:t>Prohibition!)</a:t>
            </a:r>
          </a:p>
          <a:p>
            <a:pPr marL="457200" lvl="1" indent="0">
              <a:buNone/>
            </a:pPr>
            <a:r>
              <a:rPr lang="en-US" sz="4000" dirty="0" smtClean="0"/>
              <a:t>Post Prohibition</a:t>
            </a:r>
          </a:p>
          <a:p>
            <a:pPr lvl="1"/>
            <a:endParaRPr lang="en-US" sz="2800" b="1" dirty="0" smtClean="0">
              <a:solidFill>
                <a:srgbClr val="FF0000"/>
              </a:solidFill>
            </a:endParaRPr>
          </a:p>
          <a:p>
            <a:pPr lvl="1"/>
            <a:endParaRPr lang="en-US" sz="1400" b="1" dirty="0">
              <a:solidFill>
                <a:srgbClr val="FF0000"/>
              </a:solidFill>
            </a:endParaRPr>
          </a:p>
          <a:p>
            <a:pPr lvl="1"/>
            <a:endParaRPr lang="en-US" sz="1400" b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85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 smtClean="0"/>
              <a:t>3. The capacity of the vine varies directly with the number of shoots that develop. 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- Capacity of vine determined by leaf area, NOT how fast the                       	shoots grow.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 smtClean="0"/>
              <a:t> 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06381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 smtClean="0"/>
              <a:t>4. The vigor of the shoots of a vine varies inversely with the number of shoots and with the amount of crop.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 smtClean="0"/>
              <a:t>	- Few shoots with reduced crop will have greater growth than many shoots with crop. 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 smtClean="0"/>
              <a:t> 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45358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 smtClean="0"/>
              <a:t>5. The fruitfulness of a vine, within limits, varies inversely with the vigor of the shoots.  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 smtClean="0"/>
              <a:t>	- </a:t>
            </a:r>
            <a:r>
              <a:rPr lang="en-US" sz="5400" dirty="0" smtClean="0"/>
              <a:t>VINE BALANCE </a:t>
            </a:r>
            <a:r>
              <a:rPr lang="en-US" sz="2800" dirty="0" smtClean="0"/>
              <a:t>IS THE KEY.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 smtClean="0"/>
              <a:t> 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7045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	</a:t>
            </a:r>
          </a:p>
          <a:p>
            <a:pPr marL="457200" lvl="1" indent="0">
              <a:buNone/>
            </a:pPr>
            <a:endParaRPr lang="en-US" sz="3600" dirty="0"/>
          </a:p>
          <a:p>
            <a:pPr marL="457200" lvl="1" indent="0">
              <a:buNone/>
            </a:pPr>
            <a:r>
              <a:rPr lang="en-US" sz="3600" dirty="0" smtClean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 smtClean="0"/>
              <a:t>6. A large cane, arm, or vine can produce more than a small one and therefore should carry more fruit buds.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 smtClean="0"/>
              <a:t>	</a:t>
            </a:r>
            <a:r>
              <a:rPr lang="en-US" sz="2800" dirty="0"/>
              <a:t>	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 smtClean="0"/>
              <a:t> 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59803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	</a:t>
            </a:r>
          </a:p>
          <a:p>
            <a:pPr marL="457200" lvl="1" indent="0">
              <a:buNone/>
            </a:pPr>
            <a:endParaRPr lang="en-US" sz="3600" dirty="0"/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 smtClean="0"/>
              <a:t>	</a:t>
            </a:r>
            <a:r>
              <a:rPr lang="en-US" sz="2800" dirty="0"/>
              <a:t>	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 smtClean="0"/>
              <a:t> </a:t>
            </a:r>
            <a:endParaRPr lang="en-US" sz="36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64" y="1569382"/>
            <a:ext cx="11817013" cy="576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9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lvl="1" indent="0">
              <a:buNone/>
            </a:pPr>
            <a:r>
              <a:rPr lang="en-US" sz="3600" dirty="0"/>
              <a:t>7</a:t>
            </a:r>
            <a:r>
              <a:rPr lang="en-US" sz="3600" dirty="0" smtClean="0"/>
              <a:t>.  A given vine in a given season can properly nourish and ripen only a certain quantity of fruit; its capacity is limited by its previous history and its environment.</a:t>
            </a:r>
            <a:endParaRPr lang="en-US" sz="2800" dirty="0"/>
          </a:p>
          <a:p>
            <a:pPr marL="457200" lvl="1" indent="0">
              <a:buNone/>
            </a:pPr>
            <a:r>
              <a:rPr lang="en-US" sz="3600" dirty="0" smtClean="0"/>
              <a:t>		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- Bearing capacity without delaying ripening is IDEAL.</a:t>
            </a:r>
            <a:endParaRPr lang="en-US" sz="3600" dirty="0"/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 smtClean="0"/>
              <a:t>	</a:t>
            </a:r>
            <a:r>
              <a:rPr lang="en-US" sz="2800" dirty="0"/>
              <a:t>	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 smtClean="0"/>
              <a:t> 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53512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5701"/>
            <a:ext cx="10515600" cy="4351338"/>
          </a:xfrm>
        </p:spPr>
        <p:txBody>
          <a:bodyPr/>
          <a:lstStyle/>
          <a:p>
            <a:r>
              <a:rPr lang="en-US" dirty="0" smtClean="0"/>
              <a:t>Inconspicuous flowers</a:t>
            </a:r>
          </a:p>
          <a:p>
            <a:pPr lvl="1"/>
            <a:r>
              <a:rPr lang="en-US" dirty="0" smtClean="0"/>
              <a:t>Don’t confuse with developing berries</a:t>
            </a:r>
          </a:p>
          <a:p>
            <a:pPr lvl="1"/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342" y="1845701"/>
            <a:ext cx="183832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3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5701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en-US" sz="2800" dirty="0" smtClean="0"/>
              <a:t>Bloom Evolves quite rapidly in warm, sunny weather</a:t>
            </a:r>
          </a:p>
          <a:p>
            <a:pPr lvl="1"/>
            <a:endParaRPr lang="en-US" sz="28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133" y="2369127"/>
            <a:ext cx="6691734" cy="448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4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/>
          <a:lstStyle/>
          <a:p>
            <a:pPr lvl="1"/>
            <a:r>
              <a:rPr lang="en-US" sz="2800" dirty="0" smtClean="0"/>
              <a:t>Flower reaches “full bloom” when calyptra falls off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0" y="2370062"/>
            <a:ext cx="4729595" cy="448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/>
          <a:lstStyle/>
          <a:p>
            <a:pPr lvl="1"/>
            <a:r>
              <a:rPr lang="en-US" sz="3200" dirty="0" smtClean="0"/>
              <a:t>Stamen fall off and </a:t>
            </a:r>
          </a:p>
          <a:p>
            <a:pPr marL="457200" lvl="1" indent="0">
              <a:buNone/>
            </a:pPr>
            <a:r>
              <a:rPr lang="en-US" sz="3200" dirty="0" smtClean="0"/>
              <a:t>   berry begins to develop 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064" y="1538536"/>
            <a:ext cx="29718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9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690" y="231820"/>
            <a:ext cx="4430334" cy="6536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Home Vineyard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914" y="1619148"/>
            <a:ext cx="11339571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400" dirty="0" smtClean="0"/>
              <a:t>II.  HOME VINEYARD CULTURAL PRACTICES</a:t>
            </a:r>
          </a:p>
          <a:p>
            <a:pPr marL="457200" lvl="1" indent="0">
              <a:buNone/>
            </a:pPr>
            <a:r>
              <a:rPr lang="en-US" sz="3200" dirty="0" smtClean="0"/>
              <a:t>A. Site selection</a:t>
            </a:r>
          </a:p>
          <a:p>
            <a:pPr marL="457200" lvl="1" indent="0">
              <a:buNone/>
            </a:pPr>
            <a:r>
              <a:rPr lang="en-US" sz="3200" dirty="0" smtClean="0"/>
              <a:t>B. Plant selection – Rootstock and cultivars for home vineyard</a:t>
            </a:r>
          </a:p>
          <a:p>
            <a:pPr marL="457200" lvl="1" indent="0">
              <a:buNone/>
            </a:pPr>
            <a:r>
              <a:rPr lang="en-US" sz="3200" dirty="0" smtClean="0"/>
              <a:t>C. Planting and early care during First Leaf</a:t>
            </a:r>
          </a:p>
          <a:p>
            <a:pPr marL="457200" lvl="1" indent="0">
              <a:buNone/>
            </a:pPr>
            <a:r>
              <a:rPr lang="en-US" sz="3200" dirty="0" smtClean="0"/>
              <a:t>D. Second Leaf care</a:t>
            </a:r>
          </a:p>
          <a:p>
            <a:pPr marL="971550" lvl="1" indent="-514350">
              <a:buAutoNum type="alphaUcPeriod" startAt="5"/>
            </a:pPr>
            <a:r>
              <a:rPr lang="en-US" sz="3200" dirty="0" smtClean="0"/>
              <a:t>Third leaf and beyond</a:t>
            </a:r>
          </a:p>
          <a:p>
            <a:pPr marL="971550" lvl="1" indent="-514350">
              <a:buAutoNum type="alphaUcPeriod" startAt="5"/>
            </a:pPr>
            <a:r>
              <a:rPr lang="en-US" sz="3200" dirty="0" smtClean="0"/>
              <a:t>Pruning principles</a:t>
            </a:r>
          </a:p>
          <a:p>
            <a:pPr marL="971550" lvl="1" indent="-514350">
              <a:buAutoNum type="alphaUcPeriod" startAt="5"/>
            </a:pPr>
            <a:r>
              <a:rPr lang="en-US" sz="3200" dirty="0" smtClean="0"/>
              <a:t>Irrigation</a:t>
            </a:r>
          </a:p>
          <a:p>
            <a:pPr marL="971550" lvl="1" indent="-514350">
              <a:buAutoNum type="alphaUcPeriod" startAt="5"/>
            </a:pPr>
            <a:r>
              <a:rPr lang="en-US" sz="3200" dirty="0" smtClean="0"/>
              <a:t>Pest Control</a:t>
            </a:r>
          </a:p>
          <a:p>
            <a:pPr marL="971550" lvl="1" indent="-514350">
              <a:buAutoNum type="alphaUcPeriod" startAt="5"/>
            </a:pPr>
            <a:r>
              <a:rPr lang="en-US" sz="3200" dirty="0" smtClean="0"/>
              <a:t>Diseases</a:t>
            </a:r>
          </a:p>
          <a:p>
            <a:pPr lvl="1"/>
            <a:endParaRPr lang="en-US" sz="2800" dirty="0" smtClean="0"/>
          </a:p>
          <a:p>
            <a:pPr marL="457200" lvl="1" indent="0">
              <a:buNone/>
            </a:pPr>
            <a:endParaRPr lang="en-US" sz="2800" b="1" dirty="0" smtClean="0">
              <a:solidFill>
                <a:srgbClr val="FF0000"/>
              </a:solidFill>
            </a:endParaRPr>
          </a:p>
          <a:p>
            <a:pPr lvl="1"/>
            <a:endParaRPr lang="en-US" sz="2800" b="1" dirty="0" smtClean="0">
              <a:solidFill>
                <a:srgbClr val="FF0000"/>
              </a:solidFill>
            </a:endParaRPr>
          </a:p>
          <a:p>
            <a:pPr lvl="1"/>
            <a:endParaRPr lang="en-US" sz="1400" b="1" dirty="0">
              <a:solidFill>
                <a:srgbClr val="FF0000"/>
              </a:solidFill>
            </a:endParaRPr>
          </a:p>
          <a:p>
            <a:pPr lvl="1"/>
            <a:endParaRPr lang="en-US" sz="1400" b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3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/>
          <a:lstStyle/>
          <a:p>
            <a:pPr lvl="1"/>
            <a:r>
              <a:rPr lang="en-US" sz="3200" dirty="0" smtClean="0"/>
              <a:t>Grape flowers</a:t>
            </a:r>
          </a:p>
          <a:p>
            <a:pPr marL="0" indent="0">
              <a:buNone/>
            </a:pPr>
            <a:r>
              <a:rPr lang="en-US" sz="3200" dirty="0" smtClean="0"/>
              <a:t>       before bloom</a:t>
            </a:r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marL="457200" lvl="1" indent="0">
              <a:buNone/>
            </a:pPr>
            <a:r>
              <a:rPr lang="en-US" sz="3200" dirty="0" smtClean="0"/>
              <a:t> </a:t>
            </a:r>
          </a:p>
          <a:p>
            <a:pPr marL="457200" lvl="1" indent="0">
              <a:buNone/>
            </a:pPr>
            <a:r>
              <a:rPr lang="en-US" sz="3200" dirty="0" smtClean="0"/>
              <a:t>   </a:t>
            </a: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518" y="1801410"/>
            <a:ext cx="7339692" cy="491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2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/>
          <a:lstStyle/>
          <a:p>
            <a:pPr lvl="1"/>
            <a:r>
              <a:rPr lang="en-US" sz="3200" dirty="0" smtClean="0"/>
              <a:t>Grape flowers</a:t>
            </a:r>
          </a:p>
          <a:p>
            <a:pPr marL="0" indent="0">
              <a:buNone/>
            </a:pPr>
            <a:r>
              <a:rPr lang="en-US" sz="3200" dirty="0" smtClean="0"/>
              <a:t>       mid-bloom</a:t>
            </a:r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marL="457200" lvl="1" indent="0">
              <a:buNone/>
            </a:pPr>
            <a:r>
              <a:rPr lang="en-US" sz="3200" dirty="0" smtClean="0"/>
              <a:t> </a:t>
            </a:r>
          </a:p>
          <a:p>
            <a:pPr marL="457200" lvl="1" indent="0">
              <a:buNone/>
            </a:pPr>
            <a:r>
              <a:rPr lang="en-US" sz="3200" dirty="0" smtClean="0"/>
              <a:t>   </a:t>
            </a: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799" y="1608612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6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770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sz="3200" dirty="0" smtClean="0"/>
              <a:t>Grape flowers</a:t>
            </a:r>
          </a:p>
          <a:p>
            <a:pPr marL="0" indent="0">
              <a:buNone/>
            </a:pPr>
            <a:r>
              <a:rPr lang="en-US" sz="3200" dirty="0" smtClean="0"/>
              <a:t>       full bloom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(85%)</a:t>
            </a:r>
          </a:p>
          <a:p>
            <a:pPr marL="0" indent="0">
              <a:buNone/>
            </a:pPr>
            <a:endParaRPr lang="en-US" sz="3200" dirty="0" smtClean="0"/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marL="457200" lvl="1" indent="0">
              <a:buNone/>
            </a:pPr>
            <a:r>
              <a:rPr lang="en-US" sz="3200" dirty="0" smtClean="0"/>
              <a:t> </a:t>
            </a:r>
          </a:p>
          <a:p>
            <a:pPr marL="457200" lvl="1" indent="0">
              <a:buNone/>
            </a:pPr>
            <a:r>
              <a:rPr lang="en-US" sz="3200" dirty="0" smtClean="0"/>
              <a:t>   </a:t>
            </a: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75" y="1148452"/>
            <a:ext cx="6726084" cy="57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8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770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sz="3200" dirty="0" smtClean="0"/>
              <a:t>Grape flowers</a:t>
            </a:r>
          </a:p>
          <a:p>
            <a:pPr marL="0" indent="0">
              <a:buNone/>
            </a:pPr>
            <a:r>
              <a:rPr lang="en-US" sz="3200" dirty="0" smtClean="0"/>
              <a:t>       full bloom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(85%)</a:t>
            </a:r>
          </a:p>
          <a:p>
            <a:pPr marL="0" indent="0">
              <a:buNone/>
            </a:pPr>
            <a:endParaRPr lang="en-US" sz="3200" dirty="0" smtClean="0"/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marL="457200" lvl="1" indent="0">
              <a:buNone/>
            </a:pPr>
            <a:r>
              <a:rPr lang="en-US" sz="3200" dirty="0" smtClean="0"/>
              <a:t> </a:t>
            </a:r>
          </a:p>
          <a:p>
            <a:pPr marL="457200" lvl="1" indent="0">
              <a:buNone/>
            </a:pPr>
            <a:r>
              <a:rPr lang="en-US" sz="3200" dirty="0" smtClean="0"/>
              <a:t>   </a:t>
            </a: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75" y="1148452"/>
            <a:ext cx="6726084" cy="57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6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770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46" y="1759601"/>
            <a:ext cx="10515600" cy="4658503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3200" dirty="0" smtClean="0"/>
              <a:t>Grape fruit set</a:t>
            </a:r>
          </a:p>
          <a:p>
            <a:pPr marL="457200" lvl="1" indent="0">
              <a:buNone/>
            </a:pPr>
            <a:r>
              <a:rPr lang="en-US" sz="3200" dirty="0" smtClean="0"/>
              <a:t>   after shatter </a:t>
            </a:r>
          </a:p>
          <a:p>
            <a:pPr lvl="1"/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pPr marL="457200" lvl="1" indent="0">
              <a:buNone/>
            </a:pPr>
            <a:r>
              <a:rPr lang="en-US" sz="3200" dirty="0" smtClean="0"/>
              <a:t> </a:t>
            </a:r>
          </a:p>
          <a:p>
            <a:pPr marL="457200" lvl="1" indent="0">
              <a:buNone/>
            </a:pPr>
            <a:r>
              <a:rPr lang="en-US" sz="3200" dirty="0" smtClean="0"/>
              <a:t>   </a:t>
            </a: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1989" y="1883751"/>
            <a:ext cx="7339813" cy="475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3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6190"/>
          </a:xfrm>
        </p:spPr>
        <p:txBody>
          <a:bodyPr>
            <a:normAutofit/>
          </a:bodyPr>
          <a:lstStyle/>
          <a:p>
            <a:pPr lvl="1"/>
            <a:r>
              <a:rPr lang="en-US" sz="2800" dirty="0" smtClean="0"/>
              <a:t> </a:t>
            </a:r>
            <a:r>
              <a:rPr lang="en-US" sz="3600" dirty="0" smtClean="0"/>
              <a:t>Producing quality wine grapes</a:t>
            </a:r>
            <a:r>
              <a:rPr lang="en-US" sz="2800" dirty="0" smtClean="0"/>
              <a:t>:</a:t>
            </a:r>
          </a:p>
          <a:p>
            <a:pPr lvl="1"/>
            <a:r>
              <a:rPr lang="en-US" sz="3600" dirty="0"/>
              <a:t>	</a:t>
            </a:r>
            <a:r>
              <a:rPr lang="en-US" sz="3200" dirty="0" smtClean="0"/>
              <a:t>Get light on the fruit</a:t>
            </a:r>
          </a:p>
          <a:p>
            <a:pPr marL="457200" lvl="1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-Crop thinning</a:t>
            </a:r>
          </a:p>
          <a:p>
            <a:pPr marL="457200" lvl="1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-Leaf thinning</a:t>
            </a:r>
          </a:p>
          <a:p>
            <a:pPr marL="457200" lvl="1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	-Improves fruit color</a:t>
            </a:r>
          </a:p>
          <a:p>
            <a:pPr marL="457200" lvl="1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	-Pest reduction</a:t>
            </a:r>
          </a:p>
          <a:p>
            <a:pPr marL="457200" lvl="1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	-Reduced disease pressure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9087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336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33971" y="1387475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800" dirty="0" smtClean="0"/>
              <a:t> </a:t>
            </a:r>
            <a:r>
              <a:rPr lang="en-US" sz="3600" dirty="0" smtClean="0"/>
              <a:t>Producing quality table grapes</a:t>
            </a:r>
            <a:r>
              <a:rPr lang="en-US" sz="2800" dirty="0" smtClean="0"/>
              <a:t>:</a:t>
            </a:r>
          </a:p>
          <a:p>
            <a:pPr lvl="1"/>
            <a:r>
              <a:rPr lang="en-US" sz="3600" dirty="0"/>
              <a:t>	Thin, thin, thin</a:t>
            </a:r>
          </a:p>
          <a:p>
            <a:pPr lvl="2"/>
            <a:r>
              <a:rPr lang="en-US" sz="2800" dirty="0"/>
              <a:t>Flower cluster thin – too many blooms</a:t>
            </a:r>
          </a:p>
          <a:p>
            <a:pPr lvl="2"/>
            <a:r>
              <a:rPr lang="en-US" sz="2800" dirty="0"/>
              <a:t>Cluster thin – vine set too many clusters</a:t>
            </a:r>
          </a:p>
          <a:p>
            <a:pPr lvl="2"/>
            <a:r>
              <a:rPr lang="en-US" sz="2800" dirty="0"/>
              <a:t>Berry thin – improves berry size.</a:t>
            </a:r>
          </a:p>
          <a:p>
            <a:pPr lvl="1"/>
            <a:r>
              <a:rPr lang="en-US" sz="3200" dirty="0" smtClean="0"/>
              <a:t>Girdling &amp; growth regulators</a:t>
            </a:r>
          </a:p>
          <a:p>
            <a:pPr lvl="2"/>
            <a:r>
              <a:rPr lang="en-US" sz="2800" dirty="0" smtClean="0"/>
              <a:t>Not common in home vineyards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3053" y="1207119"/>
            <a:ext cx="2752725" cy="449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4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 Irrigation for Grapevines</a:t>
            </a:r>
          </a:p>
          <a:p>
            <a:pPr lvl="1"/>
            <a:r>
              <a:rPr lang="en-US" sz="3600" dirty="0"/>
              <a:t>	</a:t>
            </a:r>
            <a:r>
              <a:rPr lang="en-US" sz="3600" dirty="0" smtClean="0"/>
              <a:t>Grapes need moderate irrigation – can require up to 10 gallons/day/vine in very warm climates like Monterey south county (Soledad to Bradley.)</a:t>
            </a:r>
          </a:p>
          <a:p>
            <a:pPr lvl="2"/>
            <a:r>
              <a:rPr lang="en-US" sz="3200" dirty="0" smtClean="0"/>
              <a:t>Flood around one or two vines works.  Depending on soil, every 2-3 weeks is sufficient.</a:t>
            </a:r>
          </a:p>
          <a:p>
            <a:pPr lvl="2"/>
            <a:r>
              <a:rPr lang="en-US" sz="3200" dirty="0" smtClean="0"/>
              <a:t>Drip irrigation works great but must be done more frequently.  </a:t>
            </a:r>
          </a:p>
          <a:p>
            <a:pPr lvl="2"/>
            <a:r>
              <a:rPr lang="en-US" sz="3200" dirty="0" smtClean="0"/>
              <a:t>Avoid stress between bloom and </a:t>
            </a:r>
            <a:r>
              <a:rPr lang="en-US" sz="3200" i="1" dirty="0" smtClean="0"/>
              <a:t>veraison.</a:t>
            </a:r>
            <a:r>
              <a:rPr lang="en-US" sz="3200" dirty="0" smtClean="0"/>
              <a:t>  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611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 smtClean="0"/>
              <a:t> </a:t>
            </a:r>
            <a:r>
              <a:rPr lang="en-US" sz="4000" dirty="0" smtClean="0"/>
              <a:t>Grape Nutrition</a:t>
            </a:r>
          </a:p>
          <a:p>
            <a:pPr lvl="1"/>
            <a:r>
              <a:rPr lang="en-US" sz="3200" dirty="0" smtClean="0"/>
              <a:t>Grapes have pretty low nutritional needs compared to most crops</a:t>
            </a:r>
          </a:p>
          <a:p>
            <a:pPr lvl="1"/>
            <a:r>
              <a:rPr lang="en-US" sz="3200" dirty="0" smtClean="0"/>
              <a:t>Nitrogen – don’t over fertilize…will lead to extreme vigor, reducing fruitfulness.</a:t>
            </a:r>
          </a:p>
          <a:p>
            <a:pPr lvl="1"/>
            <a:r>
              <a:rPr lang="en-US" sz="3200" dirty="0" smtClean="0"/>
              <a:t>Zinc – can be dabbed on pruning wounds in winter or foliar spray 1-2 weeks prior to bloom</a:t>
            </a:r>
          </a:p>
          <a:p>
            <a:pPr lvl="1"/>
            <a:r>
              <a:rPr lang="en-US" sz="3200" dirty="0" smtClean="0"/>
              <a:t>Potassium – apply to soil 6” deep and 18” from trunk of vine.</a:t>
            </a:r>
          </a:p>
        </p:txBody>
      </p:sp>
    </p:spTree>
    <p:extLst>
      <p:ext uri="{BB962C8B-B14F-4D97-AF65-F5344CB8AC3E}">
        <p14:creationId xmlns:p14="http://schemas.microsoft.com/office/powerpoint/2010/main" val="412116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 smtClean="0"/>
              <a:t>Pest Management</a:t>
            </a:r>
          </a:p>
          <a:p>
            <a:pPr lvl="1"/>
            <a:r>
              <a:rPr lang="en-US" sz="3200" dirty="0"/>
              <a:t>Invertebrates</a:t>
            </a:r>
          </a:p>
          <a:p>
            <a:pPr marL="457200" lvl="1" indent="0">
              <a:buNone/>
            </a:pPr>
            <a:r>
              <a:rPr lang="en-US" sz="2800" dirty="0" smtClean="0"/>
              <a:t>	- Leafhoppers</a:t>
            </a:r>
            <a:r>
              <a:rPr lang="en-US" sz="2800" dirty="0"/>
              <a:t>, </a:t>
            </a:r>
            <a:r>
              <a:rPr lang="en-US" sz="2800" dirty="0" err="1"/>
              <a:t>thrips</a:t>
            </a:r>
            <a:r>
              <a:rPr lang="en-US" sz="2800" dirty="0"/>
              <a:t>, western </a:t>
            </a:r>
            <a:r>
              <a:rPr lang="en-US" sz="2800" dirty="0" err="1"/>
              <a:t>grapeleaf</a:t>
            </a:r>
            <a:r>
              <a:rPr lang="en-US" sz="2800" dirty="0"/>
              <a:t> </a:t>
            </a:r>
            <a:r>
              <a:rPr lang="en-US" sz="2800" dirty="0" err="1"/>
              <a:t>skeletonizer</a:t>
            </a:r>
            <a:r>
              <a:rPr lang="en-US" sz="2800" dirty="0"/>
              <a:t>, leaf folders, </a:t>
            </a:r>
            <a:r>
              <a:rPr lang="en-US" sz="2800" dirty="0" smtClean="0"/>
              <a:t>	leaf </a:t>
            </a:r>
            <a:r>
              <a:rPr lang="en-US" sz="2800" dirty="0"/>
              <a:t>rollers, blue-green &amp; glassy winged sharpshooter (GWSS), </a:t>
            </a:r>
            <a:r>
              <a:rPr lang="en-US" sz="2800" dirty="0" smtClean="0"/>
              <a:t>	light </a:t>
            </a:r>
            <a:r>
              <a:rPr lang="en-US" sz="2800" dirty="0"/>
              <a:t>brown apple moth (LBAM</a:t>
            </a:r>
            <a:r>
              <a:rPr lang="en-US" sz="2800" dirty="0" smtClean="0"/>
              <a:t>), cutworms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- See UC IPM Guidelines for treatments</a:t>
            </a:r>
            <a:endParaRPr lang="en-US" sz="2800" dirty="0"/>
          </a:p>
          <a:p>
            <a:pPr lvl="1"/>
            <a:r>
              <a:rPr lang="en-US" sz="3200" dirty="0" smtClean="0"/>
              <a:t>Diseases</a:t>
            </a:r>
          </a:p>
          <a:p>
            <a:pPr marL="914400" lvl="2" indent="0">
              <a:buNone/>
            </a:pPr>
            <a:r>
              <a:rPr lang="en-US" sz="2800" dirty="0" smtClean="0"/>
              <a:t>Powdery mildew, </a:t>
            </a:r>
            <a:r>
              <a:rPr lang="en-US" sz="2800" i="1" dirty="0" smtClean="0"/>
              <a:t>Botrytis </a:t>
            </a:r>
            <a:r>
              <a:rPr lang="en-US" sz="2800" i="1" dirty="0" err="1" smtClean="0"/>
              <a:t>cinerea</a:t>
            </a:r>
            <a:r>
              <a:rPr lang="en-US" sz="2800" i="1" dirty="0" smtClean="0"/>
              <a:t>, </a:t>
            </a:r>
            <a:r>
              <a:rPr lang="en-US" sz="2800" i="1" dirty="0" err="1" smtClean="0"/>
              <a:t>Eutypa</a:t>
            </a:r>
            <a:r>
              <a:rPr lang="en-US" sz="2800" i="1" dirty="0" smtClean="0"/>
              <a:t> sp.</a:t>
            </a:r>
          </a:p>
          <a:p>
            <a:pPr marL="914400" lvl="2" indent="0">
              <a:buNone/>
            </a:pPr>
            <a:endParaRPr lang="en-US" sz="2800" i="1" dirty="0"/>
          </a:p>
          <a:p>
            <a:pPr marL="914400" lvl="2" indent="0">
              <a:buNone/>
            </a:pPr>
            <a:endParaRPr lang="en-US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394287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Brief History….</a:t>
            </a:r>
          </a:p>
          <a:p>
            <a:r>
              <a:rPr lang="en-US" dirty="0" smtClean="0"/>
              <a:t>Family “</a:t>
            </a:r>
            <a:r>
              <a:rPr lang="en-US" i="1" dirty="0" err="1" smtClean="0"/>
              <a:t>Vitaceae</a:t>
            </a:r>
            <a:r>
              <a:rPr lang="en-US" dirty="0" smtClean="0"/>
              <a:t>”; Genus “</a:t>
            </a:r>
            <a:r>
              <a:rPr lang="en-US" dirty="0" err="1" smtClean="0"/>
              <a:t>Vitis</a:t>
            </a:r>
            <a:r>
              <a:rPr lang="en-US" dirty="0" smtClean="0"/>
              <a:t>”; </a:t>
            </a:r>
          </a:p>
          <a:p>
            <a:pPr lvl="1"/>
            <a:r>
              <a:rPr lang="en-US" dirty="0" smtClean="0"/>
              <a:t>Mostly species “</a:t>
            </a:r>
            <a:r>
              <a:rPr lang="en-US" dirty="0" err="1" smtClean="0"/>
              <a:t>vinifera</a:t>
            </a:r>
            <a:r>
              <a:rPr lang="en-US" dirty="0" smtClean="0"/>
              <a:t>”.  V. </a:t>
            </a:r>
            <a:r>
              <a:rPr lang="en-US" dirty="0" err="1" smtClean="0"/>
              <a:t>labrusca</a:t>
            </a:r>
            <a:r>
              <a:rPr lang="en-US" dirty="0" smtClean="0"/>
              <a:t> is eastern NA species; V. </a:t>
            </a:r>
            <a:r>
              <a:rPr lang="en-US" dirty="0" err="1" smtClean="0"/>
              <a:t>rotundafolia</a:t>
            </a:r>
            <a:r>
              <a:rPr lang="en-US" dirty="0" smtClean="0"/>
              <a:t> is found in southern states.  French hybrids – inter-species crosses.</a:t>
            </a:r>
          </a:p>
          <a:p>
            <a:r>
              <a:rPr lang="en-US" dirty="0" smtClean="0"/>
              <a:t>Seeds in refuse piles of pile dwellers.</a:t>
            </a:r>
          </a:p>
          <a:p>
            <a:r>
              <a:rPr lang="en-US" dirty="0" smtClean="0"/>
              <a:t>Biblical mentions</a:t>
            </a:r>
          </a:p>
          <a:p>
            <a:r>
              <a:rPr lang="en-US" dirty="0" smtClean="0"/>
              <a:t>Culture began in Asia Minor </a:t>
            </a:r>
          </a:p>
          <a:p>
            <a:r>
              <a:rPr lang="en-US" dirty="0" smtClean="0"/>
              <a:t>Phoenicians moved grapes into Europe</a:t>
            </a:r>
          </a:p>
          <a:p>
            <a:r>
              <a:rPr lang="en-US" dirty="0" smtClean="0"/>
              <a:t>California – Mission grape</a:t>
            </a:r>
          </a:p>
          <a:p>
            <a:pPr lvl="1"/>
            <a:r>
              <a:rPr lang="en-US" dirty="0" smtClean="0"/>
              <a:t>Southern  California</a:t>
            </a:r>
          </a:p>
          <a:p>
            <a:pPr lvl="1"/>
            <a:r>
              <a:rPr lang="en-US" dirty="0" smtClean="0"/>
              <a:t>Northern California</a:t>
            </a:r>
          </a:p>
          <a:p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67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 smtClean="0"/>
              <a:t>Pest Management</a:t>
            </a:r>
            <a:endParaRPr lang="en-US" sz="2800" dirty="0"/>
          </a:p>
          <a:p>
            <a:pPr lvl="1"/>
            <a:r>
              <a:rPr lang="en-US" sz="3200" dirty="0" smtClean="0"/>
              <a:t>Diseases</a:t>
            </a:r>
          </a:p>
          <a:p>
            <a:pPr marL="914400" lvl="2" indent="0">
              <a:buNone/>
            </a:pPr>
            <a:r>
              <a:rPr lang="en-US" sz="3200" i="1" dirty="0" smtClean="0"/>
              <a:t>Powdery mildew</a:t>
            </a:r>
            <a:r>
              <a:rPr lang="en-US" sz="2800" dirty="0" smtClean="0"/>
              <a:t>, easily </a:t>
            </a:r>
          </a:p>
          <a:p>
            <a:pPr marL="914400" lvl="2" indent="0">
              <a:buNone/>
            </a:pPr>
            <a:r>
              <a:rPr lang="en-US" sz="2800" dirty="0" smtClean="0"/>
              <a:t>Controlled with dusting sulfur</a:t>
            </a:r>
          </a:p>
          <a:p>
            <a:pPr marL="914400" lvl="2" indent="0">
              <a:buNone/>
            </a:pPr>
            <a:r>
              <a:rPr lang="en-US" sz="2800" dirty="0" smtClean="0"/>
              <a:t>at 6”, then every 6” until</a:t>
            </a:r>
          </a:p>
          <a:p>
            <a:pPr marL="914400" lvl="2" indent="0">
              <a:buNone/>
            </a:pPr>
            <a:r>
              <a:rPr lang="en-US" sz="2800" dirty="0" smtClean="0"/>
              <a:t>veraison</a:t>
            </a:r>
            <a:r>
              <a:rPr lang="en-US" sz="2800" dirty="0"/>
              <a:t>	</a:t>
            </a: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5114" y="2488223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2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 smtClean="0"/>
              <a:t>Pest Management</a:t>
            </a:r>
            <a:endParaRPr lang="en-US" sz="2800" dirty="0"/>
          </a:p>
          <a:p>
            <a:pPr lvl="1"/>
            <a:r>
              <a:rPr lang="en-US" sz="3200" dirty="0" smtClean="0"/>
              <a:t>Diseases</a:t>
            </a:r>
          </a:p>
          <a:p>
            <a:pPr marL="914400" lvl="2" indent="0">
              <a:buNone/>
            </a:pPr>
            <a:r>
              <a:rPr lang="en-US" sz="3200" i="1" dirty="0" smtClean="0"/>
              <a:t>Botrytis </a:t>
            </a:r>
            <a:r>
              <a:rPr lang="en-US" sz="3200" i="1" dirty="0" err="1" smtClean="0"/>
              <a:t>cinerea</a:t>
            </a:r>
            <a:r>
              <a:rPr lang="en-US" sz="3200" i="1" dirty="0" smtClean="0"/>
              <a:t> (gray</a:t>
            </a:r>
          </a:p>
          <a:p>
            <a:pPr marL="914400" lvl="2" indent="0">
              <a:buNone/>
            </a:pPr>
            <a:r>
              <a:rPr lang="en-US" sz="3200" i="1" dirty="0" smtClean="0"/>
              <a:t>mold) AKA “Noble Rot”</a:t>
            </a:r>
          </a:p>
          <a:p>
            <a:pPr marL="914400" lvl="2" indent="0">
              <a:buNone/>
            </a:pPr>
            <a:endParaRPr lang="en-US" sz="3200" i="1" dirty="0"/>
          </a:p>
          <a:p>
            <a:pPr marL="914400" lvl="2" indent="0">
              <a:buNone/>
            </a:pPr>
            <a:endParaRPr lang="en-US" sz="28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080" y="1286097"/>
            <a:ext cx="2333625" cy="1752600"/>
          </a:xfrm>
          <a:prstGeom prst="rect">
            <a:avLst/>
          </a:prstGeom>
        </p:spPr>
      </p:pic>
      <p:pic>
        <p:nvPicPr>
          <p:cNvPr id="2052" name="Picture 4" descr="http://thumbs.dreamstime.com/z/botrytised-chenin-grape-early-stage-savenniere-france-noble-rot-beneficial-form-grey-fungus-botrytis-cinerea-produces-3436839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4"/>
          <a:stretch/>
        </p:blipFill>
        <p:spPr bwMode="auto">
          <a:xfrm>
            <a:off x="6553355" y="3038697"/>
            <a:ext cx="3659350" cy="367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74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 smtClean="0"/>
              <a:t>Pest Management</a:t>
            </a:r>
            <a:endParaRPr lang="en-US" sz="2800" dirty="0"/>
          </a:p>
          <a:p>
            <a:pPr lvl="1"/>
            <a:r>
              <a:rPr lang="en-US" sz="3200" dirty="0" smtClean="0"/>
              <a:t>Diseases</a:t>
            </a:r>
          </a:p>
          <a:p>
            <a:pPr marL="914400" lvl="2" indent="0">
              <a:buNone/>
            </a:pPr>
            <a:r>
              <a:rPr lang="en-US" sz="3200" i="1" dirty="0" err="1" smtClean="0"/>
              <a:t>Eutypa</a:t>
            </a:r>
            <a:r>
              <a:rPr lang="en-US" sz="3200" i="1" dirty="0" smtClean="0"/>
              <a:t> dieback </a:t>
            </a:r>
          </a:p>
          <a:p>
            <a:pPr marL="914400" lvl="2" indent="0">
              <a:buNone/>
            </a:pPr>
            <a:endParaRPr lang="en-US" sz="3200" i="1" dirty="0"/>
          </a:p>
          <a:p>
            <a:pPr marL="914400" lvl="2" indent="0">
              <a:buNone/>
            </a:pP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939" y="1452966"/>
            <a:ext cx="4448175" cy="2905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9734" y="3672348"/>
            <a:ext cx="4135678" cy="275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6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 smtClean="0"/>
              <a:t>Birds can be devastating to ripening grapes</a:t>
            </a:r>
          </a:p>
          <a:p>
            <a:pPr marL="457200" lvl="1" indent="0">
              <a:buNone/>
            </a:pPr>
            <a:r>
              <a:rPr lang="en-US" sz="3200" dirty="0" smtClean="0"/>
              <a:t>- Apply netting after veraison.</a:t>
            </a:r>
          </a:p>
          <a:p>
            <a:pPr marL="457200" lvl="1" indent="0">
              <a:buNone/>
            </a:pPr>
            <a:endParaRPr lang="en-US" sz="2800" i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085" y="3004609"/>
            <a:ext cx="4724400" cy="3533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24" y="3168868"/>
            <a:ext cx="5159866" cy="319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1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 smtClean="0"/>
              <a:t>References:</a:t>
            </a:r>
          </a:p>
          <a:p>
            <a:pPr lvl="1">
              <a:buFontTx/>
              <a:buChar char="-"/>
            </a:pPr>
            <a:r>
              <a:rPr lang="en-US" sz="2800" i="1" dirty="0" smtClean="0"/>
              <a:t>California Master Gardener Handbook 2</a:t>
            </a:r>
            <a:r>
              <a:rPr lang="en-US" sz="2800" i="1" baseline="30000" dirty="0" smtClean="0"/>
              <a:t>nd</a:t>
            </a:r>
            <a:r>
              <a:rPr lang="en-US" sz="2800" i="1" dirty="0" smtClean="0"/>
              <a:t> edition, UC Press</a:t>
            </a:r>
          </a:p>
          <a:p>
            <a:pPr lvl="1">
              <a:buFontTx/>
              <a:buChar char="-"/>
            </a:pPr>
            <a:r>
              <a:rPr lang="en-US" sz="2800" i="1" dirty="0" smtClean="0"/>
              <a:t>General Viticulture 2</a:t>
            </a:r>
            <a:r>
              <a:rPr lang="en-US" sz="2800" i="1" baseline="30000" dirty="0" smtClean="0"/>
              <a:t>nd</a:t>
            </a:r>
            <a:r>
              <a:rPr lang="en-US" sz="2800" i="1" dirty="0" smtClean="0"/>
              <a:t> edition, Winkler et. al., UC Press, 1974</a:t>
            </a:r>
          </a:p>
          <a:p>
            <a:pPr lvl="1">
              <a:buFontTx/>
              <a:buChar char="-"/>
            </a:pPr>
            <a:r>
              <a:rPr lang="en-US" sz="2800" i="1" dirty="0">
                <a:solidFill>
                  <a:srgbClr val="0070C0"/>
                </a:solidFill>
              </a:rPr>
              <a:t>http://cagardenweb.ucanr.edu/Growing_Grapes_in_the_California_Garden/</a:t>
            </a:r>
            <a:endParaRPr lang="en-US" sz="2800" i="1" dirty="0" smtClean="0">
              <a:solidFill>
                <a:srgbClr val="0070C0"/>
              </a:solidFill>
            </a:endParaRPr>
          </a:p>
          <a:p>
            <a:pPr lvl="1">
              <a:buFontTx/>
              <a:buChar char="-"/>
            </a:pPr>
            <a:endParaRPr lang="en-US" sz="2800" i="1" dirty="0" smtClean="0"/>
          </a:p>
          <a:p>
            <a:pPr marL="457200" lvl="1" indent="0">
              <a:buNone/>
            </a:pPr>
            <a:endParaRPr lang="en-US" sz="2800" i="1" dirty="0" smtClean="0"/>
          </a:p>
          <a:p>
            <a:pPr marL="457200" lvl="1" indent="0">
              <a:buNone/>
            </a:pPr>
            <a:endParaRPr lang="en-US" sz="2800" i="1" dirty="0" smtClean="0"/>
          </a:p>
          <a:p>
            <a:pPr marL="914400" lvl="2" indent="0">
              <a:buNone/>
            </a:pPr>
            <a:endParaRPr lang="en-US" sz="2800" i="1" dirty="0"/>
          </a:p>
          <a:p>
            <a:pPr marL="914400" lvl="2" indent="0">
              <a:buNone/>
            </a:pPr>
            <a:endParaRPr lang="en-US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8293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764" y="1229878"/>
            <a:ext cx="8243454" cy="5032375"/>
          </a:xfrm>
        </p:spPr>
      </p:pic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58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Site selection:</a:t>
            </a:r>
          </a:p>
          <a:p>
            <a:pPr lvl="1"/>
            <a:r>
              <a:rPr lang="en-US" dirty="0" smtClean="0"/>
              <a:t>Soil types – can be varied between sandy and clay </a:t>
            </a:r>
            <a:r>
              <a:rPr lang="en-US" dirty="0" smtClean="0"/>
              <a:t>– slightly acid</a:t>
            </a:r>
          </a:p>
          <a:p>
            <a:pPr lvl="1"/>
            <a:r>
              <a:rPr lang="en-US" dirty="0" smtClean="0"/>
              <a:t>pH 5.5 to 6.5</a:t>
            </a:r>
            <a:endParaRPr lang="en-US" dirty="0" smtClean="0"/>
          </a:p>
          <a:p>
            <a:pPr lvl="1"/>
            <a:r>
              <a:rPr lang="en-US" dirty="0" smtClean="0"/>
              <a:t>Grapes do reasonably well in poor, shallow soils</a:t>
            </a:r>
          </a:p>
          <a:p>
            <a:pPr lvl="1"/>
            <a:r>
              <a:rPr lang="en-US" dirty="0" smtClean="0"/>
              <a:t>Vine spacing – depends on soil types and vigor of vines being planted.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Selecting plants</a:t>
            </a:r>
          </a:p>
          <a:p>
            <a:pPr lvl="1"/>
            <a:r>
              <a:rPr lang="en-US" dirty="0" smtClean="0"/>
              <a:t>Rootstocks – may not need if soil free of </a:t>
            </a:r>
            <a:r>
              <a:rPr lang="en-US" i="1" dirty="0" smtClean="0"/>
              <a:t>phyloxera</a:t>
            </a:r>
            <a:r>
              <a:rPr lang="en-US" dirty="0" smtClean="0"/>
              <a:t> and nematodes.</a:t>
            </a:r>
          </a:p>
          <a:p>
            <a:pPr lvl="1"/>
            <a:r>
              <a:rPr lang="en-US" dirty="0" smtClean="0"/>
              <a:t>Cultivars – dependent on climate for proper ripening.</a:t>
            </a:r>
          </a:p>
          <a:p>
            <a:pPr lvl="2"/>
            <a:r>
              <a:rPr lang="en-US" dirty="0" smtClean="0"/>
              <a:t>Table Grapes</a:t>
            </a:r>
          </a:p>
          <a:p>
            <a:pPr lvl="2"/>
            <a:r>
              <a:rPr lang="en-US" dirty="0" smtClean="0"/>
              <a:t>Wine Grapes</a:t>
            </a:r>
          </a:p>
          <a:p>
            <a:pPr lvl="2"/>
            <a:r>
              <a:rPr lang="en-US" dirty="0" smtClean="0"/>
              <a:t>Raisin Grapes 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75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734" y="1427814"/>
            <a:ext cx="9427380" cy="5450262"/>
          </a:xfrm>
        </p:spPr>
      </p:pic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68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Planting and care during First Leaf</a:t>
            </a:r>
          </a:p>
          <a:p>
            <a:pPr lvl="1"/>
            <a:r>
              <a:rPr lang="en-US" dirty="0" smtClean="0"/>
              <a:t>Planting – </a:t>
            </a:r>
          </a:p>
          <a:p>
            <a:pPr marL="457200" lvl="1" indent="0">
              <a:buNone/>
            </a:pPr>
            <a:r>
              <a:rPr lang="en-US" dirty="0" smtClean="0"/>
              <a:t>	Soil should be well drained and weed free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Add “French Drain” if necessary to provide drainage.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Eliminate rodent pests (squirrels, gophers, moles) if possible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Plant rooted vines for easier vine establishment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Trim vine prior to planting.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Can put cuttings in the ground – will root in ground.</a:t>
            </a:r>
          </a:p>
          <a:p>
            <a:pPr marL="457200" lvl="1" indent="0">
              <a:buNone/>
            </a:pPr>
            <a:r>
              <a:rPr lang="en-US" dirty="0" smtClean="0"/>
              <a:t>	Stake vines before or after planting if not growing at fencing.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*Nursery Rows for multiple vine planting*	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4756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The Home Vineyard</a:t>
            </a:r>
            <a:endParaRPr lang="en-US" sz="32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200" dirty="0" smtClean="0"/>
              <a:t>Planting and care during First Leaf</a:t>
            </a:r>
          </a:p>
          <a:p>
            <a:pPr marL="457200" lvl="1" indent="0">
              <a:buNone/>
            </a:pPr>
            <a:r>
              <a:rPr lang="en-US" dirty="0" smtClean="0"/>
              <a:t>Weed control – mechanical vs. chemical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NO CHEMICAL weeding the first year!</a:t>
            </a:r>
          </a:p>
          <a:p>
            <a:pPr marL="457200" lvl="1" indent="0">
              <a:buNone/>
            </a:pPr>
            <a:r>
              <a:rPr lang="en-US" dirty="0" smtClean="0"/>
              <a:t>	Keep soil clean, using care not to damage young grapevine</a:t>
            </a:r>
          </a:p>
          <a:p>
            <a:pPr marL="457200" lvl="1" indent="0">
              <a:buNone/>
            </a:pPr>
            <a:r>
              <a:rPr lang="en-US" dirty="0" smtClean="0"/>
              <a:t>Cluster thin – </a:t>
            </a:r>
            <a:r>
              <a:rPr lang="en-US" b="1" u="sng" dirty="0" smtClean="0">
                <a:solidFill>
                  <a:srgbClr val="FF0000"/>
                </a:solidFill>
              </a:rPr>
              <a:t>eliminate </a:t>
            </a:r>
            <a:r>
              <a:rPr lang="en-US" b="1" dirty="0" smtClean="0">
                <a:solidFill>
                  <a:srgbClr val="FF0000"/>
                </a:solidFill>
              </a:rPr>
              <a:t>any potential fruit the first two years.</a:t>
            </a:r>
          </a:p>
          <a:p>
            <a:pPr marL="457200" lvl="1" indent="0">
              <a:buNone/>
            </a:pPr>
            <a:r>
              <a:rPr lang="en-US" dirty="0" smtClean="0"/>
              <a:t>Prune after all leaves drop in fall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Prune to single spur of two buds.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Maintain vigilance against ground pests like slugs, snails &amp; rodents.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53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6316</TotalTime>
  <Words>850</Words>
  <Application>Microsoft Office PowerPoint</Application>
  <PresentationFormat>Widescreen</PresentationFormat>
  <Paragraphs>336</Paragraphs>
  <Slides>44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Office Theme</vt:lpstr>
      <vt:lpstr>  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Home Vineyard</dc:title>
  <dc:creator>Arthur Nathan</dc:creator>
  <cp:lastModifiedBy>Arthur Nathan</cp:lastModifiedBy>
  <cp:revision>76</cp:revision>
  <dcterms:created xsi:type="dcterms:W3CDTF">2016-03-13T20:00:14Z</dcterms:created>
  <dcterms:modified xsi:type="dcterms:W3CDTF">2016-04-02T17:16:04Z</dcterms:modified>
</cp:coreProperties>
</file>