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j-lt"/>
        <a:ea typeface="+mj-ea"/>
        <a:cs typeface="+mj-cs"/>
        <a:sym typeface="Book Antiqua"/>
      </a:defRPr>
    </a:lvl1pPr>
    <a:lvl2pPr marL="0" marR="0" indent="228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j-lt"/>
        <a:ea typeface="+mj-ea"/>
        <a:cs typeface="+mj-cs"/>
        <a:sym typeface="Book Antiqua"/>
      </a:defRPr>
    </a:lvl2pPr>
    <a:lvl3pPr marL="0" marR="0" indent="457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j-lt"/>
        <a:ea typeface="+mj-ea"/>
        <a:cs typeface="+mj-cs"/>
        <a:sym typeface="Book Antiqua"/>
      </a:defRPr>
    </a:lvl3pPr>
    <a:lvl4pPr marL="0" marR="0" indent="685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j-lt"/>
        <a:ea typeface="+mj-ea"/>
        <a:cs typeface="+mj-cs"/>
        <a:sym typeface="Book Antiqua"/>
      </a:defRPr>
    </a:lvl4pPr>
    <a:lvl5pPr marL="0" marR="0" indent="9144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j-lt"/>
        <a:ea typeface="+mj-ea"/>
        <a:cs typeface="+mj-cs"/>
        <a:sym typeface="Book Antiqua"/>
      </a:defRPr>
    </a:lvl5pPr>
    <a:lvl6pPr marL="0" marR="0" indent="11430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j-lt"/>
        <a:ea typeface="+mj-ea"/>
        <a:cs typeface="+mj-cs"/>
        <a:sym typeface="Book Antiqua"/>
      </a:defRPr>
    </a:lvl6pPr>
    <a:lvl7pPr marL="0" marR="0" indent="1371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j-lt"/>
        <a:ea typeface="+mj-ea"/>
        <a:cs typeface="+mj-cs"/>
        <a:sym typeface="Book Antiqua"/>
      </a:defRPr>
    </a:lvl7pPr>
    <a:lvl8pPr marL="0" marR="0" indent="1600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j-lt"/>
        <a:ea typeface="+mj-ea"/>
        <a:cs typeface="+mj-cs"/>
        <a:sym typeface="Book Antiqua"/>
      </a:defRPr>
    </a:lvl8pPr>
    <a:lvl9pPr marL="0" marR="0" indent="1828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j-lt"/>
        <a:ea typeface="+mj-ea"/>
        <a:cs typeface="+mj-cs"/>
        <a:sym typeface="Book Antiqu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3"/>
    <p:restoredTop sz="94712"/>
  </p:normalViewPr>
  <p:slideViewPr>
    <p:cSldViewPr snapToGrid="0" snapToObjects="1">
      <p:cViewPr varScale="1">
        <p:scale>
          <a:sx n="71" d="100"/>
          <a:sy n="71" d="100"/>
        </p:scale>
        <p:origin x="3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prstGeom prst="rect">
            <a:avLst/>
          </a:prstGeom>
        </p:spPr>
        <p:txBody>
          <a:bodyPr/>
          <a:lstStyle/>
          <a:p>
            <a:endParaRPr/>
          </a:p>
        </p:txBody>
      </p:sp>
      <p:sp>
        <p:nvSpPr>
          <p:cNvPr id="123" name="Shape 123"/>
          <p:cNvSpPr>
            <a:spLocks noGrp="1"/>
          </p:cNvSpPr>
          <p:nvPr>
            <p:ph type="body" sz="quarter" idx="1"/>
          </p:nvPr>
        </p:nvSpPr>
        <p:spPr>
          <a:prstGeom prst="rect">
            <a:avLst/>
          </a:prstGeom>
        </p:spPr>
        <p:txBody>
          <a:bodyPr/>
          <a:lstStyle/>
          <a:p>
            <a:r>
              <a:rPr dirty="0"/>
              <a:t>(Question to Audience)</a:t>
            </a:r>
          </a:p>
          <a:p>
            <a:endParaRPr dirty="0"/>
          </a:p>
          <a:p>
            <a:r>
              <a:rPr dirty="0"/>
              <a:t>1.	Who has heard of zoom? Raise of Hands</a:t>
            </a:r>
          </a:p>
          <a:p>
            <a:r>
              <a:rPr dirty="0"/>
              <a:t> 2. Who here has used it?</a:t>
            </a:r>
          </a:p>
          <a:p>
            <a:endParaRPr dirty="0"/>
          </a:p>
          <a:p>
            <a:r>
              <a:rPr dirty="0"/>
              <a:t>We are really excited about this product and we are excited to share this with you and our division. EVERYONE within UCANR has a zoom account and we are going to walk you through the process of activating your zoom account, the basics of hosting, joining and scheduling zoom meetings.</a:t>
            </a:r>
          </a:p>
          <a:p>
            <a:endParaRPr dirty="0"/>
          </a:p>
        </p:txBody>
      </p:sp>
    </p:spTree>
    <p:extLst>
      <p:ext uri="{BB962C8B-B14F-4D97-AF65-F5344CB8AC3E}">
        <p14:creationId xmlns:p14="http://schemas.microsoft.com/office/powerpoint/2010/main" val="467279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endParaRPr/>
          </a:p>
        </p:txBody>
      </p:sp>
      <p:sp>
        <p:nvSpPr>
          <p:cNvPr id="133" name="Shape 133"/>
          <p:cNvSpPr>
            <a:spLocks noGrp="1"/>
          </p:cNvSpPr>
          <p:nvPr>
            <p:ph type="body" sz="quarter" idx="1"/>
          </p:nvPr>
        </p:nvSpPr>
        <p:spPr>
          <a:prstGeom prst="rect">
            <a:avLst/>
          </a:prstGeom>
        </p:spPr>
        <p:txBody>
          <a:bodyPr/>
          <a:lstStyle/>
          <a:p>
            <a:r>
              <a:t>Zoom is a one stop shop it unifies video conferencing, simple online meetings and mobile collaboration into one single platform. We are really excited about this product and we are excited to share this with you and our division. EVERYONE within UCANR has a zoom account and we are going to walk you through the process of logging into your account and walk you through the basics of hosting, joining and scheduling meetings we’re going to present to you this new product and show you how to incorporate it into your workflow.</a:t>
            </a:r>
          </a:p>
        </p:txBody>
      </p:sp>
    </p:spTree>
    <p:extLst>
      <p:ext uri="{BB962C8B-B14F-4D97-AF65-F5344CB8AC3E}">
        <p14:creationId xmlns:p14="http://schemas.microsoft.com/office/powerpoint/2010/main" val="21395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prstGeom prst="rect">
            <a:avLst/>
          </a:prstGeom>
        </p:spPr>
        <p:txBody>
          <a:bodyPr/>
          <a:lstStyle/>
          <a:p>
            <a:endParaRPr/>
          </a:p>
        </p:txBody>
      </p:sp>
      <p:sp>
        <p:nvSpPr>
          <p:cNvPr id="184" name="Shape 184"/>
          <p:cNvSpPr>
            <a:spLocks noGrp="1"/>
          </p:cNvSpPr>
          <p:nvPr>
            <p:ph type="body" sz="quarter" idx="1"/>
          </p:nvPr>
        </p:nvSpPr>
        <p:spPr>
          <a:prstGeom prst="rect">
            <a:avLst/>
          </a:prstGeom>
        </p:spPr>
        <p:txBody>
          <a:bodyPr/>
          <a:lstStyle/>
          <a:p>
            <a:r>
              <a:t>We have provided ANR affiliates with Zoom accounts but their sign in method differs from ANR staff with @ucanr emails. </a:t>
            </a:r>
          </a:p>
        </p:txBody>
      </p:sp>
    </p:spTree>
    <p:extLst>
      <p:ext uri="{BB962C8B-B14F-4D97-AF65-F5344CB8AC3E}">
        <p14:creationId xmlns:p14="http://schemas.microsoft.com/office/powerpoint/2010/main" val="2066195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p>
            <a:r>
              <a:t>Instant Meeting without video</a:t>
            </a:r>
          </a:p>
          <a:p>
            <a:r>
              <a:t>Invite by meeting ID</a:t>
            </a:r>
          </a:p>
          <a:p>
            <a:r>
              <a:t>Invite by email</a:t>
            </a:r>
          </a:p>
        </p:txBody>
      </p:sp>
    </p:spTree>
    <p:extLst>
      <p:ext uri="{BB962C8B-B14F-4D97-AF65-F5344CB8AC3E}">
        <p14:creationId xmlns:p14="http://schemas.microsoft.com/office/powerpoint/2010/main" val="915173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r>
              <a:t>screenshots and language of what they do, </a:t>
            </a:r>
          </a:p>
        </p:txBody>
      </p:sp>
    </p:spTree>
    <p:extLst>
      <p:ext uri="{BB962C8B-B14F-4D97-AF65-F5344CB8AC3E}">
        <p14:creationId xmlns:p14="http://schemas.microsoft.com/office/powerpoint/2010/main" val="764034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noRot="1" noChangeAspect="1"/>
          </p:cNvSpPr>
          <p:nvPr>
            <p:ph type="sldImg"/>
          </p:nvPr>
        </p:nvSpPr>
        <p:spPr>
          <a:prstGeom prst="rect">
            <a:avLst/>
          </a:prstGeom>
        </p:spPr>
        <p:txBody>
          <a:bodyPr/>
          <a:lstStyle/>
          <a:p>
            <a:endParaRPr/>
          </a:p>
        </p:txBody>
      </p:sp>
      <p:sp>
        <p:nvSpPr>
          <p:cNvPr id="232" name="Shape 232"/>
          <p:cNvSpPr>
            <a:spLocks noGrp="1"/>
          </p:cNvSpPr>
          <p:nvPr>
            <p:ph type="body" sz="quarter" idx="1"/>
          </p:nvPr>
        </p:nvSpPr>
        <p:spPr>
          <a:prstGeom prst="rect">
            <a:avLst/>
          </a:prstGeom>
        </p:spPr>
        <p:txBody>
          <a:bodyPr/>
          <a:lstStyle/>
          <a:p>
            <a:r>
              <a:t>screenshots and language of what they do, </a:t>
            </a:r>
          </a:p>
        </p:txBody>
      </p:sp>
    </p:spTree>
    <p:extLst>
      <p:ext uri="{BB962C8B-B14F-4D97-AF65-F5344CB8AC3E}">
        <p14:creationId xmlns:p14="http://schemas.microsoft.com/office/powerpoint/2010/main" val="1064619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p>
            <a:r>
              <a:t>screenshots and language of what they do, </a:t>
            </a:r>
          </a:p>
        </p:txBody>
      </p:sp>
    </p:spTree>
    <p:extLst>
      <p:ext uri="{BB962C8B-B14F-4D97-AF65-F5344CB8AC3E}">
        <p14:creationId xmlns:p14="http://schemas.microsoft.com/office/powerpoint/2010/main" val="439456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prstGeom prst="rect">
            <a:avLst/>
          </a:prstGeom>
        </p:spPr>
        <p:txBody>
          <a:bodyPr/>
          <a:lstStyle/>
          <a:p>
            <a:endParaRPr/>
          </a:p>
        </p:txBody>
      </p:sp>
      <p:sp>
        <p:nvSpPr>
          <p:cNvPr id="247" name="Shape 247"/>
          <p:cNvSpPr>
            <a:spLocks noGrp="1"/>
          </p:cNvSpPr>
          <p:nvPr>
            <p:ph type="body" sz="quarter" idx="1"/>
          </p:nvPr>
        </p:nvSpPr>
        <p:spPr>
          <a:prstGeom prst="rect">
            <a:avLst/>
          </a:prstGeom>
        </p:spPr>
        <p:txBody>
          <a:bodyPr/>
          <a:lstStyle/>
          <a:p>
            <a:r>
              <a:t>screenshots and language of what they do, </a:t>
            </a:r>
          </a:p>
        </p:txBody>
      </p:sp>
    </p:spTree>
    <p:extLst>
      <p:ext uri="{BB962C8B-B14F-4D97-AF65-F5344CB8AC3E}">
        <p14:creationId xmlns:p14="http://schemas.microsoft.com/office/powerpoint/2010/main" val="753150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spcBef>
                <a:spcPts val="0"/>
              </a:spcBef>
              <a:buSzTx/>
              <a:buNone/>
              <a:defRPr sz="3200"/>
            </a:lvl1pPr>
            <a:lvl2pPr marL="0" indent="228600">
              <a:spcBef>
                <a:spcPts val="0"/>
              </a:spcBef>
              <a:buSzTx/>
              <a:buNone/>
              <a:defRPr sz="3200"/>
            </a:lvl2pPr>
            <a:lvl3pPr marL="0" indent="457200">
              <a:spcBef>
                <a:spcPts val="0"/>
              </a:spcBef>
              <a:buSzTx/>
              <a:buNone/>
              <a:defRPr sz="3200"/>
            </a:lvl3pPr>
            <a:lvl4pPr marL="0" indent="685800">
              <a:spcBef>
                <a:spcPts val="0"/>
              </a:spcBef>
              <a:buSzTx/>
              <a:buNone/>
              <a:defRPr sz="3200"/>
            </a:lvl4pPr>
            <a:lvl5pPr marL="0" indent="914400">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sz="2800" b="1">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1270000" y="4254500"/>
            <a:ext cx="10464800" cy="711200"/>
          </a:xfrm>
          <a:prstGeom prst="rect">
            <a:avLst/>
          </a:prstGeom>
        </p:spPr>
        <p:txBody>
          <a:bodyPr>
            <a:spAutoFit/>
          </a:bodyPr>
          <a:lstStyle>
            <a:lvl1pPr marL="0" indent="0" algn="ctr">
              <a:spcBef>
                <a:spcPts val="2400"/>
              </a:spcBef>
              <a:buSzTx/>
              <a:buNone/>
              <a:defRPr sz="4000">
                <a:latin typeface="+mn-lt"/>
                <a:ea typeface="+mn-ea"/>
                <a:cs typeface="+mn-cs"/>
                <a:sym typeface="Helvetica Light"/>
              </a:defRPr>
            </a:lvl1pPr>
          </a:lstStyle>
          <a:p>
            <a:r>
              <a:t>“Type a quote here.”</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020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219200"/>
          </a:xfrm>
          <a:prstGeom prst="rect">
            <a:avLst/>
          </a:prstGeom>
        </p:spPr>
        <p:txBody>
          <a:bodyPr anchor="t"/>
          <a:lstStyle>
            <a:lvl1pPr marL="0" indent="0">
              <a:spcBef>
                <a:spcPts val="0"/>
              </a:spcBef>
              <a:buSzTx/>
              <a:buNone/>
              <a:defRPr sz="3200"/>
            </a:lvl1pPr>
            <a:lvl2pPr marL="0" indent="228600">
              <a:spcBef>
                <a:spcPts val="0"/>
              </a:spcBef>
              <a:buSzTx/>
              <a:buNone/>
              <a:defRPr sz="3200"/>
            </a:lvl2pPr>
            <a:lvl3pPr marL="0" indent="457200">
              <a:spcBef>
                <a:spcPts val="0"/>
              </a:spcBef>
              <a:buSzTx/>
              <a:buNone/>
              <a:defRPr sz="3200"/>
            </a:lvl3pPr>
            <a:lvl4pPr marL="0" indent="685800">
              <a:spcBef>
                <a:spcPts val="0"/>
              </a:spcBef>
              <a:buSzTx/>
              <a:buNone/>
              <a:defRPr sz="3200"/>
            </a:lvl4pPr>
            <a:lvl5pPr marL="0" indent="914400">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762000"/>
            <a:ext cx="5334000" cy="82423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762000"/>
            <a:ext cx="5334000" cy="4000500"/>
          </a:xfrm>
          <a:prstGeom prst="rect">
            <a:avLst/>
          </a:prstGeom>
        </p:spPr>
        <p:txBody>
          <a:bodyPr anchor="b"/>
          <a:lstStyle>
            <a:lvl1pPr>
              <a:defRPr sz="6000">
                <a:solidFill>
                  <a:srgbClr val="FFFFFF"/>
                </a:solidFill>
                <a:latin typeface="+mn-lt"/>
                <a:ea typeface="+mn-ea"/>
                <a:cs typeface="+mn-cs"/>
                <a:sym typeface="Helvetica Light"/>
              </a:defRPr>
            </a:lvl1pPr>
          </a:lstStyle>
          <a:p>
            <a:r>
              <a:t>Title Text</a:t>
            </a:r>
          </a:p>
        </p:txBody>
      </p:sp>
      <p:sp>
        <p:nvSpPr>
          <p:cNvPr id="40" name="Shape 40"/>
          <p:cNvSpPr>
            <a:spLocks noGrp="1"/>
          </p:cNvSpPr>
          <p:nvPr>
            <p:ph type="body" sz="quarter" idx="1"/>
          </p:nvPr>
        </p:nvSpPr>
        <p:spPr>
          <a:xfrm>
            <a:off x="952500" y="5003800"/>
            <a:ext cx="5334000" cy="4000500"/>
          </a:xfrm>
          <a:prstGeom prst="rect">
            <a:avLst/>
          </a:prstGeom>
        </p:spPr>
        <p:txBody>
          <a:bodyPr anchor="t"/>
          <a:lstStyle>
            <a:lvl1pPr marL="0" indent="0">
              <a:spcBef>
                <a:spcPts val="0"/>
              </a:spcBef>
              <a:buSzTx/>
              <a:buNone/>
              <a:defRPr sz="3200"/>
            </a:lvl1pPr>
            <a:lvl2pPr marL="0" indent="228600">
              <a:spcBef>
                <a:spcPts val="0"/>
              </a:spcBef>
              <a:buSzTx/>
              <a:buNone/>
              <a:defRPr sz="3200"/>
            </a:lvl2pPr>
            <a:lvl3pPr marL="0" indent="457200">
              <a:spcBef>
                <a:spcPts val="0"/>
              </a:spcBef>
              <a:buSzTx/>
              <a:buNone/>
              <a:defRPr sz="3200"/>
            </a:lvl3pPr>
            <a:lvl4pPr marL="0" indent="685800">
              <a:spcBef>
                <a:spcPts val="0"/>
              </a:spcBef>
              <a:buSzTx/>
              <a:buNone/>
              <a:defRPr sz="3200"/>
            </a:lvl4pPr>
            <a:lvl5pPr marL="0" indent="914400">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590800"/>
            <a:ext cx="5334000" cy="6286500"/>
          </a:xfrm>
          <a:prstGeom prst="rect">
            <a:avLst/>
          </a:prstGeom>
        </p:spPr>
        <p:txBody>
          <a:bodyPr/>
          <a:lstStyle>
            <a:lvl1pPr marL="381000" indent="-381000">
              <a:spcBef>
                <a:spcPts val="3800"/>
              </a:spcBef>
              <a:defRPr sz="2800">
                <a:latin typeface="+mn-lt"/>
                <a:ea typeface="+mn-ea"/>
                <a:cs typeface="+mn-cs"/>
                <a:sym typeface="Helvetica Light"/>
              </a:defRPr>
            </a:lvl1pPr>
            <a:lvl2pPr marL="762000" indent="-381000">
              <a:spcBef>
                <a:spcPts val="3800"/>
              </a:spcBef>
              <a:defRPr sz="2800">
                <a:latin typeface="+mn-lt"/>
                <a:ea typeface="+mn-ea"/>
                <a:cs typeface="+mn-cs"/>
                <a:sym typeface="Helvetica Light"/>
              </a:defRPr>
            </a:lvl2pPr>
            <a:lvl3pPr marL="1143000" indent="-381000">
              <a:spcBef>
                <a:spcPts val="3800"/>
              </a:spcBef>
              <a:defRPr sz="2800">
                <a:latin typeface="+mn-lt"/>
                <a:ea typeface="+mn-ea"/>
                <a:cs typeface="+mn-cs"/>
                <a:sym typeface="Helvetica Light"/>
              </a:defRPr>
            </a:lvl3pPr>
            <a:lvl4pPr marL="1524000" indent="-381000">
              <a:spcBef>
                <a:spcPts val="3800"/>
              </a:spcBef>
              <a:defRPr sz="2800">
                <a:latin typeface="+mn-lt"/>
                <a:ea typeface="+mn-ea"/>
                <a:cs typeface="+mn-cs"/>
                <a:sym typeface="Helvetica Light"/>
              </a:defRPr>
            </a:lvl4pPr>
            <a:lvl5pPr marL="1905000" indent="-381000">
              <a:spcBef>
                <a:spcPts val="3800"/>
              </a:spcBef>
              <a:defRPr sz="2800">
                <a:latin typeface="+mn-lt"/>
                <a:ea typeface="+mn-ea"/>
                <a:cs typeface="+mn-cs"/>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898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18300" y="762000"/>
            <a:ext cx="5334000" cy="3898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762884"/>
            <a:ext cx="5334000" cy="8229601"/>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45600"/>
            <a:ext cx="368504" cy="381000"/>
          </a:xfrm>
          <a:prstGeom prst="rect">
            <a:avLst/>
          </a:prstGeom>
          <a:ln w="12700">
            <a:miter lim="400000"/>
          </a:ln>
        </p:spPr>
        <p:txBody>
          <a:bodyPr wrap="none" lIns="50800" tIns="50800" rIns="50800" bIns="50800">
            <a:spAutoFit/>
          </a:bodyPr>
          <a:lstStyle>
            <a:lvl1pPr>
              <a:defRPr sz="1800">
                <a:latin typeface="+mn-lt"/>
                <a:ea typeface="+mn-ea"/>
                <a:cs typeface="+mn-cs"/>
                <a:sym typeface="Helvetica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DCDEE0"/>
          </a:solidFill>
          <a:uFillTx/>
          <a:latin typeface="+mj-lt"/>
          <a:ea typeface="+mj-ea"/>
          <a:cs typeface="+mj-cs"/>
          <a:sym typeface="Book Antiqua"/>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DCDEE0"/>
          </a:solidFill>
          <a:uFillTx/>
          <a:latin typeface="+mj-lt"/>
          <a:ea typeface="+mj-ea"/>
          <a:cs typeface="+mj-cs"/>
          <a:sym typeface="Book Antiqua"/>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DCDEE0"/>
          </a:solidFill>
          <a:uFillTx/>
          <a:latin typeface="+mj-lt"/>
          <a:ea typeface="+mj-ea"/>
          <a:cs typeface="+mj-cs"/>
          <a:sym typeface="Book Antiqua"/>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DCDEE0"/>
          </a:solidFill>
          <a:uFillTx/>
          <a:latin typeface="+mj-lt"/>
          <a:ea typeface="+mj-ea"/>
          <a:cs typeface="+mj-cs"/>
          <a:sym typeface="Book Antiqua"/>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DCDEE0"/>
          </a:solidFill>
          <a:uFillTx/>
          <a:latin typeface="+mj-lt"/>
          <a:ea typeface="+mj-ea"/>
          <a:cs typeface="+mj-cs"/>
          <a:sym typeface="Book Antiqua"/>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DCDEE0"/>
          </a:solidFill>
          <a:uFillTx/>
          <a:latin typeface="+mj-lt"/>
          <a:ea typeface="+mj-ea"/>
          <a:cs typeface="+mj-cs"/>
          <a:sym typeface="Book Antiqua"/>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DCDEE0"/>
          </a:solidFill>
          <a:uFillTx/>
          <a:latin typeface="+mj-lt"/>
          <a:ea typeface="+mj-ea"/>
          <a:cs typeface="+mj-cs"/>
          <a:sym typeface="Book Antiqua"/>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DCDEE0"/>
          </a:solidFill>
          <a:uFillTx/>
          <a:latin typeface="+mj-lt"/>
          <a:ea typeface="+mj-ea"/>
          <a:cs typeface="+mj-cs"/>
          <a:sym typeface="Book Antiqua"/>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DCDEE0"/>
          </a:solidFill>
          <a:uFillTx/>
          <a:latin typeface="+mj-lt"/>
          <a:ea typeface="+mj-ea"/>
          <a:cs typeface="+mj-cs"/>
          <a:sym typeface="Book Antiqua"/>
        </a:defRPr>
      </a:lvl9pPr>
    </p:titleStyle>
    <p:bodyStyle>
      <a:lvl1pPr marL="457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j-lt"/>
          <a:ea typeface="+mj-ea"/>
          <a:cs typeface="+mj-cs"/>
          <a:sym typeface="Book Antiqua"/>
        </a:defRPr>
      </a:lvl1pPr>
      <a:lvl2pPr marL="914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j-lt"/>
          <a:ea typeface="+mj-ea"/>
          <a:cs typeface="+mj-cs"/>
          <a:sym typeface="Book Antiqua"/>
        </a:defRPr>
      </a:lvl2pPr>
      <a:lvl3pPr marL="1371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j-lt"/>
          <a:ea typeface="+mj-ea"/>
          <a:cs typeface="+mj-cs"/>
          <a:sym typeface="Book Antiqua"/>
        </a:defRPr>
      </a:lvl3pPr>
      <a:lvl4pPr marL="1828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j-lt"/>
          <a:ea typeface="+mj-ea"/>
          <a:cs typeface="+mj-cs"/>
          <a:sym typeface="Book Antiqua"/>
        </a:defRPr>
      </a:lvl4pPr>
      <a:lvl5pPr marL="22860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j-lt"/>
          <a:ea typeface="+mj-ea"/>
          <a:cs typeface="+mj-cs"/>
          <a:sym typeface="Book Antiqua"/>
        </a:defRPr>
      </a:lvl5pPr>
      <a:lvl6pPr marL="2743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j-lt"/>
          <a:ea typeface="+mj-ea"/>
          <a:cs typeface="+mj-cs"/>
          <a:sym typeface="Book Antiqua"/>
        </a:defRPr>
      </a:lvl6pPr>
      <a:lvl7pPr marL="3200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j-lt"/>
          <a:ea typeface="+mj-ea"/>
          <a:cs typeface="+mj-cs"/>
          <a:sym typeface="Book Antiqua"/>
        </a:defRPr>
      </a:lvl7pPr>
      <a:lvl8pPr marL="3657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j-lt"/>
          <a:ea typeface="+mj-ea"/>
          <a:cs typeface="+mj-cs"/>
          <a:sym typeface="Book Antiqua"/>
        </a:defRPr>
      </a:lvl8pPr>
      <a:lvl9pPr marL="4114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j-lt"/>
          <a:ea typeface="+mj-ea"/>
          <a:cs typeface="+mj-cs"/>
          <a:sym typeface="Book Antiqua"/>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ucanr.edu/portal" TargetMode="Externa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hyperlink" Target="http://ucanr.zoom.u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jpeg"/><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png"/><Relationship Id="rId3"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zoom.us/download" TargetMode="External"/><Relationship Id="rId4" Type="http://schemas.openxmlformats.org/officeDocument/2006/relationships/hyperlink" Target="http://ucanr.zoom.us" TargetMode="External"/><Relationship Id="rId5" Type="http://schemas.openxmlformats.org/officeDocument/2006/relationships/hyperlink" Target="mailto:help@ucanr.edu?subject=" TargetMode="External"/><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hyperlink" Target="http://ucanr.edu/sites/zo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ucanr.edu/sites/zoom" TargetMode="External"/><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xfrm>
            <a:off x="1489849" y="4725254"/>
            <a:ext cx="10025103" cy="1290808"/>
          </a:xfrm>
          <a:prstGeom prst="rect">
            <a:avLst/>
          </a:prstGeom>
        </p:spPr>
        <p:txBody>
          <a:bodyPr>
            <a:normAutofit fontScale="90000"/>
          </a:bodyPr>
          <a:lstStyle>
            <a:lvl1pPr defTabSz="473201">
              <a:defRPr sz="6480"/>
            </a:lvl1pPr>
          </a:lstStyle>
          <a:p>
            <a:r>
              <a:rPr dirty="0"/>
              <a:t>Welcome to Zoom Training</a:t>
            </a:r>
          </a:p>
        </p:txBody>
      </p:sp>
      <p:pic>
        <p:nvPicPr>
          <p:cNvPr id="120" name="zoom logo.png"/>
          <p:cNvPicPr>
            <a:picLocks noChangeAspect="1"/>
          </p:cNvPicPr>
          <p:nvPr/>
        </p:nvPicPr>
        <p:blipFill>
          <a:blip r:embed="rId3">
            <a:extLst/>
          </a:blip>
          <a:stretch>
            <a:fillRect/>
          </a:stretch>
        </p:blipFill>
        <p:spPr>
          <a:xfrm>
            <a:off x="1865257" y="1347812"/>
            <a:ext cx="9274286" cy="2107793"/>
          </a:xfrm>
          <a:prstGeom prst="rect">
            <a:avLst/>
          </a:prstGeom>
          <a:ln w="12700">
            <a:miter lim="400000"/>
          </a:ln>
        </p:spPr>
      </p:pic>
      <p:pic>
        <p:nvPicPr>
          <p:cNvPr id="121" name="Wave+ANRLogo_8.5wide.png"/>
          <p:cNvPicPr>
            <a:picLocks noChangeAspect="1"/>
          </p:cNvPicPr>
          <p:nvPr/>
        </p:nvPicPr>
        <p:blipFill>
          <a:blip r:embed="rId4">
            <a:extLst/>
          </a:blip>
          <a:stretch>
            <a:fillRect/>
          </a:stretch>
        </p:blipFill>
        <p:spPr>
          <a:xfrm>
            <a:off x="-1" y="7724333"/>
            <a:ext cx="13004801" cy="149549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21"/>
                                        </p:tgtEl>
                                        <p:attrNameLst>
                                          <p:attrName>style.visibility</p:attrName>
                                        </p:attrNameLst>
                                      </p:cBhvr>
                                      <p:to>
                                        <p:strVal val="visible"/>
                                      </p:to>
                                    </p:set>
                                    <p:animEffect transition="in" filter="wipe(left)">
                                      <p:cBhvr>
                                        <p:cTn id="7" dur="20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20"/>
                                        </p:tgtEl>
                                        <p:attrNameLst>
                                          <p:attrName>style.visibility</p:attrName>
                                        </p:attrNameLst>
                                      </p:cBhvr>
                                      <p:to>
                                        <p:strVal val="visible"/>
                                      </p:to>
                                    </p:set>
                                    <p:anim calcmode="lin" valueType="num">
                                      <p:cBhvr>
                                        <p:cTn id="12" dur="1000" fill="hold"/>
                                        <p:tgtEl>
                                          <p:spTgt spid="120"/>
                                        </p:tgtEl>
                                        <p:attrNameLst>
                                          <p:attrName>ppt_w</p:attrName>
                                        </p:attrNameLst>
                                      </p:cBhvr>
                                      <p:tavLst>
                                        <p:tav tm="0">
                                          <p:val>
                                            <p:fltVal val="0"/>
                                          </p:val>
                                        </p:tav>
                                        <p:tav tm="100000">
                                          <p:val>
                                            <p:strVal val="#ppt_w"/>
                                          </p:val>
                                        </p:tav>
                                      </p:tavLst>
                                    </p:anim>
                                    <p:anim calcmode="lin" valueType="num">
                                      <p:cBhvr>
                                        <p:cTn id="13" dur="1000" fill="hold"/>
                                        <p:tgtEl>
                                          <p:spTgt spid="120"/>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4" nodeType="clickEffect">
                                  <p:stCondLst>
                                    <p:cond delay="0"/>
                                  </p:stCondLst>
                                  <p:childTnLst>
                                    <p:set>
                                      <p:cBhvr>
                                        <p:cTn id="17" dur="1" fill="hold">
                                          <p:stCondLst>
                                            <p:cond delay="0"/>
                                          </p:stCondLst>
                                        </p:cTn>
                                        <p:tgtEl>
                                          <p:spTgt spid="119"/>
                                        </p:tgtEl>
                                        <p:attrNameLst>
                                          <p:attrName>style.visibility</p:attrName>
                                        </p:attrNameLst>
                                      </p:cBhvr>
                                      <p:to>
                                        <p:strVal val="visible"/>
                                      </p:to>
                                    </p:set>
                                    <p:anim calcmode="lin" valueType="num">
                                      <p:cBhvr additive="base">
                                        <p:cTn id="18" dur="500" fill="hold"/>
                                        <p:tgtEl>
                                          <p:spTgt spid="119"/>
                                        </p:tgtEl>
                                        <p:attrNameLst>
                                          <p:attrName>ppt_x</p:attrName>
                                        </p:attrNameLst>
                                      </p:cBhvr>
                                      <p:tavLst>
                                        <p:tav tm="0">
                                          <p:val>
                                            <p:strVal val="#ppt_x"/>
                                          </p:val>
                                        </p:tav>
                                        <p:tav tm="100000">
                                          <p:val>
                                            <p:strVal val="#ppt_x"/>
                                          </p:val>
                                        </p:tav>
                                      </p:tavLst>
                                    </p:anim>
                                    <p:anim calcmode="lin" valueType="num">
                                      <p:cBhvr additive="base">
                                        <p:cTn id="19"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4" animBg="1"/>
      <p:bldP spid="121"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ctrTitle"/>
          </p:nvPr>
        </p:nvSpPr>
        <p:spPr>
          <a:xfrm>
            <a:off x="1270000" y="373190"/>
            <a:ext cx="10464800" cy="1037503"/>
          </a:xfrm>
          <a:prstGeom prst="rect">
            <a:avLst/>
          </a:prstGeom>
        </p:spPr>
        <p:txBody>
          <a:bodyPr/>
          <a:lstStyle>
            <a:lvl1pPr defTabSz="397256">
              <a:defRPr sz="5440"/>
            </a:lvl1pPr>
          </a:lstStyle>
          <a:p>
            <a:r>
              <a:t>Logging In Via Portal Credentials</a:t>
            </a:r>
          </a:p>
        </p:txBody>
      </p:sp>
      <p:sp>
        <p:nvSpPr>
          <p:cNvPr id="170" name="Shape 170"/>
          <p:cNvSpPr>
            <a:spLocks noGrp="1"/>
          </p:cNvSpPr>
          <p:nvPr>
            <p:ph type="subTitle" sz="quarter" idx="1"/>
          </p:nvPr>
        </p:nvSpPr>
        <p:spPr>
          <a:xfrm>
            <a:off x="1446137" y="1531142"/>
            <a:ext cx="10464801" cy="1130301"/>
          </a:xfrm>
          <a:prstGeom prst="rect">
            <a:avLst/>
          </a:prstGeom>
        </p:spPr>
        <p:txBody>
          <a:bodyPr/>
          <a:lstStyle/>
          <a:p>
            <a:pPr>
              <a:defRPr sz="4000"/>
            </a:pPr>
            <a:r>
              <a:rPr dirty="0"/>
              <a:t>From the portal— </a:t>
            </a:r>
            <a:r>
              <a:rPr u="sng" dirty="0"/>
              <a:t>ucanr.edu/portal</a:t>
            </a:r>
            <a:endParaRPr u="sng" dirty="0">
              <a:hlinkClick r:id="rId2"/>
            </a:endParaRPr>
          </a:p>
        </p:txBody>
      </p:sp>
      <p:pic>
        <p:nvPicPr>
          <p:cNvPr id="171" name="Screen Shot 2016-09-21 at 11.31.46 AM.png"/>
          <p:cNvPicPr>
            <a:picLocks noChangeAspect="1"/>
          </p:cNvPicPr>
          <p:nvPr/>
        </p:nvPicPr>
        <p:blipFill>
          <a:blip r:embed="rId3">
            <a:extLst/>
          </a:blip>
          <a:stretch>
            <a:fillRect/>
          </a:stretch>
        </p:blipFill>
        <p:spPr>
          <a:xfrm>
            <a:off x="659604" y="2951119"/>
            <a:ext cx="11685592" cy="3851362"/>
          </a:xfrm>
          <a:prstGeom prst="rect">
            <a:avLst/>
          </a:prstGeom>
          <a:ln w="12700">
            <a:miter lim="400000"/>
          </a:ln>
        </p:spPr>
      </p:pic>
      <p:sp>
        <p:nvSpPr>
          <p:cNvPr id="172" name="Shape 172"/>
          <p:cNvSpPr/>
          <p:nvPr/>
        </p:nvSpPr>
        <p:spPr>
          <a:xfrm>
            <a:off x="10084350" y="4902958"/>
            <a:ext cx="1580109" cy="489372"/>
          </a:xfrm>
          <a:custGeom>
            <a:avLst/>
            <a:gdLst/>
            <a:ahLst/>
            <a:cxnLst>
              <a:cxn ang="0">
                <a:pos x="wd2" y="hd2"/>
              </a:cxn>
              <a:cxn ang="5400000">
                <a:pos x="wd2" y="hd2"/>
              </a:cxn>
              <a:cxn ang="10800000">
                <a:pos x="wd2" y="hd2"/>
              </a:cxn>
              <a:cxn ang="16200000">
                <a:pos x="wd2" y="hd2"/>
              </a:cxn>
            </a:cxnLst>
            <a:rect l="0" t="0" r="r" b="b"/>
            <a:pathLst>
              <a:path w="21600" h="21600" extrusionOk="0">
                <a:moveTo>
                  <a:pt x="10510" y="15142"/>
                </a:moveTo>
                <a:lnTo>
                  <a:pt x="10510" y="21600"/>
                </a:lnTo>
                <a:lnTo>
                  <a:pt x="0" y="10800"/>
                </a:lnTo>
                <a:lnTo>
                  <a:pt x="10510" y="0"/>
                </a:lnTo>
                <a:lnTo>
                  <a:pt x="10510" y="6458"/>
                </a:lnTo>
                <a:lnTo>
                  <a:pt x="21600" y="6458"/>
                </a:lnTo>
                <a:lnTo>
                  <a:pt x="21600" y="15142"/>
                </a:lnTo>
                <a:close/>
              </a:path>
            </a:pathLst>
          </a:custGeom>
          <a:gradFill>
            <a:gsLst>
              <a:gs pos="0">
                <a:schemeClr val="accent5"/>
              </a:gs>
              <a:gs pos="100000">
                <a:schemeClr val="accent5">
                  <a:hueOff val="243286"/>
                  <a:satOff val="19694"/>
                  <a:lumOff val="-10952"/>
                </a:schemeClr>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a:defRPr sz="2400">
                <a:effectLst>
                  <a:outerShdw blurRad="25400" dist="23998" dir="2700000" rotWithShape="0">
                    <a:srgbClr val="000000">
                      <a:alpha val="31034"/>
                    </a:srgbClr>
                  </a:outerShdw>
                </a:effectLst>
                <a:latin typeface="+mn-lt"/>
                <a:ea typeface="+mn-ea"/>
                <a:cs typeface="+mn-cs"/>
                <a:sym typeface="Helvetica Light"/>
              </a:defRPr>
            </a:pPr>
            <a:endParaRPr/>
          </a:p>
        </p:txBody>
      </p:sp>
      <p:sp>
        <p:nvSpPr>
          <p:cNvPr id="173" name="Shape 173"/>
          <p:cNvSpPr/>
          <p:nvPr/>
        </p:nvSpPr>
        <p:spPr>
          <a:xfrm>
            <a:off x="962422" y="7325604"/>
            <a:ext cx="11079957"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r>
              <a:t>Click on the “Login to Zoom Conferencing” link.</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70"/>
                                        </p:tgtEl>
                                        <p:attrNameLst>
                                          <p:attrName>style.visibility</p:attrName>
                                        </p:attrNameLst>
                                      </p:cBhvr>
                                      <p:to>
                                        <p:strVal val="visible"/>
                                      </p:to>
                                    </p:set>
                                    <p:animEffect transition="in" filter="wipe(left)">
                                      <p:cBhvr>
                                        <p:cTn id="7" dur="10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171"/>
                                        </p:tgtEl>
                                        <p:attrNameLst>
                                          <p:attrName>style.visibility</p:attrName>
                                        </p:attrNameLst>
                                      </p:cBhvr>
                                      <p:to>
                                        <p:strVal val="visible"/>
                                      </p:to>
                                    </p:set>
                                    <p:animEffect transition="in" filter="wipe(left)">
                                      <p:cBhvr>
                                        <p:cTn id="12" dur="1000"/>
                                        <p:tgtEl>
                                          <p:spTgt spid="1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173"/>
                                        </p:tgtEl>
                                        <p:attrNameLst>
                                          <p:attrName>style.visibility</p:attrName>
                                        </p:attrNameLst>
                                      </p:cBhvr>
                                      <p:to>
                                        <p:strVal val="visible"/>
                                      </p:to>
                                    </p:set>
                                    <p:animEffect transition="in" filter="wipe(left)">
                                      <p:cBhvr>
                                        <p:cTn id="17" dur="1000"/>
                                        <p:tgtEl>
                                          <p:spTgt spid="17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4" nodeType="clickEffect">
                                  <p:stCondLst>
                                    <p:cond delay="0"/>
                                  </p:stCondLst>
                                  <p:iterate>
                                    <p:tmAbs val="0"/>
                                  </p:iterate>
                                  <p:childTnLst>
                                    <p:set>
                                      <p:cBhvr>
                                        <p:cTn id="21" fill="hold"/>
                                        <p:tgtEl>
                                          <p:spTgt spid="172"/>
                                        </p:tgtEl>
                                        <p:attrNameLst>
                                          <p:attrName>style.visibility</p:attrName>
                                        </p:attrNameLst>
                                      </p:cBhvr>
                                      <p:to>
                                        <p:strVal val="visible"/>
                                      </p:to>
                                    </p:set>
                                    <p:animEffect transition="in" filter="wipe(left)">
                                      <p:cBhvr>
                                        <p:cTn id="22" dur="1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1" animBg="1" advAuto="0"/>
      <p:bldP spid="171" grpId="2" animBg="1" advAuto="0"/>
      <p:bldP spid="172" grpId="4" animBg="1" advAuto="0"/>
      <p:bldP spid="173" grpId="3"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ctrTitle"/>
          </p:nvPr>
        </p:nvSpPr>
        <p:spPr>
          <a:xfrm>
            <a:off x="950092" y="270343"/>
            <a:ext cx="11439116" cy="1091080"/>
          </a:xfrm>
          <a:prstGeom prst="rect">
            <a:avLst/>
          </a:prstGeom>
        </p:spPr>
        <p:txBody>
          <a:bodyPr>
            <a:normAutofit fontScale="90000"/>
          </a:bodyPr>
          <a:lstStyle/>
          <a:p>
            <a:pPr defTabSz="403097">
              <a:defRPr sz="5520"/>
            </a:pPr>
            <a:r>
              <a:t>Logging in </a:t>
            </a:r>
            <a:r>
              <a:rPr>
                <a:solidFill>
                  <a:srgbClr val="E24D32"/>
                </a:solidFill>
              </a:rPr>
              <a:t>without</a:t>
            </a:r>
            <a:r>
              <a:t> ANR credentials</a:t>
            </a:r>
          </a:p>
        </p:txBody>
      </p:sp>
      <p:sp>
        <p:nvSpPr>
          <p:cNvPr id="176" name="Shape 176"/>
          <p:cNvSpPr>
            <a:spLocks noGrp="1"/>
          </p:cNvSpPr>
          <p:nvPr>
            <p:ph type="subTitle" sz="quarter" idx="1"/>
          </p:nvPr>
        </p:nvSpPr>
        <p:spPr>
          <a:xfrm>
            <a:off x="631303" y="1397550"/>
            <a:ext cx="11439116" cy="1270001"/>
          </a:xfrm>
          <a:prstGeom prst="rect">
            <a:avLst/>
          </a:prstGeom>
        </p:spPr>
        <p:txBody>
          <a:bodyPr>
            <a:normAutofit fontScale="70000" lnSpcReduction="20000"/>
          </a:bodyPr>
          <a:lstStyle/>
          <a:p>
            <a:pPr defTabSz="233679">
              <a:defRPr sz="1280"/>
            </a:pPr>
            <a:endParaRPr dirty="0"/>
          </a:p>
          <a:p>
            <a:pPr defTabSz="233679">
              <a:defRPr sz="3160"/>
            </a:pPr>
            <a:r>
              <a:rPr dirty="0"/>
              <a:t>If you  are an ANR affiliate and you don’t have an at </a:t>
            </a:r>
            <a:r>
              <a:rPr u="sng" dirty="0"/>
              <a:t>ucanr.edu</a:t>
            </a:r>
            <a:r>
              <a:rPr dirty="0"/>
              <a:t> email address this is how to log into zoom. </a:t>
            </a:r>
          </a:p>
          <a:p>
            <a:pPr defTabSz="233679">
              <a:defRPr sz="1600"/>
            </a:pPr>
            <a:endParaRPr dirty="0"/>
          </a:p>
          <a:p>
            <a:pPr defTabSz="233679">
              <a:defRPr sz="1280"/>
            </a:pPr>
            <a:endParaRPr dirty="0"/>
          </a:p>
          <a:p>
            <a:pPr defTabSz="233679">
              <a:defRPr sz="1280"/>
            </a:pPr>
            <a:endParaRPr dirty="0"/>
          </a:p>
          <a:p>
            <a:pPr defTabSz="233679">
              <a:defRPr sz="1280"/>
            </a:pPr>
            <a:r>
              <a:rPr dirty="0"/>
              <a:t> </a:t>
            </a:r>
          </a:p>
        </p:txBody>
      </p:sp>
      <p:sp>
        <p:nvSpPr>
          <p:cNvPr id="177" name="Shape 177"/>
          <p:cNvSpPr/>
          <p:nvPr/>
        </p:nvSpPr>
        <p:spPr>
          <a:xfrm>
            <a:off x="603671" y="3725688"/>
            <a:ext cx="6180930" cy="127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rPr u="sng" dirty="0"/>
              <a:t>https://zoom.us/</a:t>
            </a:r>
            <a:r>
              <a:rPr dirty="0"/>
              <a:t> -“sign in” on the upper right.</a:t>
            </a:r>
          </a:p>
        </p:txBody>
      </p:sp>
      <p:pic>
        <p:nvPicPr>
          <p:cNvPr id="178" name="Screen Shot 2016-09-23 at 11.33.51 PM.png"/>
          <p:cNvPicPr>
            <a:picLocks noChangeAspect="1"/>
          </p:cNvPicPr>
          <p:nvPr/>
        </p:nvPicPr>
        <p:blipFill>
          <a:blip r:embed="rId3">
            <a:extLst/>
          </a:blip>
          <a:stretch>
            <a:fillRect/>
          </a:stretch>
        </p:blipFill>
        <p:spPr>
          <a:xfrm>
            <a:off x="7541395" y="3095594"/>
            <a:ext cx="5154088" cy="2530189"/>
          </a:xfrm>
          <a:prstGeom prst="rect">
            <a:avLst/>
          </a:prstGeom>
          <a:ln w="12700">
            <a:miter lim="400000"/>
          </a:ln>
        </p:spPr>
      </p:pic>
      <p:pic>
        <p:nvPicPr>
          <p:cNvPr id="179" name="Screen Shot 2016-09-23 at 11.40.53 PM.png"/>
          <p:cNvPicPr>
            <a:picLocks noChangeAspect="1"/>
          </p:cNvPicPr>
          <p:nvPr/>
        </p:nvPicPr>
        <p:blipFill>
          <a:blip r:embed="rId4">
            <a:extLst/>
          </a:blip>
          <a:stretch>
            <a:fillRect/>
          </a:stretch>
        </p:blipFill>
        <p:spPr>
          <a:xfrm>
            <a:off x="8927118" y="5888553"/>
            <a:ext cx="3274674" cy="3711297"/>
          </a:xfrm>
          <a:prstGeom prst="rect">
            <a:avLst/>
          </a:prstGeom>
          <a:ln w="12700">
            <a:miter lim="400000"/>
          </a:ln>
        </p:spPr>
      </p:pic>
      <p:sp>
        <p:nvSpPr>
          <p:cNvPr id="180" name="Shape 180"/>
          <p:cNvSpPr/>
          <p:nvPr/>
        </p:nvSpPr>
        <p:spPr>
          <a:xfrm>
            <a:off x="410246" y="6733844"/>
            <a:ext cx="6965430"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r>
              <a:t>Enter your email and password.</a:t>
            </a:r>
          </a:p>
        </p:txBody>
      </p:sp>
      <p:sp>
        <p:nvSpPr>
          <p:cNvPr id="181" name="Shape 181"/>
          <p:cNvSpPr/>
          <p:nvPr/>
        </p:nvSpPr>
        <p:spPr>
          <a:xfrm>
            <a:off x="8759634" y="3534125"/>
            <a:ext cx="1270001" cy="1270001"/>
          </a:xfrm>
          <a:prstGeom prst="rightArrow">
            <a:avLst>
              <a:gd name="adj1" fmla="val 32000"/>
              <a:gd name="adj2" fmla="val 64000"/>
            </a:avLst>
          </a:prstGeom>
          <a:gradFill>
            <a:gsLst>
              <a:gs pos="0">
                <a:schemeClr val="accent5"/>
              </a:gs>
              <a:gs pos="100000">
                <a:schemeClr val="accent5">
                  <a:hueOff val="243286"/>
                  <a:satOff val="19694"/>
                  <a:lumOff val="-10952"/>
                </a:schemeClr>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a:defRPr sz="2400">
                <a:effectLst>
                  <a:outerShdw blurRad="25400" dist="23998" dir="2700000" rotWithShape="0">
                    <a:srgbClr val="000000">
                      <a:alpha val="31034"/>
                    </a:srgbClr>
                  </a:outerShdw>
                </a:effectLst>
                <a:latin typeface="+mn-lt"/>
                <a:ea typeface="+mn-ea"/>
                <a:cs typeface="+mn-cs"/>
                <a:sym typeface="Helvetica Light"/>
              </a:defRPr>
            </a:pPr>
            <a:endParaRPr/>
          </a:p>
        </p:txBody>
      </p:sp>
      <p:sp>
        <p:nvSpPr>
          <p:cNvPr id="182" name="Shape 182"/>
          <p:cNvSpPr/>
          <p:nvPr/>
        </p:nvSpPr>
        <p:spPr>
          <a:xfrm>
            <a:off x="7571453" y="6441744"/>
            <a:ext cx="1270001" cy="1270001"/>
          </a:xfrm>
          <a:prstGeom prst="rightArrow">
            <a:avLst>
              <a:gd name="adj1" fmla="val 32000"/>
              <a:gd name="adj2" fmla="val 64000"/>
            </a:avLst>
          </a:prstGeom>
          <a:gradFill>
            <a:gsLst>
              <a:gs pos="0">
                <a:schemeClr val="accent5"/>
              </a:gs>
              <a:gs pos="100000">
                <a:schemeClr val="accent5">
                  <a:hueOff val="243286"/>
                  <a:satOff val="19694"/>
                  <a:lumOff val="-10952"/>
                </a:schemeClr>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a:defRPr sz="2400">
                <a:effectLst>
                  <a:outerShdw blurRad="25400" dist="23998" dir="2700000" rotWithShape="0">
                    <a:srgbClr val="000000">
                      <a:alpha val="31034"/>
                    </a:srgbClr>
                  </a:outerShdw>
                </a:effectLst>
                <a:latin typeface="+mn-lt"/>
                <a:ea typeface="+mn-ea"/>
                <a:cs typeface="+mn-cs"/>
                <a:sym typeface="Helvetica Ligh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76"/>
                                        </p:tgtEl>
                                        <p:attrNameLst>
                                          <p:attrName>style.visibility</p:attrName>
                                        </p:attrNameLst>
                                      </p:cBhvr>
                                      <p:to>
                                        <p:strVal val="visible"/>
                                      </p:to>
                                    </p:set>
                                    <p:animEffect transition="in" filter="wipe(left)">
                                      <p:cBhvr>
                                        <p:cTn id="7" dur="125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17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3" nodeType="clickEffect">
                                  <p:stCondLst>
                                    <p:cond delay="0"/>
                                  </p:stCondLst>
                                  <p:iterate>
                                    <p:tmAbs val="0"/>
                                  </p:iterate>
                                  <p:childTnLst>
                                    <p:set>
                                      <p:cBhvr>
                                        <p:cTn id="15" fill="hold"/>
                                        <p:tgtEl>
                                          <p:spTgt spid="177"/>
                                        </p:tgtEl>
                                        <p:attrNameLst>
                                          <p:attrName>style.visibility</p:attrName>
                                        </p:attrNameLst>
                                      </p:cBhvr>
                                      <p:to>
                                        <p:strVal val="visible"/>
                                      </p:to>
                                    </p:set>
                                    <p:animEffect transition="in" filter="wipe(left)">
                                      <p:cBhvr>
                                        <p:cTn id="16" dur="1250"/>
                                        <p:tgtEl>
                                          <p:spTgt spid="177"/>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4" nodeType="clickEffect">
                                  <p:stCondLst>
                                    <p:cond delay="0"/>
                                  </p:stCondLst>
                                  <p:iterate>
                                    <p:tmAbs val="0"/>
                                  </p:iterate>
                                  <p:childTnLst>
                                    <p:set>
                                      <p:cBhvr>
                                        <p:cTn id="20" fill="hold"/>
                                        <p:tgtEl>
                                          <p:spTgt spid="181"/>
                                        </p:tgtEl>
                                        <p:attrNameLst>
                                          <p:attrName>style.visibility</p:attrName>
                                        </p:attrNameLst>
                                      </p:cBhvr>
                                      <p:to>
                                        <p:strVal val="visible"/>
                                      </p:to>
                                    </p:set>
                                    <p:anim calcmode="lin" valueType="num">
                                      <p:cBhvr>
                                        <p:cTn id="21" dur="1000" fill="hold"/>
                                        <p:tgtEl>
                                          <p:spTgt spid="181"/>
                                        </p:tgtEl>
                                        <p:attrNameLst>
                                          <p:attrName>ppt_w</p:attrName>
                                        </p:attrNameLst>
                                      </p:cBhvr>
                                      <p:tavLst>
                                        <p:tav tm="0">
                                          <p:val>
                                            <p:fltVal val="0"/>
                                          </p:val>
                                        </p:tav>
                                        <p:tav tm="100000">
                                          <p:val>
                                            <p:strVal val="#ppt_w"/>
                                          </p:val>
                                        </p:tav>
                                      </p:tavLst>
                                    </p:anim>
                                    <p:anim calcmode="lin" valueType="num">
                                      <p:cBhvr>
                                        <p:cTn id="22" dur="1000" fill="hold"/>
                                        <p:tgtEl>
                                          <p:spTgt spid="181"/>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5" nodeType="clickEffect">
                                  <p:stCondLst>
                                    <p:cond delay="0"/>
                                  </p:stCondLst>
                                  <p:iterate>
                                    <p:tmAbs val="0"/>
                                  </p:iterate>
                                  <p:childTnLst>
                                    <p:set>
                                      <p:cBhvr>
                                        <p:cTn id="26" fill="hold"/>
                                        <p:tgtEl>
                                          <p:spTgt spid="1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6" nodeType="clickEffect">
                                  <p:stCondLst>
                                    <p:cond delay="0"/>
                                  </p:stCondLst>
                                  <p:iterate>
                                    <p:tmAbs val="0"/>
                                  </p:iterate>
                                  <p:childTnLst>
                                    <p:set>
                                      <p:cBhvr>
                                        <p:cTn id="30" fill="hold"/>
                                        <p:tgtEl>
                                          <p:spTgt spid="180"/>
                                        </p:tgtEl>
                                        <p:attrNameLst>
                                          <p:attrName>style.visibility</p:attrName>
                                        </p:attrNameLst>
                                      </p:cBhvr>
                                      <p:to>
                                        <p:strVal val="visible"/>
                                      </p:to>
                                    </p:set>
                                    <p:animEffect transition="in" filter="wipe(left)">
                                      <p:cBhvr>
                                        <p:cTn id="31" dur="1250"/>
                                        <p:tgtEl>
                                          <p:spTgt spid="180"/>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7" nodeType="clickEffect">
                                  <p:stCondLst>
                                    <p:cond delay="0"/>
                                  </p:stCondLst>
                                  <p:iterate>
                                    <p:tmAbs val="0"/>
                                  </p:iterate>
                                  <p:childTnLst>
                                    <p:set>
                                      <p:cBhvr>
                                        <p:cTn id="35" fill="hold"/>
                                        <p:tgtEl>
                                          <p:spTgt spid="182"/>
                                        </p:tgtEl>
                                        <p:attrNameLst>
                                          <p:attrName>style.visibility</p:attrName>
                                        </p:attrNameLst>
                                      </p:cBhvr>
                                      <p:to>
                                        <p:strVal val="visible"/>
                                      </p:to>
                                    </p:set>
                                    <p:anim calcmode="lin" valueType="num">
                                      <p:cBhvr>
                                        <p:cTn id="36" dur="750" fill="hold"/>
                                        <p:tgtEl>
                                          <p:spTgt spid="182"/>
                                        </p:tgtEl>
                                        <p:attrNameLst>
                                          <p:attrName>ppt_w</p:attrName>
                                        </p:attrNameLst>
                                      </p:cBhvr>
                                      <p:tavLst>
                                        <p:tav tm="0">
                                          <p:val>
                                            <p:fltVal val="0"/>
                                          </p:val>
                                        </p:tav>
                                        <p:tav tm="100000">
                                          <p:val>
                                            <p:strVal val="#ppt_w"/>
                                          </p:val>
                                        </p:tav>
                                      </p:tavLst>
                                    </p:anim>
                                    <p:anim calcmode="lin" valueType="num">
                                      <p:cBhvr>
                                        <p:cTn id="37" dur="750" fill="hold"/>
                                        <p:tgtEl>
                                          <p:spTgt spid="1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1" animBg="1" advAuto="0"/>
      <p:bldP spid="177" grpId="3" animBg="1" advAuto="0"/>
      <p:bldP spid="178" grpId="2" animBg="1" advAuto="0"/>
      <p:bldP spid="179" grpId="5" animBg="1" advAuto="0"/>
      <p:bldP spid="180" grpId="6" animBg="1" advAuto="0"/>
      <p:bldP spid="181" grpId="4" animBg="1" advAuto="0"/>
      <p:bldP spid="182" grpId="7"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Screen Shot 2017-01-05 at 2.04.40 PM.png"/>
          <p:cNvPicPr>
            <a:picLocks noChangeAspect="1"/>
          </p:cNvPicPr>
          <p:nvPr/>
        </p:nvPicPr>
        <p:blipFill>
          <a:blip r:embed="rId3">
            <a:extLst/>
          </a:blip>
          <a:stretch>
            <a:fillRect/>
          </a:stretch>
        </p:blipFill>
        <p:spPr>
          <a:xfrm>
            <a:off x="9150885" y="2049653"/>
            <a:ext cx="3441863" cy="6387945"/>
          </a:xfrm>
          <a:prstGeom prst="rect">
            <a:avLst/>
          </a:prstGeom>
          <a:ln w="12700">
            <a:miter lim="400000"/>
          </a:ln>
        </p:spPr>
      </p:pic>
      <p:sp>
        <p:nvSpPr>
          <p:cNvPr id="187" name="Shape 187"/>
          <p:cNvSpPr>
            <a:spLocks noGrp="1"/>
          </p:cNvSpPr>
          <p:nvPr>
            <p:ph type="ctrTitle"/>
          </p:nvPr>
        </p:nvSpPr>
        <p:spPr>
          <a:xfrm>
            <a:off x="1270000" y="134308"/>
            <a:ext cx="10464800" cy="1366417"/>
          </a:xfrm>
          <a:prstGeom prst="rect">
            <a:avLst/>
          </a:prstGeom>
        </p:spPr>
        <p:txBody>
          <a:bodyPr/>
          <a:lstStyle/>
          <a:p>
            <a:r>
              <a:t>Hosting a Meeting</a:t>
            </a:r>
          </a:p>
        </p:txBody>
      </p:sp>
      <p:sp>
        <p:nvSpPr>
          <p:cNvPr id="188" name="Shape 188"/>
          <p:cNvSpPr/>
          <p:nvPr/>
        </p:nvSpPr>
        <p:spPr>
          <a:xfrm>
            <a:off x="1103033" y="1371916"/>
            <a:ext cx="8424012"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57200" indent="-457200" algn="l">
              <a:lnSpc>
                <a:spcPct val="120000"/>
              </a:lnSpc>
              <a:buSzPct val="75000"/>
              <a:buChar char="•"/>
              <a:defRPr sz="4000"/>
            </a:lvl1pPr>
          </a:lstStyle>
          <a:p>
            <a:r>
              <a:t>Instant Meeting with video</a:t>
            </a:r>
          </a:p>
        </p:txBody>
      </p:sp>
      <p:sp>
        <p:nvSpPr>
          <p:cNvPr id="189" name="Shape 189"/>
          <p:cNvSpPr/>
          <p:nvPr/>
        </p:nvSpPr>
        <p:spPr>
          <a:xfrm>
            <a:off x="1103033" y="1824278"/>
            <a:ext cx="8424012"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57200" indent="-457200" algn="l">
              <a:lnSpc>
                <a:spcPct val="120000"/>
              </a:lnSpc>
              <a:buSzPct val="75000"/>
              <a:buChar char="•"/>
              <a:defRPr sz="4000"/>
            </a:lvl1pPr>
          </a:lstStyle>
          <a:p>
            <a:r>
              <a:t>Instant Meeting without video</a:t>
            </a:r>
          </a:p>
        </p:txBody>
      </p:sp>
      <p:sp>
        <p:nvSpPr>
          <p:cNvPr id="190" name="Shape 190"/>
          <p:cNvSpPr/>
          <p:nvPr/>
        </p:nvSpPr>
        <p:spPr>
          <a:xfrm>
            <a:off x="1103033" y="2699541"/>
            <a:ext cx="8424012"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57200" indent="-457200" algn="l">
              <a:lnSpc>
                <a:spcPct val="120000"/>
              </a:lnSpc>
              <a:buSzPct val="75000"/>
              <a:buChar char="•"/>
              <a:defRPr sz="4000"/>
            </a:lvl1pPr>
          </a:lstStyle>
          <a:p>
            <a:r>
              <a:t>Invite by meeting ID</a:t>
            </a:r>
          </a:p>
        </p:txBody>
      </p:sp>
      <p:sp>
        <p:nvSpPr>
          <p:cNvPr id="191" name="Shape 191"/>
          <p:cNvSpPr/>
          <p:nvPr/>
        </p:nvSpPr>
        <p:spPr>
          <a:xfrm>
            <a:off x="1103033" y="2299746"/>
            <a:ext cx="8424012"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57200" indent="-457200" algn="l">
              <a:lnSpc>
                <a:spcPct val="120000"/>
              </a:lnSpc>
              <a:buSzPct val="75000"/>
              <a:buChar char="•"/>
              <a:defRPr sz="4000"/>
            </a:lvl1pPr>
          </a:lstStyle>
          <a:p>
            <a:r>
              <a:t>Invite by email</a:t>
            </a:r>
          </a:p>
        </p:txBody>
      </p:sp>
      <p:pic>
        <p:nvPicPr>
          <p:cNvPr id="192" name="Screen Shot 2016-09-24 at 12.48.25 AM.png"/>
          <p:cNvPicPr>
            <a:picLocks noChangeAspect="1"/>
          </p:cNvPicPr>
          <p:nvPr/>
        </p:nvPicPr>
        <p:blipFill>
          <a:blip r:embed="rId4">
            <a:extLst/>
          </a:blip>
          <a:stretch>
            <a:fillRect/>
          </a:stretch>
        </p:blipFill>
        <p:spPr>
          <a:xfrm>
            <a:off x="499241" y="4130006"/>
            <a:ext cx="8424012" cy="5366061"/>
          </a:xfrm>
          <a:prstGeom prst="rect">
            <a:avLst/>
          </a:prstGeom>
          <a:ln w="12700">
            <a:miter lim="400000"/>
          </a:ln>
        </p:spPr>
      </p:pic>
      <p:sp>
        <p:nvSpPr>
          <p:cNvPr id="193" name="Shape 193"/>
          <p:cNvSpPr/>
          <p:nvPr/>
        </p:nvSpPr>
        <p:spPr>
          <a:xfrm>
            <a:off x="11904876" y="3570476"/>
            <a:ext cx="1000727" cy="506438"/>
          </a:xfrm>
          <a:custGeom>
            <a:avLst/>
            <a:gdLst/>
            <a:ahLst/>
            <a:cxnLst>
              <a:cxn ang="0">
                <a:pos x="wd2" y="hd2"/>
              </a:cxn>
              <a:cxn ang="5400000">
                <a:pos x="wd2" y="hd2"/>
              </a:cxn>
              <a:cxn ang="10800000">
                <a:pos x="wd2" y="hd2"/>
              </a:cxn>
              <a:cxn ang="16200000">
                <a:pos x="wd2" y="hd2"/>
              </a:cxn>
            </a:cxnLst>
            <a:rect l="0" t="0" r="r" b="b"/>
            <a:pathLst>
              <a:path w="21600" h="21600" extrusionOk="0">
                <a:moveTo>
                  <a:pt x="10587" y="7344"/>
                </a:moveTo>
                <a:lnTo>
                  <a:pt x="10587" y="0"/>
                </a:lnTo>
                <a:lnTo>
                  <a:pt x="0" y="10800"/>
                </a:lnTo>
                <a:lnTo>
                  <a:pt x="10587" y="21600"/>
                </a:lnTo>
                <a:lnTo>
                  <a:pt x="10587" y="14256"/>
                </a:lnTo>
                <a:lnTo>
                  <a:pt x="21600" y="14256"/>
                </a:lnTo>
                <a:lnTo>
                  <a:pt x="21600" y="7344"/>
                </a:lnTo>
                <a:close/>
              </a:path>
            </a:pathLst>
          </a:custGeom>
          <a:gradFill>
            <a:gsLst>
              <a:gs pos="0">
                <a:schemeClr val="accent5"/>
              </a:gs>
              <a:gs pos="100000">
                <a:schemeClr val="accent5">
                  <a:hueOff val="243286"/>
                  <a:satOff val="19694"/>
                  <a:lumOff val="-10952"/>
                </a:schemeClr>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a:defRPr sz="2400">
                <a:effectLst>
                  <a:outerShdw blurRad="25400" dist="23998" dir="2700000" rotWithShape="0">
                    <a:srgbClr val="000000">
                      <a:alpha val="31034"/>
                    </a:srgbClr>
                  </a:outerShdw>
                </a:effectLst>
                <a:latin typeface="+mn-lt"/>
                <a:ea typeface="+mn-ea"/>
                <a:cs typeface="+mn-cs"/>
                <a:sym typeface="Helvetica Light"/>
              </a:defRPr>
            </a:pPr>
            <a:endParaRPr/>
          </a:p>
        </p:txBody>
      </p:sp>
      <p:sp>
        <p:nvSpPr>
          <p:cNvPr id="194" name="Shape 194"/>
          <p:cNvSpPr/>
          <p:nvPr/>
        </p:nvSpPr>
        <p:spPr>
          <a:xfrm>
            <a:off x="8937428" y="3570476"/>
            <a:ext cx="1000726" cy="506438"/>
          </a:xfrm>
          <a:custGeom>
            <a:avLst/>
            <a:gdLst/>
            <a:ahLst/>
            <a:cxnLst>
              <a:cxn ang="0">
                <a:pos x="wd2" y="hd2"/>
              </a:cxn>
              <a:cxn ang="5400000">
                <a:pos x="wd2" y="hd2"/>
              </a:cxn>
              <a:cxn ang="10800000">
                <a:pos x="wd2" y="hd2"/>
              </a:cxn>
              <a:cxn ang="16200000">
                <a:pos x="wd2" y="hd2"/>
              </a:cxn>
            </a:cxnLst>
            <a:rect l="0" t="0" r="r" b="b"/>
            <a:pathLst>
              <a:path w="21600" h="21600" extrusionOk="0">
                <a:moveTo>
                  <a:pt x="11013" y="7344"/>
                </a:moveTo>
                <a:lnTo>
                  <a:pt x="11013" y="0"/>
                </a:lnTo>
                <a:lnTo>
                  <a:pt x="21600" y="10800"/>
                </a:lnTo>
                <a:lnTo>
                  <a:pt x="11013" y="21600"/>
                </a:lnTo>
                <a:lnTo>
                  <a:pt x="11013" y="14256"/>
                </a:lnTo>
                <a:lnTo>
                  <a:pt x="0" y="14256"/>
                </a:lnTo>
                <a:lnTo>
                  <a:pt x="0" y="7344"/>
                </a:lnTo>
                <a:close/>
              </a:path>
            </a:pathLst>
          </a:custGeom>
          <a:gradFill>
            <a:gsLst>
              <a:gs pos="0">
                <a:schemeClr val="accent5"/>
              </a:gs>
              <a:gs pos="100000">
                <a:schemeClr val="accent5">
                  <a:hueOff val="243286"/>
                  <a:satOff val="19694"/>
                  <a:lumOff val="-10952"/>
                </a:schemeClr>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a:defRPr sz="2400">
                <a:effectLst>
                  <a:outerShdw blurRad="25400" dist="23998" dir="2700000" rotWithShape="0">
                    <a:srgbClr val="000000">
                      <a:alpha val="31034"/>
                    </a:srgbClr>
                  </a:outerShdw>
                </a:effectLst>
                <a:latin typeface="+mn-lt"/>
                <a:ea typeface="+mn-ea"/>
                <a:cs typeface="+mn-cs"/>
                <a:sym typeface="Helvetica Light"/>
              </a:defRPr>
            </a:pPr>
            <a:endParaRPr/>
          </a:p>
        </p:txBody>
      </p:sp>
      <p:sp>
        <p:nvSpPr>
          <p:cNvPr id="195" name="Shape 195"/>
          <p:cNvSpPr/>
          <p:nvPr/>
        </p:nvSpPr>
        <p:spPr>
          <a:xfrm flipH="1" flipV="1">
            <a:off x="2458682" y="8716615"/>
            <a:ext cx="1167559" cy="700482"/>
          </a:xfrm>
          <a:prstGeom prst="line">
            <a:avLst/>
          </a:prstGeom>
          <a:ln w="25400">
            <a:solidFill>
              <a:srgbClr val="971818"/>
            </a:solidFill>
            <a:miter lim="400000"/>
            <a:tailEnd type="triangle"/>
          </a:ln>
        </p:spPr>
        <p:txBody>
          <a:bodyPr lIns="50800" tIns="50800" rIns="50800" bIns="50800" anchor="ctr"/>
          <a:lstStyle/>
          <a:p>
            <a:pPr>
              <a:defRPr sz="2400">
                <a:effectLst>
                  <a:outerShdw blurRad="25400" dist="23998" dir="2700000" rotWithShape="0">
                    <a:srgbClr val="000000">
                      <a:alpha val="31034"/>
                    </a:srgbClr>
                  </a:outerShdw>
                </a:effectLst>
                <a:latin typeface="+mn-lt"/>
                <a:ea typeface="+mn-ea"/>
                <a:cs typeface="+mn-cs"/>
                <a:sym typeface="Helvetica Light"/>
              </a:defRPr>
            </a:pPr>
            <a:endParaRPr/>
          </a:p>
        </p:txBody>
      </p:sp>
      <p:sp>
        <p:nvSpPr>
          <p:cNvPr id="196" name="Shape 196"/>
          <p:cNvSpPr/>
          <p:nvPr/>
        </p:nvSpPr>
        <p:spPr>
          <a:xfrm>
            <a:off x="1098269" y="3227576"/>
            <a:ext cx="6384616"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57200" indent="-457200">
              <a:buSzPct val="75000"/>
              <a:buChar char="•"/>
            </a:pPr>
            <a:r>
              <a:rPr dirty="0"/>
              <a:t>Via website </a:t>
            </a:r>
            <a:r>
              <a:rPr u="sng" dirty="0"/>
              <a:t>ucanr.zoom.us</a:t>
            </a:r>
            <a:r>
              <a:rPr dirty="0"/>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88">
                                            <p:bg/>
                                          </p:spTgt>
                                        </p:tgtEl>
                                        <p:attrNameLst>
                                          <p:attrName>style.visibility</p:attrName>
                                        </p:attrNameLst>
                                      </p:cBhvr>
                                      <p:to>
                                        <p:strVal val="visible"/>
                                      </p:to>
                                    </p:set>
                                    <p:animEffect transition="in" filter="wipe(left)">
                                      <p:cBhvr>
                                        <p:cTn id="7" dur="1000"/>
                                        <p:tgtEl>
                                          <p:spTgt spid="188">
                                            <p:bg/>
                                          </p:spTgt>
                                        </p:tgtEl>
                                      </p:cBhvr>
                                    </p:animEffect>
                                  </p:childTnLst>
                                </p:cTn>
                              </p:par>
                              <p:par>
                                <p:cTn id="8" presetID="22" presetClass="entr" presetSubtype="8" fill="hold" grpId="1" nodeType="withEffect">
                                  <p:stCondLst>
                                    <p:cond delay="0"/>
                                  </p:stCondLst>
                                  <p:iterate>
                                    <p:tmAbs val="0"/>
                                  </p:iterate>
                                  <p:childTnLst>
                                    <p:set>
                                      <p:cBhvr>
                                        <p:cTn id="9" fill="hold"/>
                                        <p:tgtEl>
                                          <p:spTgt spid="188">
                                            <p:txEl>
                                              <p:pRg st="0" end="0"/>
                                            </p:txEl>
                                          </p:spTgt>
                                        </p:tgtEl>
                                        <p:attrNameLst>
                                          <p:attrName>style.visibility</p:attrName>
                                        </p:attrNameLst>
                                      </p:cBhvr>
                                      <p:to>
                                        <p:strVal val="visible"/>
                                      </p:to>
                                    </p:set>
                                    <p:animEffect transition="in" filter="wipe(left)">
                                      <p:cBhvr>
                                        <p:cTn id="10" dur="1000"/>
                                        <p:tgtEl>
                                          <p:spTgt spid="18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2" nodeType="clickEffect">
                                  <p:stCondLst>
                                    <p:cond delay="0"/>
                                  </p:stCondLst>
                                  <p:iterate>
                                    <p:tmAbs val="0"/>
                                  </p:iterate>
                                  <p:childTnLst>
                                    <p:set>
                                      <p:cBhvr>
                                        <p:cTn id="14" fill="hold"/>
                                        <p:tgtEl>
                                          <p:spTgt spid="194"/>
                                        </p:tgtEl>
                                        <p:attrNameLst>
                                          <p:attrName>style.visibility</p:attrName>
                                        </p:attrNameLst>
                                      </p:cBhvr>
                                      <p:to>
                                        <p:strVal val="visible"/>
                                      </p:to>
                                    </p:set>
                                    <p:animEffect transition="in" filter="wipe(left)">
                                      <p:cBhvr>
                                        <p:cTn id="15" dur="1000"/>
                                        <p:tgtEl>
                                          <p:spTgt spid="19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3" nodeType="clickEffect">
                                  <p:stCondLst>
                                    <p:cond delay="0"/>
                                  </p:stCondLst>
                                  <p:iterate>
                                    <p:tmAbs val="0"/>
                                  </p:iterate>
                                  <p:childTnLst>
                                    <p:set>
                                      <p:cBhvr>
                                        <p:cTn id="19" fill="hold"/>
                                        <p:tgtEl>
                                          <p:spTgt spid="189">
                                            <p:bg/>
                                          </p:spTgt>
                                        </p:tgtEl>
                                        <p:attrNameLst>
                                          <p:attrName>style.visibility</p:attrName>
                                        </p:attrNameLst>
                                      </p:cBhvr>
                                      <p:to>
                                        <p:strVal val="visible"/>
                                      </p:to>
                                    </p:set>
                                    <p:animEffect transition="in" filter="wipe(left)">
                                      <p:cBhvr>
                                        <p:cTn id="20" dur="1000"/>
                                        <p:tgtEl>
                                          <p:spTgt spid="189">
                                            <p:bg/>
                                          </p:spTgt>
                                        </p:tgtEl>
                                      </p:cBhvr>
                                    </p:animEffect>
                                  </p:childTnLst>
                                </p:cTn>
                              </p:par>
                              <p:par>
                                <p:cTn id="21" presetID="22" presetClass="entr" presetSubtype="8" fill="hold" grpId="3" nodeType="withEffect">
                                  <p:stCondLst>
                                    <p:cond delay="0"/>
                                  </p:stCondLst>
                                  <p:iterate>
                                    <p:tmAbs val="0"/>
                                  </p:iterate>
                                  <p:childTnLst>
                                    <p:set>
                                      <p:cBhvr>
                                        <p:cTn id="22" fill="hold"/>
                                        <p:tgtEl>
                                          <p:spTgt spid="189">
                                            <p:txEl>
                                              <p:pRg st="0" end="0"/>
                                            </p:txEl>
                                          </p:spTgt>
                                        </p:tgtEl>
                                        <p:attrNameLst>
                                          <p:attrName>style.visibility</p:attrName>
                                        </p:attrNameLst>
                                      </p:cBhvr>
                                      <p:to>
                                        <p:strVal val="visible"/>
                                      </p:to>
                                    </p:set>
                                    <p:animEffect transition="in" filter="wipe(left)">
                                      <p:cBhvr>
                                        <p:cTn id="23" dur="1000"/>
                                        <p:tgtEl>
                                          <p:spTgt spid="18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4" nodeType="clickEffect">
                                  <p:stCondLst>
                                    <p:cond delay="0"/>
                                  </p:stCondLst>
                                  <p:iterate>
                                    <p:tmAbs val="0"/>
                                  </p:iterate>
                                  <p:childTnLst>
                                    <p:set>
                                      <p:cBhvr>
                                        <p:cTn id="27" fill="hold"/>
                                        <p:tgtEl>
                                          <p:spTgt spid="193"/>
                                        </p:tgtEl>
                                        <p:attrNameLst>
                                          <p:attrName>style.visibility</p:attrName>
                                        </p:attrNameLst>
                                      </p:cBhvr>
                                      <p:to>
                                        <p:strVal val="visible"/>
                                      </p:to>
                                    </p:set>
                                    <p:animEffect transition="in" filter="wipe(left)">
                                      <p:cBhvr>
                                        <p:cTn id="28" dur="1000"/>
                                        <p:tgtEl>
                                          <p:spTgt spid="19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5" nodeType="clickEffect">
                                  <p:stCondLst>
                                    <p:cond delay="0"/>
                                  </p:stCondLst>
                                  <p:iterate>
                                    <p:tmAbs val="0"/>
                                  </p:iterate>
                                  <p:childTnLst>
                                    <p:set>
                                      <p:cBhvr>
                                        <p:cTn id="32" fill="hold"/>
                                        <p:tgtEl>
                                          <p:spTgt spid="191">
                                            <p:bg/>
                                          </p:spTgt>
                                        </p:tgtEl>
                                        <p:attrNameLst>
                                          <p:attrName>style.visibility</p:attrName>
                                        </p:attrNameLst>
                                      </p:cBhvr>
                                      <p:to>
                                        <p:strVal val="visible"/>
                                      </p:to>
                                    </p:set>
                                    <p:animEffect transition="in" filter="wipe(left)">
                                      <p:cBhvr>
                                        <p:cTn id="33" dur="1000"/>
                                        <p:tgtEl>
                                          <p:spTgt spid="191">
                                            <p:bg/>
                                          </p:spTgt>
                                        </p:tgtEl>
                                      </p:cBhvr>
                                    </p:animEffect>
                                  </p:childTnLst>
                                </p:cTn>
                              </p:par>
                              <p:par>
                                <p:cTn id="34" presetID="22" presetClass="entr" presetSubtype="8" fill="hold" grpId="5" nodeType="withEffect">
                                  <p:stCondLst>
                                    <p:cond delay="0"/>
                                  </p:stCondLst>
                                  <p:iterate>
                                    <p:tmAbs val="0"/>
                                  </p:iterate>
                                  <p:childTnLst>
                                    <p:set>
                                      <p:cBhvr>
                                        <p:cTn id="35" fill="hold"/>
                                        <p:tgtEl>
                                          <p:spTgt spid="191">
                                            <p:txEl>
                                              <p:pRg st="0" end="0"/>
                                            </p:txEl>
                                          </p:spTgt>
                                        </p:tgtEl>
                                        <p:attrNameLst>
                                          <p:attrName>style.visibility</p:attrName>
                                        </p:attrNameLst>
                                      </p:cBhvr>
                                      <p:to>
                                        <p:strVal val="visible"/>
                                      </p:to>
                                    </p:set>
                                    <p:animEffect transition="in" filter="wipe(left)">
                                      <p:cBhvr>
                                        <p:cTn id="36" dur="1000"/>
                                        <p:tgtEl>
                                          <p:spTgt spid="19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6" nodeType="clickEffect">
                                  <p:stCondLst>
                                    <p:cond delay="0"/>
                                  </p:stCondLst>
                                  <p:iterate>
                                    <p:tmAbs val="0"/>
                                  </p:iterate>
                                  <p:childTnLst>
                                    <p:set>
                                      <p:cBhvr>
                                        <p:cTn id="40" fill="hold"/>
                                        <p:tgtEl>
                                          <p:spTgt spid="192"/>
                                        </p:tgtEl>
                                        <p:attrNameLst>
                                          <p:attrName>style.visibility</p:attrName>
                                        </p:attrNameLst>
                                      </p:cBhvr>
                                      <p:to>
                                        <p:strVal val="visible"/>
                                      </p:to>
                                    </p:set>
                                    <p:animEffect transition="in" filter="wipe(left)">
                                      <p:cBhvr>
                                        <p:cTn id="41" dur="1000"/>
                                        <p:tgtEl>
                                          <p:spTgt spid="19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7" nodeType="clickEffect">
                                  <p:stCondLst>
                                    <p:cond delay="0"/>
                                  </p:stCondLst>
                                  <p:iterate>
                                    <p:tmAbs val="0"/>
                                  </p:iterate>
                                  <p:childTnLst>
                                    <p:set>
                                      <p:cBhvr>
                                        <p:cTn id="45" fill="hold"/>
                                        <p:tgtEl>
                                          <p:spTgt spid="190">
                                            <p:bg/>
                                          </p:spTgt>
                                        </p:tgtEl>
                                        <p:attrNameLst>
                                          <p:attrName>style.visibility</p:attrName>
                                        </p:attrNameLst>
                                      </p:cBhvr>
                                      <p:to>
                                        <p:strVal val="visible"/>
                                      </p:to>
                                    </p:set>
                                    <p:animEffect transition="in" filter="wipe(left)">
                                      <p:cBhvr>
                                        <p:cTn id="46" dur="1000"/>
                                        <p:tgtEl>
                                          <p:spTgt spid="190">
                                            <p:bg/>
                                          </p:spTgt>
                                        </p:tgtEl>
                                      </p:cBhvr>
                                    </p:animEffect>
                                  </p:childTnLst>
                                </p:cTn>
                              </p:par>
                              <p:par>
                                <p:cTn id="47" presetID="22" presetClass="entr" presetSubtype="8" fill="hold" grpId="7" nodeType="withEffect">
                                  <p:stCondLst>
                                    <p:cond delay="0"/>
                                  </p:stCondLst>
                                  <p:iterate>
                                    <p:tmAbs val="0"/>
                                  </p:iterate>
                                  <p:childTnLst>
                                    <p:set>
                                      <p:cBhvr>
                                        <p:cTn id="48" fill="hold"/>
                                        <p:tgtEl>
                                          <p:spTgt spid="190">
                                            <p:txEl>
                                              <p:pRg st="0" end="0"/>
                                            </p:txEl>
                                          </p:spTgt>
                                        </p:tgtEl>
                                        <p:attrNameLst>
                                          <p:attrName>style.visibility</p:attrName>
                                        </p:attrNameLst>
                                      </p:cBhvr>
                                      <p:to>
                                        <p:strVal val="visible"/>
                                      </p:to>
                                    </p:set>
                                    <p:animEffect transition="in" filter="wipe(left)">
                                      <p:cBhvr>
                                        <p:cTn id="49" dur="1000"/>
                                        <p:tgtEl>
                                          <p:spTgt spid="19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32" fill="hold" grpId="8" nodeType="clickEffect">
                                  <p:stCondLst>
                                    <p:cond delay="0"/>
                                  </p:stCondLst>
                                  <p:iterate>
                                    <p:tmAbs val="0"/>
                                  </p:iterate>
                                  <p:childTnLst>
                                    <p:set>
                                      <p:cBhvr>
                                        <p:cTn id="53" fill="hold"/>
                                        <p:tgtEl>
                                          <p:spTgt spid="195"/>
                                        </p:tgtEl>
                                        <p:attrNameLst>
                                          <p:attrName>style.visibility</p:attrName>
                                        </p:attrNameLst>
                                      </p:cBhvr>
                                      <p:to>
                                        <p:strVal val="visible"/>
                                      </p:to>
                                    </p:set>
                                    <p:anim calcmode="lin" valueType="num">
                                      <p:cBhvr>
                                        <p:cTn id="54" dur="5000" fill="hold"/>
                                        <p:tgtEl>
                                          <p:spTgt spid="195"/>
                                        </p:tgtEl>
                                        <p:attrNameLst>
                                          <p:attrName>ppt_w</p:attrName>
                                        </p:attrNameLst>
                                      </p:cBhvr>
                                      <p:tavLst>
                                        <p:tav tm="0">
                                          <p:val>
                                            <p:strVal val="4*#ppt_w"/>
                                          </p:val>
                                        </p:tav>
                                        <p:tav tm="100000">
                                          <p:val>
                                            <p:strVal val="#ppt_w"/>
                                          </p:val>
                                        </p:tav>
                                      </p:tavLst>
                                    </p:anim>
                                    <p:anim calcmode="lin" valueType="num">
                                      <p:cBhvr>
                                        <p:cTn id="55" dur="5000" fill="hold"/>
                                        <p:tgtEl>
                                          <p:spTgt spid="195"/>
                                        </p:tgtEl>
                                        <p:attrNameLst>
                                          <p:attrName>ppt_h</p:attrName>
                                        </p:attrNameLst>
                                      </p:cBhvr>
                                      <p:tavLst>
                                        <p:tav tm="0">
                                          <p:val>
                                            <p:strVal val="4*#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9" nodeType="clickEffect">
                                  <p:stCondLst>
                                    <p:cond delay="0"/>
                                  </p:stCondLst>
                                  <p:iterate>
                                    <p:tmAbs val="0"/>
                                  </p:iterate>
                                  <p:childTnLst>
                                    <p:set>
                                      <p:cBhvr>
                                        <p:cTn id="59" fill="hold"/>
                                        <p:tgtEl>
                                          <p:spTgt spid="196"/>
                                        </p:tgtEl>
                                        <p:attrNameLst>
                                          <p:attrName>style.visibility</p:attrName>
                                        </p:attrNameLst>
                                      </p:cBhvr>
                                      <p:to>
                                        <p:strVal val="visible"/>
                                      </p:to>
                                    </p:set>
                                    <p:anim calcmode="lin" valueType="num">
                                      <p:cBhvr>
                                        <p:cTn id="60" dur="1000" fill="hold"/>
                                        <p:tgtEl>
                                          <p:spTgt spid="196"/>
                                        </p:tgtEl>
                                        <p:attrNameLst>
                                          <p:attrName>ppt_x</p:attrName>
                                        </p:attrNameLst>
                                      </p:cBhvr>
                                      <p:tavLst>
                                        <p:tav tm="0">
                                          <p:val>
                                            <p:strVal val="0-#ppt_w/2"/>
                                          </p:val>
                                        </p:tav>
                                        <p:tav tm="100000">
                                          <p:val>
                                            <p:strVal val="#ppt_x"/>
                                          </p:val>
                                        </p:tav>
                                      </p:tavLst>
                                    </p:anim>
                                    <p:anim calcmode="lin" valueType="num">
                                      <p:cBhvr>
                                        <p:cTn id="61" dur="1000" fill="hold"/>
                                        <p:tgtEl>
                                          <p:spTgt spid="1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1" build="p" bldLvl="5" animBg="1" advAuto="0"/>
      <p:bldP spid="189" grpId="3" build="p" bldLvl="5" animBg="1" advAuto="0"/>
      <p:bldP spid="190" grpId="7" build="p" bldLvl="5" animBg="1" advAuto="0"/>
      <p:bldP spid="191" grpId="5" build="p" bldLvl="5" animBg="1" advAuto="0"/>
      <p:bldP spid="192" grpId="6" animBg="1" advAuto="0"/>
      <p:bldP spid="193" grpId="4" animBg="1" advAuto="0"/>
      <p:bldP spid="194" grpId="2" animBg="1" advAuto="0"/>
      <p:bldP spid="195" grpId="8" animBg="1" advAuto="0"/>
      <p:bldP spid="196" grpId="9"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Screen Shot 2017-01-05 at 2.04.40 PM.png"/>
          <p:cNvPicPr>
            <a:picLocks noChangeAspect="1"/>
          </p:cNvPicPr>
          <p:nvPr/>
        </p:nvPicPr>
        <p:blipFill>
          <a:blip r:embed="rId2">
            <a:extLst/>
          </a:blip>
          <a:stretch>
            <a:fillRect/>
          </a:stretch>
        </p:blipFill>
        <p:spPr>
          <a:xfrm>
            <a:off x="8121215" y="1702768"/>
            <a:ext cx="4028610" cy="7476920"/>
          </a:xfrm>
          <a:prstGeom prst="rect">
            <a:avLst/>
          </a:prstGeom>
          <a:ln w="12700">
            <a:miter lim="400000"/>
          </a:ln>
        </p:spPr>
      </p:pic>
      <p:sp>
        <p:nvSpPr>
          <p:cNvPr id="201" name="Shape 201"/>
          <p:cNvSpPr>
            <a:spLocks noGrp="1"/>
          </p:cNvSpPr>
          <p:nvPr>
            <p:ph type="ctrTitle"/>
          </p:nvPr>
        </p:nvSpPr>
        <p:spPr>
          <a:xfrm>
            <a:off x="941795" y="69890"/>
            <a:ext cx="10464801" cy="1340715"/>
          </a:xfrm>
          <a:prstGeom prst="rect">
            <a:avLst/>
          </a:prstGeom>
        </p:spPr>
        <p:txBody>
          <a:bodyPr/>
          <a:lstStyle/>
          <a:p>
            <a:r>
              <a:t>Schedule a meeting</a:t>
            </a:r>
          </a:p>
        </p:txBody>
      </p:sp>
      <p:sp>
        <p:nvSpPr>
          <p:cNvPr id="202" name="Shape 202"/>
          <p:cNvSpPr>
            <a:spLocks noGrp="1"/>
          </p:cNvSpPr>
          <p:nvPr>
            <p:ph type="subTitle" sz="quarter" idx="1"/>
          </p:nvPr>
        </p:nvSpPr>
        <p:spPr>
          <a:xfrm>
            <a:off x="487978" y="4259507"/>
            <a:ext cx="7388016" cy="2988055"/>
          </a:xfrm>
          <a:prstGeom prst="rect">
            <a:avLst/>
          </a:prstGeom>
        </p:spPr>
        <p:txBody>
          <a:bodyPr/>
          <a:lstStyle/>
          <a:p>
            <a:pPr marL="385010" indent="-385010">
              <a:buSzPct val="75000"/>
              <a:buChar char="•"/>
              <a:defRPr sz="4000"/>
            </a:pPr>
            <a:endParaRPr/>
          </a:p>
          <a:p>
            <a:pPr marL="385010" indent="-385010">
              <a:buSzPct val="75000"/>
              <a:buChar char="•"/>
              <a:defRPr sz="4000"/>
            </a:pPr>
            <a:r>
              <a:t>On the Home menu select the schedule button.</a:t>
            </a:r>
          </a:p>
        </p:txBody>
      </p:sp>
      <p:sp>
        <p:nvSpPr>
          <p:cNvPr id="203" name="Shape 203"/>
          <p:cNvSpPr/>
          <p:nvPr/>
        </p:nvSpPr>
        <p:spPr>
          <a:xfrm>
            <a:off x="11189618" y="4806228"/>
            <a:ext cx="1462509" cy="1270001"/>
          </a:xfrm>
          <a:custGeom>
            <a:avLst/>
            <a:gdLst/>
            <a:ahLst/>
            <a:cxnLst>
              <a:cxn ang="0">
                <a:pos x="wd2" y="hd2"/>
              </a:cxn>
              <a:cxn ang="5400000">
                <a:pos x="wd2" y="hd2"/>
              </a:cxn>
              <a:cxn ang="10800000">
                <a:pos x="wd2" y="hd2"/>
              </a:cxn>
              <a:cxn ang="16200000">
                <a:pos x="wd2" y="hd2"/>
              </a:cxn>
            </a:cxnLst>
            <a:rect l="0" t="0" r="r" b="b"/>
            <a:pathLst>
              <a:path w="21600" h="21600" extrusionOk="0">
                <a:moveTo>
                  <a:pt x="12004" y="14256"/>
                </a:moveTo>
                <a:lnTo>
                  <a:pt x="12004" y="21600"/>
                </a:lnTo>
                <a:lnTo>
                  <a:pt x="0" y="10800"/>
                </a:lnTo>
                <a:lnTo>
                  <a:pt x="12004" y="0"/>
                </a:lnTo>
                <a:lnTo>
                  <a:pt x="12004" y="7344"/>
                </a:lnTo>
                <a:lnTo>
                  <a:pt x="21600" y="7344"/>
                </a:lnTo>
                <a:lnTo>
                  <a:pt x="21600" y="14256"/>
                </a:lnTo>
                <a:close/>
              </a:path>
            </a:pathLst>
          </a:custGeom>
          <a:gradFill>
            <a:gsLst>
              <a:gs pos="0">
                <a:schemeClr val="accent5"/>
              </a:gs>
              <a:gs pos="100000">
                <a:schemeClr val="accent5">
                  <a:hueOff val="243286"/>
                  <a:satOff val="19694"/>
                  <a:lumOff val="-10952"/>
                </a:schemeClr>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a:defRPr sz="2400">
                <a:effectLst>
                  <a:outerShdw blurRad="25400" dist="23998" dir="2700000" rotWithShape="0">
                    <a:srgbClr val="000000">
                      <a:alpha val="31034"/>
                    </a:srgbClr>
                  </a:outerShdw>
                </a:effectLst>
                <a:latin typeface="+mn-lt"/>
                <a:ea typeface="+mn-ea"/>
                <a:cs typeface="+mn-cs"/>
                <a:sym typeface="Helvetica Ligh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02"/>
                                        </p:tgtEl>
                                        <p:attrNameLst>
                                          <p:attrName>style.visibility</p:attrName>
                                        </p:attrNameLst>
                                      </p:cBhvr>
                                      <p:to>
                                        <p:strVal val="visible"/>
                                      </p:to>
                                    </p:set>
                                    <p:animEffect transition="in" filter="wipe(left)">
                                      <p:cBhvr>
                                        <p:cTn id="7" dur="10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mph" presetSubtype="0" repeatCount="4000" fill="hold" grpId="2" nodeType="clickEffect">
                                  <p:stCondLst>
                                    <p:cond delay="0"/>
                                  </p:stCondLst>
                                  <p:childTnLst>
                                    <p:anim calcmode="discrete" valueType="str">
                                      <p:cBhvr>
                                        <p:cTn id="11" dur="1750" fill="hold"/>
                                        <p:tgtEl>
                                          <p:spTgt spid="20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1" animBg="1" advAuto="0"/>
      <p:bldP spid="203"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ctrTitle"/>
          </p:nvPr>
        </p:nvSpPr>
        <p:spPr>
          <a:xfrm>
            <a:off x="1018234" y="54602"/>
            <a:ext cx="10464801" cy="1340715"/>
          </a:xfrm>
          <a:prstGeom prst="rect">
            <a:avLst/>
          </a:prstGeom>
        </p:spPr>
        <p:txBody>
          <a:bodyPr/>
          <a:lstStyle/>
          <a:p>
            <a:r>
              <a:t>Schedule a meeting</a:t>
            </a:r>
          </a:p>
        </p:txBody>
      </p:sp>
      <p:sp>
        <p:nvSpPr>
          <p:cNvPr id="206" name="Shape 206"/>
          <p:cNvSpPr/>
          <p:nvPr/>
        </p:nvSpPr>
        <p:spPr>
          <a:xfrm>
            <a:off x="221115" y="1370405"/>
            <a:ext cx="8360642" cy="769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In the schedule panel you can set the following:</a:t>
            </a:r>
          </a:p>
          <a:p>
            <a:pPr marL="457200" indent="-457200" algn="l">
              <a:buSzPct val="75000"/>
              <a:buChar char="•"/>
            </a:pPr>
            <a:r>
              <a:t>Topic, Start, Duration and time zone</a:t>
            </a:r>
          </a:p>
          <a:p>
            <a:pPr marL="457200" indent="-457200" algn="l">
              <a:buSzPct val="75000"/>
              <a:buChar char="•"/>
            </a:pPr>
            <a:r>
              <a:t>Recurring meetings</a:t>
            </a:r>
          </a:p>
          <a:p>
            <a:pPr marL="457200" indent="-457200" algn="l">
              <a:buSzPct val="75000"/>
              <a:buChar char="•"/>
            </a:pPr>
            <a:r>
              <a:t>Allow hosts and participants to join </a:t>
            </a:r>
          </a:p>
          <a:p>
            <a:pPr marL="457200" indent="-457200" algn="l">
              <a:buSzPct val="75000"/>
              <a:buChar char="•"/>
            </a:pPr>
            <a:r>
              <a:t>Audio options (always select both)</a:t>
            </a:r>
          </a:p>
          <a:p>
            <a:pPr marL="457200" indent="-457200" algn="l">
              <a:buSzPct val="75000"/>
              <a:buChar char="•"/>
            </a:pPr>
            <a:r>
              <a:t>Meeting password, enable join before host and PMI</a:t>
            </a:r>
          </a:p>
          <a:p>
            <a:pPr marL="457200" indent="-457200" algn="l">
              <a:buSzPct val="75000"/>
              <a:buChar char="•"/>
            </a:pPr>
            <a:r>
              <a:t>When you click on schedule the meeting will default to your calendar. Outlook will open with a drafted email ready for you to invite others and send. </a:t>
            </a:r>
          </a:p>
        </p:txBody>
      </p:sp>
      <p:pic>
        <p:nvPicPr>
          <p:cNvPr id="207" name="Screen Shot 2017-01-10 at 11.53.31 AM.png"/>
          <p:cNvPicPr>
            <a:picLocks noChangeAspect="1"/>
          </p:cNvPicPr>
          <p:nvPr/>
        </p:nvPicPr>
        <p:blipFill>
          <a:blip r:embed="rId2">
            <a:extLst/>
          </a:blip>
          <a:stretch>
            <a:fillRect/>
          </a:stretch>
        </p:blipFill>
        <p:spPr>
          <a:xfrm>
            <a:off x="8578090" y="2430312"/>
            <a:ext cx="4329120" cy="582699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06"/>
                                        </p:tgtEl>
                                        <p:attrNameLst>
                                          <p:attrName>style.visibility</p:attrName>
                                        </p:attrNameLst>
                                      </p:cBhvr>
                                      <p:to>
                                        <p:strVal val="visible"/>
                                      </p:to>
                                    </p:set>
                                    <p:anim calcmode="lin" valueType="num">
                                      <p:cBhvr>
                                        <p:cTn id="7" dur="1500" fill="hold"/>
                                        <p:tgtEl>
                                          <p:spTgt spid="206"/>
                                        </p:tgtEl>
                                        <p:attrNameLst>
                                          <p:attrName>ppt_x</p:attrName>
                                        </p:attrNameLst>
                                      </p:cBhvr>
                                      <p:tavLst>
                                        <p:tav tm="0">
                                          <p:val>
                                            <p:strVal val="0-#ppt_w/2"/>
                                          </p:val>
                                        </p:tav>
                                        <p:tav tm="100000">
                                          <p:val>
                                            <p:strVal val="#ppt_x"/>
                                          </p:val>
                                        </p:tav>
                                      </p:tavLst>
                                    </p:anim>
                                    <p:anim calcmode="lin" valueType="num">
                                      <p:cBhvr>
                                        <p:cTn id="8" dur="1500" fill="hold"/>
                                        <p:tgtEl>
                                          <p:spTgt spid="2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ctrTitle"/>
          </p:nvPr>
        </p:nvSpPr>
        <p:spPr>
          <a:xfrm>
            <a:off x="1270000" y="211521"/>
            <a:ext cx="10464800" cy="1367823"/>
          </a:xfrm>
          <a:prstGeom prst="rect">
            <a:avLst/>
          </a:prstGeom>
        </p:spPr>
        <p:txBody>
          <a:bodyPr/>
          <a:lstStyle/>
          <a:p>
            <a:r>
              <a:t>Joining a meeting</a:t>
            </a:r>
          </a:p>
        </p:txBody>
      </p:sp>
      <p:sp>
        <p:nvSpPr>
          <p:cNvPr id="210" name="Shape 210"/>
          <p:cNvSpPr>
            <a:spLocks noGrp="1"/>
          </p:cNvSpPr>
          <p:nvPr>
            <p:ph type="subTitle" sz="quarter" idx="1"/>
          </p:nvPr>
        </p:nvSpPr>
        <p:spPr>
          <a:xfrm>
            <a:off x="1860038" y="2504384"/>
            <a:ext cx="8625102" cy="1811978"/>
          </a:xfrm>
          <a:prstGeom prst="rect">
            <a:avLst/>
          </a:prstGeom>
        </p:spPr>
        <p:txBody>
          <a:bodyPr/>
          <a:lstStyle/>
          <a:p>
            <a:pPr marL="331109" indent="-331109" defTabSz="502412">
              <a:buSzPct val="75000"/>
              <a:buChar char="•"/>
              <a:defRPr sz="2752"/>
            </a:pPr>
            <a:r>
              <a:t>Email invite</a:t>
            </a:r>
          </a:p>
          <a:p>
            <a:pPr marL="331109" indent="-331109" defTabSz="502412">
              <a:buSzPct val="75000"/>
              <a:buChar char="•"/>
              <a:defRPr sz="2752"/>
            </a:pPr>
            <a:r>
              <a:t>Instant Meeting ID (desktop client must be running)</a:t>
            </a:r>
          </a:p>
          <a:p>
            <a:pPr marL="331109" indent="-331109" defTabSz="502412">
              <a:buSzPct val="75000"/>
              <a:buChar char="•"/>
              <a:defRPr sz="2752"/>
            </a:pPr>
            <a:r>
              <a:t>Join by Phone (dial in)</a:t>
            </a:r>
          </a:p>
          <a:p>
            <a:pPr marL="331109" indent="-331109" defTabSz="502412">
              <a:buSzPct val="75000"/>
              <a:buChar char="•"/>
              <a:defRPr sz="2752"/>
            </a:pPr>
            <a:r>
              <a:t>By Website </a:t>
            </a:r>
            <a:r>
              <a:rPr u="sng">
                <a:hlinkClick r:id="rId2"/>
              </a:rPr>
              <a:t>ucanr.zoom.us</a:t>
            </a:r>
            <a:r>
              <a:t> via the meeting ID</a:t>
            </a:r>
          </a:p>
        </p:txBody>
      </p:sp>
      <p:sp>
        <p:nvSpPr>
          <p:cNvPr id="211" name="Shape 211"/>
          <p:cNvSpPr/>
          <p:nvPr/>
        </p:nvSpPr>
        <p:spPr>
          <a:xfrm>
            <a:off x="2265289" y="1698964"/>
            <a:ext cx="8899365"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There are several ways to join a meeting. </a:t>
            </a:r>
          </a:p>
        </p:txBody>
      </p:sp>
      <p:pic>
        <p:nvPicPr>
          <p:cNvPr id="212" name="Screen Shot 2016-09-24 at 12.48.25 AM.png"/>
          <p:cNvPicPr>
            <a:picLocks noChangeAspect="1"/>
          </p:cNvPicPr>
          <p:nvPr/>
        </p:nvPicPr>
        <p:blipFill>
          <a:blip r:embed="rId3">
            <a:extLst/>
          </a:blip>
          <a:stretch>
            <a:fillRect/>
          </a:stretch>
        </p:blipFill>
        <p:spPr>
          <a:xfrm>
            <a:off x="1076015" y="4513042"/>
            <a:ext cx="7749666" cy="4936505"/>
          </a:xfrm>
          <a:prstGeom prst="rect">
            <a:avLst/>
          </a:prstGeom>
          <a:ln w="12700">
            <a:miter lim="400000"/>
          </a:ln>
        </p:spPr>
      </p:pic>
      <p:sp>
        <p:nvSpPr>
          <p:cNvPr id="213" name="Shape 213"/>
          <p:cNvSpPr/>
          <p:nvPr/>
        </p:nvSpPr>
        <p:spPr>
          <a:xfrm>
            <a:off x="5944953" y="7368985"/>
            <a:ext cx="1540038" cy="458674"/>
          </a:xfrm>
          <a:custGeom>
            <a:avLst/>
            <a:gdLst/>
            <a:ahLst/>
            <a:cxnLst>
              <a:cxn ang="0">
                <a:pos x="wd2" y="hd2"/>
              </a:cxn>
              <a:cxn ang="5400000">
                <a:pos x="wd2" y="hd2"/>
              </a:cxn>
              <a:cxn ang="10800000">
                <a:pos x="wd2" y="hd2"/>
              </a:cxn>
              <a:cxn ang="16200000">
                <a:pos x="wd2" y="hd2"/>
              </a:cxn>
            </a:cxnLst>
            <a:rect l="0" t="0" r="r" b="b"/>
            <a:pathLst>
              <a:path w="21600" h="21600" extrusionOk="0">
                <a:moveTo>
                  <a:pt x="11400" y="14256"/>
                </a:moveTo>
                <a:lnTo>
                  <a:pt x="11400" y="21600"/>
                </a:lnTo>
                <a:lnTo>
                  <a:pt x="0" y="10800"/>
                </a:lnTo>
                <a:lnTo>
                  <a:pt x="11400" y="0"/>
                </a:lnTo>
                <a:lnTo>
                  <a:pt x="11400" y="7344"/>
                </a:lnTo>
                <a:lnTo>
                  <a:pt x="21600" y="7344"/>
                </a:lnTo>
                <a:lnTo>
                  <a:pt x="21600" y="14256"/>
                </a:lnTo>
                <a:close/>
              </a:path>
            </a:pathLst>
          </a:custGeom>
          <a:gradFill>
            <a:gsLst>
              <a:gs pos="0">
                <a:schemeClr val="accent5"/>
              </a:gs>
              <a:gs pos="100000">
                <a:schemeClr val="accent5">
                  <a:hueOff val="243286"/>
                  <a:satOff val="19694"/>
                  <a:lumOff val="-10952"/>
                </a:schemeClr>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a:defRPr sz="2400">
                <a:effectLst>
                  <a:outerShdw blurRad="25400" dist="23998" dir="2700000" rotWithShape="0">
                    <a:srgbClr val="000000">
                      <a:alpha val="31034"/>
                    </a:srgbClr>
                  </a:outerShdw>
                </a:effectLst>
                <a:latin typeface="+mn-lt"/>
                <a:ea typeface="+mn-ea"/>
                <a:cs typeface="+mn-cs"/>
                <a:sym typeface="Helvetica Light"/>
              </a:defRPr>
            </a:pPr>
            <a:endParaRPr/>
          </a:p>
        </p:txBody>
      </p:sp>
      <p:sp>
        <p:nvSpPr>
          <p:cNvPr id="214" name="Shape 214"/>
          <p:cNvSpPr/>
          <p:nvPr/>
        </p:nvSpPr>
        <p:spPr>
          <a:xfrm>
            <a:off x="4971233" y="8306237"/>
            <a:ext cx="1540038" cy="458674"/>
          </a:xfrm>
          <a:custGeom>
            <a:avLst/>
            <a:gdLst/>
            <a:ahLst/>
            <a:cxnLst>
              <a:cxn ang="0">
                <a:pos x="wd2" y="hd2"/>
              </a:cxn>
              <a:cxn ang="5400000">
                <a:pos x="wd2" y="hd2"/>
              </a:cxn>
              <a:cxn ang="10800000">
                <a:pos x="wd2" y="hd2"/>
              </a:cxn>
              <a:cxn ang="16200000">
                <a:pos x="wd2" y="hd2"/>
              </a:cxn>
            </a:cxnLst>
            <a:rect l="0" t="0" r="r" b="b"/>
            <a:pathLst>
              <a:path w="21600" h="21600" extrusionOk="0">
                <a:moveTo>
                  <a:pt x="11400" y="14256"/>
                </a:moveTo>
                <a:lnTo>
                  <a:pt x="11400" y="21600"/>
                </a:lnTo>
                <a:lnTo>
                  <a:pt x="0" y="10800"/>
                </a:lnTo>
                <a:lnTo>
                  <a:pt x="11400" y="0"/>
                </a:lnTo>
                <a:lnTo>
                  <a:pt x="11400" y="7344"/>
                </a:lnTo>
                <a:lnTo>
                  <a:pt x="21600" y="7344"/>
                </a:lnTo>
                <a:lnTo>
                  <a:pt x="21600" y="14256"/>
                </a:lnTo>
                <a:close/>
              </a:path>
            </a:pathLst>
          </a:custGeom>
          <a:gradFill>
            <a:gsLst>
              <a:gs pos="0">
                <a:schemeClr val="accent5"/>
              </a:gs>
              <a:gs pos="100000">
                <a:schemeClr val="accent5">
                  <a:hueOff val="243286"/>
                  <a:satOff val="19694"/>
                  <a:lumOff val="-10952"/>
                </a:schemeClr>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a:defRPr sz="2400">
                <a:effectLst>
                  <a:outerShdw blurRad="25400" dist="23998" dir="2700000" rotWithShape="0">
                    <a:srgbClr val="000000">
                      <a:alpha val="31034"/>
                    </a:srgbClr>
                  </a:outerShdw>
                </a:effectLst>
                <a:latin typeface="+mn-lt"/>
                <a:ea typeface="+mn-ea"/>
                <a:cs typeface="+mn-cs"/>
                <a:sym typeface="Helvetica Light"/>
              </a:defRPr>
            </a:pPr>
            <a:endParaRPr/>
          </a:p>
        </p:txBody>
      </p:sp>
      <p:sp>
        <p:nvSpPr>
          <p:cNvPr id="215" name="Shape 215"/>
          <p:cNvSpPr/>
          <p:nvPr/>
        </p:nvSpPr>
        <p:spPr>
          <a:xfrm flipH="1">
            <a:off x="2910879" y="8707565"/>
            <a:ext cx="960990" cy="1"/>
          </a:xfrm>
          <a:prstGeom prst="line">
            <a:avLst/>
          </a:prstGeom>
          <a:ln w="25400">
            <a:solidFill>
              <a:srgbClr val="971818"/>
            </a:solidFill>
            <a:miter lim="400000"/>
            <a:tailEnd type="triangle"/>
          </a:ln>
        </p:spPr>
        <p:txBody>
          <a:bodyPr lIns="50800" tIns="50800" rIns="50800" bIns="50800" anchor="ctr"/>
          <a:lstStyle/>
          <a:p>
            <a:pPr>
              <a:defRPr sz="2400">
                <a:effectLst>
                  <a:outerShdw blurRad="25400" dist="23998" dir="2700000" rotWithShape="0">
                    <a:srgbClr val="000000">
                      <a:alpha val="31034"/>
                    </a:srgbClr>
                  </a:outerShdw>
                </a:effectLst>
                <a:latin typeface="+mn-lt"/>
                <a:ea typeface="+mn-ea"/>
                <a:cs typeface="+mn-cs"/>
                <a:sym typeface="Helvetica Light"/>
              </a:defRPr>
            </a:pPr>
            <a:endParaRPr/>
          </a:p>
        </p:txBody>
      </p:sp>
      <p:pic>
        <p:nvPicPr>
          <p:cNvPr id="216" name="Screen Shot 2017-01-05 at 2.04.40 PM.png"/>
          <p:cNvPicPr>
            <a:picLocks noChangeAspect="1"/>
          </p:cNvPicPr>
          <p:nvPr/>
        </p:nvPicPr>
        <p:blipFill>
          <a:blip r:embed="rId4">
            <a:extLst/>
          </a:blip>
          <a:stretch>
            <a:fillRect/>
          </a:stretch>
        </p:blipFill>
        <p:spPr>
          <a:xfrm>
            <a:off x="9344838" y="3428574"/>
            <a:ext cx="3325029" cy="6171107"/>
          </a:xfrm>
          <a:prstGeom prst="rect">
            <a:avLst/>
          </a:prstGeom>
          <a:ln w="12700">
            <a:miter lim="400000"/>
          </a:ln>
        </p:spPr>
      </p:pic>
      <p:sp>
        <p:nvSpPr>
          <p:cNvPr id="217" name="Shape 217"/>
          <p:cNvSpPr/>
          <p:nvPr/>
        </p:nvSpPr>
        <p:spPr>
          <a:xfrm>
            <a:off x="8843200" y="6284791"/>
            <a:ext cx="1281889" cy="458674"/>
          </a:xfrm>
          <a:prstGeom prst="rightArrow">
            <a:avLst>
              <a:gd name="adj1" fmla="val 32000"/>
              <a:gd name="adj2" fmla="val 177207"/>
            </a:avLst>
          </a:prstGeom>
          <a:gradFill>
            <a:gsLst>
              <a:gs pos="0">
                <a:schemeClr val="accent5"/>
              </a:gs>
              <a:gs pos="100000">
                <a:schemeClr val="accent5">
                  <a:hueOff val="243286"/>
                  <a:satOff val="19694"/>
                  <a:lumOff val="-10952"/>
                </a:schemeClr>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a:defRPr sz="2400">
                <a:effectLst>
                  <a:outerShdw blurRad="25400" dist="23998" dir="2700000" rotWithShape="0">
                    <a:srgbClr val="000000">
                      <a:alpha val="31034"/>
                    </a:srgbClr>
                  </a:outerShdw>
                </a:effectLst>
                <a:latin typeface="+mn-lt"/>
                <a:ea typeface="+mn-ea"/>
                <a:cs typeface="+mn-cs"/>
                <a:sym typeface="Helvetica Ligh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12"/>
                                        </p:tgtEl>
                                        <p:attrNameLst>
                                          <p:attrName>style.visibility</p:attrName>
                                        </p:attrNameLst>
                                      </p:cBhvr>
                                      <p:to>
                                        <p:strVal val="visible"/>
                                      </p:to>
                                    </p:set>
                                    <p:anim calcmode="lin" valueType="num">
                                      <p:cBhvr>
                                        <p:cTn id="7" dur="1500" fill="hold"/>
                                        <p:tgtEl>
                                          <p:spTgt spid="212"/>
                                        </p:tgtEl>
                                        <p:attrNameLst>
                                          <p:attrName>ppt_w</p:attrName>
                                        </p:attrNameLst>
                                      </p:cBhvr>
                                      <p:tavLst>
                                        <p:tav tm="0">
                                          <p:val>
                                            <p:fltVal val="0"/>
                                          </p:val>
                                        </p:tav>
                                        <p:tav tm="100000">
                                          <p:val>
                                            <p:strVal val="#ppt_w"/>
                                          </p:val>
                                        </p:tav>
                                      </p:tavLst>
                                    </p:anim>
                                    <p:anim calcmode="lin" valueType="num">
                                      <p:cBhvr>
                                        <p:cTn id="8" dur="1500" fill="hold"/>
                                        <p:tgtEl>
                                          <p:spTgt spid="2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mph" presetSubtype="0" repeatCount="4000" fill="hold" grpId="2" nodeType="clickEffect">
                                  <p:stCondLst>
                                    <p:cond delay="0"/>
                                  </p:stCondLst>
                                  <p:childTnLst>
                                    <p:anim calcmode="discrete" valueType="str">
                                      <p:cBhvr>
                                        <p:cTn id="12" dur="1000" fill="hold"/>
                                        <p:tgtEl>
                                          <p:spTgt spid="215"/>
                                        </p:tgtEl>
                                        <p:attrNameLst>
                                          <p:attrName>style.visibility</p:attrName>
                                        </p:attrNameLst>
                                      </p:cBhvr>
                                      <p:tavLst>
                                        <p:tav tm="0">
                                          <p:val>
                                            <p:strVal val="hidden"/>
                                          </p:val>
                                        </p:tav>
                                        <p:tav tm="50000">
                                          <p:val>
                                            <p:strVal val="visible"/>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mph" presetSubtype="0" repeatCount="4000" fill="hold" grpId="3" nodeType="clickEffect">
                                  <p:stCondLst>
                                    <p:cond delay="0"/>
                                  </p:stCondLst>
                                  <p:childTnLst>
                                    <p:anim calcmode="discrete" valueType="str">
                                      <p:cBhvr>
                                        <p:cTn id="16" dur="1000" fill="hold"/>
                                        <p:tgtEl>
                                          <p:spTgt spid="214"/>
                                        </p:tgtEl>
                                        <p:attrNameLst>
                                          <p:attrName>style.visibility</p:attrName>
                                        </p:attrNameLst>
                                      </p:cBhvr>
                                      <p:tavLst>
                                        <p:tav tm="0">
                                          <p:val>
                                            <p:strVal val="hidden"/>
                                          </p:val>
                                        </p:tav>
                                        <p:tav tm="50000">
                                          <p:val>
                                            <p:strVal val="visible"/>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mph" presetSubtype="0" repeatCount="4000" fill="hold" grpId="4" nodeType="clickEffect">
                                  <p:stCondLst>
                                    <p:cond delay="0"/>
                                  </p:stCondLst>
                                  <p:childTnLst>
                                    <p:anim calcmode="discrete" valueType="str">
                                      <p:cBhvr>
                                        <p:cTn id="20" dur="1000" fill="hold"/>
                                        <p:tgtEl>
                                          <p:spTgt spid="213"/>
                                        </p:tgtEl>
                                        <p:attrNameLst>
                                          <p:attrName>style.visibility</p:attrName>
                                        </p:attrNameLst>
                                      </p:cBhvr>
                                      <p:tavLst>
                                        <p:tav tm="0">
                                          <p:val>
                                            <p:strVal val="hidden"/>
                                          </p:val>
                                        </p:tav>
                                        <p:tav tm="50000">
                                          <p:val>
                                            <p:strVal val="visible"/>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mph" presetSubtype="0" repeatCount="4000" fill="hold" grpId="5" nodeType="clickEffect">
                                  <p:stCondLst>
                                    <p:cond delay="0"/>
                                  </p:stCondLst>
                                  <p:childTnLst>
                                    <p:anim calcmode="discrete" valueType="str">
                                      <p:cBhvr>
                                        <p:cTn id="24" dur="1000" fill="hold"/>
                                        <p:tgtEl>
                                          <p:spTgt spid="21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1" animBg="1" advAuto="0"/>
      <p:bldP spid="213" grpId="4" animBg="1" advAuto="0"/>
      <p:bldP spid="214" grpId="3" animBg="1" advAuto="0"/>
      <p:bldP spid="215" grpId="2" animBg="1" advAuto="0"/>
      <p:bldP spid="217" grpId="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ctrTitle"/>
          </p:nvPr>
        </p:nvSpPr>
        <p:spPr>
          <a:xfrm>
            <a:off x="1270000" y="-37064"/>
            <a:ext cx="10464800" cy="1358138"/>
          </a:xfrm>
          <a:prstGeom prst="rect">
            <a:avLst/>
          </a:prstGeom>
        </p:spPr>
        <p:txBody>
          <a:bodyPr/>
          <a:lstStyle/>
          <a:p>
            <a:r>
              <a:t>Desktop Controls</a:t>
            </a:r>
          </a:p>
        </p:txBody>
      </p:sp>
      <p:pic>
        <p:nvPicPr>
          <p:cNvPr id="220" name="meetings.jpg"/>
          <p:cNvPicPr>
            <a:picLocks noChangeAspect="1"/>
          </p:cNvPicPr>
          <p:nvPr/>
        </p:nvPicPr>
        <p:blipFill>
          <a:blip r:embed="rId3">
            <a:extLst/>
          </a:blip>
          <a:stretch>
            <a:fillRect/>
          </a:stretch>
        </p:blipFill>
        <p:spPr>
          <a:xfrm>
            <a:off x="13962223" y="2079867"/>
            <a:ext cx="3351481" cy="6145928"/>
          </a:xfrm>
          <a:prstGeom prst="rect">
            <a:avLst/>
          </a:prstGeom>
          <a:ln w="12700">
            <a:miter lim="400000"/>
          </a:ln>
        </p:spPr>
      </p:pic>
      <p:sp>
        <p:nvSpPr>
          <p:cNvPr id="221" name="Shape 221"/>
          <p:cNvSpPr/>
          <p:nvPr/>
        </p:nvSpPr>
        <p:spPr>
          <a:xfrm>
            <a:off x="382880" y="1901630"/>
            <a:ext cx="8178605" cy="650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000"/>
            </a:pPr>
            <a:r>
              <a:t>~ Home Button ~</a:t>
            </a:r>
          </a:p>
          <a:p>
            <a:pPr>
              <a:defRPr sz="3000"/>
            </a:pPr>
            <a:endParaRPr/>
          </a:p>
          <a:p>
            <a:pPr>
              <a:defRPr sz="3000"/>
            </a:pPr>
            <a:r>
              <a:t>This will always take you to your “Home” screen.</a:t>
            </a:r>
          </a:p>
          <a:p>
            <a:pPr>
              <a:defRPr sz="3000"/>
            </a:pPr>
            <a:endParaRPr/>
          </a:p>
          <a:p>
            <a:pPr>
              <a:defRPr sz="3000"/>
            </a:pPr>
            <a:r>
              <a:t>    Click on Start without video to start a meeting sharing your "desktop" or “application".</a:t>
            </a:r>
          </a:p>
          <a:p>
            <a:pPr>
              <a:defRPr sz="3000"/>
            </a:pPr>
            <a:r>
              <a:t>    Click on Start with video to start a video meeting.</a:t>
            </a:r>
          </a:p>
          <a:p>
            <a:pPr>
              <a:defRPr sz="3000"/>
            </a:pPr>
            <a:r>
              <a:t>    Click on Schedule to set up a future meeting.</a:t>
            </a:r>
          </a:p>
          <a:p>
            <a:pPr>
              <a:defRPr sz="3000"/>
            </a:pPr>
            <a:r>
              <a:t>    Click on Join to join a meeting that is already in progress.</a:t>
            </a:r>
          </a:p>
        </p:txBody>
      </p:sp>
      <p:pic>
        <p:nvPicPr>
          <p:cNvPr id="222" name="Screen Shot 2017-01-05 at 2.04.40 PM.png"/>
          <p:cNvPicPr>
            <a:picLocks noChangeAspect="1"/>
          </p:cNvPicPr>
          <p:nvPr/>
        </p:nvPicPr>
        <p:blipFill>
          <a:blip r:embed="rId4">
            <a:extLst/>
          </a:blip>
          <a:stretch>
            <a:fillRect/>
          </a:stretch>
        </p:blipFill>
        <p:spPr>
          <a:xfrm>
            <a:off x="9130920" y="1763482"/>
            <a:ext cx="3652403" cy="6778698"/>
          </a:xfrm>
          <a:prstGeom prst="rect">
            <a:avLst/>
          </a:prstGeom>
          <a:ln w="12700">
            <a:miter lim="400000"/>
          </a:ln>
        </p:spPr>
      </p:pic>
      <p:sp>
        <p:nvSpPr>
          <p:cNvPr id="223" name="Shape 223"/>
          <p:cNvSpPr/>
          <p:nvPr/>
        </p:nvSpPr>
        <p:spPr>
          <a:xfrm>
            <a:off x="7623469" y="7817368"/>
            <a:ext cx="1765755" cy="912457"/>
          </a:xfrm>
          <a:prstGeom prst="rightArrow">
            <a:avLst>
              <a:gd name="adj1" fmla="val 32000"/>
              <a:gd name="adj2" fmla="val 89078"/>
            </a:avLst>
          </a:prstGeom>
          <a:gradFill>
            <a:gsLst>
              <a:gs pos="0">
                <a:schemeClr val="accent5"/>
              </a:gs>
              <a:gs pos="100000">
                <a:schemeClr val="accent5">
                  <a:hueOff val="243286"/>
                  <a:satOff val="19694"/>
                  <a:lumOff val="-10952"/>
                </a:schemeClr>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a:defRPr sz="2400">
                <a:effectLst>
                  <a:outerShdw blurRad="25400" dist="23998" dir="2700000" rotWithShape="0">
                    <a:srgbClr val="000000">
                      <a:alpha val="31034"/>
                    </a:srgbClr>
                  </a:outerShdw>
                </a:effectLst>
                <a:latin typeface="+mn-lt"/>
                <a:ea typeface="+mn-ea"/>
                <a:cs typeface="+mn-cs"/>
                <a:sym typeface="Helvetica Ligh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22"/>
                                        </p:tgtEl>
                                        <p:attrNameLst>
                                          <p:attrName>style.visibility</p:attrName>
                                        </p:attrNameLst>
                                      </p:cBhvr>
                                      <p:to>
                                        <p:strVal val="visible"/>
                                      </p:to>
                                    </p:set>
                                    <p:anim calcmode="lin" valueType="num">
                                      <p:cBhvr>
                                        <p:cTn id="7" dur="1250" fill="hold"/>
                                        <p:tgtEl>
                                          <p:spTgt spid="222"/>
                                        </p:tgtEl>
                                        <p:attrNameLst>
                                          <p:attrName>ppt_w</p:attrName>
                                        </p:attrNameLst>
                                      </p:cBhvr>
                                      <p:tavLst>
                                        <p:tav tm="0">
                                          <p:val>
                                            <p:fltVal val="0"/>
                                          </p:val>
                                        </p:tav>
                                        <p:tav tm="100000">
                                          <p:val>
                                            <p:strVal val="#ppt_w"/>
                                          </p:val>
                                        </p:tav>
                                      </p:tavLst>
                                    </p:anim>
                                    <p:anim calcmode="lin" valueType="num">
                                      <p:cBhvr>
                                        <p:cTn id="8" dur="1250" fill="hold"/>
                                        <p:tgtEl>
                                          <p:spTgt spid="2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2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3" nodeType="clickEffect">
                                  <p:stCondLst>
                                    <p:cond delay="0"/>
                                  </p:stCondLst>
                                  <p:iterate>
                                    <p:tmAbs val="0"/>
                                  </p:iterate>
                                  <p:childTnLst>
                                    <p:set>
                                      <p:cBhvr>
                                        <p:cTn id="16" fill="hold"/>
                                        <p:tgtEl>
                                          <p:spTgt spid="221"/>
                                        </p:tgtEl>
                                        <p:attrNameLst>
                                          <p:attrName>style.visibility</p:attrName>
                                        </p:attrNameLst>
                                      </p:cBhvr>
                                      <p:to>
                                        <p:strVal val="visible"/>
                                      </p:to>
                                    </p:set>
                                    <p:anim calcmode="lin" valueType="num">
                                      <p:cBhvr>
                                        <p:cTn id="17" dur="1000" fill="hold"/>
                                        <p:tgtEl>
                                          <p:spTgt spid="221"/>
                                        </p:tgtEl>
                                        <p:attrNameLst>
                                          <p:attrName>ppt_w</p:attrName>
                                        </p:attrNameLst>
                                      </p:cBhvr>
                                      <p:tavLst>
                                        <p:tav tm="0">
                                          <p:val>
                                            <p:fltVal val="0"/>
                                          </p:val>
                                        </p:tav>
                                        <p:tav tm="100000">
                                          <p:val>
                                            <p:strVal val="#ppt_w"/>
                                          </p:val>
                                        </p:tav>
                                      </p:tavLst>
                                    </p:anim>
                                    <p:anim calcmode="lin" valueType="num">
                                      <p:cBhvr>
                                        <p:cTn id="18" dur="1000" fill="hold"/>
                                        <p:tgtEl>
                                          <p:spTgt spid="2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3" animBg="1" advAuto="0"/>
      <p:bldP spid="222" grpId="1" animBg="1" advAuto="0"/>
      <p:bldP spid="223" grpId="2"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ctrTitle"/>
          </p:nvPr>
        </p:nvSpPr>
        <p:spPr>
          <a:xfrm>
            <a:off x="1270000" y="-37064"/>
            <a:ext cx="10464800" cy="1358138"/>
          </a:xfrm>
          <a:prstGeom prst="rect">
            <a:avLst/>
          </a:prstGeom>
        </p:spPr>
        <p:txBody>
          <a:bodyPr/>
          <a:lstStyle/>
          <a:p>
            <a:r>
              <a:t>Desktop Controls</a:t>
            </a:r>
          </a:p>
        </p:txBody>
      </p:sp>
      <p:sp>
        <p:nvSpPr>
          <p:cNvPr id="228" name="Shape 228"/>
          <p:cNvSpPr/>
          <p:nvPr/>
        </p:nvSpPr>
        <p:spPr>
          <a:xfrm>
            <a:off x="438072" y="1377949"/>
            <a:ext cx="8178606" cy="8445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200"/>
            </a:pPr>
            <a:r>
              <a:t>~ Meeting Button ~</a:t>
            </a:r>
          </a:p>
          <a:p>
            <a:pPr>
              <a:defRPr sz="3200"/>
            </a:pPr>
            <a:endParaRPr/>
          </a:p>
          <a:p>
            <a:pPr>
              <a:defRPr sz="3200"/>
            </a:pPr>
            <a:r>
              <a:t>    </a:t>
            </a:r>
            <a:r>
              <a:rPr>
                <a:solidFill>
                  <a:srgbClr val="FFFB00"/>
                </a:solidFill>
              </a:rPr>
              <a:t>Start</a:t>
            </a:r>
            <a:r>
              <a:t>: Selecting start will start the pre-scheduled meeting that you have listed in your upcoming meetings.</a:t>
            </a:r>
          </a:p>
          <a:p>
            <a:pPr>
              <a:defRPr sz="3200"/>
            </a:pPr>
            <a:endParaRPr/>
          </a:p>
          <a:p>
            <a:pPr>
              <a:defRPr sz="3200"/>
            </a:pPr>
            <a:r>
              <a:t>    </a:t>
            </a:r>
            <a:r>
              <a:rPr>
                <a:solidFill>
                  <a:srgbClr val="FFFB00"/>
                </a:solidFill>
              </a:rPr>
              <a:t>Edit</a:t>
            </a:r>
            <a:r>
              <a:t>:  You can edit or update your scheduled meeting.</a:t>
            </a:r>
          </a:p>
          <a:p>
            <a:pPr>
              <a:defRPr sz="3200"/>
            </a:pPr>
            <a:endParaRPr/>
          </a:p>
          <a:p>
            <a:pPr>
              <a:defRPr sz="3200"/>
            </a:pPr>
            <a:r>
              <a:t>    </a:t>
            </a:r>
            <a:r>
              <a:rPr>
                <a:solidFill>
                  <a:srgbClr val="FFFB00"/>
                </a:solidFill>
              </a:rPr>
              <a:t>Delete</a:t>
            </a:r>
            <a:r>
              <a:t>: Selecting delete will permanently delete your scheduled meeting.</a:t>
            </a:r>
          </a:p>
          <a:p>
            <a:pPr>
              <a:defRPr sz="3200"/>
            </a:pPr>
            <a:endParaRPr/>
          </a:p>
          <a:p>
            <a:pPr>
              <a:defRPr sz="3200"/>
            </a:pPr>
            <a:r>
              <a:t>    </a:t>
            </a:r>
            <a:r>
              <a:rPr>
                <a:solidFill>
                  <a:srgbClr val="FFFB00"/>
                </a:solidFill>
              </a:rPr>
              <a:t>Copy</a:t>
            </a:r>
            <a:r>
              <a:t>: Here you can copy your scheduled meeting(s) invitation text and manually paste into an email, IM, SMS etc. </a:t>
            </a:r>
          </a:p>
          <a:p>
            <a:pPr>
              <a:defRPr sz="3000"/>
            </a:pPr>
            <a:endParaRPr/>
          </a:p>
        </p:txBody>
      </p:sp>
      <p:pic>
        <p:nvPicPr>
          <p:cNvPr id="229" name="Screen Shot 2016-09-27 at 11.58.34 AM.png"/>
          <p:cNvPicPr>
            <a:picLocks noChangeAspect="1"/>
          </p:cNvPicPr>
          <p:nvPr/>
        </p:nvPicPr>
        <p:blipFill>
          <a:blip r:embed="rId3">
            <a:extLst/>
          </a:blip>
          <a:stretch>
            <a:fillRect/>
          </a:stretch>
        </p:blipFill>
        <p:spPr>
          <a:xfrm>
            <a:off x="8761639" y="1564197"/>
            <a:ext cx="4093282" cy="7409496"/>
          </a:xfrm>
          <a:prstGeom prst="rect">
            <a:avLst/>
          </a:prstGeom>
          <a:ln w="12700">
            <a:miter lim="400000"/>
          </a:ln>
        </p:spPr>
      </p:pic>
      <p:sp>
        <p:nvSpPr>
          <p:cNvPr id="230" name="Shape 230"/>
          <p:cNvSpPr/>
          <p:nvPr/>
        </p:nvSpPr>
        <p:spPr>
          <a:xfrm>
            <a:off x="7883719" y="8096315"/>
            <a:ext cx="2057012" cy="1031616"/>
          </a:xfrm>
          <a:prstGeom prst="rightArrow">
            <a:avLst>
              <a:gd name="adj1" fmla="val 32000"/>
              <a:gd name="adj2" fmla="val 78789"/>
            </a:avLst>
          </a:prstGeom>
          <a:gradFill>
            <a:gsLst>
              <a:gs pos="0">
                <a:schemeClr val="accent5"/>
              </a:gs>
              <a:gs pos="100000">
                <a:schemeClr val="accent5">
                  <a:hueOff val="243286"/>
                  <a:satOff val="19694"/>
                  <a:lumOff val="-10952"/>
                </a:schemeClr>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a:defRPr sz="2400">
                <a:effectLst>
                  <a:outerShdw blurRad="25400" dist="23998" dir="2700000" rotWithShape="0">
                    <a:srgbClr val="000000">
                      <a:alpha val="31034"/>
                    </a:srgbClr>
                  </a:outerShdw>
                </a:effectLst>
                <a:latin typeface="+mn-lt"/>
                <a:ea typeface="+mn-ea"/>
                <a:cs typeface="+mn-cs"/>
                <a:sym typeface="Helvetica Ligh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29"/>
                                        </p:tgtEl>
                                        <p:attrNameLst>
                                          <p:attrName>style.visibility</p:attrName>
                                        </p:attrNameLst>
                                      </p:cBhvr>
                                      <p:to>
                                        <p:strVal val="visible"/>
                                      </p:to>
                                    </p:set>
                                    <p:anim calcmode="lin" valueType="num">
                                      <p:cBhvr>
                                        <p:cTn id="7" dur="1500" fill="hold"/>
                                        <p:tgtEl>
                                          <p:spTgt spid="229"/>
                                        </p:tgtEl>
                                        <p:attrNameLst>
                                          <p:attrName>ppt_w</p:attrName>
                                        </p:attrNameLst>
                                      </p:cBhvr>
                                      <p:tavLst>
                                        <p:tav tm="0">
                                          <p:val>
                                            <p:fltVal val="0"/>
                                          </p:val>
                                        </p:tav>
                                        <p:tav tm="100000">
                                          <p:val>
                                            <p:strVal val="#ppt_w"/>
                                          </p:val>
                                        </p:tav>
                                      </p:tavLst>
                                    </p:anim>
                                    <p:anim calcmode="lin" valueType="num">
                                      <p:cBhvr>
                                        <p:cTn id="8" dur="1500" fill="hold"/>
                                        <p:tgtEl>
                                          <p:spTgt spid="22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230"/>
                                        </p:tgtEl>
                                        <p:attrNameLst>
                                          <p:attrName>style.visibility</p:attrName>
                                        </p:attrNameLst>
                                      </p:cBhvr>
                                      <p:to>
                                        <p:strVal val="visible"/>
                                      </p:to>
                                    </p:set>
                                    <p:anim calcmode="lin" valueType="num">
                                      <p:cBhvr>
                                        <p:cTn id="13" dur="1000" fill="hold"/>
                                        <p:tgtEl>
                                          <p:spTgt spid="230"/>
                                        </p:tgtEl>
                                        <p:attrNameLst>
                                          <p:attrName>ppt_x</p:attrName>
                                        </p:attrNameLst>
                                      </p:cBhvr>
                                      <p:tavLst>
                                        <p:tav tm="0">
                                          <p:val>
                                            <p:strVal val="0-#ppt_w/2"/>
                                          </p:val>
                                        </p:tav>
                                        <p:tav tm="100000">
                                          <p:val>
                                            <p:strVal val="#ppt_x"/>
                                          </p:val>
                                        </p:tav>
                                      </p:tavLst>
                                    </p:anim>
                                    <p:anim calcmode="lin" valueType="num">
                                      <p:cBhvr>
                                        <p:cTn id="14" dur="1000" fill="hold"/>
                                        <p:tgtEl>
                                          <p:spTgt spid="2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228"/>
                                        </p:tgtEl>
                                        <p:attrNameLst>
                                          <p:attrName>style.visibility</p:attrName>
                                        </p:attrNameLst>
                                      </p:cBhvr>
                                      <p:to>
                                        <p:strVal val="visible"/>
                                      </p:to>
                                    </p:set>
                                    <p:anim calcmode="lin" valueType="num">
                                      <p:cBhvr>
                                        <p:cTn id="19" dur="1500" fill="hold"/>
                                        <p:tgtEl>
                                          <p:spTgt spid="228"/>
                                        </p:tgtEl>
                                        <p:attrNameLst>
                                          <p:attrName>ppt_w</p:attrName>
                                        </p:attrNameLst>
                                      </p:cBhvr>
                                      <p:tavLst>
                                        <p:tav tm="0">
                                          <p:val>
                                            <p:fltVal val="0"/>
                                          </p:val>
                                        </p:tav>
                                        <p:tav tm="100000">
                                          <p:val>
                                            <p:strVal val="#ppt_w"/>
                                          </p:val>
                                        </p:tav>
                                      </p:tavLst>
                                    </p:anim>
                                    <p:anim calcmode="lin" valueType="num">
                                      <p:cBhvr>
                                        <p:cTn id="20" dur="1500" fill="hold"/>
                                        <p:tgtEl>
                                          <p:spTgt spid="2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3" animBg="1" advAuto="0"/>
      <p:bldP spid="229" grpId="1" animBg="1" advAuto="0"/>
      <p:bldP spid="230" grpId="2"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p:cNvSpPr>
          <p:nvPr>
            <p:ph type="ctrTitle"/>
          </p:nvPr>
        </p:nvSpPr>
        <p:spPr>
          <a:xfrm>
            <a:off x="1270000" y="-37064"/>
            <a:ext cx="10464800" cy="1358138"/>
          </a:xfrm>
          <a:prstGeom prst="rect">
            <a:avLst/>
          </a:prstGeom>
        </p:spPr>
        <p:txBody>
          <a:bodyPr/>
          <a:lstStyle/>
          <a:p>
            <a:r>
              <a:t>Desktop Controls</a:t>
            </a:r>
          </a:p>
        </p:txBody>
      </p:sp>
      <p:sp>
        <p:nvSpPr>
          <p:cNvPr id="235" name="Shape 235"/>
          <p:cNvSpPr/>
          <p:nvPr/>
        </p:nvSpPr>
        <p:spPr>
          <a:xfrm>
            <a:off x="416055" y="1928844"/>
            <a:ext cx="8178606" cy="668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400"/>
            </a:pPr>
            <a:r>
              <a:t>~ Contacts Button ~</a:t>
            </a:r>
          </a:p>
          <a:p>
            <a:pPr>
              <a:defRPr sz="3400"/>
            </a:pPr>
            <a:endParaRPr/>
          </a:p>
          <a:p>
            <a:pPr>
              <a:defRPr sz="3400"/>
            </a:pPr>
            <a:r>
              <a:t>    Allows you to see who is available on zoom via desktop or mobile app.</a:t>
            </a:r>
          </a:p>
          <a:p>
            <a:pPr>
              <a:defRPr sz="3400"/>
            </a:pPr>
            <a:endParaRPr/>
          </a:p>
          <a:p>
            <a:pPr>
              <a:defRPr sz="3400"/>
            </a:pPr>
            <a:r>
              <a:t>    You can create groups or manually add a contact. </a:t>
            </a:r>
          </a:p>
          <a:p>
            <a:pPr>
              <a:defRPr sz="3400"/>
            </a:pPr>
            <a:endParaRPr/>
          </a:p>
          <a:p>
            <a:pPr>
              <a:defRPr sz="3400"/>
            </a:pPr>
            <a:r>
              <a:t>  When you select a name you can chat them or start an instant meeting. </a:t>
            </a:r>
          </a:p>
          <a:p>
            <a:pPr>
              <a:defRPr sz="3000"/>
            </a:pPr>
            <a:endParaRPr/>
          </a:p>
          <a:p>
            <a:pPr>
              <a:defRPr sz="3000"/>
            </a:pPr>
            <a:endParaRPr/>
          </a:p>
        </p:txBody>
      </p:sp>
      <p:pic>
        <p:nvPicPr>
          <p:cNvPr id="236" name="Screen Shot 2016-09-27 at 1.04.41 PM.png"/>
          <p:cNvPicPr>
            <a:picLocks noChangeAspect="1"/>
          </p:cNvPicPr>
          <p:nvPr/>
        </p:nvPicPr>
        <p:blipFill>
          <a:blip r:embed="rId3">
            <a:extLst/>
          </a:blip>
          <a:stretch>
            <a:fillRect/>
          </a:stretch>
        </p:blipFill>
        <p:spPr>
          <a:xfrm>
            <a:off x="8713350" y="2210761"/>
            <a:ext cx="3915002" cy="7239472"/>
          </a:xfrm>
          <a:prstGeom prst="rect">
            <a:avLst/>
          </a:prstGeom>
          <a:ln w="12700">
            <a:miter lim="400000"/>
          </a:ln>
        </p:spPr>
      </p:pic>
      <p:sp>
        <p:nvSpPr>
          <p:cNvPr id="237" name="Shape 237"/>
          <p:cNvSpPr/>
          <p:nvPr/>
        </p:nvSpPr>
        <p:spPr>
          <a:xfrm>
            <a:off x="9134365" y="8742307"/>
            <a:ext cx="1620423" cy="807728"/>
          </a:xfrm>
          <a:prstGeom prst="rightArrow">
            <a:avLst>
              <a:gd name="adj1" fmla="val 32000"/>
              <a:gd name="adj2" fmla="val 100628"/>
            </a:avLst>
          </a:prstGeom>
          <a:gradFill>
            <a:gsLst>
              <a:gs pos="0">
                <a:schemeClr val="accent5"/>
              </a:gs>
              <a:gs pos="100000">
                <a:schemeClr val="accent5">
                  <a:hueOff val="243286"/>
                  <a:satOff val="19694"/>
                  <a:lumOff val="-10952"/>
                </a:schemeClr>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a:defRPr sz="2400">
                <a:effectLst>
                  <a:outerShdw blurRad="25400" dist="23998" dir="2700000" rotWithShape="0">
                    <a:srgbClr val="000000">
                      <a:alpha val="31034"/>
                    </a:srgbClr>
                  </a:outerShdw>
                </a:effectLst>
                <a:latin typeface="+mn-lt"/>
                <a:ea typeface="+mn-ea"/>
                <a:cs typeface="+mn-cs"/>
                <a:sym typeface="Helvetica Ligh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36"/>
                                        </p:tgtEl>
                                        <p:attrNameLst>
                                          <p:attrName>style.visibility</p:attrName>
                                        </p:attrNameLst>
                                      </p:cBhvr>
                                      <p:to>
                                        <p:strVal val="visible"/>
                                      </p:to>
                                    </p:set>
                                    <p:anim calcmode="lin" valueType="num">
                                      <p:cBhvr>
                                        <p:cTn id="7" dur="1500" fill="hold"/>
                                        <p:tgtEl>
                                          <p:spTgt spid="236"/>
                                        </p:tgtEl>
                                        <p:attrNameLst>
                                          <p:attrName>ppt_w</p:attrName>
                                        </p:attrNameLst>
                                      </p:cBhvr>
                                      <p:tavLst>
                                        <p:tav tm="0">
                                          <p:val>
                                            <p:fltVal val="0"/>
                                          </p:val>
                                        </p:tav>
                                        <p:tav tm="100000">
                                          <p:val>
                                            <p:strVal val="#ppt_w"/>
                                          </p:val>
                                        </p:tav>
                                      </p:tavLst>
                                    </p:anim>
                                    <p:anim calcmode="lin" valueType="num">
                                      <p:cBhvr>
                                        <p:cTn id="8" dur="1500" fill="hold"/>
                                        <p:tgtEl>
                                          <p:spTgt spid="23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237"/>
                                        </p:tgtEl>
                                        <p:attrNameLst>
                                          <p:attrName>style.visibility</p:attrName>
                                        </p:attrNameLst>
                                      </p:cBhvr>
                                      <p:to>
                                        <p:strVal val="visible"/>
                                      </p:to>
                                    </p:set>
                                    <p:anim calcmode="lin" valueType="num">
                                      <p:cBhvr>
                                        <p:cTn id="13" dur="1000" fill="hold"/>
                                        <p:tgtEl>
                                          <p:spTgt spid="237"/>
                                        </p:tgtEl>
                                        <p:attrNameLst>
                                          <p:attrName>ppt_x</p:attrName>
                                        </p:attrNameLst>
                                      </p:cBhvr>
                                      <p:tavLst>
                                        <p:tav tm="0">
                                          <p:val>
                                            <p:strVal val="0-#ppt_w/2"/>
                                          </p:val>
                                        </p:tav>
                                        <p:tav tm="100000">
                                          <p:val>
                                            <p:strVal val="#ppt_x"/>
                                          </p:val>
                                        </p:tav>
                                      </p:tavLst>
                                    </p:anim>
                                    <p:anim calcmode="lin" valueType="num">
                                      <p:cBhvr>
                                        <p:cTn id="14" dur="1000" fill="hold"/>
                                        <p:tgtEl>
                                          <p:spTgt spid="23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235"/>
                                        </p:tgtEl>
                                        <p:attrNameLst>
                                          <p:attrName>style.visibility</p:attrName>
                                        </p:attrNameLst>
                                      </p:cBhvr>
                                      <p:to>
                                        <p:strVal val="visible"/>
                                      </p:to>
                                    </p:set>
                                    <p:anim calcmode="lin" valueType="num">
                                      <p:cBhvr>
                                        <p:cTn id="19" dur="1500" fill="hold"/>
                                        <p:tgtEl>
                                          <p:spTgt spid="235"/>
                                        </p:tgtEl>
                                        <p:attrNameLst>
                                          <p:attrName>ppt_w</p:attrName>
                                        </p:attrNameLst>
                                      </p:cBhvr>
                                      <p:tavLst>
                                        <p:tav tm="0">
                                          <p:val>
                                            <p:fltVal val="0"/>
                                          </p:val>
                                        </p:tav>
                                        <p:tav tm="100000">
                                          <p:val>
                                            <p:strVal val="#ppt_w"/>
                                          </p:val>
                                        </p:tav>
                                      </p:tavLst>
                                    </p:anim>
                                    <p:anim calcmode="lin" valueType="num">
                                      <p:cBhvr>
                                        <p:cTn id="20" dur="1500" fill="hold"/>
                                        <p:tgtEl>
                                          <p:spTgt spid="2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3" animBg="1" advAuto="0"/>
      <p:bldP spid="236" grpId="1" animBg="1" advAuto="0"/>
      <p:bldP spid="237" grpId="2"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p:cNvSpPr>
          <p:nvPr>
            <p:ph type="ctrTitle"/>
          </p:nvPr>
        </p:nvSpPr>
        <p:spPr>
          <a:xfrm>
            <a:off x="1270000" y="-37064"/>
            <a:ext cx="10464800" cy="1358138"/>
          </a:xfrm>
          <a:prstGeom prst="rect">
            <a:avLst/>
          </a:prstGeom>
        </p:spPr>
        <p:txBody>
          <a:bodyPr/>
          <a:lstStyle/>
          <a:p>
            <a:r>
              <a:t>Desktop Controls</a:t>
            </a:r>
          </a:p>
        </p:txBody>
      </p:sp>
      <p:sp>
        <p:nvSpPr>
          <p:cNvPr id="242" name="Shape 242"/>
          <p:cNvSpPr/>
          <p:nvPr/>
        </p:nvSpPr>
        <p:spPr>
          <a:xfrm>
            <a:off x="446205" y="1181100"/>
            <a:ext cx="8368988" cy="421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000"/>
            </a:pPr>
            <a:r>
              <a:t>~ Chat Button ~</a:t>
            </a:r>
          </a:p>
          <a:p>
            <a:pPr>
              <a:defRPr sz="3000"/>
            </a:pPr>
            <a:endParaRPr/>
          </a:p>
          <a:p>
            <a:pPr>
              <a:defRPr sz="3000"/>
            </a:pPr>
            <a:r>
              <a:t>    Allows you to start a new chat with other zoom users. You can chat with groups and you can upload files, images and screenshots to one another. </a:t>
            </a:r>
          </a:p>
          <a:p>
            <a:pPr>
              <a:defRPr sz="3000"/>
            </a:pPr>
            <a:endParaRPr/>
          </a:p>
          <a:p>
            <a:pPr>
              <a:defRPr sz="3000"/>
            </a:pPr>
            <a:endParaRPr/>
          </a:p>
        </p:txBody>
      </p:sp>
      <p:pic>
        <p:nvPicPr>
          <p:cNvPr id="243" name="Screen Shot 2016-09-27 at 1.09.47 PM.png"/>
          <p:cNvPicPr>
            <a:picLocks noChangeAspect="1"/>
          </p:cNvPicPr>
          <p:nvPr/>
        </p:nvPicPr>
        <p:blipFill>
          <a:blip r:embed="rId3">
            <a:extLst/>
          </a:blip>
          <a:stretch>
            <a:fillRect/>
          </a:stretch>
        </p:blipFill>
        <p:spPr>
          <a:xfrm>
            <a:off x="8975926" y="1466113"/>
            <a:ext cx="3699205" cy="6821374"/>
          </a:xfrm>
          <a:prstGeom prst="rect">
            <a:avLst/>
          </a:prstGeom>
          <a:ln w="12700">
            <a:miter lim="400000"/>
          </a:ln>
        </p:spPr>
      </p:pic>
      <p:sp>
        <p:nvSpPr>
          <p:cNvPr id="244" name="Shape 244"/>
          <p:cNvSpPr/>
          <p:nvPr/>
        </p:nvSpPr>
        <p:spPr>
          <a:xfrm>
            <a:off x="10152665" y="7528932"/>
            <a:ext cx="1620423" cy="807728"/>
          </a:xfrm>
          <a:prstGeom prst="rightArrow">
            <a:avLst>
              <a:gd name="adj1" fmla="val 32000"/>
              <a:gd name="adj2" fmla="val 100628"/>
            </a:avLst>
          </a:prstGeom>
          <a:gradFill>
            <a:gsLst>
              <a:gs pos="0">
                <a:schemeClr val="accent5"/>
              </a:gs>
              <a:gs pos="100000">
                <a:schemeClr val="accent5">
                  <a:hueOff val="243286"/>
                  <a:satOff val="19694"/>
                  <a:lumOff val="-10952"/>
                </a:schemeClr>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a:defRPr sz="2400">
                <a:effectLst>
                  <a:outerShdw blurRad="25400" dist="23998" dir="2700000" rotWithShape="0">
                    <a:srgbClr val="000000">
                      <a:alpha val="31034"/>
                    </a:srgbClr>
                  </a:outerShdw>
                </a:effectLst>
                <a:latin typeface="+mn-lt"/>
                <a:ea typeface="+mn-ea"/>
                <a:cs typeface="+mn-cs"/>
                <a:sym typeface="Helvetica Light"/>
              </a:defRPr>
            </a:pPr>
            <a:endParaRPr/>
          </a:p>
        </p:txBody>
      </p:sp>
      <p:pic>
        <p:nvPicPr>
          <p:cNvPr id="245" name="Screen Shot 2016-09-27 at 1.14.58 PM.png"/>
          <p:cNvPicPr>
            <a:picLocks noChangeAspect="1"/>
          </p:cNvPicPr>
          <p:nvPr/>
        </p:nvPicPr>
        <p:blipFill>
          <a:blip r:embed="rId4">
            <a:extLst/>
          </a:blip>
          <a:stretch>
            <a:fillRect/>
          </a:stretch>
        </p:blipFill>
        <p:spPr>
          <a:xfrm>
            <a:off x="446180" y="4063738"/>
            <a:ext cx="8369040" cy="530628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43"/>
                                        </p:tgtEl>
                                        <p:attrNameLst>
                                          <p:attrName>style.visibility</p:attrName>
                                        </p:attrNameLst>
                                      </p:cBhvr>
                                      <p:to>
                                        <p:strVal val="visible"/>
                                      </p:to>
                                    </p:set>
                                    <p:anim calcmode="lin" valueType="num">
                                      <p:cBhvr>
                                        <p:cTn id="7" dur="1500" fill="hold"/>
                                        <p:tgtEl>
                                          <p:spTgt spid="243"/>
                                        </p:tgtEl>
                                        <p:attrNameLst>
                                          <p:attrName>ppt_w</p:attrName>
                                        </p:attrNameLst>
                                      </p:cBhvr>
                                      <p:tavLst>
                                        <p:tav tm="0">
                                          <p:val>
                                            <p:fltVal val="0"/>
                                          </p:val>
                                        </p:tav>
                                        <p:tav tm="100000">
                                          <p:val>
                                            <p:strVal val="#ppt_w"/>
                                          </p:val>
                                        </p:tav>
                                      </p:tavLst>
                                    </p:anim>
                                    <p:anim calcmode="lin" valueType="num">
                                      <p:cBhvr>
                                        <p:cTn id="8" dur="1500" fill="hold"/>
                                        <p:tgtEl>
                                          <p:spTgt spid="24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245"/>
                                        </p:tgtEl>
                                        <p:attrNameLst>
                                          <p:attrName>style.visibility</p:attrName>
                                        </p:attrNameLst>
                                      </p:cBhvr>
                                      <p:to>
                                        <p:strVal val="visible"/>
                                      </p:to>
                                    </p:set>
                                    <p:anim calcmode="lin" valueType="num">
                                      <p:cBhvr>
                                        <p:cTn id="13" dur="1500" fill="hold"/>
                                        <p:tgtEl>
                                          <p:spTgt spid="245"/>
                                        </p:tgtEl>
                                        <p:attrNameLst>
                                          <p:attrName>ppt_w</p:attrName>
                                        </p:attrNameLst>
                                      </p:cBhvr>
                                      <p:tavLst>
                                        <p:tav tm="0">
                                          <p:val>
                                            <p:fltVal val="0"/>
                                          </p:val>
                                        </p:tav>
                                        <p:tav tm="100000">
                                          <p:val>
                                            <p:strVal val="#ppt_w"/>
                                          </p:val>
                                        </p:tav>
                                      </p:tavLst>
                                    </p:anim>
                                    <p:anim calcmode="lin" valueType="num">
                                      <p:cBhvr>
                                        <p:cTn id="14" dur="1500" fill="hold"/>
                                        <p:tgtEl>
                                          <p:spTgt spid="24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244"/>
                                        </p:tgtEl>
                                        <p:attrNameLst>
                                          <p:attrName>style.visibility</p:attrName>
                                        </p:attrNameLst>
                                      </p:cBhvr>
                                      <p:to>
                                        <p:strVal val="visible"/>
                                      </p:to>
                                    </p:set>
                                    <p:anim calcmode="lin" valueType="num">
                                      <p:cBhvr>
                                        <p:cTn id="19" dur="1000" fill="hold"/>
                                        <p:tgtEl>
                                          <p:spTgt spid="244"/>
                                        </p:tgtEl>
                                        <p:attrNameLst>
                                          <p:attrName>ppt_x</p:attrName>
                                        </p:attrNameLst>
                                      </p:cBhvr>
                                      <p:tavLst>
                                        <p:tav tm="0">
                                          <p:val>
                                            <p:strVal val="0-#ppt_w/2"/>
                                          </p:val>
                                        </p:tav>
                                        <p:tav tm="100000">
                                          <p:val>
                                            <p:strVal val="#ppt_x"/>
                                          </p:val>
                                        </p:tav>
                                      </p:tavLst>
                                    </p:anim>
                                    <p:anim calcmode="lin" valueType="num">
                                      <p:cBhvr>
                                        <p:cTn id="20" dur="1000" fill="hold"/>
                                        <p:tgtEl>
                                          <p:spTgt spid="24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4" nodeType="clickEffect">
                                  <p:stCondLst>
                                    <p:cond delay="0"/>
                                  </p:stCondLst>
                                  <p:iterate>
                                    <p:tmAbs val="0"/>
                                  </p:iterate>
                                  <p:childTnLst>
                                    <p:set>
                                      <p:cBhvr>
                                        <p:cTn id="24" fill="hold"/>
                                        <p:tgtEl>
                                          <p:spTgt spid="242"/>
                                        </p:tgtEl>
                                        <p:attrNameLst>
                                          <p:attrName>style.visibility</p:attrName>
                                        </p:attrNameLst>
                                      </p:cBhvr>
                                      <p:to>
                                        <p:strVal val="visible"/>
                                      </p:to>
                                    </p:set>
                                    <p:animEffect transition="in" filter="wipe(left)">
                                      <p:cBhvr>
                                        <p:cTn id="25" dur="1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4" animBg="1" advAuto="0"/>
      <p:bldP spid="243" grpId="1" animBg="1" advAuto="0"/>
      <p:bldP spid="244" grpId="3" animBg="1" advAuto="0"/>
      <p:bldP spid="245"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xfrm>
            <a:off x="937115" y="90966"/>
            <a:ext cx="11099801" cy="1452528"/>
          </a:xfrm>
          <a:prstGeom prst="rect">
            <a:avLst/>
          </a:prstGeom>
        </p:spPr>
        <p:txBody>
          <a:bodyPr>
            <a:normAutofit fontScale="90000"/>
          </a:bodyPr>
          <a:lstStyle>
            <a:lvl1pPr defTabSz="508254">
              <a:defRPr sz="6960"/>
            </a:lvl1pPr>
          </a:lstStyle>
          <a:p>
            <a:r>
              <a:t>Current Applications in Use</a:t>
            </a:r>
          </a:p>
        </p:txBody>
      </p:sp>
      <p:pic>
        <p:nvPicPr>
          <p:cNvPr id="126" name="adobe-connect-banner-logo.jpg"/>
          <p:cNvPicPr>
            <a:picLocks noChangeAspect="1"/>
          </p:cNvPicPr>
          <p:nvPr/>
        </p:nvPicPr>
        <p:blipFill>
          <a:blip r:embed="rId3">
            <a:extLst/>
          </a:blip>
          <a:stretch>
            <a:fillRect/>
          </a:stretch>
        </p:blipFill>
        <p:spPr>
          <a:xfrm>
            <a:off x="901143" y="2892999"/>
            <a:ext cx="3092547" cy="1371695"/>
          </a:xfrm>
          <a:prstGeom prst="rect">
            <a:avLst/>
          </a:prstGeom>
          <a:ln w="12700">
            <a:miter lim="400000"/>
          </a:ln>
        </p:spPr>
      </p:pic>
      <p:pic>
        <p:nvPicPr>
          <p:cNvPr id="127" name="GoToMeeting-filtered.png"/>
          <p:cNvPicPr>
            <a:picLocks noChangeAspect="1"/>
          </p:cNvPicPr>
          <p:nvPr/>
        </p:nvPicPr>
        <p:blipFill>
          <a:blip r:embed="rId4">
            <a:extLst/>
          </a:blip>
          <a:stretch>
            <a:fillRect/>
          </a:stretch>
        </p:blipFill>
        <p:spPr>
          <a:xfrm>
            <a:off x="8058179" y="6411631"/>
            <a:ext cx="4319652" cy="1263356"/>
          </a:xfrm>
          <a:prstGeom prst="rect">
            <a:avLst/>
          </a:prstGeom>
          <a:ln w="12700">
            <a:miter lim="400000"/>
          </a:ln>
        </p:spPr>
      </p:pic>
      <p:pic>
        <p:nvPicPr>
          <p:cNvPr id="128" name="readytalk-filtered.png"/>
          <p:cNvPicPr>
            <a:picLocks noChangeAspect="1"/>
          </p:cNvPicPr>
          <p:nvPr/>
        </p:nvPicPr>
        <p:blipFill>
          <a:blip r:embed="rId5">
            <a:extLst/>
          </a:blip>
          <a:stretch>
            <a:fillRect/>
          </a:stretch>
        </p:blipFill>
        <p:spPr>
          <a:xfrm>
            <a:off x="4436833" y="4499297"/>
            <a:ext cx="4543508" cy="1228982"/>
          </a:xfrm>
          <a:prstGeom prst="rect">
            <a:avLst/>
          </a:prstGeom>
          <a:ln w="12700">
            <a:miter lim="400000"/>
          </a:ln>
        </p:spPr>
      </p:pic>
      <p:pic>
        <p:nvPicPr>
          <p:cNvPr id="129" name="ukIEkdwZAedDk4OLDb3B5mF8-kJnAq_8QHwjHHifYZLGIPAfKcWKMiPJwu48_l8FG3Q=w300.png"/>
          <p:cNvPicPr>
            <a:picLocks noChangeAspect="1"/>
          </p:cNvPicPr>
          <p:nvPr/>
        </p:nvPicPr>
        <p:blipFill>
          <a:blip r:embed="rId6">
            <a:extLst/>
          </a:blip>
          <a:stretch>
            <a:fillRect/>
          </a:stretch>
        </p:blipFill>
        <p:spPr>
          <a:xfrm>
            <a:off x="5106356" y="4154865"/>
            <a:ext cx="2761319" cy="2761319"/>
          </a:xfrm>
          <a:prstGeom prst="rect">
            <a:avLst/>
          </a:prstGeom>
          <a:ln w="12700">
            <a:miter lim="400000"/>
          </a:ln>
        </p:spPr>
      </p:pic>
      <p:pic>
        <p:nvPicPr>
          <p:cNvPr id="130" name="zoom logo.png"/>
          <p:cNvPicPr>
            <a:picLocks noChangeAspect="1"/>
          </p:cNvPicPr>
          <p:nvPr/>
        </p:nvPicPr>
        <p:blipFill>
          <a:blip r:embed="rId7">
            <a:extLst/>
          </a:blip>
          <a:stretch>
            <a:fillRect/>
          </a:stretch>
        </p:blipFill>
        <p:spPr>
          <a:xfrm>
            <a:off x="3792980" y="7403960"/>
            <a:ext cx="5388071" cy="1224562"/>
          </a:xfrm>
          <a:prstGeom prst="rect">
            <a:avLst/>
          </a:prstGeom>
          <a:ln w="12700">
            <a:miter lim="400000"/>
          </a:ln>
        </p:spPr>
      </p:pic>
      <p:sp>
        <p:nvSpPr>
          <p:cNvPr id="131" name="Shape 131"/>
          <p:cNvSpPr/>
          <p:nvPr/>
        </p:nvSpPr>
        <p:spPr>
          <a:xfrm>
            <a:off x="268941" y="1309369"/>
            <a:ext cx="12462522" cy="218008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4500"/>
            </a:lvl1pPr>
          </a:lstStyle>
          <a:p>
            <a:r>
              <a:rPr dirty="0"/>
              <a:t>Zoom combines chat, video conferencing, online meetings, and mobile collaboration into one unified platform.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7" presetClass="exit" presetSubtype="0" fill="hold" grpId="1" nodeType="clickEffect">
                                  <p:stCondLst>
                                    <p:cond delay="0"/>
                                  </p:stCondLst>
                                  <p:childTnLst>
                                    <p:animEffect transition="out" filter="fade">
                                      <p:cBhvr>
                                        <p:cTn id="6" dur="1000"/>
                                        <p:tgtEl>
                                          <p:spTgt spid="126"/>
                                        </p:tgtEl>
                                      </p:cBhvr>
                                    </p:animEffect>
                                    <p:anim calcmode="lin" valueType="num">
                                      <p:cBhvr>
                                        <p:cTn id="7" dur="1000"/>
                                        <p:tgtEl>
                                          <p:spTgt spid="126"/>
                                        </p:tgtEl>
                                        <p:attrNameLst>
                                          <p:attrName>ppt_x</p:attrName>
                                        </p:attrNameLst>
                                      </p:cBhvr>
                                      <p:tavLst>
                                        <p:tav tm="0">
                                          <p:val>
                                            <p:strVal val="ppt_x"/>
                                          </p:val>
                                        </p:tav>
                                        <p:tav tm="100000">
                                          <p:val>
                                            <p:strVal val="ppt_x"/>
                                          </p:val>
                                        </p:tav>
                                      </p:tavLst>
                                    </p:anim>
                                    <p:anim calcmode="lin" valueType="num">
                                      <p:cBhvr>
                                        <p:cTn id="8" dur="100" decel="100000"/>
                                        <p:tgtEl>
                                          <p:spTgt spid="126"/>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126"/>
                                        </p:tgtEl>
                                        <p:attrNameLst>
                                          <p:attrName>ppt_y</p:attrName>
                                        </p:attrNameLst>
                                      </p:cBhvr>
                                      <p:tavLst>
                                        <p:tav tm="0">
                                          <p:val>
                                            <p:strVal val="ppt_y"/>
                                          </p:val>
                                        </p:tav>
                                        <p:tav tm="100000">
                                          <p:val>
                                            <p:strVal val="ppt_y+1"/>
                                          </p:val>
                                        </p:tav>
                                      </p:tavLst>
                                    </p:anim>
                                    <p:set>
                                      <p:cBhvr>
                                        <p:cTn id="10" dur="1" fill="hold">
                                          <p:stCondLst>
                                            <p:cond delay="999"/>
                                          </p:stCondLst>
                                        </p:cTn>
                                        <p:tgtEl>
                                          <p:spTgt spid="1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7" presetClass="exit" presetSubtype="0" fill="hold" grpId="2" nodeType="clickEffect">
                                  <p:stCondLst>
                                    <p:cond delay="0"/>
                                  </p:stCondLst>
                                  <p:childTnLst>
                                    <p:animEffect transition="out" filter="fade">
                                      <p:cBhvr>
                                        <p:cTn id="14" dur="1000"/>
                                        <p:tgtEl>
                                          <p:spTgt spid="128"/>
                                        </p:tgtEl>
                                      </p:cBhvr>
                                    </p:animEffect>
                                    <p:anim calcmode="lin" valueType="num">
                                      <p:cBhvr>
                                        <p:cTn id="15" dur="1000"/>
                                        <p:tgtEl>
                                          <p:spTgt spid="128"/>
                                        </p:tgtEl>
                                        <p:attrNameLst>
                                          <p:attrName>ppt_x</p:attrName>
                                        </p:attrNameLst>
                                      </p:cBhvr>
                                      <p:tavLst>
                                        <p:tav tm="0">
                                          <p:val>
                                            <p:strVal val="ppt_x"/>
                                          </p:val>
                                        </p:tav>
                                        <p:tav tm="100000">
                                          <p:val>
                                            <p:strVal val="ppt_x"/>
                                          </p:val>
                                        </p:tav>
                                      </p:tavLst>
                                    </p:anim>
                                    <p:anim calcmode="lin" valueType="num">
                                      <p:cBhvr>
                                        <p:cTn id="16" dur="100" decel="100000"/>
                                        <p:tgtEl>
                                          <p:spTgt spid="128"/>
                                        </p:tgtEl>
                                        <p:attrNameLst>
                                          <p:attrName>ppt_y</p:attrName>
                                        </p:attrNameLst>
                                      </p:cBhvr>
                                      <p:tavLst>
                                        <p:tav tm="0">
                                          <p:val>
                                            <p:strVal val="ppt_y"/>
                                          </p:val>
                                        </p:tav>
                                        <p:tav tm="100000">
                                          <p:val>
                                            <p:strVal val="ppt_y-.03"/>
                                          </p:val>
                                        </p:tav>
                                      </p:tavLst>
                                    </p:anim>
                                    <p:anim calcmode="lin" valueType="num">
                                      <p:cBhvr>
                                        <p:cTn id="17" dur="900" accel="100000">
                                          <p:stCondLst>
                                            <p:cond delay="100"/>
                                          </p:stCondLst>
                                        </p:cTn>
                                        <p:tgtEl>
                                          <p:spTgt spid="128"/>
                                        </p:tgtEl>
                                        <p:attrNameLst>
                                          <p:attrName>ppt_y</p:attrName>
                                        </p:attrNameLst>
                                      </p:cBhvr>
                                      <p:tavLst>
                                        <p:tav tm="0">
                                          <p:val>
                                            <p:strVal val="ppt_y"/>
                                          </p:val>
                                        </p:tav>
                                        <p:tav tm="100000">
                                          <p:val>
                                            <p:strVal val="ppt_y+1"/>
                                          </p:val>
                                        </p:tav>
                                      </p:tavLst>
                                    </p:anim>
                                    <p:set>
                                      <p:cBhvr>
                                        <p:cTn id="18" dur="1" fill="hold">
                                          <p:stCondLst>
                                            <p:cond delay="999"/>
                                          </p:stCondLst>
                                        </p:cTn>
                                        <p:tgtEl>
                                          <p:spTgt spid="1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7" presetClass="exit" presetSubtype="0" fill="hold" grpId="3" nodeType="clickEffect">
                                  <p:stCondLst>
                                    <p:cond delay="0"/>
                                  </p:stCondLst>
                                  <p:childTnLst>
                                    <p:animEffect transition="out" filter="fade">
                                      <p:cBhvr>
                                        <p:cTn id="22" dur="1000"/>
                                        <p:tgtEl>
                                          <p:spTgt spid="127"/>
                                        </p:tgtEl>
                                      </p:cBhvr>
                                    </p:animEffect>
                                    <p:anim calcmode="lin" valueType="num">
                                      <p:cBhvr>
                                        <p:cTn id="23" dur="1000"/>
                                        <p:tgtEl>
                                          <p:spTgt spid="127"/>
                                        </p:tgtEl>
                                        <p:attrNameLst>
                                          <p:attrName>ppt_x</p:attrName>
                                        </p:attrNameLst>
                                      </p:cBhvr>
                                      <p:tavLst>
                                        <p:tav tm="0">
                                          <p:val>
                                            <p:strVal val="ppt_x"/>
                                          </p:val>
                                        </p:tav>
                                        <p:tav tm="100000">
                                          <p:val>
                                            <p:strVal val="ppt_x"/>
                                          </p:val>
                                        </p:tav>
                                      </p:tavLst>
                                    </p:anim>
                                    <p:anim calcmode="lin" valueType="num">
                                      <p:cBhvr>
                                        <p:cTn id="24" dur="100" decel="100000"/>
                                        <p:tgtEl>
                                          <p:spTgt spid="127"/>
                                        </p:tgtEl>
                                        <p:attrNameLst>
                                          <p:attrName>ppt_y</p:attrName>
                                        </p:attrNameLst>
                                      </p:cBhvr>
                                      <p:tavLst>
                                        <p:tav tm="0">
                                          <p:val>
                                            <p:strVal val="ppt_y"/>
                                          </p:val>
                                        </p:tav>
                                        <p:tav tm="100000">
                                          <p:val>
                                            <p:strVal val="ppt_y-.03"/>
                                          </p:val>
                                        </p:tav>
                                      </p:tavLst>
                                    </p:anim>
                                    <p:anim calcmode="lin" valueType="num">
                                      <p:cBhvr>
                                        <p:cTn id="25" dur="900" accel="100000">
                                          <p:stCondLst>
                                            <p:cond delay="100"/>
                                          </p:stCondLst>
                                        </p:cTn>
                                        <p:tgtEl>
                                          <p:spTgt spid="127"/>
                                        </p:tgtEl>
                                        <p:attrNameLst>
                                          <p:attrName>ppt_y</p:attrName>
                                        </p:attrNameLst>
                                      </p:cBhvr>
                                      <p:tavLst>
                                        <p:tav tm="0">
                                          <p:val>
                                            <p:strVal val="ppt_y"/>
                                          </p:val>
                                        </p:tav>
                                        <p:tav tm="100000">
                                          <p:val>
                                            <p:strVal val="ppt_y+1"/>
                                          </p:val>
                                        </p:tav>
                                      </p:tavLst>
                                    </p:anim>
                                    <p:set>
                                      <p:cBhvr>
                                        <p:cTn id="26" dur="1" fill="hold">
                                          <p:stCondLst>
                                            <p:cond delay="999"/>
                                          </p:stCondLst>
                                        </p:cTn>
                                        <p:tgtEl>
                                          <p:spTgt spid="12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4" nodeType="clickEffect">
                                  <p:stCondLst>
                                    <p:cond delay="0"/>
                                  </p:stCondLst>
                                  <p:iterate type="lt">
                                    <p:tmAbs val="0"/>
                                  </p:iterate>
                                  <p:childTnLst>
                                    <p:anim calcmode="lin" valueType="num">
                                      <p:cBhvr>
                                        <p:cTn id="30" dur="1000" fill="hold"/>
                                        <p:tgtEl>
                                          <p:spTgt spid="125"/>
                                        </p:tgtEl>
                                        <p:attrNameLst>
                                          <p:attrName>ppt_x</p:attrName>
                                        </p:attrNameLst>
                                      </p:cBhvr>
                                      <p:tavLst>
                                        <p:tav tm="0">
                                          <p:val>
                                            <p:strVal val="ppt_x"/>
                                          </p:val>
                                        </p:tav>
                                        <p:tav tm="100000">
                                          <p:val>
                                            <p:strVal val="ppt_x"/>
                                          </p:val>
                                        </p:tav>
                                      </p:tavLst>
                                    </p:anim>
                                    <p:anim calcmode="lin" valueType="num">
                                      <p:cBhvr>
                                        <p:cTn id="31" dur="1000" fill="hold"/>
                                        <p:tgtEl>
                                          <p:spTgt spid="125"/>
                                        </p:tgtEl>
                                        <p:attrNameLst>
                                          <p:attrName>ppt_y</p:attrName>
                                        </p:attrNameLst>
                                      </p:cBhvr>
                                      <p:tavLst>
                                        <p:tav tm="0">
                                          <p:val>
                                            <p:strVal val="ppt_y"/>
                                          </p:val>
                                        </p:tav>
                                        <p:tav tm="100000">
                                          <p:val>
                                            <p:strVal val="1+ppt_h/2"/>
                                          </p:val>
                                        </p:tav>
                                      </p:tavLst>
                                    </p:anim>
                                    <p:set>
                                      <p:cBhvr>
                                        <p:cTn id="32" fill="hold">
                                          <p:stCondLst>
                                            <p:cond delay="999"/>
                                          </p:stCondLst>
                                        </p:cTn>
                                        <p:tgtEl>
                                          <p:spTgt spid="1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fill="hold" grpId="5" nodeType="clickEffect">
                                  <p:stCondLst>
                                    <p:cond delay="0"/>
                                  </p:stCondLst>
                                  <p:iterate>
                                    <p:tmAbs val="0"/>
                                  </p:iterate>
                                  <p:childTnLst>
                                    <p:set>
                                      <p:cBhvr>
                                        <p:cTn id="36" fill="hold"/>
                                        <p:tgtEl>
                                          <p:spTgt spid="129"/>
                                        </p:tgtEl>
                                        <p:attrNameLst>
                                          <p:attrName>style.visibility</p:attrName>
                                        </p:attrNameLst>
                                      </p:cBhvr>
                                      <p:to>
                                        <p:strVal val="visible"/>
                                      </p:to>
                                    </p:set>
                                    <p:animEffect transition="in" filter="fade">
                                      <p:cBhvr>
                                        <p:cTn id="37" dur="1500"/>
                                        <p:tgtEl>
                                          <p:spTgt spid="1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fill="hold" grpId="6" nodeType="clickEffect">
                                  <p:stCondLst>
                                    <p:cond delay="0"/>
                                  </p:stCondLst>
                                  <p:iterate>
                                    <p:tmAbs val="0"/>
                                  </p:iterate>
                                  <p:childTnLst>
                                    <p:set>
                                      <p:cBhvr>
                                        <p:cTn id="41" fill="hold"/>
                                        <p:tgtEl>
                                          <p:spTgt spid="130"/>
                                        </p:tgtEl>
                                        <p:attrNameLst>
                                          <p:attrName>style.visibility</p:attrName>
                                        </p:attrNameLst>
                                      </p:cBhvr>
                                      <p:to>
                                        <p:strVal val="visible"/>
                                      </p:to>
                                    </p:set>
                                    <p:animEffect transition="in" filter="fade">
                                      <p:cBhvr>
                                        <p:cTn id="42" dur="1500"/>
                                        <p:tgtEl>
                                          <p:spTgt spid="1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7" nodeType="clickEffect">
                                  <p:stCondLst>
                                    <p:cond delay="0"/>
                                  </p:stCondLst>
                                  <p:iterate>
                                    <p:tmAbs val="0"/>
                                  </p:iterate>
                                  <p:childTnLst>
                                    <p:set>
                                      <p:cBhvr>
                                        <p:cTn id="46" fill="hold"/>
                                        <p:tgtEl>
                                          <p:spTgt spid="131"/>
                                        </p:tgtEl>
                                        <p:attrNameLst>
                                          <p:attrName>style.visibility</p:attrName>
                                        </p:attrNameLst>
                                      </p:cBhvr>
                                      <p:to>
                                        <p:strVal val="visible"/>
                                      </p:to>
                                    </p:set>
                                    <p:animEffect transition="in" filter="wipe(left)">
                                      <p:cBhvr>
                                        <p:cTn id="47"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4" animBg="1" advAuto="0"/>
      <p:bldP spid="126" grpId="1" animBg="1" advAuto="0"/>
      <p:bldP spid="127" grpId="3" animBg="1" advAuto="0"/>
      <p:bldP spid="128" grpId="2" animBg="1" advAuto="0"/>
      <p:bldP spid="129" grpId="5" animBg="1" advAuto="0"/>
      <p:bldP spid="130" grpId="6" animBg="1" advAuto="0"/>
      <p:bldP spid="131" grpId="7"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p:cNvSpPr>
          <p:nvPr>
            <p:ph type="ctrTitle"/>
          </p:nvPr>
        </p:nvSpPr>
        <p:spPr>
          <a:xfrm>
            <a:off x="1270000" y="-160021"/>
            <a:ext cx="10464800" cy="1262270"/>
          </a:xfrm>
          <a:prstGeom prst="rect">
            <a:avLst/>
          </a:prstGeom>
        </p:spPr>
        <p:txBody>
          <a:bodyPr/>
          <a:lstStyle>
            <a:lvl1pPr defTabSz="554990">
              <a:defRPr sz="7600"/>
            </a:lvl1pPr>
          </a:lstStyle>
          <a:p>
            <a:r>
              <a:t>Meeting Controls</a:t>
            </a:r>
          </a:p>
        </p:txBody>
      </p:sp>
      <p:sp>
        <p:nvSpPr>
          <p:cNvPr id="250" name="Shape 250"/>
          <p:cNvSpPr>
            <a:spLocks noGrp="1"/>
          </p:cNvSpPr>
          <p:nvPr>
            <p:ph type="subTitle" sz="quarter" idx="1"/>
          </p:nvPr>
        </p:nvSpPr>
        <p:spPr>
          <a:xfrm>
            <a:off x="1412835" y="1269526"/>
            <a:ext cx="10464801" cy="1057612"/>
          </a:xfrm>
          <a:prstGeom prst="rect">
            <a:avLst/>
          </a:prstGeom>
        </p:spPr>
        <p:txBody>
          <a:bodyPr/>
          <a:lstStyle>
            <a:lvl1pPr algn="ctr">
              <a:defRPr sz="4000"/>
            </a:lvl1pPr>
          </a:lstStyle>
          <a:p>
            <a:r>
              <a:t>Attendee Controls Toolbar</a:t>
            </a:r>
          </a:p>
        </p:txBody>
      </p:sp>
      <p:pic>
        <p:nvPicPr>
          <p:cNvPr id="251" name="pasted-image.png"/>
          <p:cNvPicPr>
            <a:picLocks noChangeAspect="1"/>
          </p:cNvPicPr>
          <p:nvPr/>
        </p:nvPicPr>
        <p:blipFill>
          <a:blip r:embed="rId2">
            <a:extLst/>
          </a:blip>
          <a:stretch>
            <a:fillRect/>
          </a:stretch>
        </p:blipFill>
        <p:spPr>
          <a:xfrm>
            <a:off x="98780" y="2472398"/>
            <a:ext cx="12807240" cy="595435"/>
          </a:xfrm>
          <a:prstGeom prst="rect">
            <a:avLst/>
          </a:prstGeom>
          <a:ln w="12700">
            <a:miter lim="400000"/>
          </a:ln>
        </p:spPr>
      </p:pic>
      <p:sp>
        <p:nvSpPr>
          <p:cNvPr id="252" name="Shape 252"/>
          <p:cNvSpPr/>
          <p:nvPr/>
        </p:nvSpPr>
        <p:spPr>
          <a:xfrm>
            <a:off x="1443563" y="3369910"/>
            <a:ext cx="9700566" cy="535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57200" indent="-457200" algn="l">
              <a:buSzPct val="75000"/>
              <a:buChar char="•"/>
            </a:pPr>
            <a:r>
              <a:t>Mute/Unmute your microphone</a:t>
            </a:r>
          </a:p>
          <a:p>
            <a:pPr marL="457200" indent="-457200" algn="l">
              <a:buSzPct val="75000"/>
              <a:buChar char="•"/>
            </a:pPr>
            <a:r>
              <a:t>Turn on/off camera</a:t>
            </a:r>
          </a:p>
          <a:p>
            <a:pPr marL="457200" indent="-457200" algn="l">
              <a:buSzPct val="75000"/>
              <a:buChar char="•"/>
            </a:pPr>
            <a:r>
              <a:t>Invite other participants</a:t>
            </a:r>
          </a:p>
          <a:p>
            <a:pPr marL="457200" indent="-457200" algn="l">
              <a:buSzPct val="75000"/>
              <a:buChar char="•"/>
            </a:pPr>
            <a:r>
              <a:t>View Participant list</a:t>
            </a:r>
          </a:p>
          <a:p>
            <a:pPr marL="457200" indent="-457200" algn="l">
              <a:buSzPct val="75000"/>
              <a:buChar char="•"/>
            </a:pPr>
            <a:r>
              <a:t>Share Screen</a:t>
            </a:r>
          </a:p>
          <a:p>
            <a:pPr marL="457200" indent="-457200" algn="l">
              <a:buSzPct val="75000"/>
              <a:buChar char="•"/>
            </a:pPr>
            <a:r>
              <a:t>Chat - with individuals or all.</a:t>
            </a:r>
          </a:p>
          <a:p>
            <a:pPr marL="457200" indent="-457200" algn="l">
              <a:buSzPct val="75000"/>
              <a:buChar char="•"/>
            </a:pPr>
            <a:r>
              <a:t>Record - if host gives you permission.</a:t>
            </a:r>
          </a:p>
          <a:p>
            <a:pPr marL="457200" indent="-457200" algn="l">
              <a:buSzPct val="75000"/>
              <a:buChar char="•"/>
            </a:pPr>
            <a:r>
              <a:t>Leave Meeting</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52"/>
                                        </p:tgtEl>
                                        <p:attrNameLst>
                                          <p:attrName>style.visibility</p:attrName>
                                        </p:attrNameLst>
                                      </p:cBhvr>
                                      <p:to>
                                        <p:strVal val="visible"/>
                                      </p:to>
                                    </p:set>
                                    <p:animEffect transition="in" filter="wipe(left)">
                                      <p:cBhvr>
                                        <p:cTn id="7" dur="1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p:cNvSpPr>
          <p:nvPr>
            <p:ph type="ctrTitle"/>
          </p:nvPr>
        </p:nvSpPr>
        <p:spPr>
          <a:xfrm>
            <a:off x="1270000" y="-160021"/>
            <a:ext cx="10464800" cy="1262270"/>
          </a:xfrm>
          <a:prstGeom prst="rect">
            <a:avLst/>
          </a:prstGeom>
        </p:spPr>
        <p:txBody>
          <a:bodyPr/>
          <a:lstStyle>
            <a:lvl1pPr defTabSz="554990">
              <a:defRPr sz="7600"/>
            </a:lvl1pPr>
          </a:lstStyle>
          <a:p>
            <a:r>
              <a:t>Meeting Controls</a:t>
            </a:r>
          </a:p>
        </p:txBody>
      </p:sp>
      <p:sp>
        <p:nvSpPr>
          <p:cNvPr id="255" name="Shape 255"/>
          <p:cNvSpPr>
            <a:spLocks noGrp="1"/>
          </p:cNvSpPr>
          <p:nvPr>
            <p:ph type="subTitle" sz="quarter" idx="1"/>
          </p:nvPr>
        </p:nvSpPr>
        <p:spPr>
          <a:xfrm>
            <a:off x="1412835" y="1269526"/>
            <a:ext cx="10464801" cy="1057612"/>
          </a:xfrm>
          <a:prstGeom prst="rect">
            <a:avLst/>
          </a:prstGeom>
        </p:spPr>
        <p:txBody>
          <a:bodyPr/>
          <a:lstStyle>
            <a:lvl1pPr algn="ctr">
              <a:defRPr sz="4000"/>
            </a:lvl1pPr>
          </a:lstStyle>
          <a:p>
            <a:r>
              <a:t>Host Controls Toolbar</a:t>
            </a:r>
          </a:p>
        </p:txBody>
      </p:sp>
      <p:sp>
        <p:nvSpPr>
          <p:cNvPr id="256" name="Shape 256"/>
          <p:cNvSpPr/>
          <p:nvPr/>
        </p:nvSpPr>
        <p:spPr>
          <a:xfrm>
            <a:off x="1443563" y="3176174"/>
            <a:ext cx="9700566" cy="594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57200" indent="-457200" algn="l">
              <a:buSzPct val="75000"/>
              <a:buChar char="•"/>
            </a:pPr>
            <a:r>
              <a:t>Mute/Unmute your microphone</a:t>
            </a:r>
          </a:p>
          <a:p>
            <a:pPr marL="457200" indent="-457200" algn="l">
              <a:buSzPct val="75000"/>
              <a:buChar char="•"/>
            </a:pPr>
            <a:r>
              <a:t>Turn on/off camera</a:t>
            </a:r>
          </a:p>
          <a:p>
            <a:pPr marL="457200" indent="-457200" algn="l">
              <a:buSzPct val="75000"/>
              <a:buChar char="•"/>
            </a:pPr>
            <a:r>
              <a:t>Invite other participants</a:t>
            </a:r>
          </a:p>
          <a:p>
            <a:pPr marL="457200" indent="-457200" algn="l">
              <a:buSzPct val="75000"/>
              <a:buChar char="•"/>
              <a:defRPr>
                <a:solidFill>
                  <a:srgbClr val="FFFB00"/>
                </a:solidFill>
              </a:defRPr>
            </a:pPr>
            <a:r>
              <a:t>Manage Participant list</a:t>
            </a:r>
          </a:p>
          <a:p>
            <a:pPr marL="457200" indent="-457200" algn="l">
              <a:buSzPct val="75000"/>
              <a:buChar char="•"/>
            </a:pPr>
            <a:r>
              <a:t>Share Screen</a:t>
            </a:r>
          </a:p>
          <a:p>
            <a:pPr marL="457200" indent="-457200" algn="l">
              <a:buSzPct val="75000"/>
              <a:buChar char="•"/>
            </a:pPr>
            <a:r>
              <a:t>Chat - with individuals or all.</a:t>
            </a:r>
          </a:p>
          <a:p>
            <a:pPr marL="457200" indent="-457200" algn="l">
              <a:buSzPct val="75000"/>
              <a:buChar char="•"/>
            </a:pPr>
            <a:r>
              <a:t>Record - if host gives you permission.</a:t>
            </a:r>
          </a:p>
          <a:p>
            <a:pPr marL="457200" indent="-457200" algn="l">
              <a:buSzPct val="75000"/>
              <a:buChar char="•"/>
              <a:defRPr>
                <a:solidFill>
                  <a:srgbClr val="FFFB00"/>
                </a:solidFill>
              </a:defRPr>
            </a:pPr>
            <a:r>
              <a:t>Breakout Sessions</a:t>
            </a:r>
          </a:p>
          <a:p>
            <a:pPr marL="457200" indent="-457200" algn="l">
              <a:buSzPct val="75000"/>
              <a:buChar char="•"/>
              <a:defRPr>
                <a:solidFill>
                  <a:srgbClr val="FFFB00"/>
                </a:solidFill>
              </a:defRPr>
            </a:pPr>
            <a:r>
              <a:t>End Meeting</a:t>
            </a:r>
          </a:p>
        </p:txBody>
      </p:sp>
      <p:pic>
        <p:nvPicPr>
          <p:cNvPr id="257" name="pasted-image.png"/>
          <p:cNvPicPr>
            <a:picLocks noChangeAspect="1"/>
          </p:cNvPicPr>
          <p:nvPr/>
        </p:nvPicPr>
        <p:blipFill>
          <a:blip r:embed="rId2">
            <a:extLst/>
          </a:blip>
          <a:stretch>
            <a:fillRect/>
          </a:stretch>
        </p:blipFill>
        <p:spPr>
          <a:xfrm>
            <a:off x="132045" y="2220747"/>
            <a:ext cx="12740710" cy="70781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56"/>
                                        </p:tgtEl>
                                        <p:attrNameLst>
                                          <p:attrName>style.visibility</p:attrName>
                                        </p:attrNameLst>
                                      </p:cBhvr>
                                      <p:to>
                                        <p:strVal val="visible"/>
                                      </p:to>
                                    </p:set>
                                    <p:animEffect transition="in" filter="wipe(left)">
                                      <p:cBhvr>
                                        <p:cTn id="7" dur="15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p:cNvSpPr>
          <p:nvPr>
            <p:ph type="ctrTitle"/>
          </p:nvPr>
        </p:nvSpPr>
        <p:spPr>
          <a:xfrm>
            <a:off x="1270000" y="-160021"/>
            <a:ext cx="10464800" cy="1262270"/>
          </a:xfrm>
          <a:prstGeom prst="rect">
            <a:avLst/>
          </a:prstGeom>
        </p:spPr>
        <p:txBody>
          <a:bodyPr/>
          <a:lstStyle>
            <a:lvl1pPr defTabSz="554990">
              <a:defRPr sz="7600"/>
            </a:lvl1pPr>
          </a:lstStyle>
          <a:p>
            <a:r>
              <a:t>Meeting Controls</a:t>
            </a:r>
          </a:p>
        </p:txBody>
      </p:sp>
      <p:sp>
        <p:nvSpPr>
          <p:cNvPr id="260" name="Shape 260"/>
          <p:cNvSpPr>
            <a:spLocks noGrp="1"/>
          </p:cNvSpPr>
          <p:nvPr>
            <p:ph type="subTitle" sz="quarter" idx="1"/>
          </p:nvPr>
        </p:nvSpPr>
        <p:spPr>
          <a:xfrm>
            <a:off x="1433240" y="1126690"/>
            <a:ext cx="10464801" cy="1057613"/>
          </a:xfrm>
          <a:prstGeom prst="rect">
            <a:avLst/>
          </a:prstGeom>
        </p:spPr>
        <p:txBody>
          <a:bodyPr/>
          <a:lstStyle>
            <a:lvl1pPr algn="ctr">
              <a:defRPr sz="4000"/>
            </a:lvl1pPr>
          </a:lstStyle>
          <a:p>
            <a:r>
              <a:t>Host Controls</a:t>
            </a:r>
          </a:p>
        </p:txBody>
      </p:sp>
      <p:sp>
        <p:nvSpPr>
          <p:cNvPr id="261" name="Shape 261"/>
          <p:cNvSpPr/>
          <p:nvPr/>
        </p:nvSpPr>
        <p:spPr>
          <a:xfrm>
            <a:off x="545742" y="4137900"/>
            <a:ext cx="7554213" cy="477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57200" indent="-457200" algn="l">
              <a:buSzPct val="75000"/>
              <a:buChar char="•"/>
            </a:pPr>
            <a:r>
              <a:t>Mute/Un mute all</a:t>
            </a:r>
          </a:p>
          <a:p>
            <a:pPr marL="457200" indent="-457200" algn="l">
              <a:buSzPct val="75000"/>
              <a:buChar char="•"/>
            </a:pPr>
            <a:r>
              <a:t>Mute participants on entry</a:t>
            </a:r>
          </a:p>
          <a:p>
            <a:pPr marL="457200" indent="-457200" algn="l">
              <a:buSzPct val="75000"/>
              <a:buChar char="•"/>
            </a:pPr>
            <a:r>
              <a:t>Play Enter Exit Chime</a:t>
            </a:r>
          </a:p>
          <a:p>
            <a:pPr marL="457200" indent="-457200" algn="l">
              <a:buSzPct val="75000"/>
              <a:buChar char="•"/>
            </a:pPr>
            <a:r>
              <a:t>Lock Meeting - so no other participants can join</a:t>
            </a:r>
          </a:p>
          <a:p>
            <a:pPr marL="457200" indent="-457200" algn="l">
              <a:buSzPct val="75000"/>
              <a:buChar char="•"/>
            </a:pPr>
            <a:r>
              <a:t>Lock Screen share - attendees will not be allowed to screen share</a:t>
            </a:r>
          </a:p>
        </p:txBody>
      </p:sp>
      <p:pic>
        <p:nvPicPr>
          <p:cNvPr id="262" name="pasted-image.png"/>
          <p:cNvPicPr>
            <a:picLocks noChangeAspect="1"/>
          </p:cNvPicPr>
          <p:nvPr/>
        </p:nvPicPr>
        <p:blipFill>
          <a:blip r:embed="rId2">
            <a:extLst/>
          </a:blip>
          <a:stretch>
            <a:fillRect/>
          </a:stretch>
        </p:blipFill>
        <p:spPr>
          <a:xfrm>
            <a:off x="7982246" y="3887872"/>
            <a:ext cx="4851902" cy="5683356"/>
          </a:xfrm>
          <a:prstGeom prst="rect">
            <a:avLst/>
          </a:prstGeom>
          <a:ln w="12700">
            <a:miter lim="400000"/>
          </a:ln>
        </p:spPr>
      </p:pic>
      <p:sp>
        <p:nvSpPr>
          <p:cNvPr id="263" name="Shape 263"/>
          <p:cNvSpPr/>
          <p:nvPr/>
        </p:nvSpPr>
        <p:spPr>
          <a:xfrm>
            <a:off x="37132" y="1917429"/>
            <a:ext cx="12930536" cy="185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The Host of the meeting will have control over all functions and features in the meeting. To access these controls select manage participants in the toolbar.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61"/>
                                        </p:tgtEl>
                                        <p:attrNameLst>
                                          <p:attrName>style.visibility</p:attrName>
                                        </p:attrNameLst>
                                      </p:cBhvr>
                                      <p:to>
                                        <p:strVal val="visible"/>
                                      </p:to>
                                    </p:set>
                                    <p:anim calcmode="lin" valueType="num">
                                      <p:cBhvr>
                                        <p:cTn id="7" dur="1500" fill="hold"/>
                                        <p:tgtEl>
                                          <p:spTgt spid="261"/>
                                        </p:tgtEl>
                                        <p:attrNameLst>
                                          <p:attrName>ppt_w</p:attrName>
                                        </p:attrNameLst>
                                      </p:cBhvr>
                                      <p:tavLst>
                                        <p:tav tm="0">
                                          <p:val>
                                            <p:fltVal val="0"/>
                                          </p:val>
                                        </p:tav>
                                        <p:tav tm="100000">
                                          <p:val>
                                            <p:strVal val="#ppt_w"/>
                                          </p:val>
                                        </p:tav>
                                      </p:tavLst>
                                    </p:anim>
                                    <p:anim calcmode="lin" valueType="num">
                                      <p:cBhvr>
                                        <p:cTn id="8" dur="1500" fill="hold"/>
                                        <p:tgtEl>
                                          <p:spTgt spid="2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a:spLocks noGrp="1"/>
          </p:cNvSpPr>
          <p:nvPr>
            <p:ph type="ctrTitle"/>
          </p:nvPr>
        </p:nvSpPr>
        <p:spPr>
          <a:xfrm>
            <a:off x="1270000" y="-160021"/>
            <a:ext cx="10464800" cy="1262270"/>
          </a:xfrm>
          <a:prstGeom prst="rect">
            <a:avLst/>
          </a:prstGeom>
        </p:spPr>
        <p:txBody>
          <a:bodyPr/>
          <a:lstStyle>
            <a:lvl1pPr defTabSz="554990">
              <a:defRPr sz="7600"/>
            </a:lvl1pPr>
          </a:lstStyle>
          <a:p>
            <a:r>
              <a:t>Meeting Controls</a:t>
            </a:r>
          </a:p>
        </p:txBody>
      </p:sp>
      <p:sp>
        <p:nvSpPr>
          <p:cNvPr id="266" name="Shape 266"/>
          <p:cNvSpPr>
            <a:spLocks noGrp="1"/>
          </p:cNvSpPr>
          <p:nvPr>
            <p:ph type="subTitle" sz="quarter" idx="1"/>
          </p:nvPr>
        </p:nvSpPr>
        <p:spPr>
          <a:xfrm>
            <a:off x="1412835" y="1004260"/>
            <a:ext cx="10464801" cy="1057613"/>
          </a:xfrm>
          <a:prstGeom prst="rect">
            <a:avLst/>
          </a:prstGeom>
        </p:spPr>
        <p:txBody>
          <a:bodyPr/>
          <a:lstStyle>
            <a:lvl1pPr algn="ctr">
              <a:defRPr sz="4000"/>
            </a:lvl1pPr>
          </a:lstStyle>
          <a:p>
            <a:r>
              <a:t>Host Controls</a:t>
            </a:r>
          </a:p>
        </p:txBody>
      </p:sp>
      <p:sp>
        <p:nvSpPr>
          <p:cNvPr id="267" name="Shape 267"/>
          <p:cNvSpPr/>
          <p:nvPr/>
        </p:nvSpPr>
        <p:spPr>
          <a:xfrm>
            <a:off x="-5193" y="1476866"/>
            <a:ext cx="12677307" cy="535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57200" indent="-457200" algn="l">
              <a:buSzPct val="75000"/>
              <a:buChar char="•"/>
            </a:pPr>
            <a:r>
              <a:t>Stop/Start video</a:t>
            </a:r>
          </a:p>
          <a:p>
            <a:pPr marL="457200" indent="-457200" algn="l">
              <a:buSzPct val="75000"/>
              <a:buChar char="•"/>
            </a:pPr>
            <a:r>
              <a:t>Make Host - As a Host you can ask another participant to be a host, you can always “reclaim host” and take it back.</a:t>
            </a:r>
          </a:p>
          <a:p>
            <a:pPr marL="457200" indent="-457200" algn="l">
              <a:buSzPct val="75000"/>
              <a:buChar char="•"/>
            </a:pPr>
            <a:r>
              <a:t>Remove - remove a person from the meeting.</a:t>
            </a:r>
          </a:p>
          <a:p>
            <a:pPr marL="457200" indent="-457200" algn="l">
              <a:buSzPct val="75000"/>
              <a:buChar char="•"/>
            </a:pPr>
            <a:r>
              <a:t>Allow Record  - Allow an attendee to record the meeting.</a:t>
            </a:r>
          </a:p>
          <a:p>
            <a:pPr marL="457200" indent="-457200" algn="l">
              <a:buSzPct val="75000"/>
              <a:buChar char="•"/>
            </a:pPr>
            <a:r>
              <a:t>Rename</a:t>
            </a:r>
          </a:p>
          <a:p>
            <a:pPr marL="457200" indent="-457200" algn="l">
              <a:buSzPct val="75000"/>
              <a:buChar char="•"/>
            </a:pPr>
            <a:r>
              <a:t>Put Attendee on hold</a:t>
            </a:r>
          </a:p>
        </p:txBody>
      </p:sp>
      <p:pic>
        <p:nvPicPr>
          <p:cNvPr id="268" name="pasted-image.png"/>
          <p:cNvPicPr>
            <a:picLocks noChangeAspect="1"/>
          </p:cNvPicPr>
          <p:nvPr/>
        </p:nvPicPr>
        <p:blipFill>
          <a:blip r:embed="rId2">
            <a:extLst/>
          </a:blip>
          <a:stretch>
            <a:fillRect/>
          </a:stretch>
        </p:blipFill>
        <p:spPr>
          <a:xfrm>
            <a:off x="6690311" y="5149191"/>
            <a:ext cx="5744094" cy="437403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p:cNvSpPr>
          <p:nvPr>
            <p:ph type="ctrTitle"/>
          </p:nvPr>
        </p:nvSpPr>
        <p:spPr>
          <a:xfrm>
            <a:off x="1270000" y="-160021"/>
            <a:ext cx="10464800" cy="1262270"/>
          </a:xfrm>
          <a:prstGeom prst="rect">
            <a:avLst/>
          </a:prstGeom>
        </p:spPr>
        <p:txBody>
          <a:bodyPr/>
          <a:lstStyle>
            <a:lvl1pPr defTabSz="554990">
              <a:defRPr sz="7600"/>
            </a:lvl1pPr>
          </a:lstStyle>
          <a:p>
            <a:r>
              <a:t>Screen Share Controls</a:t>
            </a:r>
          </a:p>
        </p:txBody>
      </p:sp>
      <p:sp>
        <p:nvSpPr>
          <p:cNvPr id="271" name="Shape 271"/>
          <p:cNvSpPr>
            <a:spLocks noGrp="1"/>
          </p:cNvSpPr>
          <p:nvPr>
            <p:ph type="subTitle" sz="quarter" idx="1"/>
          </p:nvPr>
        </p:nvSpPr>
        <p:spPr>
          <a:xfrm>
            <a:off x="494609" y="1143700"/>
            <a:ext cx="11407178" cy="2116442"/>
          </a:xfrm>
          <a:prstGeom prst="rect">
            <a:avLst/>
          </a:prstGeom>
        </p:spPr>
        <p:txBody>
          <a:bodyPr/>
          <a:lstStyle>
            <a:lvl1pPr algn="ctr">
              <a:defRPr sz="4000"/>
            </a:lvl1pPr>
          </a:lstStyle>
          <a:p>
            <a:r>
              <a:t>To start “Screen Sharing” select “Screen Share” in the toolbar  </a:t>
            </a:r>
          </a:p>
        </p:txBody>
      </p:sp>
      <p:pic>
        <p:nvPicPr>
          <p:cNvPr id="272" name="pasted-image.png"/>
          <p:cNvPicPr>
            <a:picLocks noChangeAspect="1"/>
          </p:cNvPicPr>
          <p:nvPr/>
        </p:nvPicPr>
        <p:blipFill>
          <a:blip r:embed="rId2">
            <a:extLst/>
          </a:blip>
          <a:stretch>
            <a:fillRect/>
          </a:stretch>
        </p:blipFill>
        <p:spPr>
          <a:xfrm>
            <a:off x="373495" y="2672703"/>
            <a:ext cx="12257810" cy="623836"/>
          </a:xfrm>
          <a:prstGeom prst="rect">
            <a:avLst/>
          </a:prstGeom>
          <a:ln w="12700">
            <a:miter lim="400000"/>
          </a:ln>
        </p:spPr>
      </p:pic>
      <p:sp>
        <p:nvSpPr>
          <p:cNvPr id="273" name="Shape 273"/>
          <p:cNvSpPr/>
          <p:nvPr/>
        </p:nvSpPr>
        <p:spPr>
          <a:xfrm>
            <a:off x="5973968" y="2581616"/>
            <a:ext cx="1056864" cy="806011"/>
          </a:xfrm>
          <a:prstGeom prst="ellipse">
            <a:avLst/>
          </a:prstGeom>
          <a:ln w="25400">
            <a:solidFill>
              <a:srgbClr val="FFFFFF"/>
            </a:solidFill>
            <a:miter lim="400000"/>
          </a:ln>
        </p:spPr>
        <p:txBody>
          <a:bodyPr lIns="50800" tIns="50800" rIns="50800" bIns="50800" anchor="ctr"/>
          <a:lstStyle/>
          <a:p>
            <a:pPr>
              <a:defRPr sz="2400">
                <a:effectLst>
                  <a:outerShdw blurRad="25400" dist="23998" dir="2700000" rotWithShape="0">
                    <a:srgbClr val="000000">
                      <a:alpha val="31034"/>
                    </a:srgbClr>
                  </a:outerShdw>
                </a:effectLst>
                <a:latin typeface="+mn-lt"/>
                <a:ea typeface="+mn-ea"/>
                <a:cs typeface="+mn-cs"/>
                <a:sym typeface="Helvetica Light"/>
              </a:defRPr>
            </a:pPr>
            <a:endParaRPr/>
          </a:p>
        </p:txBody>
      </p:sp>
      <p:pic>
        <p:nvPicPr>
          <p:cNvPr id="274" name="pasted-image.png"/>
          <p:cNvPicPr>
            <a:picLocks noChangeAspect="1"/>
          </p:cNvPicPr>
          <p:nvPr/>
        </p:nvPicPr>
        <p:blipFill>
          <a:blip r:embed="rId3">
            <a:extLst/>
          </a:blip>
          <a:stretch>
            <a:fillRect/>
          </a:stretch>
        </p:blipFill>
        <p:spPr>
          <a:xfrm>
            <a:off x="6112191" y="5201988"/>
            <a:ext cx="6635520" cy="4234287"/>
          </a:xfrm>
          <a:prstGeom prst="rect">
            <a:avLst/>
          </a:prstGeom>
          <a:ln w="12700">
            <a:miter lim="400000"/>
          </a:ln>
        </p:spPr>
      </p:pic>
      <p:sp>
        <p:nvSpPr>
          <p:cNvPr id="275" name="Shape 275"/>
          <p:cNvSpPr/>
          <p:nvPr/>
        </p:nvSpPr>
        <p:spPr>
          <a:xfrm>
            <a:off x="249330" y="3584434"/>
            <a:ext cx="12506140" cy="185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r>
              <a:t>After selecting “Screen Share” in the meeting toolbar. You can then choose to share your desktop, whiteboard or an application. </a:t>
            </a:r>
          </a:p>
        </p:txBody>
      </p:sp>
      <p:sp>
        <p:nvSpPr>
          <p:cNvPr id="276" name="Shape 276"/>
          <p:cNvSpPr/>
          <p:nvPr/>
        </p:nvSpPr>
        <p:spPr>
          <a:xfrm>
            <a:off x="257712" y="5726530"/>
            <a:ext cx="5839651" cy="302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You can also share your “computer audio”. If you share a video clip or a YouTube video  it will play with audio.</a:t>
            </a:r>
          </a:p>
        </p:txBody>
      </p:sp>
      <p:sp>
        <p:nvSpPr>
          <p:cNvPr id="277" name="Shape 277"/>
          <p:cNvSpPr/>
          <p:nvPr/>
        </p:nvSpPr>
        <p:spPr>
          <a:xfrm>
            <a:off x="4843192" y="9276925"/>
            <a:ext cx="1363281" cy="1"/>
          </a:xfrm>
          <a:prstGeom prst="line">
            <a:avLst/>
          </a:prstGeom>
          <a:ln w="25400">
            <a:solidFill>
              <a:srgbClr val="971818"/>
            </a:solidFill>
            <a:miter lim="400000"/>
            <a:tailEnd type="triangle"/>
          </a:ln>
        </p:spPr>
        <p:txBody>
          <a:bodyPr lIns="50800" tIns="50800" rIns="50800" bIns="50800" anchor="ctr"/>
          <a:lstStyle/>
          <a:p>
            <a:pPr>
              <a:defRPr sz="2400">
                <a:effectLst>
                  <a:outerShdw blurRad="25400" dist="23998" dir="2700000" rotWithShape="0">
                    <a:srgbClr val="000000">
                      <a:alpha val="31034"/>
                    </a:srgbClr>
                  </a:outerShdw>
                </a:effectLst>
                <a:latin typeface="+mn-lt"/>
                <a:ea typeface="+mn-ea"/>
                <a:cs typeface="+mn-cs"/>
                <a:sym typeface="Helvetica Ligh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75"/>
                                        </p:tgtEl>
                                        <p:attrNameLst>
                                          <p:attrName>style.visibility</p:attrName>
                                        </p:attrNameLst>
                                      </p:cBhvr>
                                      <p:to>
                                        <p:strVal val="visible"/>
                                      </p:to>
                                    </p:set>
                                    <p:animEffect transition="in" filter="wipe(left)">
                                      <p:cBhvr>
                                        <p:cTn id="7" dur="15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2" nodeType="clickEffect">
                                  <p:stCondLst>
                                    <p:cond delay="0"/>
                                  </p:stCondLst>
                                  <p:iterate>
                                    <p:tmAbs val="0"/>
                                  </p:iterate>
                                  <p:childTnLst>
                                    <p:set>
                                      <p:cBhvr>
                                        <p:cTn id="11" fill="hold"/>
                                        <p:tgtEl>
                                          <p:spTgt spid="274"/>
                                        </p:tgtEl>
                                        <p:attrNameLst>
                                          <p:attrName>style.visibility</p:attrName>
                                        </p:attrNameLst>
                                      </p:cBhvr>
                                      <p:to>
                                        <p:strVal val="visible"/>
                                      </p:to>
                                    </p:set>
                                    <p:anim calcmode="lin" valueType="num">
                                      <p:cBhvr>
                                        <p:cTn id="12" dur="1500" fill="hold"/>
                                        <p:tgtEl>
                                          <p:spTgt spid="274"/>
                                        </p:tgtEl>
                                        <p:attrNameLst>
                                          <p:attrName>ppt_w</p:attrName>
                                        </p:attrNameLst>
                                      </p:cBhvr>
                                      <p:tavLst>
                                        <p:tav tm="0">
                                          <p:val>
                                            <p:fltVal val="0"/>
                                          </p:val>
                                        </p:tav>
                                        <p:tav tm="100000">
                                          <p:val>
                                            <p:strVal val="#ppt_w"/>
                                          </p:val>
                                        </p:tav>
                                      </p:tavLst>
                                    </p:anim>
                                    <p:anim calcmode="lin" valueType="num">
                                      <p:cBhvr>
                                        <p:cTn id="13" dur="1500" fill="hold"/>
                                        <p:tgtEl>
                                          <p:spTgt spid="27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3" nodeType="clickEffect">
                                  <p:stCondLst>
                                    <p:cond delay="0"/>
                                  </p:stCondLst>
                                  <p:iterate>
                                    <p:tmAbs val="0"/>
                                  </p:iterate>
                                  <p:childTnLst>
                                    <p:set>
                                      <p:cBhvr>
                                        <p:cTn id="17" fill="hold"/>
                                        <p:tgtEl>
                                          <p:spTgt spid="276"/>
                                        </p:tgtEl>
                                        <p:attrNameLst>
                                          <p:attrName>style.visibility</p:attrName>
                                        </p:attrNameLst>
                                      </p:cBhvr>
                                      <p:to>
                                        <p:strVal val="visible"/>
                                      </p:to>
                                    </p:set>
                                    <p:animEffect transition="in" filter="wipe(left)">
                                      <p:cBhvr>
                                        <p:cTn id="18" dur="1500"/>
                                        <p:tgtEl>
                                          <p:spTgt spid="27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4" nodeType="clickEffect">
                                  <p:stCondLst>
                                    <p:cond delay="0"/>
                                  </p:stCondLst>
                                  <p:iterate>
                                    <p:tmAbs val="0"/>
                                  </p:iterate>
                                  <p:childTnLst>
                                    <p:set>
                                      <p:cBhvr>
                                        <p:cTn id="22" fill="hold"/>
                                        <p:tgtEl>
                                          <p:spTgt spid="277"/>
                                        </p:tgtEl>
                                        <p:attrNameLst>
                                          <p:attrName>style.visibility</p:attrName>
                                        </p:attrNameLst>
                                      </p:cBhvr>
                                      <p:to>
                                        <p:strVal val="visible"/>
                                      </p:to>
                                    </p:set>
                                    <p:anim calcmode="lin" valueType="num">
                                      <p:cBhvr>
                                        <p:cTn id="23" dur="1000" fill="hold"/>
                                        <p:tgtEl>
                                          <p:spTgt spid="277"/>
                                        </p:tgtEl>
                                        <p:attrNameLst>
                                          <p:attrName>ppt_x</p:attrName>
                                        </p:attrNameLst>
                                      </p:cBhvr>
                                      <p:tavLst>
                                        <p:tav tm="0">
                                          <p:val>
                                            <p:strVal val="0-#ppt_w/2"/>
                                          </p:val>
                                        </p:tav>
                                        <p:tav tm="100000">
                                          <p:val>
                                            <p:strVal val="#ppt_x"/>
                                          </p:val>
                                        </p:tav>
                                      </p:tavLst>
                                    </p:anim>
                                    <p:anim calcmode="lin" valueType="num">
                                      <p:cBhvr>
                                        <p:cTn id="24" dur="1000" fill="hold"/>
                                        <p:tgtEl>
                                          <p:spTgt spid="2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2" animBg="1" advAuto="0"/>
      <p:bldP spid="275" grpId="1" animBg="1" advAuto="0"/>
      <p:bldP spid="276" grpId="3" animBg="1" advAuto="0"/>
      <p:bldP spid="277" grpId="4"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p:cNvSpPr>
          <p:nvPr>
            <p:ph type="ctrTitle"/>
          </p:nvPr>
        </p:nvSpPr>
        <p:spPr>
          <a:xfrm>
            <a:off x="1270000" y="-160021"/>
            <a:ext cx="10464800" cy="1262270"/>
          </a:xfrm>
          <a:prstGeom prst="rect">
            <a:avLst/>
          </a:prstGeom>
        </p:spPr>
        <p:txBody>
          <a:bodyPr/>
          <a:lstStyle>
            <a:lvl1pPr defTabSz="554990">
              <a:defRPr sz="7600"/>
            </a:lvl1pPr>
          </a:lstStyle>
          <a:p>
            <a:r>
              <a:t>Screen Share Menu</a:t>
            </a:r>
          </a:p>
        </p:txBody>
      </p:sp>
      <p:pic>
        <p:nvPicPr>
          <p:cNvPr id="280" name="pasted-image.png"/>
          <p:cNvPicPr>
            <a:picLocks noChangeAspect="1"/>
          </p:cNvPicPr>
          <p:nvPr/>
        </p:nvPicPr>
        <p:blipFill>
          <a:blip r:embed="rId2">
            <a:extLst/>
          </a:blip>
          <a:stretch>
            <a:fillRect/>
          </a:stretch>
        </p:blipFill>
        <p:spPr>
          <a:xfrm>
            <a:off x="-1" y="1188587"/>
            <a:ext cx="13004801" cy="1761067"/>
          </a:xfrm>
          <a:prstGeom prst="rect">
            <a:avLst/>
          </a:prstGeom>
          <a:ln w="12700">
            <a:miter lim="400000"/>
          </a:ln>
        </p:spPr>
      </p:pic>
      <p:sp>
        <p:nvSpPr>
          <p:cNvPr id="281" name="Shape 281"/>
          <p:cNvSpPr/>
          <p:nvPr/>
        </p:nvSpPr>
        <p:spPr>
          <a:xfrm>
            <a:off x="137840" y="3968085"/>
            <a:ext cx="11951418" cy="477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57200" indent="-457200" algn="l">
              <a:buSzPct val="75000"/>
              <a:buChar char="•"/>
            </a:pPr>
            <a:r>
              <a:t>New Share  - Allows you to select a new window to share. You can choose another application or window. </a:t>
            </a:r>
          </a:p>
          <a:p>
            <a:pPr marL="457200" indent="-457200" algn="l">
              <a:buSzPct val="75000"/>
              <a:buChar char="•"/>
            </a:pPr>
            <a:r>
              <a:t>Pause - Allows you to pause your current screen share. </a:t>
            </a:r>
          </a:p>
          <a:p>
            <a:pPr marL="457200" indent="-457200" algn="l">
              <a:buSzPct val="75000"/>
              <a:buChar char="•"/>
            </a:pPr>
            <a:r>
              <a:t>Annotate: Allows you to use tools to draw point etc.</a:t>
            </a:r>
          </a:p>
          <a:p>
            <a:pPr marL="457200" indent="-457200" algn="l">
              <a:buSzPct val="75000"/>
              <a:buChar char="•"/>
            </a:pPr>
            <a:r>
              <a:t>More - opens up the meeting controls tool bar options.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81"/>
                                        </p:tgtEl>
                                        <p:attrNameLst>
                                          <p:attrName>style.visibility</p:attrName>
                                        </p:attrNameLst>
                                      </p:cBhvr>
                                      <p:to>
                                        <p:strVal val="visible"/>
                                      </p:to>
                                    </p:set>
                                    <p:animEffect transition="in" filter="wipe(left)">
                                      <p:cBhvr>
                                        <p:cTn id="7" dur="15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p:cNvSpPr>
          <p:nvPr>
            <p:ph type="ctrTitle"/>
          </p:nvPr>
        </p:nvSpPr>
        <p:spPr>
          <a:xfrm>
            <a:off x="352504" y="142309"/>
            <a:ext cx="11991485" cy="2724097"/>
          </a:xfrm>
          <a:prstGeom prst="rect">
            <a:avLst/>
          </a:prstGeom>
        </p:spPr>
        <p:txBody>
          <a:bodyPr/>
          <a:lstStyle/>
          <a:p>
            <a:r>
              <a:t>Screen Share Annotation</a:t>
            </a:r>
          </a:p>
          <a:p>
            <a:r>
              <a:t>Menu</a:t>
            </a:r>
          </a:p>
        </p:txBody>
      </p:sp>
      <p:sp>
        <p:nvSpPr>
          <p:cNvPr id="284" name="Shape 284"/>
          <p:cNvSpPr/>
          <p:nvPr/>
        </p:nvSpPr>
        <p:spPr>
          <a:xfrm>
            <a:off x="293278" y="2895068"/>
            <a:ext cx="12418244" cy="1270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During your screen share if you select the annotate menu you will open the annotation tools:</a:t>
            </a:r>
          </a:p>
        </p:txBody>
      </p:sp>
      <p:pic>
        <p:nvPicPr>
          <p:cNvPr id="285" name="pasted-image.png"/>
          <p:cNvPicPr>
            <a:picLocks noChangeAspect="1"/>
          </p:cNvPicPr>
          <p:nvPr/>
        </p:nvPicPr>
        <p:blipFill>
          <a:blip r:embed="rId2">
            <a:extLst/>
          </a:blip>
          <a:stretch>
            <a:fillRect/>
          </a:stretch>
        </p:blipFill>
        <p:spPr>
          <a:xfrm>
            <a:off x="291884" y="4302127"/>
            <a:ext cx="12112726" cy="972130"/>
          </a:xfrm>
          <a:prstGeom prst="rect">
            <a:avLst/>
          </a:prstGeom>
          <a:ln w="12700">
            <a:miter lim="400000"/>
          </a:ln>
        </p:spPr>
      </p:pic>
      <p:sp>
        <p:nvSpPr>
          <p:cNvPr id="286" name="Shape 286"/>
          <p:cNvSpPr/>
          <p:nvPr/>
        </p:nvSpPr>
        <p:spPr>
          <a:xfrm>
            <a:off x="244624" y="5411316"/>
            <a:ext cx="12207245" cy="360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Mouse, Draw, Spotlight, Eraser, Color Undo, Redo, Clear and Save. </a:t>
            </a:r>
          </a:p>
          <a:p>
            <a:endParaRPr/>
          </a:p>
          <a:p>
            <a:r>
              <a:t>The save feature allows you to save the annotations on your screen as a screen shot. It will be saved to the default folder where your recordings are saved.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86"/>
                                        </p:tgtEl>
                                        <p:attrNameLst>
                                          <p:attrName>style.visibility</p:attrName>
                                        </p:attrNameLst>
                                      </p:cBhvr>
                                      <p:to>
                                        <p:strVal val="visible"/>
                                      </p:to>
                                    </p:set>
                                    <p:anim calcmode="lin" valueType="num">
                                      <p:cBhvr>
                                        <p:cTn id="7" dur="1500" fill="hold"/>
                                        <p:tgtEl>
                                          <p:spTgt spid="286"/>
                                        </p:tgtEl>
                                        <p:attrNameLst>
                                          <p:attrName>ppt_w</p:attrName>
                                        </p:attrNameLst>
                                      </p:cBhvr>
                                      <p:tavLst>
                                        <p:tav tm="0">
                                          <p:val>
                                            <p:fltVal val="0"/>
                                          </p:val>
                                        </p:tav>
                                        <p:tav tm="100000">
                                          <p:val>
                                            <p:strVal val="#ppt_w"/>
                                          </p:val>
                                        </p:tav>
                                      </p:tavLst>
                                    </p:anim>
                                    <p:anim calcmode="lin" valueType="num">
                                      <p:cBhvr>
                                        <p:cTn id="8" dur="1500" fill="hold"/>
                                        <p:tgtEl>
                                          <p:spTgt spid="2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1"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p:cNvSpPr>
          <p:nvPr>
            <p:ph type="ctrTitle"/>
          </p:nvPr>
        </p:nvSpPr>
        <p:spPr>
          <a:xfrm>
            <a:off x="1245324" y="179919"/>
            <a:ext cx="10237236" cy="997547"/>
          </a:xfrm>
          <a:prstGeom prst="rect">
            <a:avLst/>
          </a:prstGeom>
        </p:spPr>
        <p:txBody>
          <a:bodyPr/>
          <a:lstStyle>
            <a:lvl1pPr defTabSz="403097">
              <a:defRPr sz="5520"/>
            </a:lvl1pPr>
          </a:lstStyle>
          <a:p>
            <a:r>
              <a:t>Logging into your Zoom profile.</a:t>
            </a:r>
          </a:p>
        </p:txBody>
      </p:sp>
      <p:sp>
        <p:nvSpPr>
          <p:cNvPr id="289" name="Shape 289"/>
          <p:cNvSpPr/>
          <p:nvPr/>
        </p:nvSpPr>
        <p:spPr>
          <a:xfrm>
            <a:off x="649823" y="1479675"/>
            <a:ext cx="11428238" cy="127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rPr dirty="0"/>
              <a:t>1. </a:t>
            </a:r>
            <a:r>
              <a:rPr u="sng" dirty="0"/>
              <a:t>https://ucanr.zoom.us/</a:t>
            </a:r>
            <a:r>
              <a:rPr dirty="0"/>
              <a:t> -“sign in” on the upper right. </a:t>
            </a:r>
          </a:p>
        </p:txBody>
      </p:sp>
      <p:pic>
        <p:nvPicPr>
          <p:cNvPr id="290" name="Screen Shot 2016-09-23 at 11.33.51 PM.png"/>
          <p:cNvPicPr>
            <a:picLocks noChangeAspect="1"/>
          </p:cNvPicPr>
          <p:nvPr/>
        </p:nvPicPr>
        <p:blipFill>
          <a:blip r:embed="rId2">
            <a:extLst/>
          </a:blip>
          <a:stretch>
            <a:fillRect/>
          </a:stretch>
        </p:blipFill>
        <p:spPr>
          <a:xfrm>
            <a:off x="7322825" y="2447782"/>
            <a:ext cx="4900631" cy="2405765"/>
          </a:xfrm>
          <a:prstGeom prst="rect">
            <a:avLst/>
          </a:prstGeom>
          <a:ln w="12700">
            <a:miter lim="400000"/>
          </a:ln>
        </p:spPr>
      </p:pic>
      <p:pic>
        <p:nvPicPr>
          <p:cNvPr id="291" name="Screen Shot 2016-09-24 at 12.15.24 AM.png"/>
          <p:cNvPicPr>
            <a:picLocks noChangeAspect="1"/>
          </p:cNvPicPr>
          <p:nvPr/>
        </p:nvPicPr>
        <p:blipFill>
          <a:blip r:embed="rId3">
            <a:extLst/>
          </a:blip>
          <a:stretch>
            <a:fillRect/>
          </a:stretch>
        </p:blipFill>
        <p:spPr>
          <a:xfrm>
            <a:off x="6759945" y="5683939"/>
            <a:ext cx="6026392" cy="3274121"/>
          </a:xfrm>
          <a:prstGeom prst="rect">
            <a:avLst/>
          </a:prstGeom>
          <a:ln w="12700">
            <a:miter lim="400000"/>
          </a:ln>
        </p:spPr>
      </p:pic>
      <p:sp>
        <p:nvSpPr>
          <p:cNvPr id="292" name="Shape 292"/>
          <p:cNvSpPr/>
          <p:nvPr/>
        </p:nvSpPr>
        <p:spPr>
          <a:xfrm>
            <a:off x="536546" y="2823710"/>
            <a:ext cx="4701122"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2. Log into the portal.</a:t>
            </a:r>
          </a:p>
        </p:txBody>
      </p:sp>
      <p:sp>
        <p:nvSpPr>
          <p:cNvPr id="293" name="Shape 293"/>
          <p:cNvSpPr/>
          <p:nvPr/>
        </p:nvSpPr>
        <p:spPr>
          <a:xfrm>
            <a:off x="6384924" y="4533899"/>
            <a:ext cx="234951"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t>
            </a:r>
          </a:p>
        </p:txBody>
      </p:sp>
      <p:sp>
        <p:nvSpPr>
          <p:cNvPr id="294" name="Shape 294"/>
          <p:cNvSpPr/>
          <p:nvPr/>
        </p:nvSpPr>
        <p:spPr>
          <a:xfrm>
            <a:off x="620626" y="3670006"/>
            <a:ext cx="6026392" cy="185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3. You will be automatically logged into your zoom profile. </a:t>
            </a:r>
          </a:p>
        </p:txBody>
      </p:sp>
      <p:pic>
        <p:nvPicPr>
          <p:cNvPr id="295" name="blurred.jpg"/>
          <p:cNvPicPr>
            <a:picLocks noChangeAspect="1"/>
          </p:cNvPicPr>
          <p:nvPr/>
        </p:nvPicPr>
        <p:blipFill>
          <a:blip r:embed="rId4">
            <a:extLst/>
          </a:blip>
          <a:stretch>
            <a:fillRect/>
          </a:stretch>
        </p:blipFill>
        <p:spPr>
          <a:xfrm>
            <a:off x="1400323" y="5683939"/>
            <a:ext cx="4466998" cy="3861381"/>
          </a:xfrm>
          <a:prstGeom prst="rect">
            <a:avLst/>
          </a:prstGeom>
          <a:ln w="12700">
            <a:miter lim="400000"/>
          </a:ln>
        </p:spPr>
      </p:pic>
      <p:sp>
        <p:nvSpPr>
          <p:cNvPr id="296" name="Shape 296"/>
          <p:cNvSpPr/>
          <p:nvPr/>
        </p:nvSpPr>
        <p:spPr>
          <a:xfrm>
            <a:off x="5141376" y="6533734"/>
            <a:ext cx="1270001" cy="685801"/>
          </a:xfrm>
          <a:custGeom>
            <a:avLst/>
            <a:gdLst/>
            <a:ahLst/>
            <a:cxnLst>
              <a:cxn ang="0">
                <a:pos x="wd2" y="hd2"/>
              </a:cxn>
              <a:cxn ang="5400000">
                <a:pos x="wd2" y="hd2"/>
              </a:cxn>
              <a:cxn ang="10800000">
                <a:pos x="wd2" y="hd2"/>
              </a:cxn>
              <a:cxn ang="16200000">
                <a:pos x="wd2" y="hd2"/>
              </a:cxn>
            </a:cxnLst>
            <a:rect l="0" t="0" r="r" b="b"/>
            <a:pathLst>
              <a:path w="21600" h="21600" extrusionOk="0">
                <a:moveTo>
                  <a:pt x="13824" y="14256"/>
                </a:moveTo>
                <a:lnTo>
                  <a:pt x="13824" y="21600"/>
                </a:lnTo>
                <a:lnTo>
                  <a:pt x="0" y="10800"/>
                </a:lnTo>
                <a:lnTo>
                  <a:pt x="13824" y="0"/>
                </a:lnTo>
                <a:lnTo>
                  <a:pt x="13824" y="7344"/>
                </a:lnTo>
                <a:lnTo>
                  <a:pt x="21600" y="7344"/>
                </a:lnTo>
                <a:lnTo>
                  <a:pt x="21600" y="14256"/>
                </a:lnTo>
                <a:close/>
              </a:path>
            </a:pathLst>
          </a:custGeom>
          <a:gradFill>
            <a:gsLst>
              <a:gs pos="0">
                <a:schemeClr val="accent5"/>
              </a:gs>
              <a:gs pos="100000">
                <a:schemeClr val="accent5">
                  <a:hueOff val="243286"/>
                  <a:satOff val="19694"/>
                  <a:lumOff val="-10952"/>
                </a:schemeClr>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a:defRPr sz="2400">
                <a:effectLst>
                  <a:outerShdw blurRad="25400" dist="23998" dir="2700000" rotWithShape="0">
                    <a:srgbClr val="000000">
                      <a:alpha val="31034"/>
                    </a:srgbClr>
                  </a:outerShdw>
                </a:effectLst>
                <a:latin typeface="+mn-lt"/>
                <a:ea typeface="+mn-ea"/>
                <a:cs typeface="+mn-cs"/>
                <a:sym typeface="Helvetica Light"/>
              </a:defRPr>
            </a:pPr>
            <a:endParaRPr/>
          </a:p>
        </p:txBody>
      </p:sp>
      <p:sp>
        <p:nvSpPr>
          <p:cNvPr id="297" name="Shape 297"/>
          <p:cNvSpPr/>
          <p:nvPr/>
        </p:nvSpPr>
        <p:spPr>
          <a:xfrm>
            <a:off x="6152168" y="7347120"/>
            <a:ext cx="1270001" cy="682741"/>
          </a:xfrm>
          <a:prstGeom prst="rightArrow">
            <a:avLst>
              <a:gd name="adj1" fmla="val 32000"/>
              <a:gd name="adj2" fmla="val 119050"/>
            </a:avLst>
          </a:prstGeom>
          <a:gradFill>
            <a:gsLst>
              <a:gs pos="0">
                <a:schemeClr val="accent5"/>
              </a:gs>
              <a:gs pos="100000">
                <a:schemeClr val="accent5">
                  <a:hueOff val="243286"/>
                  <a:satOff val="19694"/>
                  <a:lumOff val="-10952"/>
                </a:schemeClr>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a:defRPr sz="2400">
                <a:effectLst>
                  <a:outerShdw blurRad="25400" dist="23998" dir="2700000" rotWithShape="0">
                    <a:srgbClr val="000000">
                      <a:alpha val="31034"/>
                    </a:srgbClr>
                  </a:outerShdw>
                </a:effectLst>
                <a:latin typeface="+mn-lt"/>
                <a:ea typeface="+mn-ea"/>
                <a:cs typeface="+mn-cs"/>
                <a:sym typeface="Helvetica Light"/>
              </a:defRPr>
            </a:pPr>
            <a:endParaRPr/>
          </a:p>
        </p:txBody>
      </p:sp>
      <p:sp>
        <p:nvSpPr>
          <p:cNvPr id="298" name="Shape 298"/>
          <p:cNvSpPr/>
          <p:nvPr/>
        </p:nvSpPr>
        <p:spPr>
          <a:xfrm>
            <a:off x="10533708" y="3202414"/>
            <a:ext cx="1374345" cy="490974"/>
          </a:xfrm>
          <a:custGeom>
            <a:avLst/>
            <a:gdLst/>
            <a:ahLst/>
            <a:cxnLst>
              <a:cxn ang="0">
                <a:pos x="wd2" y="hd2"/>
              </a:cxn>
              <a:cxn ang="5400000">
                <a:pos x="wd2" y="hd2"/>
              </a:cxn>
              <a:cxn ang="10800000">
                <a:pos x="wd2" y="hd2"/>
              </a:cxn>
              <a:cxn ang="16200000">
                <a:pos x="wd2" y="hd2"/>
              </a:cxn>
            </a:cxnLst>
            <a:rect l="0" t="0" r="r" b="b"/>
            <a:pathLst>
              <a:path w="21600" h="21600" extrusionOk="0">
                <a:moveTo>
                  <a:pt x="10154" y="13581"/>
                </a:moveTo>
                <a:lnTo>
                  <a:pt x="10154" y="21600"/>
                </a:lnTo>
                <a:lnTo>
                  <a:pt x="0" y="10800"/>
                </a:lnTo>
                <a:lnTo>
                  <a:pt x="10154" y="0"/>
                </a:lnTo>
                <a:lnTo>
                  <a:pt x="10154" y="8019"/>
                </a:lnTo>
                <a:lnTo>
                  <a:pt x="21600" y="8019"/>
                </a:lnTo>
                <a:lnTo>
                  <a:pt x="21600" y="13581"/>
                </a:lnTo>
                <a:close/>
              </a:path>
            </a:pathLst>
          </a:custGeom>
          <a:gradFill>
            <a:gsLst>
              <a:gs pos="0">
                <a:schemeClr val="accent5"/>
              </a:gs>
              <a:gs pos="100000">
                <a:schemeClr val="accent5">
                  <a:hueOff val="243286"/>
                  <a:satOff val="19694"/>
                  <a:lumOff val="-10952"/>
                </a:schemeClr>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a:defRPr sz="2400">
                <a:effectLst>
                  <a:outerShdw blurRad="25400" dist="23998" dir="2700000" rotWithShape="0">
                    <a:srgbClr val="000000">
                      <a:alpha val="31034"/>
                    </a:srgbClr>
                  </a:outerShdw>
                </a:effectLst>
                <a:latin typeface="+mn-lt"/>
                <a:ea typeface="+mn-ea"/>
                <a:cs typeface="+mn-cs"/>
                <a:sym typeface="Helvetica Light"/>
              </a:defRPr>
            </a:pPr>
            <a:endParaRPr/>
          </a:p>
        </p:txBody>
      </p:sp>
    </p:spTree>
  </p:cSld>
  <p:clrMapOvr>
    <a:masterClrMapping/>
  </p:clrMapOvr>
  <p:transition spd="med" advClick="0" advTm="0"/>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89"/>
                                        </p:tgtEl>
                                        <p:attrNameLst>
                                          <p:attrName>style.visibility</p:attrName>
                                        </p:attrNameLst>
                                      </p:cBhvr>
                                      <p:to>
                                        <p:strVal val="visible"/>
                                      </p:to>
                                    </p:set>
                                    <p:animEffect transition="in" filter="wipe(left)">
                                      <p:cBhvr>
                                        <p:cTn id="7" dur="800"/>
                                        <p:tgtEl>
                                          <p:spTgt spid="2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290"/>
                                        </p:tgtEl>
                                        <p:attrNameLst>
                                          <p:attrName>style.visibility</p:attrName>
                                        </p:attrNameLst>
                                      </p:cBhvr>
                                      <p:to>
                                        <p:strVal val="visible"/>
                                      </p:to>
                                    </p:set>
                                    <p:animEffect transition="in" filter="wipe(left)">
                                      <p:cBhvr>
                                        <p:cTn id="12" dur="800"/>
                                        <p:tgtEl>
                                          <p:spTgt spid="2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298"/>
                                        </p:tgtEl>
                                        <p:attrNameLst>
                                          <p:attrName>style.visibility</p:attrName>
                                        </p:attrNameLst>
                                      </p:cBhvr>
                                      <p:to>
                                        <p:strVal val="visible"/>
                                      </p:to>
                                    </p:set>
                                    <p:animEffect transition="in" filter="wipe(left)">
                                      <p:cBhvr>
                                        <p:cTn id="17" dur="800"/>
                                        <p:tgtEl>
                                          <p:spTgt spid="29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4" nodeType="clickEffect">
                                  <p:stCondLst>
                                    <p:cond delay="0"/>
                                  </p:stCondLst>
                                  <p:iterate>
                                    <p:tmAbs val="0"/>
                                  </p:iterate>
                                  <p:childTnLst>
                                    <p:set>
                                      <p:cBhvr>
                                        <p:cTn id="21" fill="hold"/>
                                        <p:tgtEl>
                                          <p:spTgt spid="292"/>
                                        </p:tgtEl>
                                        <p:attrNameLst>
                                          <p:attrName>style.visibility</p:attrName>
                                        </p:attrNameLst>
                                      </p:cBhvr>
                                      <p:to>
                                        <p:strVal val="visible"/>
                                      </p:to>
                                    </p:set>
                                    <p:animEffect transition="in" filter="wipe(left)">
                                      <p:cBhvr>
                                        <p:cTn id="22" dur="1000"/>
                                        <p:tgtEl>
                                          <p:spTgt spid="29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5" nodeType="clickEffect">
                                  <p:stCondLst>
                                    <p:cond delay="0"/>
                                  </p:stCondLst>
                                  <p:iterate>
                                    <p:tmAbs val="0"/>
                                  </p:iterate>
                                  <p:childTnLst>
                                    <p:set>
                                      <p:cBhvr>
                                        <p:cTn id="26" fill="hold"/>
                                        <p:tgtEl>
                                          <p:spTgt spid="291"/>
                                        </p:tgtEl>
                                        <p:attrNameLst>
                                          <p:attrName>style.visibility</p:attrName>
                                        </p:attrNameLst>
                                      </p:cBhvr>
                                      <p:to>
                                        <p:strVal val="visible"/>
                                      </p:to>
                                    </p:set>
                                    <p:animEffect transition="in" filter="wipe(left)">
                                      <p:cBhvr>
                                        <p:cTn id="27" dur="1000"/>
                                        <p:tgtEl>
                                          <p:spTgt spid="29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6" nodeType="clickEffect">
                                  <p:stCondLst>
                                    <p:cond delay="0"/>
                                  </p:stCondLst>
                                  <p:iterate>
                                    <p:tmAbs val="0"/>
                                  </p:iterate>
                                  <p:childTnLst>
                                    <p:set>
                                      <p:cBhvr>
                                        <p:cTn id="31" fill="hold"/>
                                        <p:tgtEl>
                                          <p:spTgt spid="297"/>
                                        </p:tgtEl>
                                        <p:attrNameLst>
                                          <p:attrName>style.visibility</p:attrName>
                                        </p:attrNameLst>
                                      </p:cBhvr>
                                      <p:to>
                                        <p:strVal val="visible"/>
                                      </p:to>
                                    </p:set>
                                    <p:animEffect transition="in" filter="wipe(left)">
                                      <p:cBhvr>
                                        <p:cTn id="32" dur="1000"/>
                                        <p:tgtEl>
                                          <p:spTgt spid="29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7" nodeType="clickEffect">
                                  <p:stCondLst>
                                    <p:cond delay="0"/>
                                  </p:stCondLst>
                                  <p:iterate>
                                    <p:tmAbs val="0"/>
                                  </p:iterate>
                                  <p:childTnLst>
                                    <p:set>
                                      <p:cBhvr>
                                        <p:cTn id="36" fill="hold"/>
                                        <p:tgtEl>
                                          <p:spTgt spid="294"/>
                                        </p:tgtEl>
                                        <p:attrNameLst>
                                          <p:attrName>style.visibility</p:attrName>
                                        </p:attrNameLst>
                                      </p:cBhvr>
                                      <p:to>
                                        <p:strVal val="visible"/>
                                      </p:to>
                                    </p:set>
                                    <p:animEffect transition="in" filter="wipe(left)">
                                      <p:cBhvr>
                                        <p:cTn id="37" dur="1000"/>
                                        <p:tgtEl>
                                          <p:spTgt spid="29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8" nodeType="clickEffect">
                                  <p:stCondLst>
                                    <p:cond delay="0"/>
                                  </p:stCondLst>
                                  <p:iterate>
                                    <p:tmAbs val="0"/>
                                  </p:iterate>
                                  <p:childTnLst>
                                    <p:set>
                                      <p:cBhvr>
                                        <p:cTn id="41" fill="hold"/>
                                        <p:tgtEl>
                                          <p:spTgt spid="295"/>
                                        </p:tgtEl>
                                        <p:attrNameLst>
                                          <p:attrName>style.visibility</p:attrName>
                                        </p:attrNameLst>
                                      </p:cBhvr>
                                      <p:to>
                                        <p:strVal val="visible"/>
                                      </p:to>
                                    </p:set>
                                    <p:animEffect transition="in" filter="wipe(left)">
                                      <p:cBhvr>
                                        <p:cTn id="42" dur="1000"/>
                                        <p:tgtEl>
                                          <p:spTgt spid="29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9" nodeType="clickEffect">
                                  <p:stCondLst>
                                    <p:cond delay="0"/>
                                  </p:stCondLst>
                                  <p:iterate>
                                    <p:tmAbs val="0"/>
                                  </p:iterate>
                                  <p:childTnLst>
                                    <p:set>
                                      <p:cBhvr>
                                        <p:cTn id="46" fill="hold"/>
                                        <p:tgtEl>
                                          <p:spTgt spid="296"/>
                                        </p:tgtEl>
                                        <p:attrNameLst>
                                          <p:attrName>style.visibility</p:attrName>
                                        </p:attrNameLst>
                                      </p:cBhvr>
                                      <p:to>
                                        <p:strVal val="visible"/>
                                      </p:to>
                                    </p:set>
                                    <p:animEffect transition="in" filter="wipe(left)">
                                      <p:cBhvr>
                                        <p:cTn id="47" dur="10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1" animBg="1" advAuto="0"/>
      <p:bldP spid="290" grpId="2" animBg="1" advAuto="0"/>
      <p:bldP spid="291" grpId="5" animBg="1" advAuto="0"/>
      <p:bldP spid="292" grpId="4" animBg="1" advAuto="0"/>
      <p:bldP spid="294" grpId="7" animBg="1" advAuto="0"/>
      <p:bldP spid="295" grpId="8" animBg="1" advAuto="0"/>
      <p:bldP spid="296" grpId="9" animBg="1" advAuto="0"/>
      <p:bldP spid="297" grpId="6" animBg="1" advAuto="0"/>
      <p:bldP spid="298" grpId="3"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p:cNvSpPr>
          <p:nvPr>
            <p:ph type="ctrTitle"/>
          </p:nvPr>
        </p:nvSpPr>
        <p:spPr>
          <a:xfrm>
            <a:off x="1270000" y="148733"/>
            <a:ext cx="10464800" cy="1356068"/>
          </a:xfrm>
          <a:prstGeom prst="rect">
            <a:avLst/>
          </a:prstGeom>
        </p:spPr>
        <p:txBody>
          <a:bodyPr anchor="t"/>
          <a:lstStyle/>
          <a:p>
            <a:r>
              <a:t>Profile Management</a:t>
            </a:r>
          </a:p>
        </p:txBody>
      </p:sp>
      <p:sp>
        <p:nvSpPr>
          <p:cNvPr id="301" name="Shape 301"/>
          <p:cNvSpPr/>
          <p:nvPr/>
        </p:nvSpPr>
        <p:spPr>
          <a:xfrm>
            <a:off x="1205178" y="1370218"/>
            <a:ext cx="10594444" cy="535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r>
              <a:t>In “My Profile” under the edit menu you can change your personal information such as:</a:t>
            </a:r>
          </a:p>
          <a:p>
            <a:r>
              <a:t> </a:t>
            </a:r>
          </a:p>
          <a:p>
            <a:pPr algn="l"/>
            <a:r>
              <a:t>Profile Picture, First name, Last name, Phone number, Company/organization, Personal Meeting ID, Personal Vanity URL , Time Zone, Change Password, Host Key</a:t>
            </a:r>
          </a:p>
          <a:p>
            <a:endParaRPr/>
          </a:p>
        </p:txBody>
      </p:sp>
      <p:pic>
        <p:nvPicPr>
          <p:cNvPr id="302" name="pasted-image.png"/>
          <p:cNvPicPr>
            <a:picLocks noChangeAspect="1"/>
          </p:cNvPicPr>
          <p:nvPr/>
        </p:nvPicPr>
        <p:blipFill>
          <a:blip r:embed="rId2">
            <a:extLst/>
          </a:blip>
          <a:stretch>
            <a:fillRect/>
          </a:stretch>
        </p:blipFill>
        <p:spPr>
          <a:xfrm>
            <a:off x="2179255" y="5678684"/>
            <a:ext cx="8646290" cy="3843416"/>
          </a:xfrm>
          <a:prstGeom prst="rect">
            <a:avLst/>
          </a:prstGeom>
          <a:ln w="12700">
            <a:miter lim="400000"/>
          </a:ln>
        </p:spPr>
      </p:pic>
      <p:sp>
        <p:nvSpPr>
          <p:cNvPr id="303" name="Shape 303"/>
          <p:cNvSpPr/>
          <p:nvPr/>
        </p:nvSpPr>
        <p:spPr>
          <a:xfrm>
            <a:off x="10673410" y="5809142"/>
            <a:ext cx="2015927" cy="639677"/>
          </a:xfrm>
          <a:custGeom>
            <a:avLst/>
            <a:gdLst/>
            <a:ahLst/>
            <a:cxnLst>
              <a:cxn ang="0">
                <a:pos x="wd2" y="hd2"/>
              </a:cxn>
              <a:cxn ang="5400000">
                <a:pos x="wd2" y="hd2"/>
              </a:cxn>
              <a:cxn ang="10800000">
                <a:pos x="wd2" y="hd2"/>
              </a:cxn>
              <a:cxn ang="16200000">
                <a:pos x="wd2" y="hd2"/>
              </a:cxn>
            </a:cxnLst>
            <a:rect l="0" t="0" r="r" b="b"/>
            <a:pathLst>
              <a:path w="21600" h="21600" extrusionOk="0">
                <a:moveTo>
                  <a:pt x="8709" y="14256"/>
                </a:moveTo>
                <a:lnTo>
                  <a:pt x="8709" y="21600"/>
                </a:lnTo>
                <a:lnTo>
                  <a:pt x="0" y="10800"/>
                </a:lnTo>
                <a:lnTo>
                  <a:pt x="8709" y="0"/>
                </a:lnTo>
                <a:lnTo>
                  <a:pt x="8709" y="7344"/>
                </a:lnTo>
                <a:lnTo>
                  <a:pt x="21600" y="7344"/>
                </a:lnTo>
                <a:lnTo>
                  <a:pt x="21600" y="14256"/>
                </a:lnTo>
                <a:close/>
              </a:path>
            </a:pathLst>
          </a:custGeom>
          <a:gradFill>
            <a:gsLst>
              <a:gs pos="0">
                <a:schemeClr val="accent5"/>
              </a:gs>
              <a:gs pos="100000">
                <a:schemeClr val="accent5">
                  <a:hueOff val="243286"/>
                  <a:satOff val="19694"/>
                  <a:lumOff val="-10952"/>
                </a:schemeClr>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a:defRPr sz="2400">
                <a:effectLst>
                  <a:outerShdw blurRad="25400" dist="23998" dir="2700000" rotWithShape="0">
                    <a:srgbClr val="000000">
                      <a:alpha val="31034"/>
                    </a:srgbClr>
                  </a:outerShdw>
                </a:effectLst>
                <a:latin typeface="+mn-lt"/>
                <a:ea typeface="+mn-ea"/>
                <a:cs typeface="+mn-cs"/>
                <a:sym typeface="Helvetica Ligh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02"/>
                                        </p:tgtEl>
                                        <p:attrNameLst>
                                          <p:attrName>style.visibility</p:attrName>
                                        </p:attrNameLst>
                                      </p:cBhvr>
                                      <p:to>
                                        <p:strVal val="visible"/>
                                      </p:to>
                                    </p:set>
                                    <p:animEffect transition="in" filter="wipe(left)">
                                      <p:cBhvr>
                                        <p:cTn id="7" dur="1000"/>
                                        <p:tgtEl>
                                          <p:spTgt spid="30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mph" presetSubtype="0" repeatCount="4000" fill="hold" grpId="2" nodeType="clickEffect">
                                  <p:stCondLst>
                                    <p:cond delay="0"/>
                                  </p:stCondLst>
                                  <p:childTnLst>
                                    <p:anim calcmode="discrete" valueType="str">
                                      <p:cBhvr>
                                        <p:cTn id="11" dur="2250" fill="hold"/>
                                        <p:tgtEl>
                                          <p:spTgt spid="30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1" animBg="1" advAuto="0"/>
      <p:bldP spid="303" grpId="2"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p:cNvSpPr>
          <p:nvPr>
            <p:ph type="ctrTitle"/>
          </p:nvPr>
        </p:nvSpPr>
        <p:spPr>
          <a:xfrm>
            <a:off x="1270000" y="291568"/>
            <a:ext cx="10464800" cy="1356068"/>
          </a:xfrm>
          <a:prstGeom prst="rect">
            <a:avLst/>
          </a:prstGeom>
        </p:spPr>
        <p:txBody>
          <a:bodyPr/>
          <a:lstStyle/>
          <a:p>
            <a:r>
              <a:t>Profile Management</a:t>
            </a:r>
          </a:p>
        </p:txBody>
      </p:sp>
      <p:sp>
        <p:nvSpPr>
          <p:cNvPr id="306" name="Shape 306"/>
          <p:cNvSpPr/>
          <p:nvPr/>
        </p:nvSpPr>
        <p:spPr>
          <a:xfrm>
            <a:off x="1205178" y="1741813"/>
            <a:ext cx="10594444" cy="375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000"/>
            </a:pPr>
            <a:r>
              <a:t>On the left under “My Meeting Settings” is where you can enable/disable “in meeting” features:</a:t>
            </a:r>
          </a:p>
          <a:p>
            <a:pPr algn="l">
              <a:defRPr sz="4000"/>
            </a:pPr>
            <a:endParaRPr/>
          </a:p>
          <a:p>
            <a:pPr>
              <a:defRPr sz="4000"/>
            </a:pPr>
            <a:endParaRPr/>
          </a:p>
        </p:txBody>
      </p:sp>
      <p:pic>
        <p:nvPicPr>
          <p:cNvPr id="307" name="Screen Shot 2016-09-27 at 4.47.09 PM.png"/>
          <p:cNvPicPr>
            <a:picLocks noChangeAspect="1"/>
          </p:cNvPicPr>
          <p:nvPr/>
        </p:nvPicPr>
        <p:blipFill>
          <a:blip r:embed="rId2">
            <a:extLst/>
          </a:blip>
          <a:stretch>
            <a:fillRect/>
          </a:stretch>
        </p:blipFill>
        <p:spPr>
          <a:xfrm>
            <a:off x="277561" y="4675270"/>
            <a:ext cx="12449678" cy="2211872"/>
          </a:xfrm>
          <a:prstGeom prst="rect">
            <a:avLst/>
          </a:prstGeom>
          <a:ln w="25400">
            <a:miter lim="400000"/>
          </a:ln>
          <a:effectLst>
            <a:outerShdw blurRad="254000" dist="127000" dir="5400000" rotWithShape="0">
              <a:srgbClr val="000000">
                <a:alpha val="70000"/>
              </a:srgbClr>
            </a:outerShdw>
          </a:effectLst>
        </p:spPr>
      </p:pic>
      <p:sp>
        <p:nvSpPr>
          <p:cNvPr id="308" name="Shape 308"/>
          <p:cNvSpPr/>
          <p:nvPr/>
        </p:nvSpPr>
        <p:spPr>
          <a:xfrm>
            <a:off x="2709202" y="3773919"/>
            <a:ext cx="7586397"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r>
              <a:t>Here is a list of the basic settings</a:t>
            </a:r>
          </a:p>
        </p:txBody>
      </p:sp>
      <p:sp>
        <p:nvSpPr>
          <p:cNvPr id="309" name="Shape 309"/>
          <p:cNvSpPr/>
          <p:nvPr/>
        </p:nvSpPr>
        <p:spPr>
          <a:xfrm>
            <a:off x="847771" y="7353778"/>
            <a:ext cx="11309258" cy="137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100"/>
            </a:lvl1pPr>
          </a:lstStyle>
          <a:p>
            <a:r>
              <a:t>You can enable/disable them by clicking on the edit button on the upper right hand corner. </a:t>
            </a:r>
          </a:p>
        </p:txBody>
      </p:sp>
      <p:sp>
        <p:nvSpPr>
          <p:cNvPr id="310" name="Shape 310"/>
          <p:cNvSpPr/>
          <p:nvPr/>
        </p:nvSpPr>
        <p:spPr>
          <a:xfrm>
            <a:off x="10716839" y="4705182"/>
            <a:ext cx="1270001" cy="685801"/>
          </a:xfrm>
          <a:prstGeom prst="rightArrow">
            <a:avLst>
              <a:gd name="adj1" fmla="val 32000"/>
              <a:gd name="adj2" fmla="val 118519"/>
            </a:avLst>
          </a:prstGeom>
          <a:gradFill>
            <a:gsLst>
              <a:gs pos="0">
                <a:schemeClr val="accent5"/>
              </a:gs>
              <a:gs pos="100000">
                <a:schemeClr val="accent5">
                  <a:hueOff val="243286"/>
                  <a:satOff val="19694"/>
                  <a:lumOff val="-10952"/>
                </a:schemeClr>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a:defRPr sz="2400">
                <a:effectLst>
                  <a:outerShdw blurRad="25400" dist="23998" dir="2700000" rotWithShape="0">
                    <a:srgbClr val="000000">
                      <a:alpha val="31034"/>
                    </a:srgbClr>
                  </a:outerShdw>
                </a:effectLst>
                <a:latin typeface="+mn-lt"/>
                <a:ea typeface="+mn-ea"/>
                <a:cs typeface="+mn-cs"/>
                <a:sym typeface="Helvetica Ligh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307"/>
                                        </p:tgtEl>
                                        <p:attrNameLst>
                                          <p:attrName>style.visibility</p:attrName>
                                        </p:attrNameLst>
                                      </p:cBhvr>
                                      <p:to>
                                        <p:strVal val="visible"/>
                                      </p:to>
                                    </p:set>
                                    <p:anim calcmode="lin" valueType="num">
                                      <p:cBhvr>
                                        <p:cTn id="7" dur="1000" fill="hold"/>
                                        <p:tgtEl>
                                          <p:spTgt spid="307"/>
                                        </p:tgtEl>
                                        <p:attrNameLst>
                                          <p:attrName>ppt_w</p:attrName>
                                        </p:attrNameLst>
                                      </p:cBhvr>
                                      <p:tavLst>
                                        <p:tav tm="0">
                                          <p:val>
                                            <p:fltVal val="0"/>
                                          </p:val>
                                        </p:tav>
                                        <p:tav tm="100000">
                                          <p:val>
                                            <p:strVal val="#ppt_w"/>
                                          </p:val>
                                        </p:tav>
                                      </p:tavLst>
                                    </p:anim>
                                    <p:anim calcmode="lin" valueType="num">
                                      <p:cBhvr>
                                        <p:cTn id="8" dur="1000" fill="hold"/>
                                        <p:tgtEl>
                                          <p:spTgt spid="30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3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309"/>
                                        </p:tgtEl>
                                        <p:attrNameLst>
                                          <p:attrName>style.visibility</p:attrName>
                                        </p:attrNameLst>
                                      </p:cBhvr>
                                      <p:to>
                                        <p:strVal val="visible"/>
                                      </p:to>
                                    </p:set>
                                    <p:animEffect transition="in" filter="wipe(left)">
                                      <p:cBhvr>
                                        <p:cTn id="17" dur="15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1" animBg="1" advAuto="0"/>
      <p:bldP spid="309" grpId="3" animBg="1" advAuto="0"/>
      <p:bldP spid="310"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ctrTitle"/>
          </p:nvPr>
        </p:nvSpPr>
        <p:spPr>
          <a:xfrm>
            <a:off x="1270000" y="444876"/>
            <a:ext cx="10464800" cy="1289617"/>
          </a:xfrm>
          <a:prstGeom prst="rect">
            <a:avLst/>
          </a:prstGeom>
        </p:spPr>
        <p:txBody>
          <a:bodyPr>
            <a:normAutofit fontScale="90000"/>
          </a:bodyPr>
          <a:lstStyle>
            <a:lvl1pPr defTabSz="572516">
              <a:defRPr sz="7840"/>
            </a:lvl1pPr>
          </a:lstStyle>
          <a:p>
            <a:r>
              <a:t>Today’s Agenda </a:t>
            </a:r>
          </a:p>
        </p:txBody>
      </p:sp>
      <p:sp>
        <p:nvSpPr>
          <p:cNvPr id="136" name="Shape 136"/>
          <p:cNvSpPr>
            <a:spLocks noGrp="1"/>
          </p:cNvSpPr>
          <p:nvPr>
            <p:ph type="subTitle" idx="1"/>
          </p:nvPr>
        </p:nvSpPr>
        <p:spPr>
          <a:xfrm>
            <a:off x="965740" y="2128913"/>
            <a:ext cx="11473309" cy="6943574"/>
          </a:xfrm>
          <a:prstGeom prst="rect">
            <a:avLst/>
          </a:prstGeom>
        </p:spPr>
        <p:txBody>
          <a:bodyPr/>
          <a:lstStyle/>
          <a:p>
            <a:pPr marL="358059" indent="-358059" defTabSz="543305">
              <a:lnSpc>
                <a:spcPct val="120000"/>
              </a:lnSpc>
              <a:buSzPct val="75000"/>
              <a:buChar char="•"/>
              <a:defRPr sz="3720"/>
            </a:pPr>
            <a:r>
              <a:t>HW-SW requirements</a:t>
            </a:r>
          </a:p>
          <a:p>
            <a:pPr marL="358059" indent="-358059" defTabSz="543305">
              <a:lnSpc>
                <a:spcPct val="120000"/>
              </a:lnSpc>
              <a:buSzPct val="75000"/>
              <a:buChar char="•"/>
              <a:defRPr sz="3720"/>
            </a:pPr>
            <a:r>
              <a:t>Downloading and Logging In</a:t>
            </a:r>
          </a:p>
          <a:p>
            <a:pPr marL="358059" indent="-358059" defTabSz="543305">
              <a:lnSpc>
                <a:spcPct val="120000"/>
              </a:lnSpc>
              <a:buSzPct val="75000"/>
              <a:buChar char="•"/>
              <a:defRPr sz="3720"/>
            </a:pPr>
            <a:r>
              <a:t>Host a Meeting</a:t>
            </a:r>
          </a:p>
          <a:p>
            <a:pPr marL="358059" indent="-358059" defTabSz="543305">
              <a:lnSpc>
                <a:spcPct val="120000"/>
              </a:lnSpc>
              <a:buSzPct val="75000"/>
              <a:buChar char="•"/>
              <a:defRPr sz="3720"/>
            </a:pPr>
            <a:r>
              <a:t>Schedule a Meeting</a:t>
            </a:r>
          </a:p>
          <a:p>
            <a:pPr marL="358059" indent="-358059" defTabSz="543305">
              <a:lnSpc>
                <a:spcPct val="120000"/>
              </a:lnSpc>
              <a:buSzPct val="75000"/>
              <a:buChar char="•"/>
              <a:defRPr sz="3720"/>
            </a:pPr>
            <a:r>
              <a:t>Join a Meeting</a:t>
            </a:r>
          </a:p>
          <a:p>
            <a:pPr marL="358059" indent="-358059" defTabSz="543305">
              <a:lnSpc>
                <a:spcPct val="120000"/>
              </a:lnSpc>
              <a:buSzPct val="75000"/>
              <a:buChar char="•"/>
              <a:defRPr sz="3720"/>
            </a:pPr>
            <a:r>
              <a:t>Desktop Controls</a:t>
            </a:r>
          </a:p>
          <a:p>
            <a:pPr marL="358059" indent="-358059" defTabSz="543305">
              <a:lnSpc>
                <a:spcPct val="120000"/>
              </a:lnSpc>
              <a:buSzPct val="75000"/>
              <a:buChar char="•"/>
              <a:defRPr sz="3720"/>
            </a:pPr>
            <a:r>
              <a:t>Meeting Controls</a:t>
            </a:r>
          </a:p>
          <a:p>
            <a:pPr marL="358059" indent="-358059" defTabSz="543305">
              <a:lnSpc>
                <a:spcPct val="120000"/>
              </a:lnSpc>
              <a:buSzPct val="75000"/>
              <a:buChar char="•"/>
              <a:defRPr sz="3720"/>
            </a:pPr>
            <a:r>
              <a:t>Profile Management</a:t>
            </a:r>
          </a:p>
          <a:p>
            <a:pPr marL="358059" indent="-358059" defTabSz="543305">
              <a:lnSpc>
                <a:spcPct val="120000"/>
              </a:lnSpc>
              <a:buSzPct val="75000"/>
              <a:buChar char="•"/>
              <a:defRPr sz="3720"/>
            </a:pPr>
            <a:r>
              <a:t>Large Meetings &amp; Webinars</a:t>
            </a:r>
          </a:p>
          <a:p>
            <a:pPr marL="358059" indent="-358059" defTabSz="543305">
              <a:lnSpc>
                <a:spcPct val="120000"/>
              </a:lnSpc>
              <a:buSzPct val="75000"/>
              <a:buChar char="•"/>
              <a:defRPr sz="3720"/>
            </a:pPr>
            <a:r>
              <a:t>Q&amp;A</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35"/>
                                        </p:tgtEl>
                                        <p:attrNameLst>
                                          <p:attrName>style.visibility</p:attrName>
                                        </p:attrNameLst>
                                      </p:cBhvr>
                                      <p:to>
                                        <p:strVal val="visible"/>
                                      </p:to>
                                    </p:set>
                                    <p:animEffect transition="in" filter="wipe(left)">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136"/>
                                        </p:tgtEl>
                                        <p:attrNameLst>
                                          <p:attrName>style.visibility</p:attrName>
                                        </p:attrNameLst>
                                      </p:cBhvr>
                                      <p:to>
                                        <p:strVal val="visible"/>
                                      </p:to>
                                    </p:set>
                                    <p:animEffect transition="in" filter="wipe(left)">
                                      <p:cBhvr>
                                        <p:cTn id="12"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1" animBg="1" advAuto="0"/>
      <p:bldP spid="136" grpId="2"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a:spLocks noGrp="1"/>
          </p:cNvSpPr>
          <p:nvPr>
            <p:ph type="ctrTitle"/>
          </p:nvPr>
        </p:nvSpPr>
        <p:spPr>
          <a:xfrm>
            <a:off x="1270000" y="291568"/>
            <a:ext cx="10464800" cy="1356068"/>
          </a:xfrm>
          <a:prstGeom prst="rect">
            <a:avLst/>
          </a:prstGeom>
        </p:spPr>
        <p:txBody>
          <a:bodyPr/>
          <a:lstStyle/>
          <a:p>
            <a:r>
              <a:t>Profile Management</a:t>
            </a:r>
          </a:p>
        </p:txBody>
      </p:sp>
      <p:sp>
        <p:nvSpPr>
          <p:cNvPr id="313" name="Shape 313"/>
          <p:cNvSpPr/>
          <p:nvPr/>
        </p:nvSpPr>
        <p:spPr>
          <a:xfrm>
            <a:off x="1205178" y="2402213"/>
            <a:ext cx="10594444" cy="243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endParaRPr/>
          </a:p>
          <a:p>
            <a:pPr algn="l"/>
            <a:endParaRPr/>
          </a:p>
          <a:p>
            <a:endParaRPr/>
          </a:p>
        </p:txBody>
      </p:sp>
      <p:sp>
        <p:nvSpPr>
          <p:cNvPr id="314" name="Shape 314"/>
          <p:cNvSpPr/>
          <p:nvPr/>
        </p:nvSpPr>
        <p:spPr>
          <a:xfrm>
            <a:off x="881211" y="1901652"/>
            <a:ext cx="11242378" cy="1270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Here is a list of the Advanced/Recording and email notification settings</a:t>
            </a:r>
          </a:p>
        </p:txBody>
      </p:sp>
      <p:sp>
        <p:nvSpPr>
          <p:cNvPr id="315" name="Shape 315"/>
          <p:cNvSpPr/>
          <p:nvPr/>
        </p:nvSpPr>
        <p:spPr>
          <a:xfrm>
            <a:off x="847771" y="7404578"/>
            <a:ext cx="11309258" cy="127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You can enable/disable all of them by clicking on the edit button on the upper right hand corner. </a:t>
            </a:r>
          </a:p>
        </p:txBody>
      </p:sp>
      <p:pic>
        <p:nvPicPr>
          <p:cNvPr id="316" name="Screen Shot 2016-09-27 at 4.53.09 PM.png"/>
          <p:cNvPicPr>
            <a:picLocks noChangeAspect="1"/>
          </p:cNvPicPr>
          <p:nvPr/>
        </p:nvPicPr>
        <p:blipFill>
          <a:blip r:embed="rId2">
            <a:extLst/>
          </a:blip>
          <a:stretch>
            <a:fillRect/>
          </a:stretch>
        </p:blipFill>
        <p:spPr>
          <a:xfrm>
            <a:off x="448599" y="3161462"/>
            <a:ext cx="12107602" cy="3757532"/>
          </a:xfrm>
          <a:prstGeom prst="rect">
            <a:avLst/>
          </a:prstGeom>
          <a:ln w="12700">
            <a:miter lim="400000"/>
          </a:ln>
        </p:spPr>
      </p:pic>
      <p:sp>
        <p:nvSpPr>
          <p:cNvPr id="317" name="Shape 317"/>
          <p:cNvSpPr/>
          <p:nvPr/>
        </p:nvSpPr>
        <p:spPr>
          <a:xfrm>
            <a:off x="10075404" y="3191047"/>
            <a:ext cx="1270001" cy="605775"/>
          </a:xfrm>
          <a:prstGeom prst="rightArrow">
            <a:avLst>
              <a:gd name="adj1" fmla="val 32000"/>
              <a:gd name="adj2" fmla="val 134175"/>
            </a:avLst>
          </a:prstGeom>
          <a:gradFill>
            <a:gsLst>
              <a:gs pos="0">
                <a:schemeClr val="accent5"/>
              </a:gs>
              <a:gs pos="100000">
                <a:schemeClr val="accent5">
                  <a:hueOff val="243286"/>
                  <a:satOff val="19694"/>
                  <a:lumOff val="-10952"/>
                </a:schemeClr>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a:defRPr sz="2400">
                <a:effectLst>
                  <a:outerShdw blurRad="25400" dist="23998" dir="2700000" rotWithShape="0">
                    <a:srgbClr val="000000">
                      <a:alpha val="31034"/>
                    </a:srgbClr>
                  </a:outerShdw>
                </a:effectLst>
                <a:latin typeface="+mn-lt"/>
                <a:ea typeface="+mn-ea"/>
                <a:cs typeface="+mn-cs"/>
                <a:sym typeface="Helvetica Light"/>
              </a:defRPr>
            </a:pPr>
            <a:endParaRPr/>
          </a:p>
        </p:txBody>
      </p:sp>
      <p:sp>
        <p:nvSpPr>
          <p:cNvPr id="318" name="Shape 318"/>
          <p:cNvSpPr/>
          <p:nvPr/>
        </p:nvSpPr>
        <p:spPr>
          <a:xfrm>
            <a:off x="10075404" y="6061897"/>
            <a:ext cx="1270001" cy="605775"/>
          </a:xfrm>
          <a:prstGeom prst="rightArrow">
            <a:avLst>
              <a:gd name="adj1" fmla="val 32000"/>
              <a:gd name="adj2" fmla="val 134175"/>
            </a:avLst>
          </a:prstGeom>
          <a:gradFill>
            <a:gsLst>
              <a:gs pos="0">
                <a:schemeClr val="accent5"/>
              </a:gs>
              <a:gs pos="100000">
                <a:schemeClr val="accent5">
                  <a:hueOff val="243286"/>
                  <a:satOff val="19694"/>
                  <a:lumOff val="-10952"/>
                </a:schemeClr>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a:defRPr sz="2400">
                <a:effectLst>
                  <a:outerShdw blurRad="25400" dist="23998" dir="2700000" rotWithShape="0">
                    <a:srgbClr val="000000">
                      <a:alpha val="31034"/>
                    </a:srgbClr>
                  </a:outerShdw>
                </a:effectLst>
                <a:latin typeface="+mn-lt"/>
                <a:ea typeface="+mn-ea"/>
                <a:cs typeface="+mn-cs"/>
                <a:sym typeface="Helvetica Light"/>
              </a:defRPr>
            </a:pPr>
            <a:endParaRPr/>
          </a:p>
        </p:txBody>
      </p:sp>
      <p:sp>
        <p:nvSpPr>
          <p:cNvPr id="319" name="Shape 319"/>
          <p:cNvSpPr/>
          <p:nvPr/>
        </p:nvSpPr>
        <p:spPr>
          <a:xfrm>
            <a:off x="10075404" y="5297813"/>
            <a:ext cx="1270001" cy="605774"/>
          </a:xfrm>
          <a:prstGeom prst="rightArrow">
            <a:avLst>
              <a:gd name="adj1" fmla="val 32000"/>
              <a:gd name="adj2" fmla="val 134175"/>
            </a:avLst>
          </a:prstGeom>
          <a:gradFill>
            <a:gsLst>
              <a:gs pos="0">
                <a:schemeClr val="accent5"/>
              </a:gs>
              <a:gs pos="100000">
                <a:schemeClr val="accent5">
                  <a:hueOff val="243286"/>
                  <a:satOff val="19694"/>
                  <a:lumOff val="-10952"/>
                </a:schemeClr>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a:defRPr sz="2400">
                <a:effectLst>
                  <a:outerShdw blurRad="25400" dist="23998" dir="2700000" rotWithShape="0">
                    <a:srgbClr val="000000">
                      <a:alpha val="31034"/>
                    </a:srgbClr>
                  </a:outerShdw>
                </a:effectLst>
                <a:latin typeface="+mn-lt"/>
                <a:ea typeface="+mn-ea"/>
                <a:cs typeface="+mn-cs"/>
                <a:sym typeface="Helvetica Ligh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316"/>
                                        </p:tgtEl>
                                        <p:attrNameLst>
                                          <p:attrName>style.visibility</p:attrName>
                                        </p:attrNameLst>
                                      </p:cBhvr>
                                      <p:to>
                                        <p:strVal val="visible"/>
                                      </p:to>
                                    </p:set>
                                    <p:anim calcmode="lin" valueType="num">
                                      <p:cBhvr>
                                        <p:cTn id="7" dur="1500" fill="hold"/>
                                        <p:tgtEl>
                                          <p:spTgt spid="316"/>
                                        </p:tgtEl>
                                        <p:attrNameLst>
                                          <p:attrName>ppt_w</p:attrName>
                                        </p:attrNameLst>
                                      </p:cBhvr>
                                      <p:tavLst>
                                        <p:tav tm="0">
                                          <p:val>
                                            <p:fltVal val="0"/>
                                          </p:val>
                                        </p:tav>
                                        <p:tav tm="100000">
                                          <p:val>
                                            <p:strVal val="#ppt_w"/>
                                          </p:val>
                                        </p:tav>
                                      </p:tavLst>
                                    </p:anim>
                                    <p:anim calcmode="lin" valueType="num">
                                      <p:cBhvr>
                                        <p:cTn id="8" dur="1500" fill="hold"/>
                                        <p:tgtEl>
                                          <p:spTgt spid="3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 grpId="1"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p:cNvSpPr>
          <p:nvPr>
            <p:ph type="ctrTitle"/>
          </p:nvPr>
        </p:nvSpPr>
        <p:spPr>
          <a:xfrm>
            <a:off x="1270000" y="107923"/>
            <a:ext cx="10464800" cy="1356068"/>
          </a:xfrm>
          <a:prstGeom prst="rect">
            <a:avLst/>
          </a:prstGeom>
        </p:spPr>
        <p:txBody>
          <a:bodyPr/>
          <a:lstStyle/>
          <a:p>
            <a:r>
              <a:t>Profile Management</a:t>
            </a:r>
          </a:p>
        </p:txBody>
      </p:sp>
      <p:sp>
        <p:nvSpPr>
          <p:cNvPr id="322" name="Shape 322"/>
          <p:cNvSpPr>
            <a:spLocks noGrp="1"/>
          </p:cNvSpPr>
          <p:nvPr>
            <p:ph type="subTitle" sz="half" idx="1"/>
          </p:nvPr>
        </p:nvSpPr>
        <p:spPr>
          <a:xfrm>
            <a:off x="1057620" y="1546084"/>
            <a:ext cx="11175230" cy="3486432"/>
          </a:xfrm>
          <a:prstGeom prst="rect">
            <a:avLst/>
          </a:prstGeom>
        </p:spPr>
        <p:txBody>
          <a:bodyPr/>
          <a:lstStyle/>
          <a:p>
            <a:pPr defTabSz="578358">
              <a:defRPr sz="3168"/>
            </a:pPr>
            <a:r>
              <a:t>For our administrative staff there is an option for your your manager to add you so you can schedule meetings on their behalf. </a:t>
            </a:r>
          </a:p>
          <a:p>
            <a:pPr defTabSz="578358">
              <a:defRPr sz="3168"/>
            </a:pPr>
            <a:endParaRPr/>
          </a:p>
          <a:p>
            <a:pPr defTabSz="578358">
              <a:defRPr sz="3168"/>
            </a:pPr>
            <a:r>
              <a:t>On their profile they can click on the add button and add you so you can schedule their meetings. </a:t>
            </a:r>
          </a:p>
          <a:p>
            <a:pPr defTabSz="578358">
              <a:defRPr sz="3168"/>
            </a:pPr>
            <a:r>
              <a:t> </a:t>
            </a:r>
          </a:p>
        </p:txBody>
      </p:sp>
      <p:pic>
        <p:nvPicPr>
          <p:cNvPr id="323" name="Screen Shot 2016-09-27 at 4.59.35 PM.png"/>
          <p:cNvPicPr>
            <a:picLocks noChangeAspect="1"/>
          </p:cNvPicPr>
          <p:nvPr/>
        </p:nvPicPr>
        <p:blipFill>
          <a:blip r:embed="rId2">
            <a:extLst/>
          </a:blip>
          <a:stretch>
            <a:fillRect/>
          </a:stretch>
        </p:blipFill>
        <p:spPr>
          <a:xfrm>
            <a:off x="624226" y="5114609"/>
            <a:ext cx="12042018" cy="577034"/>
          </a:xfrm>
          <a:prstGeom prst="rect">
            <a:avLst/>
          </a:prstGeom>
          <a:ln w="12700">
            <a:miter lim="400000"/>
          </a:ln>
        </p:spPr>
      </p:pic>
      <p:pic>
        <p:nvPicPr>
          <p:cNvPr id="324" name="Screen Shot 2016-09-27 at 5.00.18 PM.png"/>
          <p:cNvPicPr>
            <a:picLocks noChangeAspect="1"/>
          </p:cNvPicPr>
          <p:nvPr/>
        </p:nvPicPr>
        <p:blipFill>
          <a:blip r:embed="rId3">
            <a:extLst/>
          </a:blip>
          <a:stretch>
            <a:fillRect/>
          </a:stretch>
        </p:blipFill>
        <p:spPr>
          <a:xfrm>
            <a:off x="2052059" y="6020464"/>
            <a:ext cx="8229601" cy="28321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323"/>
                                        </p:tgtEl>
                                        <p:attrNameLst>
                                          <p:attrName>style.visibility</p:attrName>
                                        </p:attrNameLst>
                                      </p:cBhvr>
                                      <p:to>
                                        <p:strVal val="visible"/>
                                      </p:to>
                                    </p:set>
                                    <p:anim calcmode="lin" valueType="num">
                                      <p:cBhvr>
                                        <p:cTn id="7" dur="1500" fill="hold"/>
                                        <p:tgtEl>
                                          <p:spTgt spid="323"/>
                                        </p:tgtEl>
                                        <p:attrNameLst>
                                          <p:attrName>ppt_w</p:attrName>
                                        </p:attrNameLst>
                                      </p:cBhvr>
                                      <p:tavLst>
                                        <p:tav tm="0">
                                          <p:val>
                                            <p:fltVal val="0"/>
                                          </p:val>
                                        </p:tav>
                                        <p:tav tm="100000">
                                          <p:val>
                                            <p:strVal val="#ppt_w"/>
                                          </p:val>
                                        </p:tav>
                                      </p:tavLst>
                                    </p:anim>
                                    <p:anim calcmode="lin" valueType="num">
                                      <p:cBhvr>
                                        <p:cTn id="8" dur="1500" fill="hold"/>
                                        <p:tgtEl>
                                          <p:spTgt spid="32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324"/>
                                        </p:tgtEl>
                                        <p:attrNameLst>
                                          <p:attrName>style.visibility</p:attrName>
                                        </p:attrNameLst>
                                      </p:cBhvr>
                                      <p:to>
                                        <p:strVal val="visible"/>
                                      </p:to>
                                    </p:set>
                                    <p:anim calcmode="lin" valueType="num">
                                      <p:cBhvr>
                                        <p:cTn id="13" dur="1750" fill="hold"/>
                                        <p:tgtEl>
                                          <p:spTgt spid="324"/>
                                        </p:tgtEl>
                                        <p:attrNameLst>
                                          <p:attrName>ppt_w</p:attrName>
                                        </p:attrNameLst>
                                      </p:cBhvr>
                                      <p:tavLst>
                                        <p:tav tm="0">
                                          <p:val>
                                            <p:fltVal val="0"/>
                                          </p:val>
                                        </p:tav>
                                        <p:tav tm="100000">
                                          <p:val>
                                            <p:strVal val="#ppt_w"/>
                                          </p:val>
                                        </p:tav>
                                      </p:tavLst>
                                    </p:anim>
                                    <p:anim calcmode="lin" valueType="num">
                                      <p:cBhvr>
                                        <p:cTn id="14" dur="1750" fill="hold"/>
                                        <p:tgtEl>
                                          <p:spTgt spid="3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1" animBg="1" advAuto="0"/>
      <p:bldP spid="324" grpId="2"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p:cNvSpPr>
          <p:nvPr>
            <p:ph type="ctrTitle"/>
          </p:nvPr>
        </p:nvSpPr>
        <p:spPr>
          <a:xfrm>
            <a:off x="1270000" y="366862"/>
            <a:ext cx="10464800" cy="1618417"/>
          </a:xfrm>
          <a:prstGeom prst="rect">
            <a:avLst/>
          </a:prstGeom>
        </p:spPr>
        <p:txBody>
          <a:bodyPr>
            <a:normAutofit fontScale="90000"/>
          </a:bodyPr>
          <a:lstStyle>
            <a:lvl1pPr defTabSz="449833">
              <a:defRPr sz="6160"/>
            </a:lvl1pPr>
          </a:lstStyle>
          <a:p>
            <a:r>
              <a:t>Large Meetings and Webinars</a:t>
            </a:r>
          </a:p>
        </p:txBody>
      </p:sp>
      <p:sp>
        <p:nvSpPr>
          <p:cNvPr id="327" name="Shape 327"/>
          <p:cNvSpPr>
            <a:spLocks noGrp="1"/>
          </p:cNvSpPr>
          <p:nvPr>
            <p:ph type="subTitle" idx="1"/>
          </p:nvPr>
        </p:nvSpPr>
        <p:spPr>
          <a:xfrm>
            <a:off x="741846" y="3063979"/>
            <a:ext cx="11278405" cy="4695987"/>
          </a:xfrm>
          <a:prstGeom prst="rect">
            <a:avLst/>
          </a:prstGeom>
        </p:spPr>
        <p:txBody>
          <a:bodyPr/>
          <a:lstStyle/>
          <a:p>
            <a:pPr marL="385010" indent="-385010">
              <a:buSzPct val="75000"/>
              <a:buChar char="•"/>
              <a:defRPr sz="4600"/>
            </a:pPr>
            <a:r>
              <a:t>Large meetings and webinars need to be assigned by contacting ANR IT. </a:t>
            </a:r>
          </a:p>
          <a:p>
            <a:pPr marL="385010" indent="-385010">
              <a:buSzPct val="75000"/>
              <a:buChar char="•"/>
              <a:defRPr sz="4600"/>
            </a:pPr>
            <a:r>
              <a:t>If your account has large meeting enabled you can host 100 participants.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27"/>
                                        </p:tgtEl>
                                        <p:attrNameLst>
                                          <p:attrName>style.visibility</p:attrName>
                                        </p:attrNameLst>
                                      </p:cBhvr>
                                      <p:to>
                                        <p:strVal val="visible"/>
                                      </p:to>
                                    </p:set>
                                    <p:animEffect transition="in" filter="wipe(left)">
                                      <p:cBhvr>
                                        <p:cTn id="7" dur="10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1"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a:spLocks noGrp="1"/>
          </p:cNvSpPr>
          <p:nvPr>
            <p:ph type="ctrTitle"/>
          </p:nvPr>
        </p:nvSpPr>
        <p:spPr>
          <a:xfrm>
            <a:off x="939441" y="2568145"/>
            <a:ext cx="11125918" cy="2865384"/>
          </a:xfrm>
          <a:prstGeom prst="rect">
            <a:avLst/>
          </a:prstGeom>
        </p:spPr>
        <p:txBody>
          <a:bodyPr/>
          <a:lstStyle>
            <a:lvl1pPr>
              <a:defRPr sz="13900"/>
            </a:lvl1pPr>
          </a:lstStyle>
          <a:p>
            <a:r>
              <a:t>Q&amp;A</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329"/>
                                        </p:tgtEl>
                                        <p:attrNameLst>
                                          <p:attrName>style.visibility</p:attrName>
                                        </p:attrNameLst>
                                      </p:cBhvr>
                                      <p:to>
                                        <p:strVal val="visible"/>
                                      </p:to>
                                    </p:set>
                                    <p:anim calcmode="lin" valueType="num">
                                      <p:cBhvr>
                                        <p:cTn id="7" dur="3500" fill="hold"/>
                                        <p:tgtEl>
                                          <p:spTgt spid="329"/>
                                        </p:tgtEl>
                                        <p:attrNameLst>
                                          <p:attrName>ppt_w</p:attrName>
                                        </p:attrNameLst>
                                      </p:cBhvr>
                                      <p:tavLst>
                                        <p:tav tm="0" fmla="#ppt_w*sin(2.5*pi*$)">
                                          <p:val>
                                            <p:fltVal val="0"/>
                                          </p:val>
                                        </p:tav>
                                        <p:tav tm="100000">
                                          <p:val>
                                            <p:fltVal val="1"/>
                                          </p:val>
                                        </p:tav>
                                      </p:tavLst>
                                    </p:anim>
                                    <p:anim calcmode="lin" valueType="num">
                                      <p:cBhvr>
                                        <p:cTn id="8" dur="3500" fill="hold"/>
                                        <p:tgtEl>
                                          <p:spTgt spid="3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 grpId="1"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p:cNvSpPr>
          <p:nvPr>
            <p:ph type="ctrTitle"/>
          </p:nvPr>
        </p:nvSpPr>
        <p:spPr>
          <a:xfrm>
            <a:off x="1270000" y="853704"/>
            <a:ext cx="10464800" cy="1359810"/>
          </a:xfrm>
          <a:prstGeom prst="rect">
            <a:avLst/>
          </a:prstGeom>
        </p:spPr>
        <p:txBody>
          <a:bodyPr/>
          <a:lstStyle/>
          <a:p>
            <a:r>
              <a:t>Important Information</a:t>
            </a:r>
          </a:p>
        </p:txBody>
      </p:sp>
      <p:sp>
        <p:nvSpPr>
          <p:cNvPr id="332" name="Shape 332"/>
          <p:cNvSpPr>
            <a:spLocks noGrp="1"/>
          </p:cNvSpPr>
          <p:nvPr>
            <p:ph type="subTitle" idx="1"/>
          </p:nvPr>
        </p:nvSpPr>
        <p:spPr>
          <a:xfrm>
            <a:off x="917725" y="2413284"/>
            <a:ext cx="11526183" cy="5264941"/>
          </a:xfrm>
          <a:prstGeom prst="rect">
            <a:avLst/>
          </a:prstGeom>
        </p:spPr>
        <p:txBody>
          <a:bodyPr/>
          <a:lstStyle/>
          <a:p>
            <a:pPr algn="ctr" defTabSz="543305">
              <a:defRPr sz="3720"/>
            </a:pPr>
            <a:r>
              <a:rPr u="sng" dirty="0"/>
              <a:t>ucanr.edu/sites/zoom</a:t>
            </a:r>
            <a:endParaRPr u="sng" dirty="0">
              <a:hlinkClick r:id="rId2"/>
            </a:endParaRPr>
          </a:p>
          <a:p>
            <a:pPr algn="ctr" defTabSz="543305">
              <a:defRPr sz="3720"/>
            </a:pPr>
            <a:r>
              <a:rPr u="sng" dirty="0"/>
              <a:t>zoom.us/download</a:t>
            </a:r>
            <a:endParaRPr u="sng" dirty="0">
              <a:hlinkClick r:id="rId3"/>
            </a:endParaRPr>
          </a:p>
          <a:p>
            <a:pPr algn="ctr" defTabSz="543305">
              <a:defRPr sz="3720"/>
            </a:pPr>
            <a:r>
              <a:rPr u="sng" dirty="0"/>
              <a:t>ucanr.zoom.us</a:t>
            </a:r>
            <a:endParaRPr u="sng" dirty="0">
              <a:hlinkClick r:id="rId4"/>
            </a:endParaRPr>
          </a:p>
          <a:p>
            <a:pPr algn="ctr" defTabSz="543305">
              <a:defRPr sz="3720"/>
            </a:pPr>
            <a:endParaRPr u="sng" dirty="0">
              <a:hlinkClick r:id="rId4"/>
            </a:endParaRPr>
          </a:p>
          <a:p>
            <a:pPr algn="ctr" defTabSz="543305">
              <a:defRPr sz="3720"/>
            </a:pPr>
            <a:r>
              <a:rPr dirty="0"/>
              <a:t>For Technical Assistance</a:t>
            </a:r>
          </a:p>
          <a:p>
            <a:pPr algn="ctr" defTabSz="543305">
              <a:defRPr sz="3720"/>
            </a:pPr>
            <a:r>
              <a:rPr dirty="0"/>
              <a:t>IT Helpdesk</a:t>
            </a:r>
          </a:p>
          <a:p>
            <a:pPr algn="ctr" defTabSz="543305">
              <a:defRPr sz="3720"/>
            </a:pPr>
            <a:r>
              <a:rPr dirty="0"/>
              <a:t>(530)750-1212</a:t>
            </a:r>
          </a:p>
          <a:p>
            <a:pPr algn="ctr" defTabSz="543305">
              <a:defRPr sz="3720"/>
            </a:pPr>
            <a:r>
              <a:rPr u="sng" dirty="0"/>
              <a:t>help@ucanr.edu</a:t>
            </a:r>
            <a:endParaRPr u="sng" dirty="0">
              <a:hlinkClick r:id="rId5"/>
            </a:endParaRPr>
          </a:p>
        </p:txBody>
      </p:sp>
      <p:pic>
        <p:nvPicPr>
          <p:cNvPr id="333" name="Wave+ANRLogo_8.5wide.png"/>
          <p:cNvPicPr>
            <a:picLocks noChangeAspect="1"/>
          </p:cNvPicPr>
          <p:nvPr/>
        </p:nvPicPr>
        <p:blipFill>
          <a:blip r:embed="rId6">
            <a:extLst/>
          </a:blip>
          <a:stretch>
            <a:fillRect/>
          </a:stretch>
        </p:blipFill>
        <p:spPr>
          <a:xfrm>
            <a:off x="-1" y="7877995"/>
            <a:ext cx="13004801" cy="149549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31"/>
                                        </p:tgtEl>
                                        <p:attrNameLst>
                                          <p:attrName>style.visibility</p:attrName>
                                        </p:attrNameLst>
                                      </p:cBhvr>
                                      <p:to>
                                        <p:strVal val="visible"/>
                                      </p:to>
                                    </p:set>
                                    <p:animEffect transition="in" filter="wipe(left)">
                                      <p:cBhvr>
                                        <p:cTn id="7" dur="1000"/>
                                        <p:tgtEl>
                                          <p:spTgt spid="3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332"/>
                                        </p:tgtEl>
                                        <p:attrNameLst>
                                          <p:attrName>style.visibility</p:attrName>
                                        </p:attrNameLst>
                                      </p:cBhvr>
                                      <p:to>
                                        <p:strVal val="visible"/>
                                      </p:to>
                                    </p:set>
                                    <p:animEffect transition="in" filter="wipe(left)">
                                      <p:cBhvr>
                                        <p:cTn id="12" dur="1000"/>
                                        <p:tgtEl>
                                          <p:spTgt spid="3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333"/>
                                        </p:tgtEl>
                                        <p:attrNameLst>
                                          <p:attrName>style.visibility</p:attrName>
                                        </p:attrNameLst>
                                      </p:cBhvr>
                                      <p:to>
                                        <p:strVal val="visible"/>
                                      </p:to>
                                    </p:set>
                                    <p:animEffect transition="in" filter="wipe(left)">
                                      <p:cBhvr>
                                        <p:cTn id="17" dur="40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 grpId="1" animBg="1" advAuto="0"/>
      <p:bldP spid="332" grpId="2" animBg="1" advAuto="0"/>
      <p:bldP spid="333" grpId="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ctrTitle"/>
          </p:nvPr>
        </p:nvSpPr>
        <p:spPr>
          <a:xfrm>
            <a:off x="1163181" y="221504"/>
            <a:ext cx="10678437" cy="1216314"/>
          </a:xfrm>
          <a:prstGeom prst="rect">
            <a:avLst/>
          </a:prstGeom>
        </p:spPr>
        <p:txBody>
          <a:bodyPr/>
          <a:lstStyle>
            <a:lvl1pPr defTabSz="531622">
              <a:defRPr sz="7280"/>
            </a:lvl1pPr>
          </a:lstStyle>
          <a:p>
            <a:r>
              <a:t>Hardware Requirements</a:t>
            </a:r>
          </a:p>
        </p:txBody>
      </p:sp>
      <p:sp>
        <p:nvSpPr>
          <p:cNvPr id="139" name="Shape 139"/>
          <p:cNvSpPr/>
          <p:nvPr/>
        </p:nvSpPr>
        <p:spPr>
          <a:xfrm>
            <a:off x="1086090" y="1762960"/>
            <a:ext cx="10832620" cy="36372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57200" indent="-457200" algn="l">
              <a:lnSpc>
                <a:spcPct val="120000"/>
              </a:lnSpc>
              <a:buSzPct val="75000"/>
              <a:buChar char="•"/>
              <a:defRPr sz="4000"/>
            </a:pPr>
            <a:r>
              <a:rPr dirty="0"/>
              <a:t>An internet connection - wired or wireless</a:t>
            </a:r>
          </a:p>
          <a:p>
            <a:pPr marL="457200" indent="-457200" algn="l">
              <a:lnSpc>
                <a:spcPct val="120000"/>
              </a:lnSpc>
              <a:buSzPct val="75000"/>
              <a:buChar char="•"/>
              <a:defRPr sz="4000"/>
            </a:pPr>
            <a:r>
              <a:rPr dirty="0"/>
              <a:t>Webcam - Built in Camera or USB Camera</a:t>
            </a:r>
          </a:p>
          <a:p>
            <a:pPr marL="457200" indent="-457200" algn="l">
              <a:lnSpc>
                <a:spcPct val="120000"/>
              </a:lnSpc>
              <a:buSzPct val="75000"/>
              <a:buChar char="•"/>
              <a:defRPr sz="4000"/>
            </a:pPr>
            <a:r>
              <a:rPr dirty="0"/>
              <a:t>Speakers/Microphones- Built in or External USB and Bluetooth</a:t>
            </a:r>
          </a:p>
          <a:p>
            <a:pPr marL="457200" indent="-457200" algn="l">
              <a:lnSpc>
                <a:spcPct val="120000"/>
              </a:lnSpc>
              <a:buSzPct val="75000"/>
              <a:buChar char="•"/>
              <a:defRPr sz="4000"/>
            </a:pPr>
            <a:r>
              <a:rPr dirty="0"/>
              <a:t>Phone</a:t>
            </a:r>
          </a:p>
        </p:txBody>
      </p:sp>
      <p:pic>
        <p:nvPicPr>
          <p:cNvPr id="140" name="camera.png"/>
          <p:cNvPicPr>
            <a:picLocks noChangeAspect="1"/>
          </p:cNvPicPr>
          <p:nvPr/>
        </p:nvPicPr>
        <p:blipFill>
          <a:blip r:embed="rId2">
            <a:extLst/>
          </a:blip>
          <a:stretch>
            <a:fillRect/>
          </a:stretch>
        </p:blipFill>
        <p:spPr>
          <a:xfrm>
            <a:off x="10498252" y="6773467"/>
            <a:ext cx="1660316" cy="1660316"/>
          </a:xfrm>
          <a:prstGeom prst="rect">
            <a:avLst/>
          </a:prstGeom>
          <a:ln w="12700">
            <a:miter lim="400000"/>
          </a:ln>
        </p:spPr>
      </p:pic>
      <p:pic>
        <p:nvPicPr>
          <p:cNvPr id="141" name="external camera.png"/>
          <p:cNvPicPr>
            <a:picLocks noChangeAspect="1"/>
          </p:cNvPicPr>
          <p:nvPr/>
        </p:nvPicPr>
        <p:blipFill>
          <a:blip r:embed="rId3">
            <a:extLst/>
          </a:blip>
          <a:stretch>
            <a:fillRect/>
          </a:stretch>
        </p:blipFill>
        <p:spPr>
          <a:xfrm>
            <a:off x="7831259" y="6773467"/>
            <a:ext cx="1660316" cy="1660316"/>
          </a:xfrm>
          <a:prstGeom prst="rect">
            <a:avLst/>
          </a:prstGeom>
          <a:ln w="12700">
            <a:miter lim="400000"/>
          </a:ln>
        </p:spPr>
      </p:pic>
      <p:sp>
        <p:nvSpPr>
          <p:cNvPr id="142" name="Shape 142"/>
          <p:cNvSpPr/>
          <p:nvPr/>
        </p:nvSpPr>
        <p:spPr>
          <a:xfrm>
            <a:off x="4769224" y="5725382"/>
            <a:ext cx="45719" cy="45719"/>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4600" u="sng">
                <a:hlinkClick r:id="rId4"/>
              </a:defRPr>
            </a:lvl1pPr>
          </a:lstStyle>
          <a:p>
            <a:pPr>
              <a:defRPr u="none"/>
            </a:pPr>
            <a:endParaRPr dirty="0">
              <a:solidFill>
                <a:srgbClr val="FFFF00"/>
              </a:solidFill>
            </a:endParaRPr>
          </a:p>
        </p:txBody>
      </p:sp>
      <p:pic>
        <p:nvPicPr>
          <p:cNvPr id="143" name="pasted-image.png"/>
          <p:cNvPicPr>
            <a:picLocks noChangeAspect="1"/>
          </p:cNvPicPr>
          <p:nvPr/>
        </p:nvPicPr>
        <p:blipFill>
          <a:blip r:embed="rId5">
            <a:extLst/>
          </a:blip>
          <a:stretch>
            <a:fillRect/>
          </a:stretch>
        </p:blipFill>
        <p:spPr>
          <a:xfrm>
            <a:off x="4172180" y="6773467"/>
            <a:ext cx="2318876" cy="1660316"/>
          </a:xfrm>
          <a:prstGeom prst="rect">
            <a:avLst/>
          </a:prstGeom>
          <a:ln w="12700">
            <a:miter lim="400000"/>
          </a:ln>
        </p:spPr>
      </p:pic>
      <p:pic>
        <p:nvPicPr>
          <p:cNvPr id="144" name="pasted-image.png"/>
          <p:cNvPicPr>
            <a:picLocks noChangeAspect="1"/>
          </p:cNvPicPr>
          <p:nvPr/>
        </p:nvPicPr>
        <p:blipFill>
          <a:blip r:embed="rId6">
            <a:extLst/>
          </a:blip>
          <a:stretch>
            <a:fillRect/>
          </a:stretch>
        </p:blipFill>
        <p:spPr>
          <a:xfrm>
            <a:off x="1171661" y="6831076"/>
            <a:ext cx="1660316" cy="1793141"/>
          </a:xfrm>
          <a:prstGeom prst="rect">
            <a:avLst/>
          </a:prstGeom>
          <a:ln w="12700">
            <a:miter lim="400000"/>
          </a:ln>
        </p:spPr>
      </p:pic>
      <p:sp>
        <p:nvSpPr>
          <p:cNvPr id="4" name="TextBox 3"/>
          <p:cNvSpPr txBox="1"/>
          <p:nvPr/>
        </p:nvSpPr>
        <p:spPr>
          <a:xfrm>
            <a:off x="1086091" y="5391496"/>
            <a:ext cx="10048074"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4000" u="sng" dirty="0" err="1">
                <a:ea typeface="Arial" charset="0"/>
                <a:cs typeface="Arial" charset="0"/>
              </a:rPr>
              <a:t>u</a:t>
            </a:r>
            <a:r>
              <a:rPr kumimoji="0" lang="en-US" sz="4000" b="0" i="0" u="sng" strike="noStrike" cap="none" spc="0" normalizeH="0" baseline="0" dirty="0" err="1" smtClean="0">
                <a:ln>
                  <a:noFill/>
                </a:ln>
                <a:solidFill>
                  <a:srgbClr val="FFFFFF"/>
                </a:solidFill>
                <a:effectLst/>
                <a:uFillTx/>
                <a:ea typeface="Arial" charset="0"/>
                <a:cs typeface="Arial" charset="0"/>
                <a:sym typeface="Book Antiqua"/>
              </a:rPr>
              <a:t>canr.edu</a:t>
            </a:r>
            <a:r>
              <a:rPr kumimoji="0" lang="en-US" sz="4000" b="0" i="0" u="sng" strike="noStrike" cap="none" spc="0" normalizeH="0" baseline="0" dirty="0" smtClean="0">
                <a:ln>
                  <a:noFill/>
                </a:ln>
                <a:solidFill>
                  <a:srgbClr val="FFFFFF"/>
                </a:solidFill>
                <a:effectLst/>
                <a:uFillTx/>
                <a:ea typeface="Arial" charset="0"/>
                <a:cs typeface="Arial" charset="0"/>
                <a:sym typeface="Book Antiqua"/>
              </a:rPr>
              <a:t>/sites/zoom</a:t>
            </a:r>
            <a:endParaRPr kumimoji="0" lang="en-US" sz="4000" b="0" i="0" u="sng" strike="noStrike" cap="none" spc="0" normalizeH="0" baseline="0" dirty="0">
              <a:ln>
                <a:noFill/>
              </a:ln>
              <a:solidFill>
                <a:srgbClr val="FFFFFF"/>
              </a:solidFill>
              <a:effectLst/>
              <a:uFillTx/>
              <a:ea typeface="Arial" charset="0"/>
              <a:cs typeface="Arial" charset="0"/>
              <a:sym typeface="Book Antiqua"/>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38"/>
                                        </p:tgtEl>
                                        <p:attrNameLst>
                                          <p:attrName>style.visibility</p:attrName>
                                        </p:attrNameLst>
                                      </p:cBhvr>
                                      <p:to>
                                        <p:strVal val="visible"/>
                                      </p:to>
                                    </p:set>
                                    <p:animEffect transition="in" filter="wipe(left)">
                                      <p:cBhvr>
                                        <p:cTn id="7" dur="6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139"/>
                                        </p:tgtEl>
                                        <p:attrNameLst>
                                          <p:attrName>style.visibility</p:attrName>
                                        </p:attrNameLst>
                                      </p:cBhvr>
                                      <p:to>
                                        <p:strVal val="visible"/>
                                      </p:to>
                                    </p:set>
                                    <p:animEffect transition="in" filter="wipe(left)">
                                      <p:cBhvr>
                                        <p:cTn id="12" dur="1000"/>
                                        <p:tgtEl>
                                          <p:spTgt spid="13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3" nodeType="clickEffect">
                                  <p:stCondLst>
                                    <p:cond delay="0"/>
                                  </p:stCondLst>
                                  <p:iterate>
                                    <p:tmAbs val="0"/>
                                  </p:iterate>
                                  <p:childTnLst>
                                    <p:set>
                                      <p:cBhvr>
                                        <p:cTn id="16" fill="hold"/>
                                        <p:tgtEl>
                                          <p:spTgt spid="141"/>
                                        </p:tgtEl>
                                        <p:attrNameLst>
                                          <p:attrName>style.visibility</p:attrName>
                                        </p:attrNameLst>
                                      </p:cBhvr>
                                      <p:to>
                                        <p:strVal val="visible"/>
                                      </p:to>
                                    </p:set>
                                    <p:anim calcmode="lin" valueType="num">
                                      <p:cBhvr>
                                        <p:cTn id="17" dur="1000" fill="hold"/>
                                        <p:tgtEl>
                                          <p:spTgt spid="141"/>
                                        </p:tgtEl>
                                        <p:attrNameLst>
                                          <p:attrName>ppt_x</p:attrName>
                                        </p:attrNameLst>
                                      </p:cBhvr>
                                      <p:tavLst>
                                        <p:tav tm="0">
                                          <p:val>
                                            <p:strVal val="0-#ppt_w/2"/>
                                          </p:val>
                                        </p:tav>
                                        <p:tav tm="100000">
                                          <p:val>
                                            <p:strVal val="#ppt_x"/>
                                          </p:val>
                                        </p:tav>
                                      </p:tavLst>
                                    </p:anim>
                                    <p:anim calcmode="lin" valueType="num">
                                      <p:cBhvr>
                                        <p:cTn id="18" dur="1000" fill="hold"/>
                                        <p:tgtEl>
                                          <p:spTgt spid="14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4" nodeType="clickEffect">
                                  <p:stCondLst>
                                    <p:cond delay="0"/>
                                  </p:stCondLst>
                                  <p:iterate>
                                    <p:tmAbs val="0"/>
                                  </p:iterate>
                                  <p:childTnLst>
                                    <p:set>
                                      <p:cBhvr>
                                        <p:cTn id="22" fill="hold"/>
                                        <p:tgtEl>
                                          <p:spTgt spid="140"/>
                                        </p:tgtEl>
                                        <p:attrNameLst>
                                          <p:attrName>style.visibility</p:attrName>
                                        </p:attrNameLst>
                                      </p:cBhvr>
                                      <p:to>
                                        <p:strVal val="visible"/>
                                      </p:to>
                                    </p:set>
                                    <p:anim calcmode="lin" valueType="num">
                                      <p:cBhvr>
                                        <p:cTn id="23" dur="1000" fill="hold"/>
                                        <p:tgtEl>
                                          <p:spTgt spid="140"/>
                                        </p:tgtEl>
                                        <p:attrNameLst>
                                          <p:attrName>ppt_x</p:attrName>
                                        </p:attrNameLst>
                                      </p:cBhvr>
                                      <p:tavLst>
                                        <p:tav tm="0">
                                          <p:val>
                                            <p:strVal val="0-#ppt_w/2"/>
                                          </p:val>
                                        </p:tav>
                                        <p:tav tm="100000">
                                          <p:val>
                                            <p:strVal val="#ppt_x"/>
                                          </p:val>
                                        </p:tav>
                                      </p:tavLst>
                                    </p:anim>
                                    <p:anim calcmode="lin" valueType="num">
                                      <p:cBhvr>
                                        <p:cTn id="24" dur="1000" fill="hold"/>
                                        <p:tgtEl>
                                          <p:spTgt spid="14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5" nodeType="clickEffect">
                                  <p:stCondLst>
                                    <p:cond delay="0"/>
                                  </p:stCondLst>
                                  <p:iterate>
                                    <p:tmAbs val="0"/>
                                  </p:iterate>
                                  <p:childTnLst>
                                    <p:set>
                                      <p:cBhvr>
                                        <p:cTn id="28" fill="hold"/>
                                        <p:tgtEl>
                                          <p:spTgt spid="143"/>
                                        </p:tgtEl>
                                        <p:attrNameLst>
                                          <p:attrName>style.visibility</p:attrName>
                                        </p:attrNameLst>
                                      </p:cBhvr>
                                      <p:to>
                                        <p:strVal val="visible"/>
                                      </p:to>
                                    </p:set>
                                    <p:anim calcmode="lin" valueType="num">
                                      <p:cBhvr>
                                        <p:cTn id="29" dur="1000" fill="hold"/>
                                        <p:tgtEl>
                                          <p:spTgt spid="143"/>
                                        </p:tgtEl>
                                        <p:attrNameLst>
                                          <p:attrName>ppt_x</p:attrName>
                                        </p:attrNameLst>
                                      </p:cBhvr>
                                      <p:tavLst>
                                        <p:tav tm="0">
                                          <p:val>
                                            <p:strVal val="0-#ppt_w/2"/>
                                          </p:val>
                                        </p:tav>
                                        <p:tav tm="100000">
                                          <p:val>
                                            <p:strVal val="#ppt_x"/>
                                          </p:val>
                                        </p:tav>
                                      </p:tavLst>
                                    </p:anim>
                                    <p:anim calcmode="lin" valueType="num">
                                      <p:cBhvr>
                                        <p:cTn id="30" dur="10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6" nodeType="clickEffect">
                                  <p:stCondLst>
                                    <p:cond delay="0"/>
                                  </p:stCondLst>
                                  <p:iterate>
                                    <p:tmAbs val="0"/>
                                  </p:iterate>
                                  <p:childTnLst>
                                    <p:set>
                                      <p:cBhvr>
                                        <p:cTn id="34" fill="hold"/>
                                        <p:tgtEl>
                                          <p:spTgt spid="144"/>
                                        </p:tgtEl>
                                        <p:attrNameLst>
                                          <p:attrName>style.visibility</p:attrName>
                                        </p:attrNameLst>
                                      </p:cBhvr>
                                      <p:to>
                                        <p:strVal val="visible"/>
                                      </p:to>
                                    </p:set>
                                    <p:anim calcmode="lin" valueType="num">
                                      <p:cBhvr>
                                        <p:cTn id="35" dur="1000" fill="hold"/>
                                        <p:tgtEl>
                                          <p:spTgt spid="144"/>
                                        </p:tgtEl>
                                        <p:attrNameLst>
                                          <p:attrName>ppt_x</p:attrName>
                                        </p:attrNameLst>
                                      </p:cBhvr>
                                      <p:tavLst>
                                        <p:tav tm="0">
                                          <p:val>
                                            <p:strVal val="0-#ppt_w/2"/>
                                          </p:val>
                                        </p:tav>
                                        <p:tav tm="100000">
                                          <p:val>
                                            <p:strVal val="#ppt_x"/>
                                          </p:val>
                                        </p:tav>
                                      </p:tavLst>
                                    </p:anim>
                                    <p:anim calcmode="lin" valueType="num">
                                      <p:cBhvr>
                                        <p:cTn id="36" dur="1000" fill="hold"/>
                                        <p:tgtEl>
                                          <p:spTgt spid="14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 calcmode="lin" valueType="num">
                                      <p:cBhvr additive="base">
                                        <p:cTn id="4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1" animBg="1" advAuto="0"/>
      <p:bldP spid="139" grpId="2" animBg="1" advAuto="0"/>
      <p:bldP spid="140" grpId="4" animBg="1" advAuto="0"/>
      <p:bldP spid="141" grpId="3" animBg="1" advAuto="0"/>
      <p:bldP spid="143" grpId="5" animBg="1" advAuto="0"/>
      <p:bldP spid="144" grpId="6"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ctrTitle"/>
          </p:nvPr>
        </p:nvSpPr>
        <p:spPr>
          <a:xfrm>
            <a:off x="1270000" y="243466"/>
            <a:ext cx="10464800" cy="1368638"/>
          </a:xfrm>
          <a:prstGeom prst="rect">
            <a:avLst/>
          </a:prstGeom>
        </p:spPr>
        <p:txBody>
          <a:bodyPr/>
          <a:lstStyle>
            <a:lvl1pPr defTabSz="572516">
              <a:defRPr sz="7840"/>
            </a:lvl1pPr>
          </a:lstStyle>
          <a:p>
            <a:r>
              <a:t>Software Requirements</a:t>
            </a:r>
          </a:p>
        </p:txBody>
      </p:sp>
      <p:sp>
        <p:nvSpPr>
          <p:cNvPr id="147" name="Shape 147"/>
          <p:cNvSpPr>
            <a:spLocks noGrp="1"/>
          </p:cNvSpPr>
          <p:nvPr>
            <p:ph type="subTitle" idx="1"/>
          </p:nvPr>
        </p:nvSpPr>
        <p:spPr>
          <a:xfrm>
            <a:off x="869169" y="1679376"/>
            <a:ext cx="11266462" cy="6394848"/>
          </a:xfrm>
          <a:prstGeom prst="rect">
            <a:avLst/>
          </a:prstGeom>
        </p:spPr>
        <p:txBody>
          <a:bodyPr/>
          <a:lstStyle/>
          <a:p>
            <a:pPr algn="ctr" defTabSz="578358">
              <a:defRPr sz="4158"/>
            </a:pPr>
            <a:r>
              <a:t>Supported Operating Systems</a:t>
            </a:r>
          </a:p>
          <a:p>
            <a:pPr algn="ctr" defTabSz="578358">
              <a:defRPr sz="3959"/>
            </a:pPr>
            <a:endParaRPr/>
          </a:p>
          <a:p>
            <a:pPr marL="476450" indent="-476450" defTabSz="578358">
              <a:lnSpc>
                <a:spcPct val="120000"/>
              </a:lnSpc>
              <a:buSzPct val="75000"/>
              <a:buChar char="•"/>
              <a:defRPr sz="4158"/>
            </a:pPr>
            <a:r>
              <a:t>MacOS 10.6.8 or later</a:t>
            </a:r>
          </a:p>
          <a:p>
            <a:pPr marL="476450" indent="-476450" defTabSz="578358">
              <a:lnSpc>
                <a:spcPct val="120000"/>
              </a:lnSpc>
              <a:buSzPct val="75000"/>
              <a:buChar char="•"/>
              <a:defRPr sz="4158"/>
            </a:pPr>
            <a:r>
              <a:t>Windows 10</a:t>
            </a:r>
          </a:p>
          <a:p>
            <a:pPr marL="476450" indent="-476450" defTabSz="578358">
              <a:lnSpc>
                <a:spcPct val="120000"/>
              </a:lnSpc>
              <a:buSzPct val="75000"/>
              <a:buChar char="•"/>
              <a:defRPr sz="4158"/>
            </a:pPr>
            <a:r>
              <a:t>Windows 8 or 8.1</a:t>
            </a:r>
          </a:p>
          <a:p>
            <a:pPr marL="476450" indent="-476450" defTabSz="578358">
              <a:lnSpc>
                <a:spcPct val="120000"/>
              </a:lnSpc>
              <a:buSzPct val="75000"/>
              <a:buChar char="•"/>
              <a:defRPr sz="4158"/>
            </a:pPr>
            <a:r>
              <a:t>Windows 7</a:t>
            </a:r>
          </a:p>
          <a:p>
            <a:pPr marL="476450" indent="-476450" defTabSz="578358">
              <a:lnSpc>
                <a:spcPct val="120000"/>
              </a:lnSpc>
              <a:buSzPct val="75000"/>
              <a:buChar char="•"/>
              <a:defRPr sz="4158"/>
            </a:pPr>
            <a:r>
              <a:t>iOS and Android</a:t>
            </a:r>
          </a:p>
          <a:p>
            <a:pPr defTabSz="578358">
              <a:defRPr sz="3959"/>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46"/>
                                        </p:tgtEl>
                                        <p:attrNameLst>
                                          <p:attrName>style.visibility</p:attrName>
                                        </p:attrNameLst>
                                      </p:cBhvr>
                                      <p:to>
                                        <p:strVal val="visible"/>
                                      </p:to>
                                    </p:set>
                                    <p:animEffect transition="in" filter="wipe(left)">
                                      <p:cBhvr>
                                        <p:cTn id="7" dur="10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147"/>
                                        </p:tgtEl>
                                        <p:attrNameLst>
                                          <p:attrName>style.visibility</p:attrName>
                                        </p:attrNameLst>
                                      </p:cBhvr>
                                      <p:to>
                                        <p:strVal val="visible"/>
                                      </p:to>
                                    </p:set>
                                    <p:animEffect transition="in" filter="wipe(left)">
                                      <p:cBhvr>
                                        <p:cTn id="12"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1" animBg="1" advAuto="0"/>
      <p:bldP spid="147" grpId="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ctrTitle"/>
          </p:nvPr>
        </p:nvSpPr>
        <p:spPr>
          <a:xfrm>
            <a:off x="993083" y="252107"/>
            <a:ext cx="11236837" cy="1889656"/>
          </a:xfrm>
          <a:prstGeom prst="rect">
            <a:avLst/>
          </a:prstGeom>
        </p:spPr>
        <p:txBody>
          <a:bodyPr/>
          <a:lstStyle/>
          <a:p>
            <a:pPr defTabSz="426466">
              <a:defRPr sz="5840"/>
            </a:pPr>
            <a:r>
              <a:t>Zoom Application Download</a:t>
            </a:r>
          </a:p>
          <a:p>
            <a:pPr defTabSz="426466">
              <a:defRPr sz="5840"/>
            </a:pPr>
            <a:r>
              <a:t>Logging in.</a:t>
            </a:r>
          </a:p>
        </p:txBody>
      </p:sp>
      <p:sp>
        <p:nvSpPr>
          <p:cNvPr id="150" name="Shape 150"/>
          <p:cNvSpPr>
            <a:spLocks noGrp="1"/>
          </p:cNvSpPr>
          <p:nvPr>
            <p:ph type="subTitle" sz="quarter" idx="1"/>
          </p:nvPr>
        </p:nvSpPr>
        <p:spPr>
          <a:xfrm>
            <a:off x="1267968" y="2219475"/>
            <a:ext cx="11384970" cy="1317671"/>
          </a:xfrm>
          <a:prstGeom prst="rect">
            <a:avLst/>
          </a:prstGeom>
        </p:spPr>
        <p:txBody>
          <a:bodyPr>
            <a:normAutofit fontScale="92500"/>
          </a:bodyPr>
          <a:lstStyle/>
          <a:p>
            <a:pPr marL="365759" indent="-365759" defTabSz="554990">
              <a:buSzPct val="75000"/>
              <a:buChar char="•"/>
              <a:defRPr sz="3800"/>
            </a:pPr>
            <a:r>
              <a:t>Desktop Application - </a:t>
            </a:r>
            <a:r>
              <a:rPr u="sng">
                <a:hlinkClick r:id="" action="ppaction://hlinkshowjump?jump=nextslide"/>
              </a:rPr>
              <a:t>https://zoom.us/download</a:t>
            </a:r>
          </a:p>
          <a:p>
            <a:pPr marL="365759" indent="-365759" defTabSz="554990">
              <a:buSzPct val="75000"/>
              <a:buChar char="•"/>
              <a:defRPr sz="3800"/>
            </a:pPr>
            <a:r>
              <a:t>Download and install the desktop application.</a:t>
            </a:r>
          </a:p>
        </p:txBody>
      </p:sp>
      <p:pic>
        <p:nvPicPr>
          <p:cNvPr id="151" name="Screen Shot 2016-09-27 at 3.47.49 PM.png"/>
          <p:cNvPicPr>
            <a:picLocks noChangeAspect="1"/>
          </p:cNvPicPr>
          <p:nvPr/>
        </p:nvPicPr>
        <p:blipFill>
          <a:blip r:embed="rId2">
            <a:extLst/>
          </a:blip>
          <a:stretch>
            <a:fillRect/>
          </a:stretch>
        </p:blipFill>
        <p:spPr>
          <a:xfrm>
            <a:off x="736502" y="3614858"/>
            <a:ext cx="11750000" cy="53603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50"/>
                                        </p:tgtEl>
                                        <p:attrNameLst>
                                          <p:attrName>style.visibility</p:attrName>
                                        </p:attrNameLst>
                                      </p:cBhvr>
                                      <p:to>
                                        <p:strVal val="visible"/>
                                      </p:to>
                                    </p:set>
                                    <p:animEffect transition="in" filter="wipe(left)">
                                      <p:cBhvr>
                                        <p:cTn id="7" dur="1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ctrTitle"/>
          </p:nvPr>
        </p:nvSpPr>
        <p:spPr>
          <a:xfrm>
            <a:off x="1070576" y="1251472"/>
            <a:ext cx="10863649" cy="1040394"/>
          </a:xfrm>
          <a:prstGeom prst="rect">
            <a:avLst/>
          </a:prstGeom>
        </p:spPr>
        <p:txBody>
          <a:bodyPr/>
          <a:lstStyle>
            <a:lvl1pPr defTabSz="408940">
              <a:defRPr sz="5600"/>
            </a:lvl1pPr>
          </a:lstStyle>
          <a:p>
            <a:r>
              <a:t>Logging in with portal credentials</a:t>
            </a:r>
          </a:p>
        </p:txBody>
      </p:sp>
      <p:pic>
        <p:nvPicPr>
          <p:cNvPr id="154" name="pasted-image.png"/>
          <p:cNvPicPr>
            <a:picLocks noChangeAspect="1"/>
          </p:cNvPicPr>
          <p:nvPr/>
        </p:nvPicPr>
        <p:blipFill>
          <a:blip r:embed="rId2">
            <a:extLst/>
          </a:blip>
          <a:stretch>
            <a:fillRect/>
          </a:stretch>
        </p:blipFill>
        <p:spPr>
          <a:xfrm>
            <a:off x="1470031" y="3862621"/>
            <a:ext cx="9672804" cy="5121855"/>
          </a:xfrm>
          <a:prstGeom prst="rect">
            <a:avLst/>
          </a:prstGeom>
          <a:ln w="12700">
            <a:miter lim="400000"/>
          </a:ln>
        </p:spPr>
      </p:pic>
      <p:sp>
        <p:nvSpPr>
          <p:cNvPr id="155" name="Shape 155"/>
          <p:cNvSpPr/>
          <p:nvPr/>
        </p:nvSpPr>
        <p:spPr>
          <a:xfrm>
            <a:off x="391686" y="42735"/>
            <a:ext cx="12536503" cy="13299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a:bodyPr>
          <a:lstStyle>
            <a:lvl1pPr defTabSz="543305">
              <a:defRPr sz="7440">
                <a:solidFill>
                  <a:srgbClr val="DCDEE0"/>
                </a:solidFill>
              </a:defRPr>
            </a:lvl1pPr>
          </a:lstStyle>
          <a:p>
            <a:r>
              <a:t>Zoom Application Download</a:t>
            </a:r>
          </a:p>
        </p:txBody>
      </p:sp>
      <p:sp>
        <p:nvSpPr>
          <p:cNvPr id="156" name="Shape 156"/>
          <p:cNvSpPr/>
          <p:nvPr/>
        </p:nvSpPr>
        <p:spPr>
          <a:xfrm>
            <a:off x="521969" y="2740239"/>
            <a:ext cx="12275937" cy="14503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1pPr algn="l" defTabSz="566674">
              <a:defRPr sz="3880"/>
            </a:lvl1pPr>
          </a:lstStyle>
          <a:p>
            <a:r>
              <a:t>In this window select the option for “Sign in with SSO”.</a:t>
            </a:r>
          </a:p>
        </p:txBody>
      </p:sp>
      <p:sp>
        <p:nvSpPr>
          <p:cNvPr id="157" name="Shape 157"/>
          <p:cNvSpPr/>
          <p:nvPr/>
        </p:nvSpPr>
        <p:spPr>
          <a:xfrm>
            <a:off x="10046244" y="5304473"/>
            <a:ext cx="2320560" cy="1270001"/>
          </a:xfrm>
          <a:custGeom>
            <a:avLst/>
            <a:gdLst/>
            <a:ahLst/>
            <a:cxnLst>
              <a:cxn ang="0">
                <a:pos x="wd2" y="hd2"/>
              </a:cxn>
              <a:cxn ang="5400000">
                <a:pos x="wd2" y="hd2"/>
              </a:cxn>
              <a:cxn ang="10800000">
                <a:pos x="wd2" y="hd2"/>
              </a:cxn>
              <a:cxn ang="16200000">
                <a:pos x="wd2" y="hd2"/>
              </a:cxn>
            </a:cxnLst>
            <a:rect l="0" t="0" r="r" b="b"/>
            <a:pathLst>
              <a:path w="21600" h="21600" extrusionOk="0">
                <a:moveTo>
                  <a:pt x="7566" y="14256"/>
                </a:moveTo>
                <a:lnTo>
                  <a:pt x="7566" y="21600"/>
                </a:lnTo>
                <a:lnTo>
                  <a:pt x="0" y="10800"/>
                </a:lnTo>
                <a:lnTo>
                  <a:pt x="7566" y="0"/>
                </a:lnTo>
                <a:lnTo>
                  <a:pt x="7566" y="7344"/>
                </a:lnTo>
                <a:lnTo>
                  <a:pt x="21600" y="7344"/>
                </a:lnTo>
                <a:lnTo>
                  <a:pt x="21600" y="14256"/>
                </a:lnTo>
                <a:close/>
              </a:path>
            </a:pathLst>
          </a:custGeom>
          <a:gradFill>
            <a:gsLst>
              <a:gs pos="0">
                <a:schemeClr val="accent5"/>
              </a:gs>
              <a:gs pos="100000">
                <a:schemeClr val="accent5">
                  <a:hueOff val="243286"/>
                  <a:satOff val="19694"/>
                  <a:lumOff val="-10952"/>
                </a:schemeClr>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a:defRPr sz="2400">
                <a:effectLst>
                  <a:outerShdw blurRad="25400" dist="23998" dir="2700000" rotWithShape="0">
                    <a:srgbClr val="000000">
                      <a:alpha val="31034"/>
                    </a:srgbClr>
                  </a:outerShdw>
                </a:effectLst>
                <a:latin typeface="+mn-lt"/>
                <a:ea typeface="+mn-ea"/>
                <a:cs typeface="+mn-cs"/>
                <a:sym typeface="Helvetica Light"/>
              </a:defRPr>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ctrTitle"/>
          </p:nvPr>
        </p:nvSpPr>
        <p:spPr>
          <a:xfrm>
            <a:off x="1070576" y="1251472"/>
            <a:ext cx="10863649" cy="1040394"/>
          </a:xfrm>
          <a:prstGeom prst="rect">
            <a:avLst/>
          </a:prstGeom>
        </p:spPr>
        <p:txBody>
          <a:bodyPr/>
          <a:lstStyle>
            <a:lvl1pPr defTabSz="408940">
              <a:defRPr sz="5600"/>
            </a:lvl1pPr>
          </a:lstStyle>
          <a:p>
            <a:r>
              <a:t>Logging in with portal credentials</a:t>
            </a:r>
          </a:p>
        </p:txBody>
      </p:sp>
      <p:pic>
        <p:nvPicPr>
          <p:cNvPr id="160" name="pasted-image.png"/>
          <p:cNvPicPr>
            <a:picLocks noChangeAspect="1"/>
          </p:cNvPicPr>
          <p:nvPr/>
        </p:nvPicPr>
        <p:blipFill>
          <a:blip r:embed="rId2">
            <a:extLst/>
          </a:blip>
          <a:stretch>
            <a:fillRect/>
          </a:stretch>
        </p:blipFill>
        <p:spPr>
          <a:xfrm>
            <a:off x="2446715" y="4707299"/>
            <a:ext cx="8426445" cy="4446115"/>
          </a:xfrm>
          <a:prstGeom prst="rect">
            <a:avLst/>
          </a:prstGeom>
          <a:ln w="12700">
            <a:miter lim="400000"/>
          </a:ln>
        </p:spPr>
      </p:pic>
      <p:sp>
        <p:nvSpPr>
          <p:cNvPr id="161" name="Shape 161"/>
          <p:cNvSpPr/>
          <p:nvPr/>
        </p:nvSpPr>
        <p:spPr>
          <a:xfrm>
            <a:off x="391686" y="42735"/>
            <a:ext cx="12536503" cy="13299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a:bodyPr>
          <a:lstStyle>
            <a:lvl1pPr defTabSz="543305">
              <a:defRPr sz="7440">
                <a:solidFill>
                  <a:srgbClr val="DCDEE0"/>
                </a:solidFill>
              </a:defRPr>
            </a:lvl1pPr>
          </a:lstStyle>
          <a:p>
            <a:r>
              <a:t>Zoom Application Download</a:t>
            </a:r>
          </a:p>
        </p:txBody>
      </p:sp>
      <p:sp>
        <p:nvSpPr>
          <p:cNvPr id="162" name="Shape 162"/>
          <p:cNvSpPr/>
          <p:nvPr/>
        </p:nvSpPr>
        <p:spPr>
          <a:xfrm>
            <a:off x="1056286" y="2501094"/>
            <a:ext cx="11207303" cy="24449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1pPr algn="l">
              <a:defRPr sz="4000"/>
            </a:lvl1pPr>
          </a:lstStyle>
          <a:p>
            <a:r>
              <a:t>After downloading and installing the application in the zoom cloud meetings window enter your company domain “ucanr”.</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ctrTitle"/>
          </p:nvPr>
        </p:nvSpPr>
        <p:spPr>
          <a:xfrm>
            <a:off x="1070576" y="1251472"/>
            <a:ext cx="10863649" cy="1040394"/>
          </a:xfrm>
          <a:prstGeom prst="rect">
            <a:avLst/>
          </a:prstGeom>
        </p:spPr>
        <p:txBody>
          <a:bodyPr/>
          <a:lstStyle>
            <a:lvl1pPr defTabSz="408940">
              <a:defRPr sz="5600"/>
            </a:lvl1pPr>
          </a:lstStyle>
          <a:p>
            <a:r>
              <a:t>Logging in with portal credentials</a:t>
            </a:r>
          </a:p>
        </p:txBody>
      </p:sp>
      <p:pic>
        <p:nvPicPr>
          <p:cNvPr id="165" name="pasted-image.png"/>
          <p:cNvPicPr>
            <a:picLocks noChangeAspect="1"/>
          </p:cNvPicPr>
          <p:nvPr/>
        </p:nvPicPr>
        <p:blipFill>
          <a:blip r:embed="rId2">
            <a:extLst/>
          </a:blip>
          <a:stretch>
            <a:fillRect/>
          </a:stretch>
        </p:blipFill>
        <p:spPr>
          <a:xfrm>
            <a:off x="2467611" y="3947045"/>
            <a:ext cx="8069578" cy="5326912"/>
          </a:xfrm>
          <a:prstGeom prst="rect">
            <a:avLst/>
          </a:prstGeom>
          <a:ln w="12700">
            <a:miter lim="400000"/>
          </a:ln>
        </p:spPr>
      </p:pic>
      <p:sp>
        <p:nvSpPr>
          <p:cNvPr id="166" name="Shape 166"/>
          <p:cNvSpPr/>
          <p:nvPr/>
        </p:nvSpPr>
        <p:spPr>
          <a:xfrm>
            <a:off x="391686" y="42735"/>
            <a:ext cx="12536503" cy="13299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a:bodyPr>
          <a:lstStyle>
            <a:lvl1pPr defTabSz="543305">
              <a:defRPr sz="7440">
                <a:solidFill>
                  <a:srgbClr val="DCDEE0"/>
                </a:solidFill>
              </a:defRPr>
            </a:lvl1pPr>
          </a:lstStyle>
          <a:p>
            <a:r>
              <a:t>Zoom Application Download</a:t>
            </a:r>
          </a:p>
        </p:txBody>
      </p:sp>
      <p:sp>
        <p:nvSpPr>
          <p:cNvPr id="167" name="Shape 167"/>
          <p:cNvSpPr/>
          <p:nvPr/>
        </p:nvSpPr>
        <p:spPr>
          <a:xfrm>
            <a:off x="1056286" y="2501094"/>
            <a:ext cx="11207303" cy="24449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1pPr algn="l">
              <a:defRPr sz="4000"/>
            </a:lvl1pPr>
          </a:lstStyle>
          <a:p>
            <a:r>
              <a:t>The portal log in window should appear. Log in with your ucanr email and portal password. </a:t>
            </a:r>
          </a:p>
        </p:txBody>
      </p:sp>
    </p:spTree>
  </p:cSld>
  <p:clrMapOvr>
    <a:masterClrMapping/>
  </p:clrMapOvr>
  <p:transition spd="med"/>
</p:sld>
</file>

<file path=ppt/theme/theme1.xml><?xml version="1.0" encoding="utf-8"?>
<a:theme xmlns:a="http://schemas.openxmlformats.org/drawingml/2006/main"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Book Antiqua"/>
        <a:ea typeface="Book Antiqua"/>
        <a:cs typeface="Book Antiqua"/>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j-lt"/>
            <a:ea typeface="+mj-ea"/>
            <a:cs typeface="+mj-cs"/>
            <a:sym typeface="Book Antiqu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Book Antiqua"/>
        <a:ea typeface="Book Antiqua"/>
        <a:cs typeface="Book Antiqua"/>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j-lt"/>
            <a:ea typeface="+mj-ea"/>
            <a:cs typeface="+mj-cs"/>
            <a:sym typeface="Book Antiqu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40</TotalTime>
  <Words>1464</Words>
  <Application>Microsoft Macintosh PowerPoint</Application>
  <PresentationFormat>Custom</PresentationFormat>
  <Paragraphs>209</Paragraphs>
  <Slides>34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Book Antiqua</vt:lpstr>
      <vt:lpstr>Helvetica</vt:lpstr>
      <vt:lpstr>Helvetica Light</vt:lpstr>
      <vt:lpstr>Helvetica Neue</vt:lpstr>
      <vt:lpstr>Arial</vt:lpstr>
      <vt:lpstr>Gradient</vt:lpstr>
      <vt:lpstr>Welcome to Zoom Training</vt:lpstr>
      <vt:lpstr>Current Applications in Use</vt:lpstr>
      <vt:lpstr>Today’s Agenda </vt:lpstr>
      <vt:lpstr>Hardware Requirements</vt:lpstr>
      <vt:lpstr>Software Requirements</vt:lpstr>
      <vt:lpstr>Zoom Application Download Logging in.</vt:lpstr>
      <vt:lpstr>Logging in with portal credentials</vt:lpstr>
      <vt:lpstr>Logging in with portal credentials</vt:lpstr>
      <vt:lpstr>Logging in with portal credentials</vt:lpstr>
      <vt:lpstr>Logging In Via Portal Credentials</vt:lpstr>
      <vt:lpstr>Logging in without ANR credentials</vt:lpstr>
      <vt:lpstr>Hosting a Meeting</vt:lpstr>
      <vt:lpstr>Schedule a meeting</vt:lpstr>
      <vt:lpstr>Schedule a meeting</vt:lpstr>
      <vt:lpstr>Joining a meeting</vt:lpstr>
      <vt:lpstr>Desktop Controls</vt:lpstr>
      <vt:lpstr>Desktop Controls</vt:lpstr>
      <vt:lpstr>Desktop Controls</vt:lpstr>
      <vt:lpstr>Desktop Controls</vt:lpstr>
      <vt:lpstr>Meeting Controls</vt:lpstr>
      <vt:lpstr>Meeting Controls</vt:lpstr>
      <vt:lpstr>Meeting Controls</vt:lpstr>
      <vt:lpstr>Meeting Controls</vt:lpstr>
      <vt:lpstr>Screen Share Controls</vt:lpstr>
      <vt:lpstr>Screen Share Menu</vt:lpstr>
      <vt:lpstr>Screen Share Annotation Menu</vt:lpstr>
      <vt:lpstr>Logging into your Zoom profile.</vt:lpstr>
      <vt:lpstr>Profile Management</vt:lpstr>
      <vt:lpstr>Profile Management</vt:lpstr>
      <vt:lpstr>Profile Management</vt:lpstr>
      <vt:lpstr>Profile Management</vt:lpstr>
      <vt:lpstr>Large Meetings and Webinars</vt:lpstr>
      <vt:lpstr>Q&amp;A</vt:lpstr>
      <vt:lpstr>Important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Zoom Training</dc:title>
  <cp:lastModifiedBy>Microsoft Office User</cp:lastModifiedBy>
  <cp:revision>7</cp:revision>
  <dcterms:modified xsi:type="dcterms:W3CDTF">2017-01-26T21:38:48Z</dcterms:modified>
</cp:coreProperties>
</file>