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8"/>
  </p:notesMasterIdLst>
  <p:handoutMasterIdLst>
    <p:handoutMasterId r:id="rId79"/>
  </p:handoutMasterIdLst>
  <p:sldIdLst>
    <p:sldId id="346" r:id="rId2"/>
    <p:sldId id="350" r:id="rId3"/>
    <p:sldId id="347" r:id="rId4"/>
    <p:sldId id="348" r:id="rId5"/>
    <p:sldId id="453" r:id="rId6"/>
    <p:sldId id="379" r:id="rId7"/>
    <p:sldId id="447" r:id="rId8"/>
    <p:sldId id="405" r:id="rId9"/>
    <p:sldId id="435" r:id="rId10"/>
    <p:sldId id="436" r:id="rId11"/>
    <p:sldId id="442" r:id="rId12"/>
    <p:sldId id="444" r:id="rId13"/>
    <p:sldId id="431" r:id="rId14"/>
    <p:sldId id="440" r:id="rId15"/>
    <p:sldId id="406" r:id="rId16"/>
    <p:sldId id="419" r:id="rId17"/>
    <p:sldId id="448" r:id="rId18"/>
    <p:sldId id="443" r:id="rId19"/>
    <p:sldId id="423" r:id="rId20"/>
    <p:sldId id="422" r:id="rId21"/>
    <p:sldId id="429" r:id="rId22"/>
    <p:sldId id="340" r:id="rId23"/>
    <p:sldId id="342" r:id="rId24"/>
    <p:sldId id="425" r:id="rId25"/>
    <p:sldId id="343" r:id="rId26"/>
    <p:sldId id="317" r:id="rId27"/>
    <p:sldId id="454" r:id="rId28"/>
    <p:sldId id="455" r:id="rId29"/>
    <p:sldId id="456" r:id="rId30"/>
    <p:sldId id="457" r:id="rId31"/>
    <p:sldId id="458" r:id="rId32"/>
    <p:sldId id="459" r:id="rId33"/>
    <p:sldId id="460" r:id="rId34"/>
    <p:sldId id="461" r:id="rId35"/>
    <p:sldId id="462" r:id="rId36"/>
    <p:sldId id="463" r:id="rId37"/>
    <p:sldId id="464" r:id="rId38"/>
    <p:sldId id="377" r:id="rId39"/>
    <p:sldId id="465" r:id="rId40"/>
    <p:sldId id="466" r:id="rId41"/>
    <p:sldId id="467" r:id="rId42"/>
    <p:sldId id="468" r:id="rId43"/>
    <p:sldId id="469" r:id="rId44"/>
    <p:sldId id="470" r:id="rId45"/>
    <p:sldId id="471" r:id="rId46"/>
    <p:sldId id="472" r:id="rId47"/>
    <p:sldId id="473" r:id="rId48"/>
    <p:sldId id="474" r:id="rId49"/>
    <p:sldId id="475" r:id="rId50"/>
    <p:sldId id="476" r:id="rId51"/>
    <p:sldId id="477" r:id="rId52"/>
    <p:sldId id="478" r:id="rId53"/>
    <p:sldId id="479" r:id="rId54"/>
    <p:sldId id="480" r:id="rId55"/>
    <p:sldId id="481" r:id="rId56"/>
    <p:sldId id="482" r:id="rId57"/>
    <p:sldId id="483" r:id="rId58"/>
    <p:sldId id="484" r:id="rId59"/>
    <p:sldId id="485" r:id="rId60"/>
    <p:sldId id="486" r:id="rId61"/>
    <p:sldId id="487" r:id="rId62"/>
    <p:sldId id="488" r:id="rId63"/>
    <p:sldId id="489" r:id="rId64"/>
    <p:sldId id="490" r:id="rId65"/>
    <p:sldId id="491" r:id="rId66"/>
    <p:sldId id="492" r:id="rId67"/>
    <p:sldId id="493" r:id="rId68"/>
    <p:sldId id="494" r:id="rId69"/>
    <p:sldId id="495" r:id="rId70"/>
    <p:sldId id="496" r:id="rId71"/>
    <p:sldId id="497" r:id="rId72"/>
    <p:sldId id="498" r:id="rId73"/>
    <p:sldId id="499" r:id="rId74"/>
    <p:sldId id="450" r:id="rId75"/>
    <p:sldId id="378" r:id="rId76"/>
    <p:sldId id="376" r:id="rId77"/>
  </p:sldIdLst>
  <p:sldSz cx="9144000" cy="6858000" type="screen4x3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7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nny  Proteau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84" autoAdjust="0"/>
    <p:restoredTop sz="89744" autoAdjust="0"/>
  </p:normalViewPr>
  <p:slideViewPr>
    <p:cSldViewPr>
      <p:cViewPr varScale="1">
        <p:scale>
          <a:sx n="57" d="100"/>
          <a:sy n="57" d="100"/>
        </p:scale>
        <p:origin x="195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-492"/>
    </p:cViewPr>
  </p:sorterViewPr>
  <p:notesViewPr>
    <p:cSldViewPr>
      <p:cViewPr varScale="1">
        <p:scale>
          <a:sx n="53" d="100"/>
          <a:sy n="53" d="100"/>
        </p:scale>
        <p:origin x="3102" y="84"/>
      </p:cViewPr>
      <p:guideLst>
        <p:guide orient="horz" pos="2957"/>
        <p:guide pos="223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5CB34EFE-C0D0-4080-8090-E2A710D1A146}" type="datetimeFigureOut">
              <a:rPr lang="en-US" smtClean="0"/>
              <a:pPr/>
              <a:t>3/11/2017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68947ABE-94C2-48B2-AA8F-87426BD8DF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3206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F18901AE-0193-4647-8648-58FAD3000FED}" type="datetimeFigureOut">
              <a:rPr lang="en-US" smtClean="0"/>
              <a:pPr/>
              <a:t>3/11/2017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FAD9D05A-0D71-4116-A396-6522D6EBA5A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604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48833"/>
            <a:r>
              <a:rPr lang="en-US">
                <a:latin typeface="Arial" pitchFamily="34" charset="0"/>
                <a:ea typeface="ＭＳ Ｐゴシック" pitchFamily="34" charset="-128"/>
              </a:rPr>
              <a:t>Master Gardener Program Overview</a:t>
            </a: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48833"/>
            <a:r>
              <a:rPr lang="en-US">
                <a:latin typeface="Arial" pitchFamily="34" charset="0"/>
                <a:ea typeface="ＭＳ Ｐゴシック" pitchFamily="34" charset="-128"/>
              </a:rPr>
              <a:t>1/6/2014</a:t>
            </a:r>
          </a:p>
        </p:txBody>
      </p:sp>
      <p:sp>
        <p:nvSpPr>
          <p:cNvPr id="1638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48833"/>
            <a:r>
              <a:rPr lang="en-US">
                <a:latin typeface="Arial" pitchFamily="34" charset="0"/>
                <a:ea typeface="ＭＳ Ｐゴシック" pitchFamily="34" charset="-128"/>
              </a:rPr>
              <a:t>Napa County Master Gardener Training - 2014</a:t>
            </a:r>
          </a:p>
        </p:txBody>
      </p:sp>
      <p:sp>
        <p:nvSpPr>
          <p:cNvPr id="1638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F6F6B03-154C-4219-84AC-A53E312EBED5}" type="slidenum">
              <a:rPr lang="en-US"/>
              <a:pPr/>
              <a:t>1</a:t>
            </a:fld>
            <a:endParaRPr lang="en-US"/>
          </a:p>
        </p:txBody>
      </p:sp>
      <p:sp>
        <p:nvSpPr>
          <p:cNvPr id="163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9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WELCOME to our UC Master Gardener’s of Napa County workshop!  My teammates and I have some helpful information to share with you today that your  garden and the gardener in you will appreciate.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 has been to a Master Gardener workshop before? This one?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 will give you some guidelines for getting your garden ready for Spring and </a:t>
            </a:r>
            <a:r>
              <a:rPr lang="en-US" sz="1200" i="1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Summber</a:t>
            </a:r>
            <a:r>
              <a:rPr lang="en-US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planting,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 bathrooms are ______________________________.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We will not be taking a formal break, and please feel free to get up at any time.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Even though our time is limited and we have a lot of workshop material to cover, we will all be here to answer questions individually afterwards if you have a question about your own garden.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96234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7DB07F-4074-42A9-9AC8-F425B092949D}" type="slidenum">
              <a:rPr lang="en-US" smtClean="0">
                <a:ea typeface="ＭＳ Ｐゴシック"/>
                <a:cs typeface="ＭＳ Ｐゴシック"/>
              </a:rPr>
              <a:pPr/>
              <a:t>11</a:t>
            </a:fld>
            <a:endParaRPr lang="en-US">
              <a:ea typeface="ＭＳ Ｐゴシック"/>
              <a:cs typeface="ＭＳ Ｐゴシック"/>
            </a:endParaRPr>
          </a:p>
        </p:txBody>
      </p:sp>
      <p:sp>
        <p:nvSpPr>
          <p:cNvPr id="137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>
                <a:ea typeface="ＭＳ Ｐゴシック"/>
                <a:cs typeface="ＭＳ Ｐゴシック"/>
              </a:rPr>
              <a:t>What is our climate called</a:t>
            </a:r>
          </a:p>
        </p:txBody>
      </p:sp>
    </p:spTree>
    <p:extLst>
      <p:ext uri="{BB962C8B-B14F-4D97-AF65-F5344CB8AC3E}">
        <p14:creationId xmlns:p14="http://schemas.microsoft.com/office/powerpoint/2010/main" val="36846349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ACF8F0-EB75-44C8-B266-7BAFAF04E2E4}" type="slidenum">
              <a:rPr lang="en-US" smtClean="0">
                <a:ea typeface="ＭＳ Ｐゴシック"/>
                <a:cs typeface="ＭＳ Ｐゴシック"/>
              </a:rPr>
              <a:pPr/>
              <a:t>12</a:t>
            </a:fld>
            <a:endParaRPr lang="en-US">
              <a:ea typeface="ＭＳ Ｐゴシック"/>
              <a:cs typeface="ＭＳ Ｐゴシック"/>
            </a:endParaRPr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8400752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9D05A-0D71-4116-A396-6522D6EBA5A9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1755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A21B60-933D-4411-8FAC-9820B04F6EE2}" type="slidenum">
              <a:rPr lang="en-US" smtClean="0">
                <a:ea typeface="ＭＳ Ｐゴシック"/>
                <a:cs typeface="ＭＳ Ｐゴシック"/>
              </a:rPr>
              <a:pPr/>
              <a:t>14</a:t>
            </a:fld>
            <a:endParaRPr lang="en-US">
              <a:ea typeface="ＭＳ Ｐゴシック"/>
              <a:cs typeface="ＭＳ Ｐゴシック"/>
            </a:endParaRPr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>
                <a:ea typeface="ＭＳ Ｐゴシック"/>
                <a:cs typeface="ＭＳ Ｐゴシック"/>
              </a:rPr>
              <a:t>Coastal Warm: Low temperatures 26-16 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ea typeface="ＭＳ Ｐゴシック"/>
                <a:cs typeface="ＭＳ Ｐゴシック"/>
              </a:rPr>
              <a:t>Coastal Cool: Influenced by marine air 85% Low temps 28-21 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ea typeface="ＭＳ Ｐゴシック"/>
                <a:cs typeface="ＭＳ Ｐゴシック"/>
              </a:rPr>
              <a:t>Digger Pine: Hot summers; colder winters  Low temperatures 23-9 F  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Foothill-Digger Pine name to the abundance of California foothill pines in the area</a:t>
            </a:r>
            <a:endParaRPr lang="en-US" dirty="0">
              <a:ea typeface="ＭＳ Ｐゴシック"/>
              <a:cs typeface="ＭＳ Ｐゴシック"/>
            </a:endParaRPr>
          </a:p>
          <a:p>
            <a:pPr eaLnBrk="1" hangingPunct="1"/>
            <a:endParaRPr lang="en-US" dirty="0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1032350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Careful with averages -- joke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9D05A-0D71-4116-A396-6522D6EBA5A9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1317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Requirement for summer vegetables—need to survey your area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9D05A-0D71-4116-A396-6522D6EBA5A9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2107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Important to map your property during different times of day and season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9D05A-0D71-4116-A396-6522D6EBA5A9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0834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B3630E-04AF-41D3-B20E-DAD075EA3B2D}" type="slidenum">
              <a:rPr lang="en-US" smtClean="0">
                <a:ea typeface="ＭＳ Ｐゴシック"/>
                <a:cs typeface="ＭＳ Ｐゴシック"/>
              </a:rPr>
              <a:pPr/>
              <a:t>18</a:t>
            </a:fld>
            <a:endParaRPr lang="en-US">
              <a:ea typeface="ＭＳ Ｐゴシック"/>
              <a:cs typeface="ＭＳ Ｐゴシック"/>
            </a:endParaRPr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>
                <a:ea typeface="ＭＳ Ｐゴシック"/>
                <a:cs typeface="ＭＳ Ｐゴシック"/>
              </a:rPr>
              <a:t>What are some examples in your property?</a:t>
            </a:r>
          </a:p>
        </p:txBody>
      </p:sp>
    </p:spTree>
    <p:extLst>
      <p:ext uri="{BB962C8B-B14F-4D97-AF65-F5344CB8AC3E}">
        <p14:creationId xmlns:p14="http://schemas.microsoft.com/office/powerpoint/2010/main" val="25498142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Keep tall plants from creating unwanted shade; but can locate to protect from wind or too much heat.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9D05A-0D71-4116-A396-6522D6EBA5A9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5700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many use each one. What</a:t>
            </a:r>
            <a:r>
              <a:rPr lang="en-US" baseline="0" dirty="0"/>
              <a:t> is your current method, or plan to irrigate your veggies?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9D05A-0D71-4116-A396-6522D6EBA5A9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595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Provide class years—Jennifer-2014</a:t>
            </a:r>
            <a:r>
              <a:rPr lang="en-US"/>
              <a:t>; Priscilla 2009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Master Gardener Program Overview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1/6/2014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Napa County Master Gardener Training - 2014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C93B37B-65FB-4E66-BB8D-40169057C46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9161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Takes</a:t>
            </a:r>
            <a:r>
              <a:rPr lang="en-US" baseline="0" dirty="0"/>
              <a:t> great deal of water to get the same effect of a long, steady rain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771A8-441B-4AF9-A8F5-5D17E83F73C4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3334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Maybe</a:t>
            </a:r>
            <a:r>
              <a:rPr lang="en-US" baseline="0" dirty="0"/>
              <a:t> as an additional soaking--but at the base of the plant if drip system isn’t doing the job.  Much time to replicate a 1-2” rainfall.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771A8-441B-4AF9-A8F5-5D17E83F73C4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1452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With Soil or something like this--edging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9D05A-0D71-4116-A396-6522D6EBA5A9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8575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If you are going to hand </a:t>
            </a:r>
            <a:r>
              <a:rPr lang="en-US"/>
              <a:t>water. Need </a:t>
            </a:r>
            <a:r>
              <a:rPr lang="en-US" dirty="0"/>
              <a:t>to reach the roots…e.g. tomatoes can be very deep.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771A8-441B-4AF9-A8F5-5D17E83F73C4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7199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42289">
              <a:defRPr/>
            </a:pPr>
            <a:r>
              <a:rPr lang="en-US" b="1" dirty="0"/>
              <a:t>Provides deep watering at roots; no waste; minimal labor (after one-time installation); MONITOR: for leaks, plugged emitters and if need different emitter</a:t>
            </a:r>
          </a:p>
          <a:p>
            <a:pPr defTabSz="942289">
              <a:defRPr/>
            </a:pPr>
            <a:r>
              <a:rPr lang="en-US" sz="1200" dirty="0"/>
              <a:t>. </a:t>
            </a:r>
            <a:endParaRPr lang="en-US" b="1" dirty="0"/>
          </a:p>
          <a:p>
            <a:pPr marL="0" marR="0" lvl="0" indent="0" algn="l" defTabSz="9422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USE HOSE BIB VACUUM BREAKERS </a:t>
            </a:r>
            <a:r>
              <a:rPr lang="en-US" dirty="0"/>
              <a:t>Keeps potentially contaminated garden water from back-flowing into household water.  Not needed if are separate from one another.</a:t>
            </a:r>
          </a:p>
          <a:p>
            <a:pPr defTabSz="942289">
              <a:defRPr/>
            </a:pP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771A8-441B-4AF9-A8F5-5D17E83F73C4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1279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92213" y="703263"/>
            <a:ext cx="4692650" cy="35194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707708" y="4458017"/>
            <a:ext cx="5661599" cy="4223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4008705" y="8914406"/>
            <a:ext cx="3066599" cy="469199"/>
          </a:xfrm>
          <a:prstGeom prst="rect">
            <a:avLst/>
          </a:prstGeom>
        </p:spPr>
        <p:txBody>
          <a:bodyPr lIns="94050" tIns="47025" rIns="94050" bIns="47025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900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BDD222-0C17-9548-890B-04875D722C13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6722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Reference</a:t>
            </a:r>
            <a:r>
              <a:rPr lang="en-US" baseline="0" dirty="0"/>
              <a:t> Handouts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Master Gardener Program Overview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1/6/2014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Napa County Master Gardener Training - 2014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C93B37B-65FB-4E66-BB8D-40169057C462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2061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Reference</a:t>
            </a:r>
            <a:r>
              <a:rPr lang="en-US" baseline="0" dirty="0"/>
              <a:t> Handouts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Master Gardener Program Overview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1/6/2014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Napa County Master Gardener Training - 2014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C93B37B-65FB-4E66-BB8D-40169057C462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9320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audience about what it means for soil to be workable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9D05A-0D71-4116-A396-6522D6EBA5A9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418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About 150 active;</a:t>
            </a:r>
            <a:r>
              <a:rPr lang="en-US" baseline="0" dirty="0"/>
              <a:t>  88 hour course and annual Continuing Education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9D05A-0D71-4116-A396-6522D6EBA5A9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0377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</a:t>
            </a:r>
            <a:r>
              <a:rPr lang="en-US" baseline="0" dirty="0"/>
              <a:t> is your current method, or plan to irrigate your veggies?  This section will cover three main methods--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771A8-441B-4AF9-A8F5-5D17E83F73C4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22145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As we will see in the next</a:t>
            </a:r>
            <a:r>
              <a:rPr lang="en-US" baseline="0" dirty="0"/>
              <a:t> set </a:t>
            </a:r>
            <a:r>
              <a:rPr lang="en-US" baseline="0"/>
              <a:t>of slides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771A8-441B-4AF9-A8F5-5D17E83F73C4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41790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July 4 is 100%, then April 1 is 50%, Memorial Day is 75% percent, mid-August</a:t>
            </a:r>
            <a:r>
              <a:rPr lang="en-US" baseline="0" dirty="0"/>
              <a:t> </a:t>
            </a:r>
            <a:r>
              <a:rPr lang="en-US" dirty="0"/>
              <a:t>is 50% percent, and mid-September is 30%</a:t>
            </a:r>
          </a:p>
          <a:p>
            <a:r>
              <a:rPr lang="en-US" dirty="0"/>
              <a:t>Of course, your plants are smaller in the early spring and there may still be moisture in the soil, so you need to adjust accordingly</a:t>
            </a:r>
          </a:p>
          <a:p>
            <a:r>
              <a:rPr lang="en-US" dirty="0"/>
              <a:t>The</a:t>
            </a:r>
            <a:r>
              <a:rPr lang="en-US" baseline="0" dirty="0"/>
              <a:t> main thing to remember is that most of us overwater in August and September.  </a:t>
            </a:r>
          </a:p>
          <a:p>
            <a:r>
              <a:rPr lang="en-US" b="1" baseline="0" dirty="0"/>
              <a:t>When should you stop watering your tomatoes?</a:t>
            </a:r>
          </a:p>
          <a:p>
            <a:r>
              <a:rPr lang="en-US" b="0" baseline="0" dirty="0"/>
              <a:t>We have a great handout on critical watering periods for a variety of vegetables.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9D05A-0D71-4116-A396-6522D6EBA5A9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26603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Reference</a:t>
            </a:r>
            <a:r>
              <a:rPr lang="en-US" baseline="0" dirty="0"/>
              <a:t> Handouts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Master Gardener Program Overview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1/6/2014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Napa County Master Gardener Training - 2014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C93B37B-65FB-4E66-BB8D-40169057C462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42461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Reference</a:t>
            </a:r>
            <a:r>
              <a:rPr lang="en-US" baseline="0" dirty="0"/>
              <a:t> Handouts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Master Gardener Program Overview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1/6/2014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Napa County Master Gardener Training - 2014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C93B37B-65FB-4E66-BB8D-40169057C462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33186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Reference</a:t>
            </a:r>
            <a:r>
              <a:rPr lang="en-US" baseline="0" dirty="0"/>
              <a:t> Handouts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Master Gardener Program Overview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1/6/2014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Napa County Master Gardener Training - 2014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C93B37B-65FB-4E66-BB8D-40169057C462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53405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503">
              <a:defRPr>
                <a:solidFill>
                  <a:schemeClr val="tx1"/>
                </a:solidFill>
                <a:latin typeface="Arial" charset="0"/>
              </a:defRPr>
            </a:lvl1pPr>
            <a:lvl2pPr marL="710855" indent="-273406" defTabSz="923503">
              <a:defRPr>
                <a:solidFill>
                  <a:schemeClr val="tx1"/>
                </a:solidFill>
                <a:latin typeface="Arial" charset="0"/>
              </a:defRPr>
            </a:lvl2pPr>
            <a:lvl3pPr marL="1093622" indent="-218724" defTabSz="923503">
              <a:defRPr>
                <a:solidFill>
                  <a:schemeClr val="tx1"/>
                </a:solidFill>
                <a:latin typeface="Arial" charset="0"/>
              </a:defRPr>
            </a:lvl3pPr>
            <a:lvl4pPr marL="1531071" indent="-218724" defTabSz="923503">
              <a:defRPr>
                <a:solidFill>
                  <a:schemeClr val="tx1"/>
                </a:solidFill>
                <a:latin typeface="Arial" charset="0"/>
              </a:defRPr>
            </a:lvl4pPr>
            <a:lvl5pPr marL="1968520" indent="-218724" defTabSz="923503">
              <a:defRPr>
                <a:solidFill>
                  <a:schemeClr val="tx1"/>
                </a:solidFill>
                <a:latin typeface="Arial" charset="0"/>
              </a:defRPr>
            </a:lvl5pPr>
            <a:lvl6pPr marL="2405969" indent="-218724" defTabSz="923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843418" indent="-218724" defTabSz="923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280867" indent="-218724" defTabSz="923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718316" indent="-218724" defTabSz="923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CB8FFAB-D134-49FA-AB55-B8A12F6B280F}" type="slidenum">
              <a:rPr lang="en-US">
                <a:latin typeface="Times New Roman" pitchFamily="18" charset="0"/>
              </a:rPr>
              <a:pPr/>
              <a:t>66</a:t>
            </a:fld>
            <a:endParaRPr lang="en-US" dirty="0">
              <a:latin typeface="Times New Roman" pitchFamily="18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dirty="0"/>
              <a:t>Don’t dig up the soil</a:t>
            </a:r>
          </a:p>
          <a:p>
            <a:r>
              <a:rPr lang="en-US" dirty="0"/>
              <a:t>Mulch</a:t>
            </a:r>
          </a:p>
          <a:p>
            <a:r>
              <a:rPr lang="en-US" dirty="0"/>
              <a:t>Perennial weeds vs. annual weeds</a:t>
            </a:r>
          </a:p>
          <a:p>
            <a:r>
              <a:rPr lang="en-US" dirty="0"/>
              <a:t>Advantage of sheet mulching</a:t>
            </a:r>
          </a:p>
        </p:txBody>
      </p:sp>
    </p:spTree>
    <p:extLst>
      <p:ext uri="{BB962C8B-B14F-4D97-AF65-F5344CB8AC3E}">
        <p14:creationId xmlns:p14="http://schemas.microsoft.com/office/powerpoint/2010/main" val="347995277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Who</a:t>
            </a:r>
            <a:r>
              <a:rPr lang="en-US" baseline="0" dirty="0"/>
              <a:t> has access to the internet?  Or a friend or relative?  There’s a wealth of information online for everything in gardening.  What—When—How—Where….and dealing with problems.</a:t>
            </a:r>
          </a:p>
          <a:p>
            <a:r>
              <a:rPr lang="en-US" baseline="0" dirty="0"/>
              <a:t>There’s a handout with the steps to take.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Master Gardener Program Overview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1/6/2014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Napa County Master Gardener Training - 2014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C93B37B-65FB-4E66-BB8D-40169057C462}" type="slidenum">
              <a:rPr lang="en-US" smtClean="0"/>
              <a:pPr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54312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will be here afterwards to address any questions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9D05A-0D71-4116-A396-6522D6EBA5A9}" type="slidenum">
              <a:rPr lang="en-US" smtClean="0"/>
              <a:pPr/>
              <a:t>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31241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4579" name="Header Placeholder 3"/>
          <p:cNvSpPr>
            <a:spLocks noGrp="1"/>
          </p:cNvSpPr>
          <p:nvPr>
            <p:ph type="hdr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48833"/>
            <a:r>
              <a:rPr lang="en-US">
                <a:latin typeface="Arial" pitchFamily="34" charset="0"/>
                <a:ea typeface="ＭＳ Ｐゴシック" pitchFamily="34" charset="-128"/>
              </a:rPr>
              <a:t>Master Gardener Program Overview</a:t>
            </a:r>
          </a:p>
        </p:txBody>
      </p:sp>
      <p:sp>
        <p:nvSpPr>
          <p:cNvPr id="24580" name="Date Placeholder 4"/>
          <p:cNvSpPr>
            <a:spLocks noGrp="1"/>
          </p:cNvSpPr>
          <p:nvPr>
            <p:ph type="dt" sz="quarter" idx="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48833"/>
            <a:r>
              <a:rPr lang="en-US">
                <a:latin typeface="Arial" pitchFamily="34" charset="0"/>
                <a:ea typeface="ＭＳ Ｐゴシック" pitchFamily="34" charset="-128"/>
              </a:rPr>
              <a:t>1/6/2014</a:t>
            </a:r>
          </a:p>
        </p:txBody>
      </p:sp>
      <p:sp>
        <p:nvSpPr>
          <p:cNvPr id="24581" name="Footer Placeholder 5"/>
          <p:cNvSpPr>
            <a:spLocks noGrp="1"/>
          </p:cNvSpPr>
          <p:nvPr>
            <p:ph type="ftr" sz="quarter" idx="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48833"/>
            <a:r>
              <a:rPr lang="en-US">
                <a:latin typeface="Arial" pitchFamily="34" charset="0"/>
                <a:ea typeface="ＭＳ Ｐゴシック" pitchFamily="34" charset="-128"/>
              </a:rPr>
              <a:t>Napa County Master Gardener Training - 2014</a:t>
            </a:r>
          </a:p>
        </p:txBody>
      </p:sp>
      <p:sp>
        <p:nvSpPr>
          <p:cNvPr id="24582" name="Slide Number Placeholder 6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2162D33-DEE2-4C37-A6FA-0F1E386CCF81}" type="slidenum">
              <a:rPr lang="en-US"/>
              <a:pPr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2396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Master Gardener Program Overview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1/6/2014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Napa County Master Gardener Training - 2014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C93B37B-65FB-4E66-BB8D-40169057C46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7548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Many opportunities. This is listing is online and one of the handouts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9D05A-0D71-4116-A396-6522D6EBA5A9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6470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 Our focus today is not on specific vegetables, but developing and maintain a successful garden. Like constructing a building—needs a good location and foundation. We will show you, and with handouts how to research the UC Web resources for specific plants.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3x5 cards are for you to write questions to ask later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What issues, questions do you have? </a:t>
            </a:r>
          </a:p>
          <a:p>
            <a:endParaRPr lang="en-US" dirty="0"/>
          </a:p>
          <a:p>
            <a:r>
              <a:rPr lang="en-US" dirty="0"/>
              <a:t>Reference</a:t>
            </a:r>
            <a:r>
              <a:rPr lang="en-US" baseline="0" dirty="0"/>
              <a:t> the various displays including the plant families.  If time or afterwards can ask about given plants and/or problems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9D05A-0D71-4116-A396-6522D6EBA5A9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5523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 we are focusing on establishing a healthy garden whatever you choose.  We will show you and with a handout how to get very specific information on all vegetables.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9D05A-0D71-4116-A396-6522D6EBA5A9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3174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Cool Season workshop August 26th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9D05A-0D71-4116-A396-6522D6EBA5A9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0161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Yeah, like “location—location—location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9D05A-0D71-4116-A396-6522D6EBA5A9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775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5AB3-5351-4379-8E44-67B09BDA60B5}" type="datetime1">
              <a:rPr lang="en-US" smtClean="0"/>
              <a:pPr/>
              <a:t>3/11/2017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D0DDA-C96F-4D79-BFCC-3165252D5337}" type="datetime1">
              <a:rPr lang="en-US" smtClean="0"/>
              <a:pPr/>
              <a:t>3/11/2017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BD6FF-02C1-4527-B7DC-29CC892AE80D}" type="datetime1">
              <a:rPr lang="en-US" smtClean="0"/>
              <a:pPr/>
              <a:t>3/11/2017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bg>
      <p:bgPr>
        <a:solidFill>
          <a:schemeClr val="bg1">
            <a:alpha val="38823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  <a:defRPr>
                <a:latin typeface="Humana Sans ITC Std Medium" pitchFamily="50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  <a:defRPr>
                <a:latin typeface="Humana Sans ITC Std Medium" pitchFamily="50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4CDE9-9B3A-4FD0-97B8-199C5DA71B1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086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D85-DE6F-41AB-92D6-D88311300406}" type="datetime1">
              <a:rPr lang="en-US" smtClean="0"/>
              <a:pPr/>
              <a:t>3/11/2017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F03C8-2198-42DE-A9D0-C659668FEAC5}" type="datetime1">
              <a:rPr lang="en-US" smtClean="0"/>
              <a:pPr/>
              <a:t>3/11/2017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68DE4-4B3F-4404-921B-E4C274013DC4}" type="datetime1">
              <a:rPr lang="en-US" smtClean="0"/>
              <a:pPr/>
              <a:t>3/11/2017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9CA6-4FE3-4D63-BBF8-9342DB6A0438}" type="datetime1">
              <a:rPr lang="en-US" smtClean="0"/>
              <a:pPr/>
              <a:t>3/11/2017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3ACDE-68D0-4F03-B10A-9AE1C1A421C7}" type="datetime1">
              <a:rPr lang="en-US" smtClean="0"/>
              <a:pPr/>
              <a:t>3/11/2017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A8DEA-26A4-4618-9984-55F4D7CF9447}" type="datetime1">
              <a:rPr lang="en-US" smtClean="0"/>
              <a:pPr/>
              <a:t>3/11/2017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54FF2-D9E2-44FF-9CB9-A955642D92C0}" type="datetime1">
              <a:rPr lang="en-US" smtClean="0"/>
              <a:pPr/>
              <a:t>3/11/2017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B2C5A-C2D0-41E2-9B92-D19D04F011F4}" type="datetime1">
              <a:rPr lang="en-US" smtClean="0"/>
              <a:pPr/>
              <a:t>3/11/2017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1CBA5-77A2-4C9E-9981-DB4C26929687}" type="datetime1">
              <a:rPr lang="en-US" smtClean="0"/>
              <a:pPr/>
              <a:t>3/11/2017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6B777D-24AD-4DCE-A614-8736B10F3EE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31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35.jpeg"/><Relationship Id="rId4" Type="http://schemas.openxmlformats.org/officeDocument/2006/relationships/image" Target="../media/image34.tif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if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4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9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4.jpeg"/><Relationship Id="rId5" Type="http://schemas.openxmlformats.org/officeDocument/2006/relationships/image" Target="../media/image63.png"/><Relationship Id="rId4" Type="http://schemas.openxmlformats.org/officeDocument/2006/relationships/image" Target="../media/image62.jpe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6.pn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9.jpeg"/><Relationship Id="rId4" Type="http://schemas.openxmlformats.org/officeDocument/2006/relationships/image" Target="../media/image88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4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http://ucanr.edu/sites/ucmgnapa/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jpe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070" y="2932887"/>
            <a:ext cx="9194277" cy="1871003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dirty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UC Master Gardener Program Napa County</a:t>
            </a:r>
            <a:r>
              <a:rPr lang="en-US" sz="2600" dirty="0">
                <a:solidFill>
                  <a:schemeClr val="tx1"/>
                </a:solidFill>
                <a:effectLst/>
                <a:ea typeface="ＭＳ Ｐゴシック" pitchFamily="34" charset="-128"/>
              </a:rPr>
              <a:t/>
            </a:r>
            <a:br>
              <a:rPr lang="en-US" sz="2600" dirty="0">
                <a:solidFill>
                  <a:schemeClr val="tx1"/>
                </a:solidFill>
                <a:effectLst/>
                <a:ea typeface="ＭＳ Ｐゴシック" pitchFamily="34" charset="-128"/>
              </a:rPr>
            </a:br>
            <a:r>
              <a:rPr lang="en-US" sz="3600" dirty="0">
                <a:solidFill>
                  <a:schemeClr val="tx1"/>
                </a:solidFill>
                <a:effectLst/>
                <a:ea typeface="ＭＳ Ｐゴシック" pitchFamily="34" charset="-128"/>
              </a:rPr>
              <a:t/>
            </a:r>
            <a:br>
              <a:rPr lang="en-US" sz="3600" dirty="0">
                <a:solidFill>
                  <a:schemeClr val="tx1"/>
                </a:solidFill>
                <a:effectLst/>
                <a:ea typeface="ＭＳ Ｐゴシック" pitchFamily="34" charset="-128"/>
              </a:rPr>
            </a:br>
            <a:endParaRPr lang="en-US" sz="2400" dirty="0">
              <a:solidFill>
                <a:schemeClr val="tx1"/>
              </a:solidFill>
              <a:effectLst/>
              <a:ea typeface="ＭＳ Ｐゴシック" pitchFamily="34" charset="-128"/>
            </a:endParaRPr>
          </a:p>
        </p:txBody>
      </p:sp>
      <p:pic>
        <p:nvPicPr>
          <p:cNvPr id="15362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0" y="-7962"/>
            <a:ext cx="9220201" cy="305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B0D2400-C88B-4C53-BE52-243389AA85D3}" type="slidenum">
              <a:rPr lang="en-US"/>
              <a:pPr/>
              <a:t>1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04800" y="4044103"/>
            <a:ext cx="44446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ea typeface="ＭＳ Ｐゴシック" pitchFamily="34" charset="-128"/>
              </a:rPr>
              <a:t>Spring &amp; Summer Vegetables Workshop</a:t>
            </a:r>
            <a:r>
              <a:rPr lang="en-US" sz="3600" dirty="0">
                <a:ea typeface="ＭＳ Ｐゴシック" pitchFamily="34" charset="-128"/>
              </a:rPr>
              <a:t/>
            </a:r>
            <a:br>
              <a:rPr lang="en-US" sz="3600" dirty="0">
                <a:ea typeface="ＭＳ Ｐゴシック" pitchFamily="34" charset="-128"/>
              </a:rPr>
            </a:br>
            <a:r>
              <a:rPr lang="en-US" sz="3600" dirty="0">
                <a:ea typeface="ＭＳ Ｐゴシック" pitchFamily="34" charset="-128"/>
              </a:rPr>
              <a:t> </a:t>
            </a:r>
            <a:endParaRPr lang="en-US" sz="3600" dirty="0"/>
          </a:p>
        </p:txBody>
      </p:sp>
      <p:pic>
        <p:nvPicPr>
          <p:cNvPr id="7" name="Picture 6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0" y="4267200"/>
            <a:ext cx="3879523" cy="242130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69820" y="5536819"/>
            <a:ext cx="251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March 11, 2017</a:t>
            </a:r>
          </a:p>
        </p:txBody>
      </p:sp>
    </p:spTree>
    <p:extLst>
      <p:ext uri="{BB962C8B-B14F-4D97-AF65-F5344CB8AC3E}">
        <p14:creationId xmlns:p14="http://schemas.microsoft.com/office/powerpoint/2010/main" val="275562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Why Does Location Matter?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Climate Zones &amp; Micro-Climates</a:t>
            </a:r>
          </a:p>
          <a:p>
            <a:endParaRPr lang="en-US" dirty="0"/>
          </a:p>
          <a:p>
            <a:r>
              <a:rPr lang="en-US" dirty="0"/>
              <a:t>Sunlight—how much needed daily</a:t>
            </a:r>
          </a:p>
          <a:p>
            <a:endParaRPr lang="en-US" dirty="0"/>
          </a:p>
          <a:p>
            <a:r>
              <a:rPr lang="en-US" dirty="0"/>
              <a:t>Temperature</a:t>
            </a:r>
          </a:p>
          <a:p>
            <a:endParaRPr lang="en-US" dirty="0"/>
          </a:p>
          <a:p>
            <a:r>
              <a:rPr lang="en-US" dirty="0"/>
              <a:t>Terrain </a:t>
            </a:r>
          </a:p>
          <a:p>
            <a:endParaRPr lang="en-US" dirty="0"/>
          </a:p>
          <a:p>
            <a:r>
              <a:rPr lang="en-US" dirty="0"/>
              <a:t>Wind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255784"/>
            <a:ext cx="1454885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218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72DCEB3-3EB0-4627-BE39-097A5D4E31BC}" type="slidenum">
              <a:rPr lang="en-US" smtClean="0">
                <a:ea typeface="ＭＳ Ｐゴシック"/>
                <a:cs typeface="ＭＳ Ｐゴシック"/>
              </a:rPr>
              <a:pPr/>
              <a:t>11</a:t>
            </a:fld>
            <a:endParaRPr lang="en-US">
              <a:ea typeface="ＭＳ Ｐゴシック"/>
              <a:cs typeface="ＭＳ Ｐゴシック"/>
            </a:endParaRPr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09800" y="457200"/>
            <a:ext cx="2362200" cy="823305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en-US" b="1" dirty="0">
                <a:ea typeface="ＭＳ Ｐゴシック"/>
                <a:cs typeface="ＭＳ Ｐゴシック"/>
              </a:rPr>
              <a:t>CLIMATE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933450" y="2656869"/>
            <a:ext cx="7696200" cy="3863975"/>
          </a:xfr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en-US" dirty="0">
                <a:ea typeface="ＭＳ Ｐゴシック"/>
                <a:cs typeface="ＭＳ Ｐゴシック"/>
              </a:rPr>
              <a:t>Requires an understanding of our climate, Napa Valley climate zones, and site microclimates </a:t>
            </a:r>
          </a:p>
          <a:p>
            <a:pPr eaLnBrk="1" hangingPunct="1"/>
            <a:endParaRPr lang="en-US" dirty="0">
              <a:ea typeface="ＭＳ Ｐゴシック"/>
              <a:cs typeface="ＭＳ Ｐゴシック"/>
            </a:endParaRPr>
          </a:p>
          <a:p>
            <a:pPr eaLnBrk="1" hangingPunct="1"/>
            <a:r>
              <a:rPr lang="en-US" dirty="0">
                <a:ea typeface="ＭＳ Ｐゴシック"/>
                <a:cs typeface="ＭＳ Ｐゴシック"/>
              </a:rPr>
              <a:t>Requires observation and planning</a:t>
            </a:r>
          </a:p>
          <a:p>
            <a:pPr eaLnBrk="1" hangingPunct="1"/>
            <a:endParaRPr lang="en-US" dirty="0">
              <a:ea typeface="ＭＳ Ｐゴシック"/>
              <a:cs typeface="ＭＳ Ｐゴシック"/>
            </a:endParaRPr>
          </a:p>
          <a:p>
            <a:pPr eaLnBrk="1" hangingPunct="1"/>
            <a:r>
              <a:rPr lang="en-US" dirty="0">
                <a:ea typeface="ＭＳ Ｐゴシック"/>
                <a:cs typeface="ＭＳ Ｐゴシック"/>
              </a:rPr>
              <a:t>Gardening in harmony with our environment requires less effort</a:t>
            </a:r>
          </a:p>
          <a:p>
            <a:pPr eaLnBrk="1" hangingPunct="1"/>
            <a:endParaRPr lang="en-US" dirty="0">
              <a:ea typeface="ＭＳ Ｐゴシック"/>
              <a:cs typeface="ＭＳ Ｐゴシック"/>
            </a:endParaRPr>
          </a:p>
          <a:p>
            <a:pPr eaLnBrk="1" hangingPunct="1"/>
            <a:r>
              <a:rPr lang="en-US" dirty="0">
                <a:ea typeface="ＭＳ Ｐゴシック"/>
                <a:cs typeface="ＭＳ Ｐゴシック"/>
              </a:rPr>
              <a:t>Understand that climate zones and microclimates vary throughout the county—and around your property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381000" y="1812536"/>
            <a:ext cx="81153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</a:rPr>
              <a:t>Most important factor in successful home gardening</a:t>
            </a:r>
          </a:p>
        </p:txBody>
      </p:sp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5334000" y="-31516"/>
            <a:ext cx="3616751" cy="16544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3577" y="274638"/>
            <a:ext cx="1454885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356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38349" y="192371"/>
            <a:ext cx="4908125" cy="990599"/>
          </a:xfrm>
        </p:spPr>
        <p:txBody>
          <a:bodyPr>
            <a:noAutofit/>
          </a:bodyPr>
          <a:lstStyle/>
          <a:p>
            <a:pPr algn="l" eaLnBrk="1" hangingPunct="1"/>
            <a:r>
              <a:rPr lang="en-US" sz="3200" b="1" dirty="0">
                <a:ea typeface="ＭＳ Ｐゴシック"/>
                <a:cs typeface="ＭＳ Ｐゴシック"/>
              </a:rPr>
              <a:t>Our Mediterranean Climate </a:t>
            </a:r>
          </a:p>
        </p:txBody>
      </p:sp>
      <p:sp>
        <p:nvSpPr>
          <p:cNvPr id="37891" name="Text Box 5"/>
          <p:cNvSpPr txBox="1">
            <a:spLocks noChangeArrowheads="1"/>
          </p:cNvSpPr>
          <p:nvPr/>
        </p:nvSpPr>
        <p:spPr bwMode="auto">
          <a:xfrm>
            <a:off x="2674144" y="3593307"/>
            <a:ext cx="184731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kumimoji="1" lang="en-US" sz="210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37893" name="TextBox 10"/>
          <p:cNvSpPr txBox="1">
            <a:spLocks noChangeArrowheads="1"/>
          </p:cNvSpPr>
          <p:nvPr/>
        </p:nvSpPr>
        <p:spPr bwMode="auto">
          <a:xfrm>
            <a:off x="1688675" y="1260993"/>
            <a:ext cx="622935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On west coasts of continental land masses,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Next to sea,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Influenced by subtropical high-pressure systems that inhibit summer rainfall.</a:t>
            </a:r>
          </a:p>
        </p:txBody>
      </p:sp>
      <p:sp>
        <p:nvSpPr>
          <p:cNvPr id="37894" name="Slide Number Placeholder 6"/>
          <p:cNvSpPr>
            <a:spLocks noGrp="1"/>
          </p:cNvSpPr>
          <p:nvPr>
            <p:ph type="sldNum" sz="quarter" idx="12"/>
          </p:nvPr>
        </p:nvSpPr>
        <p:spPr bwMode="auto">
          <a:xfrm>
            <a:off x="6553242" y="6266918"/>
            <a:ext cx="21336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00A55606-58A5-48F5-A612-FC9DB7D586D4}" type="slidenum">
              <a:rPr lang="en-US" smtClean="0">
                <a:ea typeface="ＭＳ Ｐゴシック"/>
                <a:cs typeface="ＭＳ Ｐゴシック"/>
              </a:rPr>
              <a:pPr/>
              <a:t>12</a:t>
            </a:fld>
            <a:endParaRPr lang="en-US">
              <a:ea typeface="ＭＳ Ｐゴシック"/>
              <a:cs typeface="ＭＳ Ｐゴシック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255784"/>
            <a:ext cx="1454885" cy="1325562"/>
          </a:xfrm>
          <a:prstGeom prst="rect">
            <a:avLst/>
          </a:prstGeom>
        </p:spPr>
      </p:pic>
      <p:pic>
        <p:nvPicPr>
          <p:cNvPr id="11" name="Picture 10" descr="Image result for images of mediterranean climate in California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12" y="3098819"/>
            <a:ext cx="6553199" cy="3286115"/>
          </a:xfrm>
          <a:prstGeom prst="rect">
            <a:avLst/>
          </a:prstGeom>
          <a:noFill/>
          <a:ln>
            <a:noFill/>
          </a:ln>
        </p:spPr>
      </p:pic>
      <p:sp>
        <p:nvSpPr>
          <p:cNvPr id="37892" name="TextBox 9"/>
          <p:cNvSpPr txBox="1">
            <a:spLocks noChangeArrowheads="1"/>
          </p:cNvSpPr>
          <p:nvPr/>
        </p:nvSpPr>
        <p:spPr bwMode="auto">
          <a:xfrm>
            <a:off x="2406514" y="6294745"/>
            <a:ext cx="4539961" cy="62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buFont typeface="Arial" charset="0"/>
              <a:buChar char="•"/>
            </a:pPr>
            <a:r>
              <a:rPr lang="en-US" sz="2100" b="1" dirty="0">
                <a:latin typeface="Times New Roman" pitchFamily="18" charset="0"/>
              </a:rPr>
              <a:t>Only 2% of world shares this climate</a:t>
            </a:r>
          </a:p>
          <a:p>
            <a:endParaRPr lang="en-US" sz="1350" dirty="0"/>
          </a:p>
        </p:txBody>
      </p:sp>
      <p:sp>
        <p:nvSpPr>
          <p:cNvPr id="4" name="Oval 3"/>
          <p:cNvSpPr/>
          <p:nvPr/>
        </p:nvSpPr>
        <p:spPr>
          <a:xfrm>
            <a:off x="3867547" y="3930283"/>
            <a:ext cx="12192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377376" y="5442358"/>
            <a:ext cx="389402" cy="4635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494632" y="4020145"/>
            <a:ext cx="388085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503595" y="5500863"/>
            <a:ext cx="388085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451381" y="5450868"/>
            <a:ext cx="720668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43661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2686" y="-56156"/>
            <a:ext cx="6477000" cy="1143000"/>
          </a:xfrm>
        </p:spPr>
        <p:txBody>
          <a:bodyPr>
            <a:normAutofit/>
          </a:bodyPr>
          <a:lstStyle/>
          <a:p>
            <a:r>
              <a:rPr lang="en-US" sz="2800" dirty="0"/>
              <a:t>Napa Area Climate Zones--Sunset Magazine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5" name="Content Placeholder 4" descr="http://sunsetwesterngardencollection.com/images/uploads/San_Fran_Bay_Area_full_size.jpg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922338"/>
            <a:ext cx="4648200" cy="593566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: Rounded Corners 5"/>
          <p:cNvSpPr/>
          <p:nvPr/>
        </p:nvSpPr>
        <p:spPr>
          <a:xfrm>
            <a:off x="4279024" y="1524000"/>
            <a:ext cx="2597369" cy="2286000"/>
          </a:xfrm>
          <a:prstGeom prst="round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5519093" y="2490750"/>
            <a:ext cx="1796107" cy="1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6338422" y="1796650"/>
            <a:ext cx="1018056" cy="308854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296807" y="1204270"/>
            <a:ext cx="1630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7-Lake </a:t>
            </a:r>
            <a:r>
              <a:rPr lang="en-US" dirty="0" err="1"/>
              <a:t>Berryessa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438746" y="3383132"/>
            <a:ext cx="1630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15-Foothills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91400" y="2287385"/>
            <a:ext cx="1630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14- Napa Valley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H="1" flipV="1">
            <a:off x="6075271" y="3040345"/>
            <a:ext cx="1316129" cy="529259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255784"/>
            <a:ext cx="1454885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66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B9FC6B4-E3C9-44E4-A190-60C4F05B797E}" type="slidenum">
              <a:rPr lang="en-US" smtClean="0">
                <a:ea typeface="ＭＳ Ｐゴシック"/>
                <a:cs typeface="ＭＳ Ｐゴシック"/>
              </a:rPr>
              <a:pPr/>
              <a:t>14</a:t>
            </a:fld>
            <a:endParaRPr lang="en-US">
              <a:ea typeface="ＭＳ Ｐゴシック"/>
              <a:cs typeface="ＭＳ Ｐゴシック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8262" y="1646304"/>
            <a:ext cx="815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Growing Season: Mid-March—Mid November</a:t>
            </a:r>
          </a:p>
        </p:txBody>
      </p:sp>
      <p:sp>
        <p:nvSpPr>
          <p:cNvPr id="3" name="Rectangle 2"/>
          <p:cNvSpPr/>
          <p:nvPr/>
        </p:nvSpPr>
        <p:spPr>
          <a:xfrm>
            <a:off x="2452551" y="2863909"/>
            <a:ext cx="4264822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>
                <a:ea typeface="ＭＳ Ｐゴシック"/>
                <a:cs typeface="ＭＳ Ｐゴシック"/>
              </a:rPr>
              <a:t>Zone 15  Coastal Cool</a:t>
            </a:r>
            <a:endParaRPr lang="en-US" sz="3600" dirty="0"/>
          </a:p>
        </p:txBody>
      </p:sp>
      <p:sp>
        <p:nvSpPr>
          <p:cNvPr id="4" name="Rectangle 3"/>
          <p:cNvSpPr/>
          <p:nvPr/>
        </p:nvSpPr>
        <p:spPr>
          <a:xfrm>
            <a:off x="1524000" y="3445357"/>
            <a:ext cx="7391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ea typeface="ＭＳ Ｐゴシック"/>
                <a:cs typeface="ＭＳ Ｐゴシック"/>
              </a:rPr>
              <a:t>Growing Season: May-November</a:t>
            </a:r>
          </a:p>
          <a:p>
            <a:r>
              <a:rPr lang="en-US" sz="2400" b="1" dirty="0">
                <a:ea typeface="ＭＳ Ｐゴシック"/>
                <a:cs typeface="ＭＳ Ｐゴシック"/>
              </a:rPr>
              <a:t>Fog-catching hilltops, Mt. </a:t>
            </a:r>
            <a:r>
              <a:rPr lang="en-US" sz="2400" b="1" dirty="0" err="1">
                <a:ea typeface="ＭＳ Ｐゴシック"/>
                <a:cs typeface="ＭＳ Ｐゴシック"/>
              </a:rPr>
              <a:t>Veeder</a:t>
            </a:r>
            <a:r>
              <a:rPr lang="en-US" sz="2400" b="1" dirty="0">
                <a:ea typeface="ＭＳ Ｐゴシック"/>
                <a:cs typeface="ＭＳ Ｐゴシック"/>
              </a:rPr>
              <a:t>, Spring Mt., Howell Mt</a:t>
            </a:r>
            <a:endParaRPr lang="en-US" sz="2400" b="1" dirty="0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057400" y="4597597"/>
            <a:ext cx="5918462" cy="6857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ea typeface="ＭＳ Ｐゴシック"/>
                <a:cs typeface="ＭＳ Ｐゴシック"/>
              </a:rPr>
              <a:t>Zone 7  Foothill - Digger Pine</a:t>
            </a:r>
          </a:p>
        </p:txBody>
      </p:sp>
      <p:sp>
        <p:nvSpPr>
          <p:cNvPr id="5" name="Rectangle 4"/>
          <p:cNvSpPr/>
          <p:nvPr/>
        </p:nvSpPr>
        <p:spPr>
          <a:xfrm>
            <a:off x="1914525" y="5486821"/>
            <a:ext cx="66103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ea typeface="ＭＳ Ｐゴシック"/>
                <a:cs typeface="ＭＳ Ｐゴシック"/>
              </a:rPr>
              <a:t>Growing season May to mid-October</a:t>
            </a:r>
          </a:p>
          <a:p>
            <a:pPr algn="ctr"/>
            <a:r>
              <a:rPr lang="en-US" sz="2400" b="1" dirty="0">
                <a:ea typeface="ＭＳ Ｐゴシック"/>
                <a:cs typeface="ＭＳ Ｐゴシック"/>
              </a:rPr>
              <a:t>Pope Valley,  Lake </a:t>
            </a:r>
            <a:r>
              <a:rPr lang="en-US" sz="2400" b="1" dirty="0" err="1">
                <a:ea typeface="ＭＳ Ｐゴシック"/>
                <a:cs typeface="ＭＳ Ｐゴシック"/>
              </a:rPr>
              <a:t>Berryessa</a:t>
            </a:r>
            <a:endParaRPr lang="en-US" sz="2400" b="1" dirty="0">
              <a:ea typeface="ＭＳ Ｐゴシック"/>
              <a:cs typeface="ＭＳ Ｐゴシック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255784"/>
            <a:ext cx="1454885" cy="132556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124200" y="2074134"/>
            <a:ext cx="24170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ea typeface="ＭＳ Ｐゴシック"/>
                <a:cs typeface="ＭＳ Ｐゴシック"/>
              </a:rPr>
              <a:t>Napa Valley Floor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1629281" y="400291"/>
            <a:ext cx="76743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/>
              <a:t>Napa Area Climate Zones--Sunset Magazine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31172" y="1038416"/>
            <a:ext cx="4103027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/>
              <a:t>Zone 14 Coastal Warm</a:t>
            </a:r>
          </a:p>
        </p:txBody>
      </p:sp>
    </p:spTree>
    <p:extLst>
      <p:ext uri="{BB962C8B-B14F-4D97-AF65-F5344CB8AC3E}">
        <p14:creationId xmlns:p14="http://schemas.microsoft.com/office/powerpoint/2010/main" val="4007609821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at\Documents\Master Gardeners\Average Napa temperature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-242721"/>
            <a:ext cx="5473221" cy="7100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3608110" y="2450971"/>
            <a:ext cx="49490" cy="349262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6172200" y="2440758"/>
            <a:ext cx="4713" cy="334022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3227110" y="2137790"/>
            <a:ext cx="762000" cy="31318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651370" y="2137789"/>
            <a:ext cx="762000" cy="31318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255784"/>
            <a:ext cx="1454885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7568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304801"/>
            <a:ext cx="9144000" cy="1264186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ea typeface="Gungsuh" panose="02030600000101010101" pitchFamily="18" charset="-127"/>
                <a:cs typeface="Arial" panose="020B0604020202020204" pitchFamily="34" charset="0"/>
              </a:rPr>
              <a:t/>
            </a:r>
            <a:br>
              <a:rPr lang="en-US" sz="3600" b="1" dirty="0">
                <a:latin typeface="Arial" panose="020B0604020202020204" pitchFamily="34" charset="0"/>
                <a:ea typeface="Gungsuh" panose="02030600000101010101" pitchFamily="18" charset="-127"/>
                <a:cs typeface="Arial" panose="020B0604020202020204" pitchFamily="34" charset="0"/>
              </a:rPr>
            </a:br>
            <a:endParaRPr lang="en-US" sz="3600" b="1" dirty="0">
              <a:latin typeface="Arial" panose="020B0604020202020204" pitchFamily="34" charset="0"/>
              <a:ea typeface="Gungsuh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52600" y="237703"/>
            <a:ext cx="518160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SUNLIGHT 6-8 Hours Daily</a:t>
            </a:r>
          </a:p>
        </p:txBody>
      </p:sp>
      <p:pic>
        <p:nvPicPr>
          <p:cNvPr id="2050" name="Picture 2" descr="Image result for images of sunlight on vegetable garde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90" y="1255021"/>
            <a:ext cx="8937220" cy="5466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735676" y="948678"/>
            <a:ext cx="762000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West</a:t>
            </a:r>
            <a:r>
              <a:rPr lang="en-US" dirty="0"/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8600" y="4495800"/>
            <a:ext cx="762000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South</a:t>
            </a:r>
            <a:r>
              <a:rPr lang="en-US" dirty="0"/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71027" y="5934757"/>
            <a:ext cx="762000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East</a:t>
            </a:r>
            <a:r>
              <a:rPr lang="en-US" dirty="0"/>
              <a:t>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255784"/>
            <a:ext cx="1454885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3569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p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82772" y="993128"/>
            <a:ext cx="6205351" cy="44456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33115" y="3933913"/>
            <a:ext cx="755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West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2438400"/>
            <a:ext cx="761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East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00982" y="5438753"/>
            <a:ext cx="10138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South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255784"/>
            <a:ext cx="1454885" cy="13255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607890" y="1181236"/>
            <a:ext cx="8879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North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185096" y="3215940"/>
            <a:ext cx="1125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Dry &amp; Hot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9593" y="3298502"/>
            <a:ext cx="885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Moist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47435" y="2981537"/>
            <a:ext cx="1125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Sunny </a:t>
            </a:r>
          </a:p>
        </p:txBody>
      </p:sp>
    </p:spTree>
    <p:extLst>
      <p:ext uri="{BB962C8B-B14F-4D97-AF65-F5344CB8AC3E}">
        <p14:creationId xmlns:p14="http://schemas.microsoft.com/office/powerpoint/2010/main" val="36727575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BBCD6C8-5090-458C-8353-70433179FFB9}" type="slidenum">
              <a:rPr lang="en-US" smtClean="0">
                <a:ea typeface="ＭＳ Ｐゴシック"/>
                <a:cs typeface="ＭＳ Ｐゴシック"/>
              </a:rPr>
              <a:pPr/>
              <a:t>18</a:t>
            </a:fld>
            <a:endParaRPr lang="en-US">
              <a:ea typeface="ＭＳ Ｐゴシック"/>
              <a:cs typeface="ＭＳ Ｐゴシック"/>
            </a:endParaRPr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07284" y="971550"/>
            <a:ext cx="5707915" cy="7429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ea typeface="ＭＳ Ｐゴシック"/>
                <a:cs typeface="ＭＳ Ｐゴシック"/>
              </a:rPr>
              <a:t>What is a Microclimate?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381000" y="1828800"/>
            <a:ext cx="7467600" cy="15240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en-US" sz="2700" dirty="0">
              <a:ea typeface="ＭＳ Ｐゴシック"/>
              <a:cs typeface="ＭＳ Ｐゴシック"/>
            </a:endParaRPr>
          </a:p>
          <a:p>
            <a:pPr eaLnBrk="1" hangingPunct="1">
              <a:buFontTx/>
              <a:buNone/>
            </a:pPr>
            <a:r>
              <a:rPr lang="en-US" sz="2700" dirty="0">
                <a:ea typeface="ＭＳ Ｐゴシック"/>
                <a:cs typeface="ＭＳ Ｐゴシック"/>
              </a:rPr>
              <a:t>    A climatic condition specific to a small area that is different from its surrounding conditions</a:t>
            </a:r>
            <a:endParaRPr lang="en-US" sz="3300" dirty="0">
              <a:ea typeface="ＭＳ Ｐゴシック"/>
              <a:cs typeface="ＭＳ Ｐゴシック"/>
            </a:endParaRPr>
          </a:p>
          <a:p>
            <a:pPr eaLnBrk="1" hangingPunct="1"/>
            <a:endParaRPr lang="en-US" dirty="0">
              <a:ea typeface="ＭＳ Ｐゴシック"/>
              <a:cs typeface="ＭＳ Ｐゴシック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255784"/>
            <a:ext cx="1454885" cy="1325562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565642" y="3740150"/>
            <a:ext cx="5707915" cy="742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ea typeface="ＭＳ Ｐゴシック"/>
                <a:cs typeface="ＭＳ Ｐゴシック"/>
              </a:rPr>
              <a:t>Where can they occur? 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438400" y="4483100"/>
            <a:ext cx="3962400" cy="85090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None/>
            </a:pPr>
            <a:endParaRPr lang="en-US" sz="2700" dirty="0">
              <a:ea typeface="ＭＳ Ｐゴシック"/>
              <a:cs typeface="ＭＳ Ｐゴシック"/>
            </a:endParaRPr>
          </a:p>
          <a:p>
            <a:pPr algn="ctr">
              <a:buFontTx/>
              <a:buNone/>
            </a:pPr>
            <a:r>
              <a:rPr lang="en-US" sz="2700" dirty="0">
                <a:ea typeface="ＭＳ Ｐゴシック"/>
                <a:cs typeface="ＭＳ Ｐゴシック"/>
              </a:rPr>
              <a:t>Just about anywhere. </a:t>
            </a:r>
            <a:endParaRPr lang="en-US" sz="3300" dirty="0">
              <a:ea typeface="ＭＳ Ｐゴシック"/>
              <a:cs typeface="ＭＳ Ｐゴシック"/>
            </a:endParaRPr>
          </a:p>
          <a:p>
            <a:endParaRPr lang="en-US" dirty="0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19915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/>
      <p:bldP spid="6" grpId="0"/>
      <p:bldP spid="7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362455"/>
            <a:ext cx="8305800" cy="1264186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ea typeface="Gungsuh" panose="02030600000101010101" pitchFamily="18" charset="-127"/>
                <a:cs typeface="Arial" panose="020B0604020202020204" pitchFamily="34" charset="0"/>
              </a:rPr>
              <a:t>Microclimates Within A Garden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336E-AA2F-4395-A44B-D2F8BF539D6F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7" name="Picture 6" descr="Image result for images of vegetable garden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881" y="2144762"/>
            <a:ext cx="7010400" cy="4191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Oval 3"/>
          <p:cNvSpPr/>
          <p:nvPr/>
        </p:nvSpPr>
        <p:spPr>
          <a:xfrm>
            <a:off x="1203881" y="3108000"/>
            <a:ext cx="1714500" cy="1676400"/>
          </a:xfrm>
          <a:prstGeom prst="ellipse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971800" y="1687810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Good Location? </a:t>
            </a:r>
          </a:p>
        </p:txBody>
      </p:sp>
      <p:cxnSp>
        <p:nvCxnSpPr>
          <p:cNvPr id="9" name="Straight Arrow Connector 8"/>
          <p:cNvCxnSpPr>
            <a:cxnSpLocks/>
          </p:cNvCxnSpPr>
          <p:nvPr/>
        </p:nvCxnSpPr>
        <p:spPr>
          <a:xfrm flipH="1">
            <a:off x="2583141" y="2058886"/>
            <a:ext cx="1131609" cy="956623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255784"/>
            <a:ext cx="1454885" cy="1325562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5067300" y="2667000"/>
            <a:ext cx="3276600" cy="1981200"/>
          </a:xfrm>
          <a:prstGeom prst="ellipse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14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281"/>
            <a:ext cx="8229600" cy="1143000"/>
          </a:xfrm>
        </p:spPr>
        <p:txBody>
          <a:bodyPr/>
          <a:lstStyle/>
          <a:p>
            <a:r>
              <a:rPr lang="en-US" dirty="0"/>
              <a:t>Today’s MG Team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079057"/>
            <a:ext cx="6629400" cy="5638801"/>
          </a:xfrm>
        </p:spPr>
        <p:txBody>
          <a:bodyPr>
            <a:normAutofit/>
          </a:bodyPr>
          <a:lstStyle/>
          <a:p>
            <a:pPr>
              <a:lnSpc>
                <a:spcPts val="3000"/>
              </a:lnSpc>
              <a:spcBef>
                <a:spcPts val="0"/>
              </a:spcBef>
              <a:buNone/>
            </a:pPr>
            <a:endParaRPr lang="en-US" dirty="0"/>
          </a:p>
          <a:p>
            <a:pPr>
              <a:lnSpc>
                <a:spcPts val="3000"/>
              </a:lnSpc>
              <a:spcBef>
                <a:spcPts val="0"/>
              </a:spcBef>
            </a:pPr>
            <a:r>
              <a:rPr lang="en-US" sz="4000" dirty="0"/>
              <a:t>Cindy Pitcher</a:t>
            </a:r>
          </a:p>
          <a:p>
            <a:pPr>
              <a:lnSpc>
                <a:spcPts val="3000"/>
              </a:lnSpc>
              <a:spcBef>
                <a:spcPts val="0"/>
              </a:spcBef>
            </a:pPr>
            <a:endParaRPr lang="en-US" sz="4000" dirty="0"/>
          </a:p>
          <a:p>
            <a:pPr>
              <a:lnSpc>
                <a:spcPts val="3000"/>
              </a:lnSpc>
              <a:spcBef>
                <a:spcPts val="0"/>
              </a:spcBef>
            </a:pPr>
            <a:r>
              <a:rPr lang="en-US" sz="4000" dirty="0"/>
              <a:t>Susanne von Rosenberg</a:t>
            </a:r>
          </a:p>
          <a:p>
            <a:pPr>
              <a:lnSpc>
                <a:spcPts val="3000"/>
              </a:lnSpc>
              <a:spcBef>
                <a:spcPts val="0"/>
              </a:spcBef>
            </a:pPr>
            <a:endParaRPr lang="en-US" sz="4000" dirty="0"/>
          </a:p>
          <a:p>
            <a:pPr>
              <a:lnSpc>
                <a:spcPts val="3000"/>
              </a:lnSpc>
              <a:spcBef>
                <a:spcPts val="0"/>
              </a:spcBef>
            </a:pPr>
            <a:r>
              <a:rPr lang="en-US" sz="4000" dirty="0"/>
              <a:t>Mike Quinn</a:t>
            </a:r>
          </a:p>
          <a:p>
            <a:pPr>
              <a:lnSpc>
                <a:spcPts val="3000"/>
              </a:lnSpc>
              <a:spcBef>
                <a:spcPts val="0"/>
              </a:spcBef>
            </a:pPr>
            <a:endParaRPr lang="en-US" sz="4000" dirty="0"/>
          </a:p>
          <a:p>
            <a:pPr>
              <a:lnSpc>
                <a:spcPts val="3000"/>
              </a:lnSpc>
              <a:spcBef>
                <a:spcPts val="0"/>
              </a:spcBef>
            </a:pPr>
            <a:r>
              <a:rPr lang="en-US" sz="4000" dirty="0"/>
              <a:t>Cindy Panek</a:t>
            </a:r>
          </a:p>
          <a:p>
            <a:pPr>
              <a:lnSpc>
                <a:spcPts val="3000"/>
              </a:lnSpc>
              <a:spcBef>
                <a:spcPts val="0"/>
              </a:spcBef>
            </a:pPr>
            <a:endParaRPr lang="en-US" sz="4000" dirty="0"/>
          </a:p>
          <a:p>
            <a:pPr>
              <a:lnSpc>
                <a:spcPts val="3000"/>
              </a:lnSpc>
              <a:spcBef>
                <a:spcPts val="0"/>
              </a:spcBef>
            </a:pPr>
            <a:r>
              <a:rPr lang="en-US" sz="4000" dirty="0"/>
              <a:t>John Pearson</a:t>
            </a:r>
          </a:p>
          <a:p>
            <a:pPr>
              <a:lnSpc>
                <a:spcPts val="3000"/>
              </a:lnSpc>
              <a:spcBef>
                <a:spcPts val="0"/>
              </a:spcBef>
            </a:pPr>
            <a:endParaRPr lang="en-US" sz="4000" dirty="0"/>
          </a:p>
          <a:p>
            <a:pPr>
              <a:lnSpc>
                <a:spcPts val="3000"/>
              </a:lnSpc>
              <a:spcBef>
                <a:spcPts val="0"/>
              </a:spcBef>
            </a:pPr>
            <a:r>
              <a:rPr lang="en-US" sz="4000" dirty="0"/>
              <a:t>Jennifer </a:t>
            </a:r>
            <a:r>
              <a:rPr lang="en-US" sz="4000" dirty="0" err="1"/>
              <a:t>Loebs</a:t>
            </a:r>
            <a:r>
              <a:rPr lang="en-US" sz="4000" dirty="0"/>
              <a:t>, Greater</a:t>
            </a:r>
          </a:p>
          <a:p>
            <a:pPr>
              <a:lnSpc>
                <a:spcPts val="3000"/>
              </a:lnSpc>
              <a:spcBef>
                <a:spcPts val="0"/>
              </a:spcBef>
            </a:pPr>
            <a:endParaRPr lang="en-US" sz="4000" dirty="0"/>
          </a:p>
          <a:p>
            <a:pPr>
              <a:lnSpc>
                <a:spcPts val="3000"/>
              </a:lnSpc>
              <a:spcBef>
                <a:spcPts val="0"/>
              </a:spcBef>
            </a:pPr>
            <a:r>
              <a:rPr lang="en-US" sz="4000" dirty="0"/>
              <a:t>Priscilla </a:t>
            </a:r>
            <a:r>
              <a:rPr lang="en-US" sz="4000" dirty="0" err="1"/>
              <a:t>Wrubel</a:t>
            </a:r>
            <a:r>
              <a:rPr lang="en-US" sz="4000" dirty="0"/>
              <a:t>, Cashier </a:t>
            </a:r>
          </a:p>
          <a:p>
            <a:pPr>
              <a:lnSpc>
                <a:spcPts val="3000"/>
              </a:lnSpc>
              <a:spcBef>
                <a:spcPts val="0"/>
              </a:spcBef>
            </a:pPr>
            <a:endParaRPr lang="en-US" sz="4000" dirty="0"/>
          </a:p>
          <a:p>
            <a:pPr>
              <a:lnSpc>
                <a:spcPts val="3000"/>
              </a:lnSpc>
              <a:spcBef>
                <a:spcPts val="0"/>
              </a:spcBef>
            </a:pPr>
            <a:endParaRPr lang="en-US" sz="4000" dirty="0"/>
          </a:p>
          <a:p>
            <a:pPr>
              <a:lnSpc>
                <a:spcPts val="3000"/>
              </a:lnSpc>
              <a:spcBef>
                <a:spcPts val="0"/>
              </a:spcBef>
            </a:pPr>
            <a:endParaRPr lang="en-US" sz="4000" dirty="0"/>
          </a:p>
          <a:p>
            <a:pPr>
              <a:lnSpc>
                <a:spcPts val="3000"/>
              </a:lnSpc>
              <a:spcBef>
                <a:spcPts val="0"/>
              </a:spcBef>
            </a:pPr>
            <a:endParaRPr lang="en-US" sz="4000" dirty="0"/>
          </a:p>
          <a:p>
            <a:pPr>
              <a:lnSpc>
                <a:spcPts val="3000"/>
              </a:lnSpc>
              <a:spcBef>
                <a:spcPts val="0"/>
              </a:spcBef>
              <a:buNone/>
            </a:pPr>
            <a:endParaRPr lang="en-US" dirty="0"/>
          </a:p>
          <a:p>
            <a:pPr>
              <a:lnSpc>
                <a:spcPts val="3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ts val="3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ts val="3000"/>
              </a:lnSpc>
              <a:spcBef>
                <a:spcPts val="0"/>
              </a:spcBef>
            </a:pPr>
            <a:endParaRPr lang="en-US" dirty="0"/>
          </a:p>
          <a:p>
            <a:pPr marL="0" indent="0">
              <a:lnSpc>
                <a:spcPts val="3000"/>
              </a:lnSpc>
              <a:spcBef>
                <a:spcPts val="0"/>
              </a:spcBef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F1BF7E-5D57-4739-AD0F-6C386FF70381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0"/>
            <a:ext cx="1454885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81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1264187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ea typeface="Gungsuh" panose="02030600000101010101" pitchFamily="18" charset="-127"/>
                <a:cs typeface="Arial" panose="020B0604020202020204" pitchFamily="34" charset="0"/>
              </a:rPr>
              <a:t>Preparation </a:t>
            </a:r>
            <a:br>
              <a:rPr lang="en-US" sz="3600" b="1" dirty="0">
                <a:latin typeface="Arial" panose="020B0604020202020204" pitchFamily="34" charset="0"/>
                <a:ea typeface="Gungsuh" panose="02030600000101010101" pitchFamily="18" charset="-127"/>
                <a:cs typeface="Arial" panose="020B0604020202020204" pitchFamily="34" charset="0"/>
              </a:rPr>
            </a:br>
            <a:endParaRPr lang="en-US" sz="3600" b="1" dirty="0">
              <a:latin typeface="Arial" panose="020B0604020202020204" pitchFamily="34" charset="0"/>
              <a:ea typeface="Gungsuh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1568987"/>
            <a:ext cx="86106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Terrain: Level Ground: </a:t>
            </a:r>
            <a:r>
              <a:rPr lang="en-US" sz="3600" dirty="0"/>
              <a:t>Easier to prepare, plant and irrigate.</a:t>
            </a:r>
          </a:p>
          <a:p>
            <a:endParaRPr lang="en-US" sz="3600" dirty="0"/>
          </a:p>
          <a:p>
            <a:r>
              <a:rPr lang="en-US" sz="3600" b="1" dirty="0"/>
              <a:t>Easy Access </a:t>
            </a:r>
          </a:p>
          <a:p>
            <a:endParaRPr lang="en-US" sz="3600" b="1" dirty="0"/>
          </a:p>
          <a:p>
            <a:r>
              <a:rPr lang="en-US" sz="3600" b="1" dirty="0"/>
              <a:t>Water Supply </a:t>
            </a:r>
            <a:r>
              <a:rPr lang="en-US" sz="3600" dirty="0"/>
              <a:t>– Locate nearby</a:t>
            </a:r>
          </a:p>
          <a:p>
            <a:endParaRPr lang="en-US" sz="3600" dirty="0"/>
          </a:p>
          <a:p>
            <a:r>
              <a:rPr lang="en-US" sz="3600" b="1" dirty="0"/>
              <a:t>Windbreaks—</a:t>
            </a:r>
            <a:r>
              <a:rPr lang="en-US" sz="3600" dirty="0"/>
              <a:t>as needed</a:t>
            </a:r>
          </a:p>
          <a:p>
            <a:endParaRPr lang="en-US" sz="3600" b="1" dirty="0"/>
          </a:p>
          <a:p>
            <a:endParaRPr lang="en-US" sz="36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336E-AA2F-4395-A44B-D2F8BF539D6F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255784"/>
            <a:ext cx="1454885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5096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Preparation:</a:t>
            </a:r>
            <a:br>
              <a:rPr lang="en-US" dirty="0"/>
            </a:br>
            <a:r>
              <a:rPr lang="en-US" dirty="0"/>
              <a:t>Irrigation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600200" y="1676400"/>
            <a:ext cx="6705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Plan ahead how to irrigate: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Drip system?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Hand Water?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Overhead sprinklers?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255784"/>
            <a:ext cx="1454885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2984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/>
              <a:t>Overhead Sprinklers?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5638800"/>
            <a:ext cx="6477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Low labor time, BUT need to water a long time to get deep into roots; water loss to evaporation</a:t>
            </a:r>
          </a:p>
        </p:txBody>
      </p:sp>
      <p:pic>
        <p:nvPicPr>
          <p:cNvPr id="6" name="yui_3_5_1_4_1425509496387_1969" descr="http://3.bp.blogspot.com/-hftfyfExdg4/TzYzibR3HjI/AAAAAAAAIMo/_JV1PyM6jQA/s1600/IMG_6005+WATER+BLOG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524000"/>
            <a:ext cx="36576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yui_3_5_1_4_1425509496387_2089" descr="http://www.vegetable-gardening-online.com/images/watering-large-garden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2362200"/>
            <a:ext cx="4484370" cy="3352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2400" y="255784"/>
            <a:ext cx="1454885" cy="132556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/>
              <a:t>Hand Water?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" y="5257800"/>
            <a:ext cx="655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Labor intensive; Unlikely to get to roots. Need to get down to base of plant. Water evaporation  </a:t>
            </a:r>
          </a:p>
        </p:txBody>
      </p:sp>
      <p:pic>
        <p:nvPicPr>
          <p:cNvPr id="7" name="yui_3_5_1_4_1425510685622_1432" descr="http://4.bp.blogspot.com/-mKdC39DZne4/T-RAMWAlNnI/AAAAAAAAH0k/as8ixe2Zg6I/s1600/watering1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1828800"/>
            <a:ext cx="5105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255784"/>
            <a:ext cx="1454885" cy="132556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7285" y="914400"/>
            <a:ext cx="7308116" cy="1264186"/>
          </a:xfrm>
        </p:spPr>
        <p:txBody>
          <a:bodyPr>
            <a:no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ea typeface="Gungsuh" panose="02030600000101010101" pitchFamily="18" charset="-127"/>
                <a:cs typeface="Arial" panose="020B0604020202020204" pitchFamily="34" charset="0"/>
              </a:rPr>
              <a:t>Make a berm to hand water—Use a hose bubbler</a:t>
            </a:r>
            <a:endParaRPr lang="en-US" sz="3600" b="1" dirty="0">
              <a:latin typeface="Arial" panose="020B0604020202020204" pitchFamily="34" charset="0"/>
              <a:ea typeface="Gungsuh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336E-AA2F-4395-A44B-D2F8BF539D6F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4" name="Picture 3" descr="C:\Users\pears\AppData\Local\Microsoft\Windows\INetCacheContent.Word\IMG_050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743200"/>
            <a:ext cx="4597400" cy="3144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255784"/>
            <a:ext cx="1454885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4977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6858000" cy="114300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/>
              <a:t>Here’s the Right Way!</a:t>
            </a:r>
          </a:p>
        </p:txBody>
      </p:sp>
      <p:pic>
        <p:nvPicPr>
          <p:cNvPr id="4" name="Content Placeholder 3" descr="Photo by jaygooby under the Creative Commons Attribution License 2.0.Click To Enlarge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1981200"/>
            <a:ext cx="3352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hover-img" descr="watering flowers in the morning which is the best time of day to water ...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2057400"/>
            <a:ext cx="3429000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362200" y="5943600"/>
            <a:ext cx="48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Get to the root of the issue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2400" y="255784"/>
            <a:ext cx="1454885" cy="132556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dirty="0"/>
              <a:t>DRIP System By Zones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dirty="0"/>
              <a:t> </a:t>
            </a:r>
          </a:p>
          <a:p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6" name="yui_3_5_1_4_1424379461973_5763" descr="http://www.agricultureguide.org/wp-content/uploads/drip_irrigation_model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676400"/>
            <a:ext cx="66294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089982" y="5831671"/>
            <a:ext cx="6324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Best to Install drip systems with emitters </a:t>
            </a:r>
            <a:r>
              <a:rPr lang="en-US" sz="2800" b="1" u="sng" dirty="0">
                <a:solidFill>
                  <a:srgbClr val="FF0000"/>
                </a:solidFill>
              </a:rPr>
              <a:t>before</a:t>
            </a:r>
            <a:r>
              <a:rPr lang="en-US" sz="2800" b="1" dirty="0">
                <a:solidFill>
                  <a:srgbClr val="FF0000"/>
                </a:solidFill>
              </a:rPr>
              <a:t> planting seedlings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255784"/>
            <a:ext cx="1454885" cy="13255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1460" y="3186125"/>
            <a:ext cx="924681" cy="8770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06141" y="3034288"/>
            <a:ext cx="1023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Vacuum Breaker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5753100" y="2214555"/>
            <a:ext cx="1524000" cy="1262454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74880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2842" y="1135857"/>
            <a:ext cx="6938158" cy="1329619"/>
          </a:xfrm>
        </p:spPr>
        <p:txBody>
          <a:bodyPr>
            <a:normAutofit/>
          </a:bodyPr>
          <a:lstStyle/>
          <a:p>
            <a:r>
              <a:rPr lang="en-US" sz="6000" dirty="0"/>
              <a:t>Summer Veggies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54333"/>
            <a:ext cx="6858000" cy="2046267"/>
          </a:xfrm>
        </p:spPr>
        <p:txBody>
          <a:bodyPr>
            <a:noAutofit/>
          </a:bodyPr>
          <a:lstStyle/>
          <a:p>
            <a:pPr marL="257175" indent="-257175" algn="l">
              <a:buFont typeface="Wingdings" charset="2"/>
              <a:buChar char="Ø"/>
            </a:pPr>
            <a:r>
              <a:rPr lang="en-US" sz="3000" dirty="0"/>
              <a:t>Terminology</a:t>
            </a:r>
          </a:p>
          <a:p>
            <a:pPr marL="257175" indent="-257175" algn="l">
              <a:buFont typeface="Wingdings" charset="2"/>
              <a:buChar char="Ø"/>
            </a:pPr>
            <a:r>
              <a:rPr lang="en-US" sz="3000" dirty="0"/>
              <a:t> What, When, Where, &amp; How</a:t>
            </a:r>
          </a:p>
          <a:p>
            <a:pPr marL="257175" indent="-257175" algn="l">
              <a:buFont typeface="Wingdings" charset="2"/>
              <a:buChar char="Ø"/>
            </a:pPr>
            <a:r>
              <a:rPr lang="en-US" sz="3000" dirty="0"/>
              <a:t> Seedlings vs Seeds</a:t>
            </a:r>
          </a:p>
          <a:p>
            <a:pPr marL="257175" indent="-257175" algn="l">
              <a:buFont typeface="Wingdings" charset="2"/>
              <a:buChar char="Ø"/>
            </a:pPr>
            <a:r>
              <a:rPr lang="en-US" sz="3000" dirty="0"/>
              <a:t>Starting Indoors</a:t>
            </a:r>
          </a:p>
          <a:p>
            <a:pPr marL="257175" indent="-257175" algn="l">
              <a:buFont typeface="Wingdings" charset="2"/>
              <a:buChar char="Ø"/>
            </a:pPr>
            <a:r>
              <a:rPr lang="en-US" sz="3000" dirty="0"/>
              <a:t>Transplanting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2677" y="1050034"/>
            <a:ext cx="603841" cy="55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3666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000" dirty="0"/>
              <a:t>Terminology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57175" y="2637001"/>
            <a:ext cx="259318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7527" y="2317915"/>
            <a:ext cx="7517823" cy="3154244"/>
          </a:xfrm>
        </p:spPr>
        <p:txBody>
          <a:bodyPr>
            <a:noAutofit/>
          </a:bodyPr>
          <a:lstStyle/>
          <a:p>
            <a:pPr>
              <a:buFont typeface="Wingdings" charset="2"/>
              <a:buChar char="Ø"/>
            </a:pPr>
            <a:r>
              <a:rPr lang="en-US" sz="3300" dirty="0"/>
              <a:t>  Soil   </a:t>
            </a:r>
          </a:p>
          <a:p>
            <a:pPr>
              <a:buFont typeface="Wingdings" charset="2"/>
              <a:buChar char="Ø"/>
            </a:pPr>
            <a:r>
              <a:rPr lang="en-US" sz="3300" dirty="0"/>
              <a:t>  Soil Texture </a:t>
            </a:r>
          </a:p>
          <a:p>
            <a:pPr>
              <a:buFont typeface="Wingdings" charset="2"/>
              <a:buChar char="Ø"/>
            </a:pPr>
            <a:r>
              <a:rPr lang="en-US" sz="3300" dirty="0"/>
              <a:t>  Amendments</a:t>
            </a:r>
          </a:p>
          <a:p>
            <a:pPr>
              <a:buFont typeface="Wingdings" charset="2"/>
              <a:buChar char="Ø"/>
            </a:pPr>
            <a:r>
              <a:rPr lang="en-US" sz="3300" dirty="0"/>
              <a:t>  Mulch</a:t>
            </a:r>
          </a:p>
          <a:p>
            <a:pPr>
              <a:buFont typeface="Wingdings" charset="2"/>
              <a:buChar char="Ø"/>
            </a:pPr>
            <a:r>
              <a:rPr lang="en-US" sz="3300" dirty="0"/>
              <a:t>Compost</a:t>
            </a:r>
          </a:p>
          <a:p>
            <a:pPr>
              <a:buFont typeface="Wingdings" charset="2"/>
              <a:buChar char="Ø"/>
            </a:pPr>
            <a:r>
              <a:rPr lang="en-US" sz="3300" dirty="0"/>
              <a:t>Fertilizer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2677" y="1050034"/>
            <a:ext cx="603841" cy="55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5760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232297"/>
            <a:ext cx="7886700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/>
              <a:t>Essential Plant Nutrients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Ø"/>
            </a:pPr>
            <a:r>
              <a:rPr lang="en-US" sz="3000" dirty="0"/>
              <a:t>  C, H, O</a:t>
            </a:r>
          </a:p>
          <a:p>
            <a:pPr>
              <a:buFont typeface="Wingdings" charset="2"/>
              <a:buChar char="Ø"/>
            </a:pPr>
            <a:endParaRPr lang="en-US" sz="3000" dirty="0"/>
          </a:p>
          <a:p>
            <a:pPr>
              <a:buFont typeface="Wingdings" charset="2"/>
              <a:buChar char="Ø"/>
            </a:pPr>
            <a:r>
              <a:rPr lang="en-US" sz="3000" dirty="0"/>
              <a:t>  PRIMARY: N, P, K</a:t>
            </a:r>
          </a:p>
          <a:p>
            <a:pPr>
              <a:buFont typeface="Wingdings" charset="2"/>
              <a:buChar char="Ø"/>
            </a:pPr>
            <a:endParaRPr lang="en-US" sz="3000" dirty="0"/>
          </a:p>
          <a:p>
            <a:pPr>
              <a:buFont typeface="Wingdings" charset="2"/>
              <a:buChar char="Ø"/>
            </a:pPr>
            <a:r>
              <a:rPr lang="en-US" sz="3000" dirty="0"/>
              <a:t>  Secondary: Ca, Mg, S</a:t>
            </a:r>
          </a:p>
          <a:p>
            <a:pPr>
              <a:buFont typeface="Wingdings" charset="2"/>
              <a:buChar char="Ø"/>
            </a:pPr>
            <a:endParaRPr lang="en-US" sz="3000" dirty="0"/>
          </a:p>
          <a:p>
            <a:pPr>
              <a:buFont typeface="Wingdings" charset="2"/>
              <a:buChar char="Ø"/>
            </a:pPr>
            <a:r>
              <a:rPr lang="en-US" sz="3000" dirty="0"/>
              <a:t>  Micro:  B, Cl, Cu, Fe, </a:t>
            </a:r>
            <a:r>
              <a:rPr lang="en-US" sz="3000" dirty="0" err="1"/>
              <a:t>Mn</a:t>
            </a:r>
            <a:r>
              <a:rPr lang="en-US" sz="3000" dirty="0"/>
              <a:t>, Mo, Ni, Zn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2677" y="1050034"/>
            <a:ext cx="603841" cy="55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45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28600"/>
            <a:ext cx="7696200" cy="1143000"/>
          </a:xfrm>
        </p:spPr>
        <p:txBody>
          <a:bodyPr/>
          <a:lstStyle/>
          <a:p>
            <a:r>
              <a:rPr lang="en-US" dirty="0"/>
              <a:t>Who Are Master Gardeners?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F1BF7E-5D57-4739-AD0F-6C386FF70381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36866" name="Picture 2" descr="http://ucanr.edu/sites/ucmgnapa/files/192737displa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60421" y="1182693"/>
            <a:ext cx="5746957" cy="2977306"/>
          </a:xfrm>
          <a:prstGeom prst="rect">
            <a:avLst/>
          </a:prstGeom>
          <a:noFill/>
        </p:spPr>
      </p:pic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1143000" y="4232703"/>
            <a:ext cx="7772400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UC trained</a:t>
            </a:r>
            <a:r>
              <a:rPr kumimoji="0" lang="en-US" sz="32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v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olunteers</a:t>
            </a:r>
            <a:r>
              <a:rPr kumimoji="0" lang="en-US" sz="32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providing </a:t>
            </a:r>
            <a:r>
              <a:rPr lang="en-US" sz="3200" b="1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research based horticultural information for 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Napa County residents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1603" y="292348"/>
            <a:ext cx="1285875" cy="117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21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42030"/>
            <a:ext cx="7886700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/>
              <a:t>Planting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Ø"/>
            </a:pPr>
            <a:r>
              <a:rPr lang="en-US" dirty="0"/>
              <a:t>  </a:t>
            </a:r>
            <a:r>
              <a:rPr lang="en-US" sz="3000" dirty="0"/>
              <a:t>What?</a:t>
            </a:r>
          </a:p>
          <a:p>
            <a:pPr>
              <a:buFont typeface="Wingdings" charset="2"/>
              <a:buChar char="Ø"/>
            </a:pPr>
            <a:r>
              <a:rPr lang="en-US" sz="3000" dirty="0"/>
              <a:t>When?  </a:t>
            </a:r>
            <a:r>
              <a:rPr lang="en-US" sz="2400" dirty="0"/>
              <a:t>Season, Frost</a:t>
            </a:r>
            <a:r>
              <a:rPr lang="en-US" dirty="0"/>
              <a:t>   </a:t>
            </a:r>
          </a:p>
          <a:p>
            <a:pPr>
              <a:buFont typeface="Wingdings" charset="2"/>
              <a:buChar char="Ø"/>
            </a:pPr>
            <a:r>
              <a:rPr lang="en-US" dirty="0"/>
              <a:t>  </a:t>
            </a:r>
            <a:r>
              <a:rPr lang="en-US" sz="3000" dirty="0"/>
              <a:t>Where?  </a:t>
            </a:r>
            <a:r>
              <a:rPr lang="en-US" sz="2400" dirty="0"/>
              <a:t>Outside, Indoors</a:t>
            </a:r>
            <a:endParaRPr lang="en-US" dirty="0"/>
          </a:p>
          <a:p>
            <a:pPr>
              <a:buFont typeface="Wingdings" charset="2"/>
              <a:buChar char="Ø"/>
            </a:pPr>
            <a:r>
              <a:rPr lang="en-US" dirty="0"/>
              <a:t>  </a:t>
            </a:r>
            <a:r>
              <a:rPr lang="en-US" sz="3000" dirty="0"/>
              <a:t>How?  </a:t>
            </a:r>
            <a:r>
              <a:rPr lang="en-US" sz="2400" dirty="0"/>
              <a:t>Preparations/supplies</a:t>
            </a:r>
            <a:endParaRPr lang="en-US" dirty="0"/>
          </a:p>
          <a:p>
            <a:pPr>
              <a:buFont typeface="Wingdings" charset="2"/>
              <a:buChar char="Ø"/>
            </a:pPr>
            <a:r>
              <a:rPr lang="en-US" dirty="0"/>
              <a:t>  </a:t>
            </a:r>
            <a:r>
              <a:rPr lang="en-US" sz="3000" dirty="0"/>
              <a:t>Seedlings </a:t>
            </a:r>
            <a:r>
              <a:rPr lang="en-US" sz="2400" dirty="0"/>
              <a:t>vs Seeds</a:t>
            </a:r>
            <a:endParaRPr lang="en-US" dirty="0"/>
          </a:p>
          <a:p>
            <a:pPr>
              <a:buFont typeface="Wingdings" charset="2"/>
              <a:buChar char="Ø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1959" y="2058388"/>
            <a:ext cx="2834202" cy="37789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2677" y="1050034"/>
            <a:ext cx="603841" cy="55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6622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1053" y="1103114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en-US" dirty="0"/>
              <a:t>Selecting seedlings</a:t>
            </a:r>
            <a:br>
              <a:rPr lang="en-US" dirty="0"/>
            </a:br>
            <a:r>
              <a:rPr lang="en-US" dirty="0"/>
              <a:t>Inspect in pots and 6-packs</a:t>
            </a:r>
            <a:br>
              <a:rPr lang="en-US" dirty="0"/>
            </a:br>
            <a:r>
              <a:rPr lang="en-US" dirty="0"/>
              <a:t>Taller is not best—especially if already blooming. </a:t>
            </a:r>
          </a:p>
        </p:txBody>
      </p:sp>
      <p:pic>
        <p:nvPicPr>
          <p:cNvPr id="3" name="Picture 2" descr="Image result for images of root bound seedling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618" y="2354813"/>
            <a:ext cx="3463990" cy="2883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053" y="2753911"/>
            <a:ext cx="3314700" cy="2484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2677" y="1039877"/>
            <a:ext cx="603841" cy="55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8272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/>
              <a:t>Starting Indoors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Ø"/>
            </a:pPr>
            <a:r>
              <a:rPr lang="en-US" dirty="0"/>
              <a:t>  </a:t>
            </a:r>
            <a:r>
              <a:rPr lang="en-US" sz="3000" dirty="0"/>
              <a:t>Seeds: </a:t>
            </a:r>
            <a:r>
              <a:rPr lang="en-US" sz="2400" dirty="0"/>
              <a:t>Small vs Large</a:t>
            </a:r>
            <a:endParaRPr lang="en-US" dirty="0"/>
          </a:p>
          <a:p>
            <a:pPr>
              <a:buFont typeface="Wingdings" charset="2"/>
              <a:buChar char="Ø"/>
            </a:pPr>
            <a:r>
              <a:rPr lang="en-US" dirty="0"/>
              <a:t>  </a:t>
            </a:r>
            <a:r>
              <a:rPr lang="en-US" sz="3000" dirty="0"/>
              <a:t>Kits </a:t>
            </a:r>
          </a:p>
          <a:p>
            <a:pPr>
              <a:buFont typeface="Wingdings" charset="2"/>
              <a:buChar char="Ø"/>
            </a:pPr>
            <a:r>
              <a:rPr lang="en-US" sz="3000" dirty="0"/>
              <a:t> Soils</a:t>
            </a:r>
          </a:p>
          <a:p>
            <a:pPr>
              <a:buFont typeface="Wingdings" charset="2"/>
              <a:buChar char="Ø"/>
            </a:pPr>
            <a:r>
              <a:rPr lang="en-US" sz="3000" dirty="0"/>
              <a:t> Grow Light</a:t>
            </a:r>
          </a:p>
          <a:p>
            <a:pPr>
              <a:buFont typeface="Wingdings" charset="2"/>
              <a:buChar char="Ø"/>
            </a:pPr>
            <a:r>
              <a:rPr lang="en-US" sz="3000" dirty="0"/>
              <a:t> Watering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0" y="2125266"/>
            <a:ext cx="4543425" cy="5143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2677" y="1050034"/>
            <a:ext cx="603841" cy="55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1280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/>
              <a:t>Heating Pad </a:t>
            </a:r>
            <a:r>
              <a:rPr lang="en-US" sz="3000" dirty="0"/>
              <a:t>(Optional)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0578" y="2226469"/>
            <a:ext cx="4687001" cy="35152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2677" y="1050034"/>
            <a:ext cx="603841" cy="55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337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title"/>
          </p:nvPr>
        </p:nvSpPr>
        <p:spPr>
          <a:xfrm>
            <a:off x="1485900" y="1063228"/>
            <a:ext cx="6172200" cy="68471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txBody>
          <a:bodyPr vert="horz" lIns="68569" tIns="68569" rIns="68569" bIns="68569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sz="3600" dirty="0"/>
              <a:t>Seedling Mishaps</a:t>
            </a: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1485900" y="2057400"/>
            <a:ext cx="6172200" cy="3394575"/>
          </a:xfrm>
          <a:prstGeom prst="rect">
            <a:avLst/>
          </a:prstGeom>
        </p:spPr>
        <p:txBody>
          <a:bodyPr vert="horz" lIns="68569" tIns="68569" rIns="68569" bIns="68569" rtlCol="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66" name="Shape 166"/>
          <p:cNvSpPr txBox="1">
            <a:spLocks noGrp="1"/>
          </p:cNvSpPr>
          <p:nvPr>
            <p:ph type="sldNum" idx="12"/>
          </p:nvPr>
        </p:nvSpPr>
        <p:spPr>
          <a:xfrm>
            <a:off x="6057901" y="5624514"/>
            <a:ext cx="1600199" cy="273824"/>
          </a:xfrm>
          <a:prstGeom prst="rect">
            <a:avLst/>
          </a:prstGeom>
        </p:spPr>
        <p:txBody>
          <a:bodyPr vert="horz" lIns="68569" tIns="34275" rIns="68569" bIns="34275" rtlCol="0" anchor="ctr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-US"/>
              <a:pPr>
                <a:buClr>
                  <a:srgbClr val="000000"/>
                </a:buClr>
                <a:buSzPct val="25000"/>
              </a:pPr>
              <a:t>34</a:t>
            </a:fld>
            <a:endParaRPr lang="en-US"/>
          </a:p>
        </p:txBody>
      </p:sp>
      <p:pic>
        <p:nvPicPr>
          <p:cNvPr id="167" name="Shape 1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5901" y="1920478"/>
            <a:ext cx="6172199" cy="353149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6" name="Shape 10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3000" y="5508769"/>
            <a:ext cx="6858000" cy="491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2677" y="1050034"/>
            <a:ext cx="603841" cy="55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034968"/>
      </p:ext>
    </p:extLst>
  </p:cSld>
  <p:clrMapOvr>
    <a:masterClrMapping/>
  </p:clrMapOvr>
  <p:transition spd="slow">
    <p:cut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0942" y="1029940"/>
            <a:ext cx="6902532" cy="855023"/>
          </a:xfrm>
        </p:spPr>
        <p:txBody>
          <a:bodyPr>
            <a:noAutofit/>
          </a:bodyPr>
          <a:lstStyle/>
          <a:p>
            <a:r>
              <a:rPr lang="en-US" sz="6000" dirty="0"/>
              <a:t>Hardening &amp; Support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                     </a:t>
            </a:r>
          </a:p>
          <a:p>
            <a:endParaRPr lang="en-US" dirty="0"/>
          </a:p>
        </p:txBody>
      </p:sp>
      <p:pic>
        <p:nvPicPr>
          <p:cNvPr id="4" name="Picture 2" descr="http://lunariafarm.files.wordpress.com/2010/05/img_5940.jpg?w=500&amp;h=3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98" y="2335728"/>
            <a:ext cx="2770469" cy="3410669"/>
          </a:xfrm>
          <a:prstGeom prst="rect">
            <a:avLst/>
          </a:prstGeom>
          <a:noFill/>
          <a:ln w="1905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2919" y="2727096"/>
            <a:ext cx="2281175" cy="377635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5347" y="3439970"/>
            <a:ext cx="1931417" cy="267525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977" y="2496045"/>
            <a:ext cx="1913636" cy="255151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2677" y="1050034"/>
            <a:ext cx="603841" cy="55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856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    Into the Garden</a:t>
            </a:r>
          </a:p>
        </p:txBody>
      </p:sp>
      <p:pic>
        <p:nvPicPr>
          <p:cNvPr id="4" name="Picture 4" descr="http://www.veggiegardener.com/wp-content/uploads/2011/03/Carefully-Transplant-New-Seedlings-Into-the-Vegetable-Garden-300x19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023" y="1999181"/>
            <a:ext cx="4584617" cy="3041129"/>
          </a:xfrm>
          <a:prstGeom prst="rect">
            <a:avLst/>
          </a:prstGeom>
          <a:noFill/>
          <a:ln w="28575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2677" y="1050034"/>
            <a:ext cx="603841" cy="55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469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775" y="1131094"/>
            <a:ext cx="2596879" cy="994172"/>
          </a:xfrm>
        </p:spPr>
        <p:txBody>
          <a:bodyPr>
            <a:normAutofit fontScale="90000"/>
          </a:bodyPr>
          <a:lstStyle/>
          <a:p>
            <a:r>
              <a:rPr lang="en-US" sz="6000" dirty="0"/>
              <a:t>   Enjoy!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81497"/>
            <a:ext cx="8019555" cy="3608476"/>
          </a:xfrm>
        </p:spPr>
        <p:txBody>
          <a:bodyPr/>
          <a:lstStyle/>
          <a:p>
            <a:pPr marL="0" indent="0" defTabSz="685800">
              <a:spcBef>
                <a:spcPts val="0"/>
              </a:spcBef>
              <a:buNone/>
              <a:defRPr/>
            </a:pPr>
            <a:endParaRPr lang="en-US" dirty="0"/>
          </a:p>
          <a:p>
            <a:pPr marL="0" indent="0" defTabSz="685800">
              <a:spcBef>
                <a:spcPts val="0"/>
              </a:spcBef>
              <a:buNone/>
              <a:defRPr/>
            </a:pPr>
            <a:endParaRPr lang="en-US" dirty="0"/>
          </a:p>
          <a:p>
            <a:pPr marL="0" indent="0" defTabSz="685800">
              <a:spcBef>
                <a:spcPts val="0"/>
              </a:spcBef>
              <a:buNone/>
              <a:defRPr/>
            </a:pPr>
            <a:endParaRPr lang="en-US" dirty="0"/>
          </a:p>
          <a:p>
            <a:pPr marL="0" indent="0" defTabSz="685800">
              <a:spcBef>
                <a:spcPts val="0"/>
              </a:spcBef>
              <a:buNone/>
              <a:defRPr/>
            </a:pPr>
            <a:endParaRPr lang="en-US" dirty="0"/>
          </a:p>
          <a:p>
            <a:pPr marL="0" indent="0" defTabSz="685800">
              <a:spcBef>
                <a:spcPts val="0"/>
              </a:spcBef>
              <a:buNone/>
              <a:defRPr/>
            </a:pPr>
            <a:endParaRPr lang="en-US" dirty="0"/>
          </a:p>
          <a:p>
            <a:pPr marL="0" indent="0" defTabSz="685800">
              <a:spcBef>
                <a:spcPts val="0"/>
              </a:spcBef>
              <a:buNone/>
              <a:defRPr/>
            </a:pPr>
            <a:r>
              <a:rPr lang="en-US" sz="3000" dirty="0"/>
              <a:t>“Afternoon</a:t>
            </a:r>
          </a:p>
          <a:p>
            <a:pPr marL="0" indent="0" defTabSz="685800">
              <a:spcBef>
                <a:spcPts val="0"/>
              </a:spcBef>
              <a:buNone/>
              <a:defRPr/>
            </a:pPr>
            <a:r>
              <a:rPr lang="en-US" sz="3000" dirty="0"/>
              <a:t>            Harvest”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6654" y="1462892"/>
            <a:ext cx="5246719" cy="393503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2677" y="1050034"/>
            <a:ext cx="594880" cy="54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5373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/>
              <a:t>Demonstrations—Seed Planting—Seedling Transplanting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782763"/>
            <a:ext cx="8203223" cy="42448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/>
              <a:t>Demonstrations</a:t>
            </a:r>
          </a:p>
          <a:p>
            <a:r>
              <a:rPr lang="en-US" sz="2400" dirty="0"/>
              <a:t>Window Planters</a:t>
            </a:r>
          </a:p>
          <a:p>
            <a:r>
              <a:rPr lang="en-US" sz="2400" dirty="0"/>
              <a:t>DIY Seed Tape</a:t>
            </a:r>
          </a:p>
          <a:p>
            <a:r>
              <a:rPr lang="en-US" sz="2400" dirty="0"/>
              <a:t>DIY Newspaper pots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Hands-On</a:t>
            </a:r>
            <a:r>
              <a:rPr lang="en-US" dirty="0"/>
              <a:t>    </a:t>
            </a:r>
            <a:r>
              <a:rPr lang="en-US" sz="2400"/>
              <a:t>(You…not us)</a:t>
            </a:r>
            <a:endParaRPr lang="en-US" dirty="0"/>
          </a:p>
          <a:p>
            <a:r>
              <a:rPr lang="en-US" sz="2400" dirty="0"/>
              <a:t>Planting Seeds in 6-packs</a:t>
            </a:r>
          </a:p>
          <a:p>
            <a:r>
              <a:rPr lang="en-US" sz="2400" dirty="0"/>
              <a:t>Transplanting Seedlings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1" y="255784"/>
            <a:ext cx="914399" cy="83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0088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763000" cy="1143000"/>
          </a:xfrm>
        </p:spPr>
        <p:txBody>
          <a:bodyPr/>
          <a:lstStyle/>
          <a:p>
            <a:r>
              <a:rPr lang="en-US" dirty="0"/>
              <a:t>   Management and Prevention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676401"/>
            <a:ext cx="7162800" cy="4648200"/>
          </a:xfrm>
        </p:spPr>
        <p:txBody>
          <a:bodyPr>
            <a:normAutofit/>
          </a:bodyPr>
          <a:lstStyle/>
          <a:p>
            <a:r>
              <a:rPr lang="en-US" sz="4000" dirty="0"/>
              <a:t>Fertilizer</a:t>
            </a:r>
          </a:p>
          <a:p>
            <a:r>
              <a:rPr lang="en-US" sz="4000" dirty="0"/>
              <a:t>Irrigation </a:t>
            </a:r>
          </a:p>
          <a:p>
            <a:pPr lvl="1">
              <a:spcBef>
                <a:spcPts val="600"/>
              </a:spcBef>
            </a:pPr>
            <a:r>
              <a:rPr lang="en-US" sz="3200" dirty="0"/>
              <a:t>Timing</a:t>
            </a:r>
          </a:p>
          <a:p>
            <a:pPr lvl="1">
              <a:spcBef>
                <a:spcPts val="600"/>
              </a:spcBef>
            </a:pPr>
            <a:r>
              <a:rPr lang="en-US" sz="3200" dirty="0"/>
              <a:t>Quantity</a:t>
            </a:r>
          </a:p>
          <a:p>
            <a:pPr lvl="0"/>
            <a:r>
              <a:rPr lang="en-US" sz="4000" dirty="0"/>
              <a:t>Mulch</a:t>
            </a:r>
          </a:p>
          <a:p>
            <a:pPr lvl="0"/>
            <a:r>
              <a:rPr lang="en-US" sz="4000" dirty="0"/>
              <a:t>Threats</a:t>
            </a:r>
            <a:endParaRPr lang="en-US" sz="3200" dirty="0"/>
          </a:p>
          <a:p>
            <a:pPr>
              <a:lnSpc>
                <a:spcPts val="3000"/>
              </a:lnSpc>
              <a:spcBef>
                <a:spcPts val="0"/>
              </a:spcBef>
              <a:buNone/>
            </a:pPr>
            <a:endParaRPr lang="en-US" dirty="0"/>
          </a:p>
          <a:p>
            <a:pPr>
              <a:lnSpc>
                <a:spcPts val="3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ts val="3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ts val="3000"/>
              </a:lnSpc>
              <a:spcBef>
                <a:spcPts val="0"/>
              </a:spcBef>
            </a:pPr>
            <a:endParaRPr lang="en-US" dirty="0"/>
          </a:p>
          <a:p>
            <a:pPr marL="0" indent="0">
              <a:lnSpc>
                <a:spcPts val="3000"/>
              </a:lnSpc>
              <a:spcBef>
                <a:spcPts val="0"/>
              </a:spcBef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F1BF7E-5D57-4739-AD0F-6C386FF70381}" type="slidenum">
              <a:rPr lang="en-US" smtClean="0"/>
              <a:pPr/>
              <a:t>39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786" y="200025"/>
            <a:ext cx="1285875" cy="117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645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7611" y="1066800"/>
            <a:ext cx="4494389" cy="11430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dirty="0"/>
              <a:t>Services Provided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F1BF7E-5D57-4739-AD0F-6C386FF70381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90600" y="2782355"/>
            <a:ext cx="7620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>
                <a:latin typeface="+mn-lt"/>
              </a:rPr>
              <a:t>  Help Desks:  </a:t>
            </a:r>
          </a:p>
          <a:p>
            <a:r>
              <a:rPr lang="en-US" sz="2800" dirty="0"/>
              <a:t>  --Office M-W-F 9am—Noon </a:t>
            </a:r>
          </a:p>
          <a:p>
            <a:r>
              <a:rPr lang="en-US" sz="2800" dirty="0"/>
              <a:t>  --Nurseries and box stores in April &amp; May</a:t>
            </a:r>
          </a:p>
          <a:p>
            <a:r>
              <a:rPr lang="en-US" sz="2800" dirty="0"/>
              <a:t>  --Farmer Markets</a:t>
            </a:r>
          </a:p>
          <a:p>
            <a:endParaRPr lang="en-US" sz="2800" b="1" dirty="0">
              <a:latin typeface="+mn-lt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>
                <a:latin typeface="+mn-lt"/>
              </a:rPr>
              <a:t>Public Workshops</a:t>
            </a:r>
          </a:p>
          <a:p>
            <a:pPr>
              <a:buFont typeface="Arial" pitchFamily="34" charset="0"/>
              <a:buChar char="•"/>
            </a:pPr>
            <a:endParaRPr lang="en-US" sz="2800" b="1" dirty="0">
              <a:latin typeface="+mn-lt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>
                <a:latin typeface="+mn-lt"/>
              </a:rPr>
              <a:t>Public Speakers</a:t>
            </a:r>
          </a:p>
        </p:txBody>
      </p:sp>
      <p:pic>
        <p:nvPicPr>
          <p:cNvPr id="1026" name="Picture 2" descr="https://vms.ucanr.edu/mg/files/documents/5576Logos_-_Artwork1975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17292"/>
            <a:ext cx="2971800" cy="1906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96813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763000" cy="1143000"/>
          </a:xfrm>
        </p:spPr>
        <p:txBody>
          <a:bodyPr/>
          <a:lstStyle/>
          <a:p>
            <a:r>
              <a:rPr lang="en-US" dirty="0"/>
              <a:t>   FERTILIZER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1"/>
            <a:ext cx="8077200" cy="4648200"/>
          </a:xfrm>
        </p:spPr>
        <p:txBody>
          <a:bodyPr>
            <a:normAutofit fontScale="92500"/>
          </a:bodyPr>
          <a:lstStyle/>
          <a:p>
            <a:r>
              <a:rPr lang="en-US" sz="4000" dirty="0"/>
              <a:t>Vegetable gardens are </a:t>
            </a:r>
            <a:r>
              <a:rPr lang="en-US" sz="4000" b="1" i="1" dirty="0"/>
              <a:t>unnatural</a:t>
            </a:r>
            <a:r>
              <a:rPr lang="en-US" sz="4000" dirty="0"/>
              <a:t> systems</a:t>
            </a:r>
          </a:p>
          <a:p>
            <a:r>
              <a:rPr lang="en-US" sz="4000" dirty="0"/>
              <a:t>Regular fertilizer application required</a:t>
            </a:r>
          </a:p>
          <a:p>
            <a:pPr lvl="1"/>
            <a:r>
              <a:rPr lang="en-US" sz="3600" dirty="0"/>
              <a:t>Before planting</a:t>
            </a:r>
          </a:p>
          <a:p>
            <a:pPr lvl="1"/>
            <a:r>
              <a:rPr lang="en-US" sz="3600" dirty="0"/>
              <a:t>Possibly during growth period</a:t>
            </a:r>
          </a:p>
          <a:p>
            <a:pPr lvl="0"/>
            <a:r>
              <a:rPr lang="en-US" sz="4000" dirty="0"/>
              <a:t>Organic preferred</a:t>
            </a:r>
          </a:p>
          <a:p>
            <a:pPr lvl="0"/>
            <a:r>
              <a:rPr lang="en-US" sz="4000" dirty="0"/>
              <a:t>Follow package directions</a:t>
            </a:r>
            <a:endParaRPr lang="en-US" sz="3200" dirty="0"/>
          </a:p>
          <a:p>
            <a:pPr>
              <a:lnSpc>
                <a:spcPts val="3000"/>
              </a:lnSpc>
              <a:spcBef>
                <a:spcPts val="0"/>
              </a:spcBef>
              <a:buNone/>
            </a:pPr>
            <a:endParaRPr lang="en-US" dirty="0"/>
          </a:p>
          <a:p>
            <a:pPr>
              <a:lnSpc>
                <a:spcPts val="3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ts val="3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ts val="3000"/>
              </a:lnSpc>
              <a:spcBef>
                <a:spcPts val="0"/>
              </a:spcBef>
            </a:pPr>
            <a:endParaRPr lang="en-US" dirty="0"/>
          </a:p>
          <a:p>
            <a:pPr marL="0" indent="0">
              <a:lnSpc>
                <a:spcPts val="3000"/>
              </a:lnSpc>
              <a:spcBef>
                <a:spcPts val="0"/>
              </a:spcBef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F1BF7E-5D57-4739-AD0F-6C386FF70381}" type="slidenum">
              <a:rPr lang="en-US" smtClean="0"/>
              <a:pPr/>
              <a:t>40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786" y="200025"/>
            <a:ext cx="1285875" cy="117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8835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6600" y="523875"/>
            <a:ext cx="5562600" cy="1143000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sz="4800" b="1" dirty="0"/>
              <a:t>RAIN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524000" y="2209800"/>
            <a:ext cx="5867400" cy="4343400"/>
          </a:xfrm>
        </p:spPr>
        <p:txBody>
          <a:bodyPr/>
          <a:lstStyle/>
          <a:p>
            <a:pPr>
              <a:buNone/>
            </a:pPr>
            <a:r>
              <a:rPr lang="en-US" dirty="0"/>
              <a:t> 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3400" y="2210217"/>
            <a:ext cx="8153399" cy="32316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400" b="1" dirty="0"/>
              <a:t>More Rain Coming? </a:t>
            </a:r>
          </a:p>
          <a:p>
            <a:r>
              <a:rPr lang="en-US" sz="4000" b="1" dirty="0"/>
              <a:t>Can’t count on it… </a:t>
            </a:r>
            <a:r>
              <a:rPr lang="en-US" sz="4000" dirty="0"/>
              <a:t>Plan your garden and watering methods accordingly</a:t>
            </a:r>
          </a:p>
          <a:p>
            <a:r>
              <a:rPr lang="en-US" sz="4000" b="1" dirty="0"/>
              <a:t>Plant Now?</a:t>
            </a:r>
          </a:p>
          <a:p>
            <a:r>
              <a:rPr lang="en-US" sz="4000" b="1" dirty="0"/>
              <a:t>Maybe…</a:t>
            </a:r>
            <a:r>
              <a:rPr lang="en-US" sz="4000" dirty="0"/>
              <a:t>wait till soil is workable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91000" y="487680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026" name="Picture 2" descr="Autumn Rain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" y="-503856"/>
            <a:ext cx="2219325" cy="221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91820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533400"/>
            <a:ext cx="6858000" cy="1447800"/>
          </a:xfrm>
          <a:solidFill>
            <a:srgbClr val="58C8AD"/>
          </a:solidFill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Water Needs Depend on Many Factors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2590800"/>
            <a:ext cx="805880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/>
              <a:t>Soil Type (sandy, clay, loam) and organic content/mulch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/>
              <a:t>Weather (sun, temperature, humidity, wind)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/>
              <a:t>Time of year (day length)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/>
              <a:t>Type of vegetable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/>
              <a:t>Growth cycle of the plant </a:t>
            </a:r>
          </a:p>
        </p:txBody>
      </p:sp>
      <p:pic>
        <p:nvPicPr>
          <p:cNvPr id="7" name="yui_3_5_1_4_1424481283308_1399" descr="http://www.harveysalt.com/spigot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91325"/>
            <a:ext cx="1560195" cy="249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405838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/>
              <a:t>When to Water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72440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b="1" dirty="0"/>
              <a:t>Test: </a:t>
            </a:r>
            <a:r>
              <a:rPr lang="en-US" sz="3600" dirty="0"/>
              <a:t> Water if dry at</a:t>
            </a:r>
            <a:r>
              <a:rPr lang="en-US" sz="3600" b="1" dirty="0"/>
              <a:t> </a:t>
            </a:r>
            <a:r>
              <a:rPr lang="en-US" sz="3600" dirty="0"/>
              <a:t>2-3 inches 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b="1" dirty="0"/>
          </a:p>
          <a:p>
            <a:pPr>
              <a:buNone/>
            </a:pPr>
            <a:endParaRPr lang="en-US" b="1" dirty="0"/>
          </a:p>
          <a:p>
            <a:pPr>
              <a:spcBef>
                <a:spcPts val="0"/>
              </a:spcBef>
              <a:buNone/>
            </a:pPr>
            <a:r>
              <a:rPr lang="en-US" sz="3600" b="1" dirty="0"/>
              <a:t>        Monitor Regularly</a:t>
            </a:r>
            <a:endParaRPr lang="en-US" sz="3600" dirty="0"/>
          </a:p>
          <a:p>
            <a:pPr>
              <a:buNone/>
            </a:pPr>
            <a:endParaRPr lang="en-US" b="1" dirty="0"/>
          </a:p>
        </p:txBody>
      </p:sp>
      <p:pic>
        <p:nvPicPr>
          <p:cNvPr id="4" name="yui_3_5_1_4_1424479917318_940" descr="http://www.tjclv.com/files/2013/07/Finger-Test-Picture-640x48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3500" y="2071005"/>
            <a:ext cx="3619500" cy="2515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yui_3_10_0_1_1424467576094_368" descr="Details about Soil Test Kits For Garden Soil Moisture Meter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102" y="2262359"/>
            <a:ext cx="1828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57200" y="5462196"/>
            <a:ext cx="8305799" cy="13849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/>
              <a:t>NOTE: </a:t>
            </a:r>
            <a:r>
              <a:rPr lang="en-US" sz="2800" b="1" dirty="0">
                <a:solidFill>
                  <a:srgbClr val="FF0000"/>
                </a:solidFill>
              </a:rPr>
              <a:t>Drooping leaves do NOT always mean you need to water.  </a:t>
            </a:r>
            <a:r>
              <a:rPr lang="en-US" sz="2800" b="1" dirty="0"/>
              <a:t>Check the soil. Avoid overwatering. Roots can drown.</a:t>
            </a:r>
          </a:p>
        </p:txBody>
      </p:sp>
      <p:cxnSp>
        <p:nvCxnSpPr>
          <p:cNvPr id="9" name="Straight Connector 8"/>
          <p:cNvCxnSpPr>
            <a:cxnSpLocks/>
          </p:cNvCxnSpPr>
          <p:nvPr/>
        </p:nvCxnSpPr>
        <p:spPr>
          <a:xfrm>
            <a:off x="6552842" y="2262359"/>
            <a:ext cx="1755897" cy="19698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cxnSpLocks/>
          </p:cNvCxnSpPr>
          <p:nvPr/>
        </p:nvCxnSpPr>
        <p:spPr>
          <a:xfrm flipH="1">
            <a:off x="6397503" y="2289952"/>
            <a:ext cx="1984497" cy="19431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8128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610600" cy="1143000"/>
          </a:xfrm>
        </p:spPr>
        <p:txBody>
          <a:bodyPr>
            <a:normAutofit/>
          </a:bodyPr>
          <a:lstStyle/>
          <a:p>
            <a:r>
              <a:rPr lang="en-US" sz="3800" dirty="0"/>
              <a:t>RELATIVE WATER NEEDS BY TIME OF YEAR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44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39" t="37923" r="16023" b="22246"/>
          <a:stretch/>
        </p:blipFill>
        <p:spPr bwMode="auto">
          <a:xfrm>
            <a:off x="838200" y="1752600"/>
            <a:ext cx="7408191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25107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763000" cy="1143000"/>
          </a:xfrm>
        </p:spPr>
        <p:txBody>
          <a:bodyPr/>
          <a:lstStyle/>
          <a:p>
            <a:r>
              <a:rPr lang="en-US" dirty="0"/>
              <a:t>   MULCH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305800" cy="4648200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en-US" sz="3600" dirty="0"/>
              <a:t>Benefits</a:t>
            </a:r>
          </a:p>
          <a:p>
            <a:pPr lvl="1">
              <a:spcBef>
                <a:spcPts val="600"/>
              </a:spcBef>
            </a:pPr>
            <a:r>
              <a:rPr lang="en-US" sz="3200" dirty="0"/>
              <a:t>Weed control</a:t>
            </a:r>
          </a:p>
          <a:p>
            <a:pPr lvl="1">
              <a:spcBef>
                <a:spcPts val="600"/>
              </a:spcBef>
            </a:pPr>
            <a:r>
              <a:rPr lang="en-US" sz="3200" dirty="0"/>
              <a:t>Reduced water use</a:t>
            </a:r>
          </a:p>
          <a:p>
            <a:pPr lvl="1">
              <a:spcBef>
                <a:spcPts val="600"/>
              </a:spcBef>
            </a:pPr>
            <a:r>
              <a:rPr lang="en-US" sz="3200" dirty="0"/>
              <a:t>Keeps soil cooler (up to 30°F)</a:t>
            </a:r>
          </a:p>
          <a:p>
            <a:pPr lvl="1">
              <a:spcBef>
                <a:spcPts val="600"/>
              </a:spcBef>
            </a:pPr>
            <a:r>
              <a:rPr lang="en-US" sz="3200" dirty="0"/>
              <a:t>Protect and improve soil structure</a:t>
            </a:r>
          </a:p>
          <a:p>
            <a:pPr>
              <a:spcBef>
                <a:spcPts val="600"/>
              </a:spcBef>
            </a:pPr>
            <a:r>
              <a:rPr lang="en-US" sz="3600" dirty="0"/>
              <a:t>Common types: compost, tree trimmings, shredded leaves, shredded newspaper</a:t>
            </a:r>
          </a:p>
          <a:p>
            <a:pPr>
              <a:spcBef>
                <a:spcPts val="600"/>
              </a:spcBef>
            </a:pPr>
            <a:r>
              <a:rPr lang="en-US" sz="3600" dirty="0"/>
              <a:t>Renew organic mulches regularly</a:t>
            </a:r>
          </a:p>
          <a:p>
            <a:pPr>
              <a:lnSpc>
                <a:spcPts val="3000"/>
              </a:lnSpc>
              <a:spcBef>
                <a:spcPts val="0"/>
              </a:spcBef>
              <a:buNone/>
            </a:pPr>
            <a:endParaRPr lang="en-US" dirty="0"/>
          </a:p>
          <a:p>
            <a:pPr>
              <a:lnSpc>
                <a:spcPts val="3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ts val="3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ts val="3000"/>
              </a:lnSpc>
              <a:spcBef>
                <a:spcPts val="0"/>
              </a:spcBef>
            </a:pPr>
            <a:endParaRPr lang="en-US" dirty="0"/>
          </a:p>
          <a:p>
            <a:pPr marL="0" indent="0">
              <a:lnSpc>
                <a:spcPts val="3000"/>
              </a:lnSpc>
              <a:spcBef>
                <a:spcPts val="0"/>
              </a:spcBef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F1BF7E-5D57-4739-AD0F-6C386FF70381}" type="slidenum">
              <a:rPr lang="en-US" smtClean="0"/>
              <a:pPr/>
              <a:t>45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786" y="200025"/>
            <a:ext cx="1285875" cy="117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9542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763000" cy="1143000"/>
          </a:xfrm>
        </p:spPr>
        <p:txBody>
          <a:bodyPr/>
          <a:lstStyle/>
          <a:p>
            <a:r>
              <a:rPr lang="en-US" dirty="0"/>
              <a:t>   THREATS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7606" y="2133600"/>
            <a:ext cx="7772400" cy="3962400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en-US" sz="4000" dirty="0"/>
              <a:t>Diseases</a:t>
            </a:r>
          </a:p>
          <a:p>
            <a:pPr>
              <a:spcBef>
                <a:spcPts val="600"/>
              </a:spcBef>
            </a:pPr>
            <a:r>
              <a:rPr lang="en-US" sz="4000" dirty="0"/>
              <a:t>Invertebrate pests (AKA bugs and slugs)</a:t>
            </a:r>
          </a:p>
          <a:p>
            <a:pPr>
              <a:spcBef>
                <a:spcPts val="600"/>
              </a:spcBef>
            </a:pPr>
            <a:r>
              <a:rPr lang="en-US" sz="4000" dirty="0"/>
              <a:t>Vertebrate pests</a:t>
            </a:r>
          </a:p>
          <a:p>
            <a:pPr>
              <a:spcBef>
                <a:spcPts val="600"/>
              </a:spcBef>
            </a:pPr>
            <a:r>
              <a:rPr lang="en-US" sz="4000" dirty="0"/>
              <a:t>Frost/Cold Temperatures</a:t>
            </a:r>
          </a:p>
          <a:p>
            <a:pPr>
              <a:spcBef>
                <a:spcPts val="600"/>
              </a:spcBef>
            </a:pPr>
            <a:r>
              <a:rPr lang="en-US" sz="4000" dirty="0"/>
              <a:t>Weeds</a:t>
            </a:r>
          </a:p>
          <a:p>
            <a:pPr>
              <a:lnSpc>
                <a:spcPts val="3000"/>
              </a:lnSpc>
              <a:spcBef>
                <a:spcPts val="0"/>
              </a:spcBef>
              <a:buNone/>
            </a:pPr>
            <a:endParaRPr lang="en-US" dirty="0"/>
          </a:p>
          <a:p>
            <a:pPr>
              <a:lnSpc>
                <a:spcPts val="3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ts val="3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ts val="3000"/>
              </a:lnSpc>
              <a:spcBef>
                <a:spcPts val="0"/>
              </a:spcBef>
            </a:pPr>
            <a:endParaRPr lang="en-US" dirty="0"/>
          </a:p>
          <a:p>
            <a:pPr marL="0" indent="0">
              <a:lnSpc>
                <a:spcPts val="3000"/>
              </a:lnSpc>
              <a:spcBef>
                <a:spcPts val="0"/>
              </a:spcBef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F1BF7E-5D57-4739-AD0F-6C386FF70381}" type="slidenum">
              <a:rPr lang="en-US" smtClean="0"/>
              <a:pPr/>
              <a:t>46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786" y="200025"/>
            <a:ext cx="1285875" cy="117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93330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36" y="274638"/>
            <a:ext cx="8348663" cy="1143000"/>
          </a:xfrm>
        </p:spPr>
        <p:txBody>
          <a:bodyPr>
            <a:normAutofit/>
          </a:bodyPr>
          <a:lstStyle/>
          <a:p>
            <a:r>
              <a:rPr lang="en-US" sz="4000" dirty="0"/>
              <a:t>   </a:t>
            </a:r>
            <a:r>
              <a:rPr lang="en-US" sz="4800" dirty="0"/>
              <a:t>Integrated Pest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8799"/>
            <a:ext cx="7772400" cy="4191001"/>
          </a:xfrm>
        </p:spPr>
        <p:txBody>
          <a:bodyPr>
            <a:normAutofit/>
          </a:bodyPr>
          <a:lstStyle/>
          <a:p>
            <a:pPr marL="347472" lvl="1" indent="-347472"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sz="4000" dirty="0">
                <a:cs typeface="Arial" pitchFamily="34" charset="0"/>
              </a:rPr>
              <a:t>Prevention</a:t>
            </a:r>
          </a:p>
          <a:p>
            <a:pPr marL="347472" lvl="1" indent="-347472">
              <a:lnSpc>
                <a:spcPct val="110000"/>
              </a:lnSpc>
              <a:spcBef>
                <a:spcPts val="0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sz="3600" dirty="0">
                <a:cs typeface="Arial" pitchFamily="34" charset="0"/>
              </a:rPr>
              <a:t>Diagnose First!</a:t>
            </a:r>
          </a:p>
          <a:p>
            <a:pPr marL="747522" lvl="2" indent="-347472">
              <a:lnSpc>
                <a:spcPct val="110000"/>
              </a:lnSpc>
              <a:spcBef>
                <a:spcPts val="0"/>
              </a:spcBef>
              <a:buSzPct val="90000"/>
            </a:pPr>
            <a:r>
              <a:rPr lang="en-US" sz="3200" dirty="0">
                <a:cs typeface="Arial" pitchFamily="34" charset="0"/>
              </a:rPr>
              <a:t>Cultivation or pest/disease?</a:t>
            </a:r>
          </a:p>
          <a:p>
            <a:pPr marL="347472" lvl="1" indent="-347472"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sz="4000" dirty="0">
                <a:cs typeface="Arial" pitchFamily="34" charset="0"/>
              </a:rPr>
              <a:t>Non-chemical control</a:t>
            </a:r>
          </a:p>
          <a:p>
            <a:pPr marL="347472" lvl="1" indent="-347472"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sz="4000" dirty="0">
                <a:cs typeface="Arial" pitchFamily="34" charset="0"/>
              </a:rPr>
              <a:t>Limit use of pesticides (least toxic first)</a:t>
            </a:r>
          </a:p>
          <a:p>
            <a:pPr>
              <a:lnSpc>
                <a:spcPts val="3000"/>
              </a:lnSpc>
              <a:spcBef>
                <a:spcPts val="0"/>
              </a:spcBef>
              <a:buNone/>
            </a:pPr>
            <a:endParaRPr lang="en-US" sz="4000" dirty="0"/>
          </a:p>
          <a:p>
            <a:pPr>
              <a:lnSpc>
                <a:spcPts val="3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ts val="3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ts val="3000"/>
              </a:lnSpc>
              <a:spcBef>
                <a:spcPts val="0"/>
              </a:spcBef>
            </a:pPr>
            <a:endParaRPr lang="en-US" dirty="0"/>
          </a:p>
          <a:p>
            <a:pPr marL="0" indent="0">
              <a:lnSpc>
                <a:spcPts val="3000"/>
              </a:lnSpc>
              <a:spcBef>
                <a:spcPts val="0"/>
              </a:spcBef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F1BF7E-5D57-4739-AD0F-6C386FF70381}" type="slidenum">
              <a:rPr lang="en-US" smtClean="0"/>
              <a:pPr/>
              <a:t>47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5255"/>
            <a:ext cx="1285875" cy="117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7435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What Happened Here?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48</a:t>
            </a:fld>
            <a:endParaRPr lang="en-US" dirty="0"/>
          </a:p>
        </p:txBody>
      </p:sp>
      <p:pic>
        <p:nvPicPr>
          <p:cNvPr id="5" name="Content Placeholder 4" descr="C:\Users\John\AppData\Local\Microsoft\Windows\INetCacheContent.Word\IMG_0826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214004" y="3434196"/>
            <a:ext cx="2819400" cy="3723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John\AppData\Local\Microsoft\Windows\INetCacheContent.Word\IMG_082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31620"/>
            <a:ext cx="2895600" cy="2354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 descr="C:\Users\Susanne\Desktop\Vegetable Problems\IMG_24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200" y="1295400"/>
            <a:ext cx="43688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Susanne\Desktop\Vegetable Problems\IMG_24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657600"/>
            <a:ext cx="42672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9557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What Happened Here?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49</a:t>
            </a:fld>
            <a:endParaRPr lang="en-US" dirty="0"/>
          </a:p>
        </p:txBody>
      </p:sp>
      <p:pic>
        <p:nvPicPr>
          <p:cNvPr id="5" name="Picture 2" descr="C:\Users\Susanne\Desktop\Vegetable Problems\IMG_23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71600"/>
            <a:ext cx="43688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Susanne\Desktop\Vegetable Problems\IMG_240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72" t="30209" r="17977" b="24032"/>
          <a:stretch/>
        </p:blipFill>
        <p:spPr bwMode="auto">
          <a:xfrm>
            <a:off x="4727519" y="1524000"/>
            <a:ext cx="4292496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usanne\Desktop\Vegetable Problems\IMG_240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7" t="18276" r="4612" b="7931"/>
          <a:stretch/>
        </p:blipFill>
        <p:spPr bwMode="auto">
          <a:xfrm>
            <a:off x="1051035" y="3865731"/>
            <a:ext cx="4183117" cy="2992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9791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78218" y="228600"/>
            <a:ext cx="5989382" cy="694368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86047" y="6675437"/>
            <a:ext cx="2133600" cy="365125"/>
          </a:xfrm>
        </p:spPr>
        <p:txBody>
          <a:bodyPr/>
          <a:lstStyle/>
          <a:p>
            <a:fld id="{B56B777D-24AD-4DCE-A614-8736B10F3EE6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0235" y="257045"/>
            <a:ext cx="805121" cy="73355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8600" y="1524000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One of the handouts</a:t>
            </a:r>
          </a:p>
        </p:txBody>
      </p:sp>
    </p:spTree>
    <p:extLst>
      <p:ext uri="{BB962C8B-B14F-4D97-AF65-F5344CB8AC3E}">
        <p14:creationId xmlns:p14="http://schemas.microsoft.com/office/powerpoint/2010/main" val="345661356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>
            <a:normAutofit/>
          </a:bodyPr>
          <a:lstStyle/>
          <a:p>
            <a:r>
              <a:rPr lang="en-US" sz="5400" dirty="0"/>
              <a:t>What Happened Here?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50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8" t="7931" r="6849" b="7165"/>
          <a:stretch/>
        </p:blipFill>
        <p:spPr>
          <a:xfrm>
            <a:off x="0" y="1219200"/>
            <a:ext cx="5241421" cy="37639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0" t="11667" r="29945" b="35141"/>
          <a:stretch/>
        </p:blipFill>
        <p:spPr>
          <a:xfrm>
            <a:off x="4519596" y="2057400"/>
            <a:ext cx="4650235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88468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3286"/>
            <a:ext cx="9144000" cy="1088571"/>
          </a:xfrm>
        </p:spPr>
        <p:txBody>
          <a:bodyPr/>
          <a:lstStyle/>
          <a:p>
            <a:r>
              <a:rPr lang="en-US" sz="5714" dirty="0"/>
              <a:t>Prevention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199"/>
            <a:ext cx="7848600" cy="4038601"/>
          </a:xfrm>
        </p:spPr>
        <p:txBody>
          <a:bodyPr>
            <a:normAutofit lnSpcReduction="10000"/>
          </a:bodyPr>
          <a:lstStyle/>
          <a:p>
            <a:pPr marL="347472" indent="-347472">
              <a:spcBef>
                <a:spcPts val="600"/>
              </a:spcBef>
              <a:buSzPct val="90000"/>
            </a:pPr>
            <a:r>
              <a:rPr lang="en-US" sz="4000" dirty="0">
                <a:cs typeface="Arial" pitchFamily="34" charset="0"/>
              </a:rPr>
              <a:t>Healthy soil</a:t>
            </a:r>
          </a:p>
          <a:p>
            <a:pPr marL="347472" indent="-347472">
              <a:spcBef>
                <a:spcPts val="600"/>
              </a:spcBef>
              <a:buSzPct val="90000"/>
            </a:pPr>
            <a:r>
              <a:rPr lang="en-US" sz="4000" dirty="0">
                <a:cs typeface="Arial" pitchFamily="34" charset="0"/>
              </a:rPr>
              <a:t>Healthy plant </a:t>
            </a:r>
          </a:p>
          <a:p>
            <a:pPr marL="347472" indent="-347472">
              <a:spcBef>
                <a:spcPts val="600"/>
              </a:spcBef>
              <a:buSzPct val="90000"/>
            </a:pPr>
            <a:r>
              <a:rPr lang="en-US" sz="4000" dirty="0">
                <a:cs typeface="Arial" pitchFamily="34" charset="0"/>
              </a:rPr>
              <a:t>Right plant in the right place</a:t>
            </a:r>
          </a:p>
          <a:p>
            <a:pPr marL="347472" indent="-347472">
              <a:spcBef>
                <a:spcPts val="600"/>
              </a:spcBef>
              <a:buSzPct val="90000"/>
            </a:pPr>
            <a:r>
              <a:rPr lang="en-US" sz="4000" dirty="0">
                <a:cs typeface="Arial" pitchFamily="34" charset="0"/>
              </a:rPr>
              <a:t>Proper care: water, fertilizer, light, temperature</a:t>
            </a:r>
          </a:p>
          <a:p>
            <a:pPr marL="347472" indent="-347472">
              <a:spcBef>
                <a:spcPts val="600"/>
              </a:spcBef>
              <a:buSzPct val="90000"/>
            </a:pPr>
            <a:r>
              <a:rPr lang="en-US" sz="4000" dirty="0">
                <a:cs typeface="Arial" pitchFamily="34" charset="0"/>
              </a:rPr>
              <a:t>Sanitation/crop rotation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BB81EA-74C2-4C00-A22A-A0216DDEC776}" type="slidenum">
              <a:rPr lang="en-US" smtClean="0"/>
              <a:pPr>
                <a:defRPr/>
              </a:pPr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9056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1016000"/>
          </a:xfrm>
        </p:spPr>
        <p:txBody>
          <a:bodyPr>
            <a:normAutofit/>
          </a:bodyPr>
          <a:lstStyle/>
          <a:p>
            <a:r>
              <a:rPr lang="en-US" sz="6000" dirty="0"/>
              <a:t>Addressing Diseases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77571"/>
            <a:ext cx="8153400" cy="4042229"/>
          </a:xfrm>
        </p:spPr>
        <p:txBody>
          <a:bodyPr/>
          <a:lstStyle/>
          <a:p>
            <a:pPr marL="571500" lvl="1" indent="-571500"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sz="4000" dirty="0">
                <a:cs typeface="Arial" pitchFamily="34" charset="0"/>
              </a:rPr>
              <a:t>Proper cultivation </a:t>
            </a:r>
          </a:p>
          <a:p>
            <a:pPr marL="571500" lvl="1" indent="-571500"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sz="4000" dirty="0">
                <a:cs typeface="Arial" pitchFamily="34" charset="0"/>
              </a:rPr>
              <a:t>Resistant varieties</a:t>
            </a:r>
          </a:p>
          <a:p>
            <a:pPr marL="571500" lvl="1" indent="-571500"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sz="4000" dirty="0">
                <a:cs typeface="Arial" pitchFamily="34" charset="0"/>
              </a:rPr>
              <a:t>Cut out affected parts if isolated issue (and not soil-borne)</a:t>
            </a:r>
          </a:p>
          <a:p>
            <a:pPr marL="571500" lvl="1" indent="-571500"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sz="4000" dirty="0">
                <a:cs typeface="Arial" pitchFamily="34" charset="0"/>
              </a:rPr>
              <a:t>“Shovel-prune”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BB81EA-74C2-4C00-A22A-A0216DDEC776}" type="slidenum">
              <a:rPr lang="en-US" smtClean="0"/>
              <a:pPr>
                <a:defRPr/>
              </a:pPr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86318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Wilt on Tomato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53</a:t>
            </a:fld>
            <a:endParaRPr lang="en-US" dirty="0"/>
          </a:p>
        </p:txBody>
      </p:sp>
      <p:pic>
        <p:nvPicPr>
          <p:cNvPr id="4098" name="Picture 2" descr="F:\Plant disease images\fusarium_tomato_plant_l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250731"/>
            <a:ext cx="508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F:\Plant disease images\uc fusarium on tomat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86" y="1271752"/>
            <a:ext cx="2233460" cy="338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Plant disease images\verticillium on tomato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970283"/>
            <a:ext cx="1651000" cy="250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208289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Powdery Mildew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54</a:t>
            </a:fld>
            <a:endParaRPr lang="en-US" dirty="0"/>
          </a:p>
        </p:txBody>
      </p:sp>
      <p:pic>
        <p:nvPicPr>
          <p:cNvPr id="3074" name="Picture 2" descr="F:\Plant disease images\powderymildew-669x5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590800"/>
            <a:ext cx="4332672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:\Plant disease images\squash-powdery-mildew-400x3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1583940"/>
            <a:ext cx="4695279" cy="352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92124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3286"/>
            <a:ext cx="9144000" cy="870857"/>
          </a:xfrm>
        </p:spPr>
        <p:txBody>
          <a:bodyPr>
            <a:noAutofit/>
          </a:bodyPr>
          <a:lstStyle/>
          <a:p>
            <a:r>
              <a:rPr lang="en-US" sz="6000" dirty="0"/>
              <a:t>Insect Pests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077200" cy="5137149"/>
          </a:xfrm>
        </p:spPr>
        <p:txBody>
          <a:bodyPr>
            <a:normAutofit lnSpcReduction="10000"/>
          </a:bodyPr>
          <a:lstStyle/>
          <a:p>
            <a:pPr marL="347472" lvl="1" indent="-347472">
              <a:lnSpc>
                <a:spcPct val="110000"/>
              </a:lnSpc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sz="3600" dirty="0">
                <a:cs typeface="Arial" pitchFamily="34" charset="0"/>
              </a:rPr>
              <a:t>Know your “good guys” </a:t>
            </a:r>
          </a:p>
          <a:p>
            <a:pPr marL="347472" lvl="1" indent="-347472">
              <a:lnSpc>
                <a:spcPct val="110000"/>
              </a:lnSpc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sz="3600" dirty="0">
                <a:cs typeface="Arial" pitchFamily="34" charset="0"/>
              </a:rPr>
              <a:t>Tolerate some damage</a:t>
            </a:r>
          </a:p>
          <a:p>
            <a:pPr marL="347472" lvl="1" indent="-347472">
              <a:lnSpc>
                <a:spcPct val="110000"/>
              </a:lnSpc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sz="3600" dirty="0">
                <a:cs typeface="Arial" pitchFamily="34" charset="0"/>
              </a:rPr>
              <a:t>Wait for beneficials</a:t>
            </a:r>
          </a:p>
          <a:p>
            <a:pPr marL="347472" lvl="1" indent="-347472">
              <a:lnSpc>
                <a:spcPct val="110000"/>
              </a:lnSpc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sz="3600" dirty="0">
                <a:cs typeface="Arial" pitchFamily="34" charset="0"/>
              </a:rPr>
              <a:t>Non-chemical controls first</a:t>
            </a:r>
          </a:p>
          <a:p>
            <a:pPr marL="747522" lvl="2" indent="-347472">
              <a:lnSpc>
                <a:spcPct val="110000"/>
              </a:lnSpc>
              <a:spcBef>
                <a:spcPts val="600"/>
              </a:spcBef>
              <a:buSzPct val="90000"/>
            </a:pPr>
            <a:r>
              <a:rPr lang="en-US" sz="3200" dirty="0">
                <a:cs typeface="Arial" pitchFamily="34" charset="0"/>
              </a:rPr>
              <a:t>Barriers/exclusion</a:t>
            </a:r>
          </a:p>
          <a:p>
            <a:pPr marL="747522" lvl="2" indent="-347472">
              <a:lnSpc>
                <a:spcPct val="110000"/>
              </a:lnSpc>
              <a:spcBef>
                <a:spcPts val="600"/>
              </a:spcBef>
              <a:buSzPct val="90000"/>
            </a:pPr>
            <a:r>
              <a:rPr lang="en-US" sz="3200" dirty="0">
                <a:cs typeface="Arial" pitchFamily="34" charset="0"/>
              </a:rPr>
              <a:t>Water Sprays (aphids)</a:t>
            </a:r>
          </a:p>
          <a:p>
            <a:pPr marL="747522" lvl="2" indent="-347472">
              <a:lnSpc>
                <a:spcPct val="110000"/>
              </a:lnSpc>
              <a:spcBef>
                <a:spcPts val="600"/>
              </a:spcBef>
              <a:buSzPct val="90000"/>
            </a:pPr>
            <a:r>
              <a:rPr lang="en-US" sz="3200" dirty="0">
                <a:cs typeface="Arial" pitchFamily="34" charset="0"/>
              </a:rPr>
              <a:t>Physical removal – multiple options</a:t>
            </a:r>
          </a:p>
          <a:p>
            <a:pPr marL="747522" lvl="2" indent="-347472">
              <a:lnSpc>
                <a:spcPct val="110000"/>
              </a:lnSpc>
              <a:spcBef>
                <a:spcPts val="600"/>
              </a:spcBef>
              <a:buSzPct val="90000"/>
            </a:pPr>
            <a:r>
              <a:rPr lang="en-US" sz="3200" dirty="0">
                <a:cs typeface="Arial" pitchFamily="34" charset="0"/>
              </a:rPr>
              <a:t>Pheromone traps</a:t>
            </a:r>
          </a:p>
          <a:p>
            <a:pPr lvl="2" indent="-495915">
              <a:buSzPct val="90000"/>
              <a:buFont typeface="Wingdings" pitchFamily="2" charset="2"/>
              <a:buChar char="v"/>
            </a:pPr>
            <a:endParaRPr lang="en-US" sz="3048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BB81EA-74C2-4C00-A22A-A0216DDEC776}" type="slidenum">
              <a:rPr lang="en-US" smtClean="0"/>
              <a:pPr>
                <a:defRPr/>
              </a:pPr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74097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3286"/>
            <a:ext cx="9144000" cy="1306286"/>
          </a:xfrm>
        </p:spPr>
        <p:txBody>
          <a:bodyPr/>
          <a:lstStyle/>
          <a:p>
            <a:r>
              <a:rPr lang="en-US" sz="5714" dirty="0"/>
              <a:t>Insect Pests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69572"/>
            <a:ext cx="8077200" cy="4855028"/>
          </a:xfrm>
        </p:spPr>
        <p:txBody>
          <a:bodyPr>
            <a:normAutofit/>
          </a:bodyPr>
          <a:lstStyle/>
          <a:p>
            <a:pPr marL="347472" lvl="1" indent="-347472"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sz="4000" dirty="0">
                <a:cs typeface="Arial" pitchFamily="34" charset="0"/>
              </a:rPr>
              <a:t>Pesticides are a last resort</a:t>
            </a:r>
          </a:p>
          <a:p>
            <a:pPr marL="347472" lvl="1" indent="-347472"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sz="4000" dirty="0">
                <a:cs typeface="Arial" pitchFamily="34" charset="0"/>
              </a:rPr>
              <a:t>Least toxic first (e.g., soap spray, iron phosphate for snails and slugs, Bt)</a:t>
            </a:r>
          </a:p>
          <a:p>
            <a:pPr marL="347472" lvl="1" indent="-347472"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sz="4000" dirty="0">
                <a:cs typeface="Arial" pitchFamily="34" charset="0"/>
              </a:rPr>
              <a:t>Apply pesticides in accordance with manufacturer’s specifications</a:t>
            </a:r>
          </a:p>
          <a:p>
            <a:pPr marL="347472" lvl="1" indent="-347472"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sz="4000" dirty="0">
                <a:cs typeface="Arial" pitchFamily="34" charset="0"/>
              </a:rPr>
              <a:t>Prevent overspray/run-off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BB81EA-74C2-4C00-A22A-A0216DDEC776}" type="slidenum">
              <a:rPr lang="en-US" smtClean="0"/>
              <a:pPr>
                <a:defRPr/>
              </a:pPr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28923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GOOD OR BAD?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        Lady Beetle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         Cucumber Beetle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57</a:t>
            </a:fld>
            <a:endParaRPr lang="en-US" dirty="0"/>
          </a:p>
        </p:txBody>
      </p:sp>
      <p:pic>
        <p:nvPicPr>
          <p:cNvPr id="2050" name="Picture 2" descr="C:\Users\Susanne\Pictures\bug images\cucumber beet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286000"/>
            <a:ext cx="3352800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usanne\Pictures\bug images\lady beetl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133600"/>
            <a:ext cx="4114800" cy="308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Susanne\Pictures\bug images\lady bird beetle larv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676" y="4648200"/>
            <a:ext cx="2819400" cy="201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543800" y="5656208"/>
            <a:ext cx="5405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?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6629400" y="6059321"/>
            <a:ext cx="888124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409430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5876"/>
            <a:ext cx="8229600" cy="990600"/>
          </a:xfrm>
        </p:spPr>
        <p:txBody>
          <a:bodyPr/>
          <a:lstStyle/>
          <a:p>
            <a:r>
              <a:rPr lang="en-US" dirty="0"/>
              <a:t>GOOD OR BAD?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57225" y="871537"/>
            <a:ext cx="2438400" cy="574675"/>
          </a:xfrm>
        </p:spPr>
        <p:txBody>
          <a:bodyPr/>
          <a:lstStyle/>
          <a:p>
            <a:r>
              <a:rPr lang="en-US" dirty="0"/>
              <a:t>         Earwig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5181600" y="1027139"/>
            <a:ext cx="3200400" cy="639762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</a:pPr>
            <a:r>
              <a:rPr lang="en-US" dirty="0"/>
              <a:t>Sow Bug and Pill Bug (“Roly-Poly”)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58</a:t>
            </a:fld>
            <a:endParaRPr lang="en-US" dirty="0"/>
          </a:p>
        </p:txBody>
      </p:sp>
      <p:pic>
        <p:nvPicPr>
          <p:cNvPr id="1026" name="Picture 2" descr="C:\Users\Susanne\Pictures\bug images\male and female earw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606" y="4543344"/>
            <a:ext cx="3318387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Susanne\Pictures\bug images\earw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3191916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Susanne\Pictures\bug images\sowbugs curled up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0527" y="4129007"/>
            <a:ext cx="3028129" cy="2579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6" descr="Image result for sow bug images"/>
          <p:cNvSpPr>
            <a:spLocks noChangeAspect="1" noChangeArrowheads="1"/>
          </p:cNvSpPr>
          <p:nvPr/>
        </p:nvSpPr>
        <p:spPr bwMode="auto">
          <a:xfrm>
            <a:off x="0" y="-136525"/>
            <a:ext cx="1724025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8" descr="Image result for sow bug images"/>
          <p:cNvSpPr>
            <a:spLocks noChangeAspect="1" noChangeArrowheads="1"/>
          </p:cNvSpPr>
          <p:nvPr/>
        </p:nvSpPr>
        <p:spPr bwMode="auto">
          <a:xfrm>
            <a:off x="152400" y="15875"/>
            <a:ext cx="1724025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3" name="Picture 9" descr="C:\Users\Susanne\Pictures\bug images\sowbu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474" y="1919207"/>
            <a:ext cx="2859526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Susanne\Pictures\bug images\Capturing earwig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690812"/>
            <a:ext cx="3580727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87689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3286"/>
            <a:ext cx="9144000" cy="943429"/>
          </a:xfrm>
        </p:spPr>
        <p:txBody>
          <a:bodyPr>
            <a:noAutofit/>
          </a:bodyPr>
          <a:lstStyle/>
          <a:p>
            <a:r>
              <a:rPr lang="en-US" sz="6000" dirty="0"/>
              <a:t>Vertebrate Pests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1858"/>
            <a:ext cx="8153401" cy="4996542"/>
          </a:xfrm>
        </p:spPr>
        <p:txBody>
          <a:bodyPr>
            <a:noAutofit/>
          </a:bodyPr>
          <a:lstStyle/>
          <a:p>
            <a:pPr marL="347472" lvl="1" indent="-347472">
              <a:lnSpc>
                <a:spcPct val="120000"/>
              </a:lnSpc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sz="3600" dirty="0">
                <a:cs typeface="Arial" pitchFamily="34" charset="0"/>
              </a:rPr>
              <a:t>Types of pests:</a:t>
            </a:r>
          </a:p>
          <a:p>
            <a:pPr marL="747522" lvl="2" indent="-347472">
              <a:lnSpc>
                <a:spcPct val="90000"/>
              </a:lnSpc>
              <a:spcBef>
                <a:spcPts val="0"/>
              </a:spcBef>
              <a:buSzPct val="90000"/>
            </a:pPr>
            <a:r>
              <a:rPr lang="en-US" sz="3200" dirty="0">
                <a:cs typeface="Arial" pitchFamily="34" charset="0"/>
              </a:rPr>
              <a:t>Deer</a:t>
            </a:r>
          </a:p>
          <a:p>
            <a:pPr marL="747522" lvl="2" indent="-347472">
              <a:lnSpc>
                <a:spcPct val="90000"/>
              </a:lnSpc>
              <a:spcBef>
                <a:spcPts val="0"/>
              </a:spcBef>
              <a:buSzPct val="90000"/>
            </a:pPr>
            <a:r>
              <a:rPr lang="en-US" sz="3200" dirty="0">
                <a:cs typeface="Arial" pitchFamily="34" charset="0"/>
              </a:rPr>
              <a:t>Gophers, moles, voles, ground squirrels</a:t>
            </a:r>
          </a:p>
          <a:p>
            <a:pPr marL="747522" lvl="2" indent="-347472">
              <a:lnSpc>
                <a:spcPct val="90000"/>
              </a:lnSpc>
              <a:spcBef>
                <a:spcPts val="0"/>
              </a:spcBef>
              <a:buSzPct val="90000"/>
            </a:pPr>
            <a:r>
              <a:rPr lang="en-US" sz="3200" dirty="0">
                <a:cs typeface="Arial" pitchFamily="34" charset="0"/>
              </a:rPr>
              <a:t>Squirrels</a:t>
            </a:r>
          </a:p>
          <a:p>
            <a:pPr marL="747522" lvl="2" indent="-347472">
              <a:lnSpc>
                <a:spcPct val="90000"/>
              </a:lnSpc>
              <a:spcBef>
                <a:spcPts val="0"/>
              </a:spcBef>
              <a:buSzPct val="90000"/>
            </a:pPr>
            <a:r>
              <a:rPr lang="en-US" sz="3200" dirty="0">
                <a:cs typeface="Arial" pitchFamily="34" charset="0"/>
              </a:rPr>
              <a:t>Raccoons, opossums</a:t>
            </a:r>
          </a:p>
          <a:p>
            <a:pPr marL="747522" lvl="2" indent="-347472">
              <a:lnSpc>
                <a:spcPct val="90000"/>
              </a:lnSpc>
              <a:spcBef>
                <a:spcPts val="0"/>
              </a:spcBef>
              <a:buSzPct val="90000"/>
            </a:pPr>
            <a:r>
              <a:rPr lang="en-US" sz="3200" dirty="0">
                <a:cs typeface="Arial" pitchFamily="34" charset="0"/>
              </a:rPr>
              <a:t>Rabbits</a:t>
            </a:r>
          </a:p>
          <a:p>
            <a:pPr marL="747522" lvl="2" indent="-347472">
              <a:lnSpc>
                <a:spcPct val="90000"/>
              </a:lnSpc>
              <a:spcBef>
                <a:spcPts val="0"/>
              </a:spcBef>
              <a:buSzPct val="90000"/>
            </a:pPr>
            <a:r>
              <a:rPr lang="en-US" sz="3200" dirty="0">
                <a:cs typeface="Arial" pitchFamily="34" charset="0"/>
              </a:rPr>
              <a:t>Birds</a:t>
            </a:r>
          </a:p>
          <a:p>
            <a:pPr marL="347472" lvl="1" indent="-347472">
              <a:lnSpc>
                <a:spcPct val="120000"/>
              </a:lnSpc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sz="3600" dirty="0">
                <a:cs typeface="Arial" pitchFamily="34" charset="0"/>
              </a:rPr>
              <a:t>Two primary options for control:</a:t>
            </a:r>
          </a:p>
          <a:p>
            <a:pPr marL="747522" lvl="2" indent="-347472">
              <a:lnSpc>
                <a:spcPct val="90000"/>
              </a:lnSpc>
              <a:spcBef>
                <a:spcPts val="0"/>
              </a:spcBef>
              <a:buSzPct val="90000"/>
            </a:pPr>
            <a:r>
              <a:rPr lang="en-US" sz="3200" dirty="0">
                <a:cs typeface="Arial" pitchFamily="34" charset="0"/>
              </a:rPr>
              <a:t>Barriers/Exclusion</a:t>
            </a:r>
          </a:p>
          <a:p>
            <a:pPr marL="747522" lvl="2" indent="-347472">
              <a:lnSpc>
                <a:spcPct val="90000"/>
              </a:lnSpc>
              <a:spcBef>
                <a:spcPts val="0"/>
              </a:spcBef>
              <a:buSzPct val="90000"/>
            </a:pPr>
            <a:r>
              <a:rPr lang="en-US" sz="3200" dirty="0">
                <a:cs typeface="Arial" pitchFamily="34" charset="0"/>
              </a:rPr>
              <a:t>Killing (as allowed)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BB81EA-74C2-4C00-A22A-A0216DDEC776}" type="slidenum">
              <a:rPr lang="en-US" smtClean="0"/>
              <a:pPr>
                <a:defRPr/>
              </a:pPr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31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8274" y="274638"/>
            <a:ext cx="7553325" cy="1143000"/>
          </a:xfrm>
        </p:spPr>
        <p:txBody>
          <a:bodyPr/>
          <a:lstStyle/>
          <a:p>
            <a:r>
              <a:rPr lang="en-US" dirty="0"/>
              <a:t>Here’s What We Will Cover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5214" y="1524000"/>
            <a:ext cx="8229600" cy="5486400"/>
          </a:xfrm>
          <a:ln w="38100">
            <a:solidFill>
              <a:srgbClr val="00B050"/>
            </a:solidFill>
          </a:ln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sz="16000" dirty="0"/>
              <a:t>Preparing Your Garden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0" dirty="0"/>
          </a:p>
          <a:p>
            <a:pPr>
              <a:spcBef>
                <a:spcPts val="0"/>
              </a:spcBef>
            </a:pPr>
            <a:r>
              <a:rPr lang="en-US" sz="16000" dirty="0"/>
              <a:t>Prevention &amp; Maintaince 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0" dirty="0"/>
          </a:p>
          <a:p>
            <a:pPr>
              <a:spcBef>
                <a:spcPts val="0"/>
              </a:spcBef>
            </a:pPr>
            <a:r>
              <a:rPr lang="en-US" sz="16000" dirty="0"/>
              <a:t>Demonstrations</a:t>
            </a:r>
          </a:p>
          <a:p>
            <a:pPr>
              <a:spcBef>
                <a:spcPts val="0"/>
              </a:spcBef>
            </a:pPr>
            <a:endParaRPr lang="en-US" sz="16000" dirty="0"/>
          </a:p>
          <a:p>
            <a:pPr>
              <a:spcBef>
                <a:spcPts val="0"/>
              </a:spcBef>
            </a:pPr>
            <a:r>
              <a:rPr lang="en-US" sz="16000" dirty="0"/>
              <a:t>Planting Seeds &amp; Transplanting Seedlings</a:t>
            </a:r>
          </a:p>
          <a:p>
            <a:pPr>
              <a:spcBef>
                <a:spcPts val="0"/>
              </a:spcBef>
            </a:pPr>
            <a:endParaRPr lang="en-US" sz="16000" dirty="0"/>
          </a:p>
          <a:p>
            <a:pPr>
              <a:spcBef>
                <a:spcPts val="0"/>
              </a:spcBef>
            </a:pPr>
            <a:r>
              <a:rPr lang="en-US" sz="16000" dirty="0"/>
              <a:t>Resources for More Information</a:t>
            </a:r>
          </a:p>
          <a:p>
            <a:pPr marL="0" indent="0">
              <a:buNone/>
            </a:pPr>
            <a:endParaRPr lang="en-US" sz="16000" dirty="0"/>
          </a:p>
          <a:p>
            <a:pPr marL="0" indent="0">
              <a:buNone/>
            </a:pPr>
            <a:endParaRPr lang="en-US" sz="16000" dirty="0"/>
          </a:p>
          <a:p>
            <a:pPr>
              <a:buNone/>
            </a:pPr>
            <a:r>
              <a:rPr lang="en-US" sz="16000" dirty="0"/>
              <a:t> </a:t>
            </a:r>
          </a:p>
          <a:p>
            <a:endParaRPr lang="en-US" sz="16000" dirty="0"/>
          </a:p>
          <a:p>
            <a:endParaRPr lang="en-US" sz="16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246063"/>
            <a:ext cx="1285875" cy="11715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0235" y="257045"/>
            <a:ext cx="1454885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040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2D54B6-C15A-4E6B-977D-94BED2D2221C}" type="slidenum">
              <a:rPr lang="en-US" smtClean="0"/>
              <a:pPr>
                <a:defRPr/>
              </a:pPr>
              <a:t>60</a:t>
            </a:fld>
            <a:endParaRPr lang="en-US" dirty="0"/>
          </a:p>
        </p:txBody>
      </p:sp>
      <p:pic>
        <p:nvPicPr>
          <p:cNvPr id="5122" name="Picture 2" descr="C:\Users\835-866\Desktop\Master Gardener\SANY016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15" y="163286"/>
            <a:ext cx="8708571" cy="653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356296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2D54B6-C15A-4E6B-977D-94BED2D2221C}" type="slidenum">
              <a:rPr lang="en-US" smtClean="0"/>
              <a:pPr>
                <a:defRPr/>
              </a:pPr>
              <a:t>61</a:t>
            </a:fld>
            <a:endParaRPr lang="en-US" dirty="0"/>
          </a:p>
        </p:txBody>
      </p:sp>
      <p:pic>
        <p:nvPicPr>
          <p:cNvPr id="2050" name="Picture 2" descr="C:\Users\835-866\Desktop\Master Gardener\SANY01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15" y="163286"/>
            <a:ext cx="8708571" cy="653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475442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2D54B6-C15A-4E6B-977D-94BED2D2221C}" type="slidenum">
              <a:rPr lang="en-US" smtClean="0"/>
              <a:pPr>
                <a:defRPr/>
              </a:pPr>
              <a:t>62</a:t>
            </a:fld>
            <a:endParaRPr lang="en-US" dirty="0"/>
          </a:p>
        </p:txBody>
      </p:sp>
      <p:pic>
        <p:nvPicPr>
          <p:cNvPr id="26626" name="Picture 2" descr="F:\DCIM\102NIKON\DSCN00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15" y="163286"/>
            <a:ext cx="8708571" cy="653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954143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63</a:t>
            </a:fld>
            <a:endParaRPr lang="en-US" dirty="0"/>
          </a:p>
        </p:txBody>
      </p:sp>
      <p:pic>
        <p:nvPicPr>
          <p:cNvPr id="3" name="Content Placeholder 4" descr="Image result for images of vegetable gardens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14400"/>
            <a:ext cx="7496175" cy="5124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33425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Frost and Cold Temperatures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r>
              <a:rPr lang="en-US" dirty="0"/>
              <a:t>Plant summer veggies when soil AND nights are warm</a:t>
            </a:r>
          </a:p>
          <a:p>
            <a:r>
              <a:rPr lang="en-US" dirty="0"/>
              <a:t>Cold temps slow plant growth and reduce nutrient absorption</a:t>
            </a:r>
          </a:p>
          <a:p>
            <a:r>
              <a:rPr lang="en-US" dirty="0"/>
              <a:t>Many options for frost protection</a:t>
            </a:r>
          </a:p>
          <a:p>
            <a:pPr lvl="1"/>
            <a:r>
              <a:rPr lang="en-US" dirty="0"/>
              <a:t>Frost protection cloth</a:t>
            </a:r>
          </a:p>
          <a:p>
            <a:pPr lvl="1"/>
            <a:r>
              <a:rPr lang="en-US" dirty="0"/>
              <a:t>Plastic jugs</a:t>
            </a:r>
          </a:p>
          <a:p>
            <a:pPr lvl="1"/>
            <a:r>
              <a:rPr lang="en-US" dirty="0"/>
              <a:t>Wall-o-water</a:t>
            </a:r>
          </a:p>
          <a:p>
            <a:pPr lvl="1"/>
            <a:r>
              <a:rPr lang="en-US" dirty="0"/>
              <a:t>Newspaper, sheets, plastic sheeting</a:t>
            </a:r>
          </a:p>
          <a:p>
            <a:pPr lvl="1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16177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95477"/>
          </a:xfrm>
        </p:spPr>
        <p:txBody>
          <a:bodyPr>
            <a:normAutofit fontScale="90000"/>
          </a:bodyPr>
          <a:lstStyle/>
          <a:p>
            <a:r>
              <a:rPr lang="en-US" sz="5400" dirty="0"/>
              <a:t>Frost and Cold Temperatures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65</a:t>
            </a:fld>
            <a:endParaRPr lang="en-US" dirty="0"/>
          </a:p>
        </p:txBody>
      </p:sp>
      <p:pic>
        <p:nvPicPr>
          <p:cNvPr id="6" name="Picture 5" descr="C:\Users\John\AppData\Local\Microsoft\Windows\INetCacheContent.Word\20160228_180110477_iOS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0"/>
            <a:ext cx="4114800" cy="335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4" r="6250"/>
          <a:stretch/>
        </p:blipFill>
        <p:spPr>
          <a:xfrm>
            <a:off x="6096000" y="914400"/>
            <a:ext cx="3124200" cy="3657600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6"/>
          <a:stretch/>
        </p:blipFill>
        <p:spPr>
          <a:xfrm>
            <a:off x="2628900" y="3810000"/>
            <a:ext cx="4343400" cy="345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92629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15A4C-218F-4AEB-A49D-7A6B30146646}" type="slidenum">
              <a:rPr lang="en-US"/>
              <a:pPr>
                <a:defRPr/>
              </a:pPr>
              <a:t>66</a:t>
            </a:fld>
            <a:endParaRPr lang="en-US" dirty="0"/>
          </a:p>
        </p:txBody>
      </p:sp>
      <p:sp>
        <p:nvSpPr>
          <p:cNvPr id="75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63286"/>
            <a:ext cx="9144000" cy="870857"/>
          </a:xfrm>
        </p:spPr>
        <p:txBody>
          <a:bodyPr/>
          <a:lstStyle/>
          <a:p>
            <a:pPr eaLnBrk="1" hangingPunct="1">
              <a:defRPr/>
            </a:pPr>
            <a:r>
              <a:rPr lang="en-US" sz="4572" dirty="0"/>
              <a:t>What About Weeds?</a:t>
            </a:r>
          </a:p>
        </p:txBody>
      </p:sp>
      <p:sp>
        <p:nvSpPr>
          <p:cNvPr id="75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34143"/>
            <a:ext cx="9144000" cy="5660571"/>
          </a:xfrm>
        </p:spPr>
        <p:txBody>
          <a:bodyPr>
            <a:normAutofit/>
          </a:bodyPr>
          <a:lstStyle/>
          <a:p>
            <a:pPr>
              <a:spcBef>
                <a:spcPct val="30000"/>
              </a:spcBef>
              <a:defRPr/>
            </a:pPr>
            <a:r>
              <a:rPr lang="en-US" sz="3429" dirty="0">
                <a:cs typeface="Arial" pitchFamily="34" charset="0"/>
              </a:rPr>
              <a:t>What is a weed?</a:t>
            </a:r>
          </a:p>
          <a:p>
            <a:pPr algn="ctr">
              <a:spcBef>
                <a:spcPct val="30000"/>
              </a:spcBef>
              <a:defRPr/>
            </a:pPr>
            <a:r>
              <a:rPr lang="en-US" sz="2667" dirty="0">
                <a:cs typeface="Arial" pitchFamily="34" charset="0"/>
              </a:rPr>
              <a:t>“A plant growing in a place that you don’t want it to.”</a:t>
            </a:r>
          </a:p>
          <a:p>
            <a:pPr>
              <a:spcBef>
                <a:spcPct val="30000"/>
              </a:spcBef>
              <a:defRPr/>
            </a:pPr>
            <a:r>
              <a:rPr lang="en-US" sz="3429" dirty="0">
                <a:cs typeface="Arial" pitchFamily="34" charset="0"/>
              </a:rPr>
              <a:t>Weeds can compete with desired plants</a:t>
            </a:r>
          </a:p>
          <a:p>
            <a:pPr>
              <a:spcBef>
                <a:spcPct val="30000"/>
              </a:spcBef>
              <a:defRPr/>
            </a:pPr>
            <a:r>
              <a:rPr lang="en-US" sz="3429" dirty="0">
                <a:cs typeface="Arial" pitchFamily="34" charset="0"/>
              </a:rPr>
              <a:t>Prevention</a:t>
            </a:r>
          </a:p>
          <a:p>
            <a:pPr marL="925304" lvl="1" indent="-544297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effectLst/>
                <a:cs typeface="Arial" pitchFamily="34" charset="0"/>
              </a:rPr>
              <a:t>Mulch</a:t>
            </a:r>
          </a:p>
          <a:p>
            <a:pPr marL="925304" lvl="1" indent="-544297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effectLst/>
                <a:cs typeface="Arial" pitchFamily="34" charset="0"/>
              </a:rPr>
              <a:t>Prevent re-seeding</a:t>
            </a:r>
          </a:p>
          <a:p>
            <a:pPr marL="925304" lvl="1" indent="-544297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effectLst/>
                <a:cs typeface="Arial" pitchFamily="34" charset="0"/>
              </a:rPr>
              <a:t>Don’t bring home weeds</a:t>
            </a:r>
          </a:p>
          <a:p>
            <a:pPr>
              <a:spcBef>
                <a:spcPct val="30000"/>
              </a:spcBef>
              <a:defRPr/>
            </a:pPr>
            <a:r>
              <a:rPr lang="en-US" sz="3429" dirty="0">
                <a:cs typeface="Arial" pitchFamily="34" charset="0"/>
              </a:rPr>
              <a:t>Collateral Damage </a:t>
            </a:r>
          </a:p>
          <a:p>
            <a:pPr>
              <a:spcBef>
                <a:spcPct val="30000"/>
              </a:spcBef>
              <a:defRPr/>
            </a:pPr>
            <a:r>
              <a:rPr lang="en-US" sz="3429" dirty="0">
                <a:cs typeface="Arial" pitchFamily="34" charset="0"/>
              </a:rPr>
              <a:t>Reuse: Mulch, home-compost, or yard waste</a:t>
            </a:r>
          </a:p>
        </p:txBody>
      </p:sp>
      <p:sp>
        <p:nvSpPr>
          <p:cNvPr id="759812" name="Rectangle 4"/>
          <p:cNvSpPr>
            <a:spLocks noChangeArrowheads="1"/>
          </p:cNvSpPr>
          <p:nvPr/>
        </p:nvSpPr>
        <p:spPr bwMode="auto">
          <a:xfrm>
            <a:off x="1" y="1034143"/>
            <a:ext cx="184731" cy="620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endParaRPr lang="en-US" sz="3429" dirty="0">
              <a:solidFill>
                <a:srgbClr val="0099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63961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BAD BUGS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52400" y="990600"/>
            <a:ext cx="4040188" cy="639762"/>
          </a:xfrm>
        </p:spPr>
        <p:txBody>
          <a:bodyPr/>
          <a:lstStyle/>
          <a:p>
            <a:r>
              <a:rPr lang="en-US" dirty="0"/>
              <a:t>                 </a:t>
            </a:r>
            <a:r>
              <a:rPr lang="en-US" dirty="0" err="1"/>
              <a:t>Thrips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4924425" y="1066800"/>
            <a:ext cx="4041775" cy="639762"/>
          </a:xfrm>
        </p:spPr>
        <p:txBody>
          <a:bodyPr/>
          <a:lstStyle/>
          <a:p>
            <a:r>
              <a:rPr lang="en-US" dirty="0"/>
              <a:t>        </a:t>
            </a:r>
            <a:r>
              <a:rPr lang="en-US" dirty="0" err="1"/>
              <a:t>Leafminers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67</a:t>
            </a:fld>
            <a:endParaRPr lang="en-US" dirty="0"/>
          </a:p>
        </p:txBody>
      </p:sp>
      <p:pic>
        <p:nvPicPr>
          <p:cNvPr id="3074" name="Picture 2" descr="C:\Users\Susanne\Pictures\bug images\Leaf miner da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114800"/>
            <a:ext cx="2324100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Susanne\Pictures\bug images\Leaf miner damage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095171"/>
            <a:ext cx="2457450" cy="185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Susanne\Pictures\bug images\thrips siz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971800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Susanne\Pictures\bug images\thrips damag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745" y="1677385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Susanne\Pictures\bug images\thrips damage on tomat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82" y="4463941"/>
            <a:ext cx="2247900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467477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BAD BUGS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04800" y="1295400"/>
            <a:ext cx="4040188" cy="498475"/>
          </a:xfrm>
        </p:spPr>
        <p:txBody>
          <a:bodyPr/>
          <a:lstStyle/>
          <a:p>
            <a:r>
              <a:rPr lang="en-US" dirty="0"/>
              <a:t>            Squash Bugs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4724400" y="1295400"/>
            <a:ext cx="4041775" cy="487362"/>
          </a:xfrm>
        </p:spPr>
        <p:txBody>
          <a:bodyPr/>
          <a:lstStyle/>
          <a:p>
            <a:r>
              <a:rPr lang="en-US" dirty="0"/>
              <a:t>            Harlequin Bugs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68</a:t>
            </a:fld>
            <a:endParaRPr lang="en-US" dirty="0"/>
          </a:p>
        </p:txBody>
      </p:sp>
      <p:pic>
        <p:nvPicPr>
          <p:cNvPr id="4098" name="Picture 2" descr="C:\Users\Susanne\Pictures\bug images\Squash bu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17986"/>
            <a:ext cx="2133600" cy="2640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Susanne\Pictures\bug images\squash bug egg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483" y="4038600"/>
            <a:ext cx="2314575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Susanne\Pictures\bug images\harlequin bug egg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038600"/>
            <a:ext cx="22098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Susanne\Pictures\bug images\harlequin bug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981200"/>
            <a:ext cx="3320738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748228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/>
              <a:t>BAD BUGS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57200" y="1676401"/>
            <a:ext cx="4040188" cy="498474"/>
          </a:xfrm>
        </p:spPr>
        <p:txBody>
          <a:bodyPr>
            <a:normAutofit/>
          </a:bodyPr>
          <a:lstStyle/>
          <a:p>
            <a:r>
              <a:rPr lang="en-US" dirty="0"/>
              <a:t>Cabbage </a:t>
            </a:r>
            <a:r>
              <a:rPr lang="en-US" dirty="0" err="1"/>
              <a:t>Loopers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5791200" y="1101726"/>
            <a:ext cx="4041775" cy="42227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Corn Earworm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69</a:t>
            </a:fld>
            <a:endParaRPr lang="en-US" dirty="0"/>
          </a:p>
        </p:txBody>
      </p:sp>
      <p:sp>
        <p:nvSpPr>
          <p:cNvPr id="10" name="Text Placeholder 7"/>
          <p:cNvSpPr txBox="1">
            <a:spLocks/>
          </p:cNvSpPr>
          <p:nvPr/>
        </p:nvSpPr>
        <p:spPr>
          <a:xfrm>
            <a:off x="3940857" y="4586972"/>
            <a:ext cx="4041775" cy="422274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Tomato Hornworm</a:t>
            </a:r>
          </a:p>
        </p:txBody>
      </p:sp>
      <p:pic>
        <p:nvPicPr>
          <p:cNvPr id="5122" name="Picture 2" descr="C:\Users\Susanne\Pictures\bug images\tomato hornwor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485" y="5009246"/>
            <a:ext cx="2410008" cy="1807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Susanne\Pictures\bug images\cabbage mot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244123"/>
            <a:ext cx="2874057" cy="191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Susanne\Pictures\bug images\cabbage loop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77" y="4013090"/>
            <a:ext cx="2311510" cy="2311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Susanne\Pictures\bug images\corn earworm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493" y="2952749"/>
            <a:ext cx="2559826" cy="1706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Susanne\Pictures\bug images\corn earworm 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762" y="1524000"/>
            <a:ext cx="2370047" cy="2489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046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19373"/>
            <a:ext cx="2819400" cy="2667000"/>
          </a:xfrm>
        </p:spPr>
        <p:txBody>
          <a:bodyPr>
            <a:normAutofit fontScale="90000"/>
          </a:bodyPr>
          <a:lstStyle/>
          <a:p>
            <a:r>
              <a:rPr lang="en-US" dirty="0"/>
              <a:t>So many veggies—so hard to choose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Content Placeholder 4" descr="Image result for how to buy vegetable seedlings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264" y="533400"/>
            <a:ext cx="5446336" cy="556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255784"/>
            <a:ext cx="1454885" cy="1325562"/>
          </a:xfrm>
          <a:prstGeom prst="rect">
            <a:avLst/>
          </a:prstGeom>
        </p:spPr>
      </p:pic>
      <p:pic>
        <p:nvPicPr>
          <p:cNvPr id="7" name="Picture 6" descr="http://vegetablemdonline.ppath.cornell.edu/Images/VegeBabies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" y="4724400"/>
            <a:ext cx="3234180" cy="2182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6079026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GOOD BUGS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84971" y="1482725"/>
            <a:ext cx="4040188" cy="346075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Parasitic Wasps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5086459" y="1219200"/>
            <a:ext cx="4041775" cy="42227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Lace Wing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70</a:t>
            </a:fld>
            <a:endParaRPr lang="en-US" dirty="0"/>
          </a:p>
        </p:txBody>
      </p:sp>
      <p:pic>
        <p:nvPicPr>
          <p:cNvPr id="6146" name="Picture 2" descr="C:\Users\Susanne\Pictures\bug images\GreenLacewingLarva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159" y="1828800"/>
            <a:ext cx="3689833" cy="252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Susanne\Pictures\bug images\lace wing ad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267200"/>
            <a:ext cx="3152775" cy="236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Susanne\Pictures\bug images\Parasitic wasp on caterpilla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13034"/>
            <a:ext cx="2148350" cy="2682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Susanne\Pictures\bug images\yarrow with parasitic wasp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086" y="4114800"/>
            <a:ext cx="2081227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 flipV="1">
            <a:off x="3048000" y="5486400"/>
            <a:ext cx="1371600" cy="1524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730581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GOOD BUGS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Soldier Beetle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Hoverfly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71</a:t>
            </a:fld>
            <a:endParaRPr lang="en-US" dirty="0"/>
          </a:p>
        </p:txBody>
      </p:sp>
      <p:pic>
        <p:nvPicPr>
          <p:cNvPr id="7170" name="Picture 2" descr="C:\Users\Susanne\Pictures\bug images\soldier beetl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743200"/>
            <a:ext cx="373202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Susanne\Pictures\bug images\hoverfly-2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743200"/>
            <a:ext cx="45720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3984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GOOD BUGS – SOME OTHERS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Praying Mantis</a:t>
            </a:r>
          </a:p>
          <a:p>
            <a:r>
              <a:rPr lang="en-US" sz="3600" dirty="0"/>
              <a:t>Ground Beetles</a:t>
            </a:r>
          </a:p>
          <a:p>
            <a:r>
              <a:rPr lang="en-US" sz="3600" dirty="0"/>
              <a:t>Braconid Wasps</a:t>
            </a:r>
          </a:p>
          <a:p>
            <a:r>
              <a:rPr lang="en-US" sz="3600" dirty="0"/>
              <a:t>Tachinid Flies</a:t>
            </a:r>
          </a:p>
          <a:p>
            <a:r>
              <a:rPr lang="en-US" sz="3600" dirty="0"/>
              <a:t>Predatory Mites</a:t>
            </a:r>
          </a:p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495800" y="1600200"/>
            <a:ext cx="4343400" cy="4525963"/>
          </a:xfrm>
        </p:spPr>
        <p:txBody>
          <a:bodyPr>
            <a:normAutofit/>
          </a:bodyPr>
          <a:lstStyle/>
          <a:p>
            <a:r>
              <a:rPr lang="en-US" sz="3600" dirty="0"/>
              <a:t>Aphid Midges</a:t>
            </a:r>
          </a:p>
          <a:p>
            <a:r>
              <a:rPr lang="en-US" sz="3600" dirty="0"/>
              <a:t>Damsel Bugs</a:t>
            </a:r>
          </a:p>
          <a:p>
            <a:r>
              <a:rPr lang="en-US" sz="3600" dirty="0"/>
              <a:t>Minute Pirate Bugs</a:t>
            </a:r>
          </a:p>
          <a:p>
            <a:r>
              <a:rPr lang="en-US" sz="3600" dirty="0"/>
              <a:t>Mealybug Destroyer</a:t>
            </a:r>
          </a:p>
          <a:p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929256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Rust on Beans, Corn Smut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73</a:t>
            </a:fld>
            <a:endParaRPr lang="en-US" dirty="0"/>
          </a:p>
        </p:txBody>
      </p:sp>
      <p:pic>
        <p:nvPicPr>
          <p:cNvPr id="2050" name="Picture 2" descr="F:\Plant disease images\bean leaf with rus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17638"/>
            <a:ext cx="260985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Plant disease images\rust on bean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975942"/>
            <a:ext cx="2514600" cy="3758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:\Plant disease images\CornSmutfs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666875"/>
            <a:ext cx="3333750" cy="352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595903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-152400"/>
            <a:ext cx="7391400" cy="1954412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sz="3600" b="1" dirty="0"/>
              <a:t>         Accessing Online Resources:</a:t>
            </a:r>
            <a:br>
              <a:rPr lang="en-US" sz="3600" b="1" dirty="0"/>
            </a:br>
            <a:r>
              <a:rPr lang="en-US" sz="3600" b="1" dirty="0"/>
              <a:t>            --Napa Master Gardeners </a:t>
            </a:r>
            <a:br>
              <a:rPr lang="en-US" sz="3600" b="1" dirty="0"/>
            </a:br>
            <a:r>
              <a:rPr lang="en-US" sz="3600" b="1" dirty="0"/>
              <a:t>            --UC California Garden Web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2311544"/>
            <a:ext cx="6629400" cy="1290280"/>
          </a:xfrm>
          <a:ln w="28575">
            <a:solidFill>
              <a:schemeClr val="tx1"/>
            </a:solidFill>
          </a:ln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2000" dirty="0"/>
              <a:t>Search:  “Napa Master Gardeners”</a:t>
            </a:r>
          </a:p>
          <a:p>
            <a:pPr marL="0" indent="0">
              <a:buNone/>
            </a:pPr>
            <a:endParaRPr lang="en-US" sz="12000" dirty="0"/>
          </a:p>
          <a:p>
            <a:pPr>
              <a:buNone/>
            </a:pPr>
            <a:r>
              <a:rPr lang="en-US" sz="12000" dirty="0"/>
              <a:t> Or: </a:t>
            </a:r>
            <a:r>
              <a:rPr lang="en-US" sz="12000" u="sng" dirty="0">
                <a:solidFill>
                  <a:srgbClr val="0070C0"/>
                </a:solidFill>
                <a:hlinkClick r:id="rId3"/>
              </a:rPr>
              <a:t>http://ucanr.edu/sites/ucmgnapa</a:t>
            </a:r>
            <a:r>
              <a:rPr lang="en-US" sz="12000" dirty="0">
                <a:hlinkClick r:id="rId3"/>
              </a:rPr>
              <a:t>/</a:t>
            </a:r>
            <a:endParaRPr lang="en-US" sz="12000" dirty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F1BF7E-5D57-4739-AD0F-6C386FF70381}" type="slidenum">
              <a:rPr lang="en-US" smtClean="0"/>
              <a:pPr/>
              <a:t>74</a:t>
            </a:fld>
            <a:endParaRPr lang="en-US"/>
          </a:p>
        </p:txBody>
      </p:sp>
      <p:cxnSp>
        <p:nvCxnSpPr>
          <p:cNvPr id="17" name="Straight Arrow Connector 16"/>
          <p:cNvCxnSpPr/>
          <p:nvPr/>
        </p:nvCxnSpPr>
        <p:spPr bwMode="auto">
          <a:xfrm>
            <a:off x="3771900" y="4114800"/>
            <a:ext cx="571500" cy="0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 flipH="1">
            <a:off x="3600450" y="3877866"/>
            <a:ext cx="742950" cy="65484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1296592" y="4914900"/>
            <a:ext cx="670440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1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667000" y="4667489"/>
            <a:ext cx="3733800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See Handout for Detailed Instructions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1" y="255784"/>
            <a:ext cx="1295400" cy="1180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02790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75</a:t>
            </a:fld>
            <a:endParaRPr lang="en-US" dirty="0"/>
          </a:p>
        </p:txBody>
      </p:sp>
      <p:pic>
        <p:nvPicPr>
          <p:cNvPr id="3" name="Picture 2" descr="Image result for question clip 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438400"/>
            <a:ext cx="4582942" cy="3706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1" y="255784"/>
            <a:ext cx="1295400" cy="1180253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5"/>
          <a:stretch>
            <a:fillRect/>
          </a:stretch>
        </p:blipFill>
        <p:spPr>
          <a:xfrm>
            <a:off x="3962400" y="76200"/>
            <a:ext cx="4191000" cy="2548307"/>
          </a:xfrm>
          <a:prstGeom prst="rect">
            <a:avLst/>
          </a:prstGeom>
        </p:spPr>
      </p:pic>
      <p:pic>
        <p:nvPicPr>
          <p:cNvPr id="1032" name="Picture 8" descr="Image result for q &amp; a image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84286"/>
            <a:ext cx="233934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67308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5"/>
          <p:cNvSpPr>
            <a:spLocks noChangeArrowheads="1"/>
          </p:cNvSpPr>
          <p:nvPr/>
        </p:nvSpPr>
        <p:spPr bwMode="auto">
          <a:xfrm>
            <a:off x="762000" y="3505200"/>
            <a:ext cx="7543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sz="4400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Thanks!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US" sz="4400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Be sure to complete the evaluations before leaving</a:t>
            </a:r>
          </a:p>
        </p:txBody>
      </p:sp>
      <p:pic>
        <p:nvPicPr>
          <p:cNvPr id="23554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7B7F201-C16E-45AD-BA27-6C1407BB89A8}" type="slidenum">
              <a:rPr lang="en-US"/>
              <a:pPr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92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0" y="226607"/>
            <a:ext cx="2971800" cy="1143000"/>
          </a:xfrm>
          <a:solidFill>
            <a:schemeClr val="bg2">
              <a:lumMod val="9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4000" dirty="0"/>
              <a:t>Warm Season Crops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4600" y="1631313"/>
            <a:ext cx="6172200" cy="1525489"/>
          </a:xfrm>
        </p:spPr>
        <p:txBody>
          <a:bodyPr>
            <a:normAutofit/>
          </a:bodyPr>
          <a:lstStyle/>
          <a:p>
            <a:r>
              <a:rPr lang="en-US" dirty="0"/>
              <a:t>Grow best 65 to 95 Degrees </a:t>
            </a:r>
          </a:p>
          <a:p>
            <a:r>
              <a:rPr lang="en-US" dirty="0"/>
              <a:t>Are injured or killed by frost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590800" y="4724400"/>
            <a:ext cx="5791200" cy="1676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Grow best 55 to 75 Degrees</a:t>
            </a:r>
          </a:p>
          <a:p>
            <a:r>
              <a:rPr lang="en-US" dirty="0"/>
              <a:t>Tolerate some amount of short-term freezing (frost tolerant)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581400" y="3429000"/>
            <a:ext cx="2971800" cy="1143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/>
              <a:t>Cool Season Crops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255784"/>
            <a:ext cx="1454885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3006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0510" y="2338387"/>
            <a:ext cx="8229600" cy="3505200"/>
          </a:xfrm>
        </p:spPr>
        <p:txBody>
          <a:bodyPr>
            <a:normAutofit/>
          </a:bodyPr>
          <a:lstStyle/>
          <a:p>
            <a:r>
              <a:rPr lang="en-US" sz="4400" dirty="0"/>
              <a:t>Location</a:t>
            </a:r>
          </a:p>
          <a:p>
            <a:r>
              <a:rPr lang="en-US" sz="4400" dirty="0"/>
              <a:t>Irrigation </a:t>
            </a:r>
          </a:p>
          <a:p>
            <a:r>
              <a:rPr lang="en-US" sz="4400" dirty="0"/>
              <a:t>Soil (vs Dirt)</a:t>
            </a:r>
          </a:p>
          <a:p>
            <a:r>
              <a:rPr lang="en-US" sz="4400" dirty="0"/>
              <a:t>What &amp; When to Plant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777D-24AD-4DCE-A614-8736B10F3EE6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183357"/>
            <a:ext cx="1454885" cy="1325562"/>
          </a:xfrm>
          <a:prstGeom prst="rect">
            <a:avLst/>
          </a:prstGeom>
        </p:spPr>
      </p:pic>
      <p:pic>
        <p:nvPicPr>
          <p:cNvPr id="2050" name="Picture 2" descr="Image result for preparation imag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350" y="118000"/>
            <a:ext cx="4493919" cy="2112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9864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13940</TotalTime>
  <Words>2144</Words>
  <Application>Microsoft Office PowerPoint</Application>
  <PresentationFormat>On-screen Show (4:3)</PresentationFormat>
  <Paragraphs>569</Paragraphs>
  <Slides>76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85" baseType="lpstr">
      <vt:lpstr>ＭＳ Ｐゴシック</vt:lpstr>
      <vt:lpstr>Arial</vt:lpstr>
      <vt:lpstr>Arial Black</vt:lpstr>
      <vt:lpstr>Calibri</vt:lpstr>
      <vt:lpstr>Gungsuh</vt:lpstr>
      <vt:lpstr>Humana Sans ITC Std Medium</vt:lpstr>
      <vt:lpstr>Times New Roman</vt:lpstr>
      <vt:lpstr>Wingdings</vt:lpstr>
      <vt:lpstr>Office Theme</vt:lpstr>
      <vt:lpstr>UC Master Gardener Program Napa County  </vt:lpstr>
      <vt:lpstr>Today’s MG Team</vt:lpstr>
      <vt:lpstr>Who Are Master Gardeners?</vt:lpstr>
      <vt:lpstr>Services Provided</vt:lpstr>
      <vt:lpstr>PowerPoint Presentation</vt:lpstr>
      <vt:lpstr>Here’s What We Will Cover</vt:lpstr>
      <vt:lpstr>So many veggies—so hard to choose</vt:lpstr>
      <vt:lpstr>Warm Season Crops</vt:lpstr>
      <vt:lpstr>PowerPoint Presentation</vt:lpstr>
      <vt:lpstr>    Why Does Location Matter?</vt:lpstr>
      <vt:lpstr>CLIMATE</vt:lpstr>
      <vt:lpstr>Our Mediterranean Climate </vt:lpstr>
      <vt:lpstr>Napa Area Climate Zones--Sunset Magazine </vt:lpstr>
      <vt:lpstr>PowerPoint Presentation</vt:lpstr>
      <vt:lpstr>PowerPoint Presentation</vt:lpstr>
      <vt:lpstr> </vt:lpstr>
      <vt:lpstr>PowerPoint Presentation</vt:lpstr>
      <vt:lpstr>What is a Microclimate?</vt:lpstr>
      <vt:lpstr>Microclimates Within A Garden</vt:lpstr>
      <vt:lpstr>Preparation  </vt:lpstr>
      <vt:lpstr>Preparation: Irrigation</vt:lpstr>
      <vt:lpstr>Overhead Sprinklers?</vt:lpstr>
      <vt:lpstr>Hand Water?</vt:lpstr>
      <vt:lpstr>Make a berm to hand water—Use a hose bubbler</vt:lpstr>
      <vt:lpstr>Here’s the Right Way!</vt:lpstr>
      <vt:lpstr>DRIP System By Zones</vt:lpstr>
      <vt:lpstr>Summer Veggies</vt:lpstr>
      <vt:lpstr>Terminology</vt:lpstr>
      <vt:lpstr>Essential Plant Nutrients</vt:lpstr>
      <vt:lpstr>Planting</vt:lpstr>
      <vt:lpstr>Selecting seedlings Inspect in pots and 6-packs Taller is not best—especially if already blooming. </vt:lpstr>
      <vt:lpstr>Starting Indoors</vt:lpstr>
      <vt:lpstr>Heating Pad (Optional)</vt:lpstr>
      <vt:lpstr>Seedling Mishaps</vt:lpstr>
      <vt:lpstr>Hardening &amp; Support</vt:lpstr>
      <vt:lpstr>    Into the Garden</vt:lpstr>
      <vt:lpstr>   Enjoy!</vt:lpstr>
      <vt:lpstr>Demonstrations—Seed Planting—Seedling Transplanting</vt:lpstr>
      <vt:lpstr>   Management and Prevention</vt:lpstr>
      <vt:lpstr>   FERTILIZER</vt:lpstr>
      <vt:lpstr>RAIN</vt:lpstr>
      <vt:lpstr>Water Needs Depend on Many Factors</vt:lpstr>
      <vt:lpstr>When to Water</vt:lpstr>
      <vt:lpstr>RELATIVE WATER NEEDS BY TIME OF YEAR</vt:lpstr>
      <vt:lpstr>   MULCH</vt:lpstr>
      <vt:lpstr>   THREATS</vt:lpstr>
      <vt:lpstr>   Integrated Pest Management</vt:lpstr>
      <vt:lpstr>What Happened Here?</vt:lpstr>
      <vt:lpstr>What Happened Here?</vt:lpstr>
      <vt:lpstr>What Happened Here?</vt:lpstr>
      <vt:lpstr>Prevention</vt:lpstr>
      <vt:lpstr>Addressing Diseases</vt:lpstr>
      <vt:lpstr>Wilt on Tomato</vt:lpstr>
      <vt:lpstr>Powdery Mildew</vt:lpstr>
      <vt:lpstr>Insect Pests</vt:lpstr>
      <vt:lpstr>Insect Pests</vt:lpstr>
      <vt:lpstr>GOOD OR BAD?</vt:lpstr>
      <vt:lpstr>GOOD OR BAD?</vt:lpstr>
      <vt:lpstr>Vertebrate Pests</vt:lpstr>
      <vt:lpstr>PowerPoint Presentation</vt:lpstr>
      <vt:lpstr>PowerPoint Presentation</vt:lpstr>
      <vt:lpstr>PowerPoint Presentation</vt:lpstr>
      <vt:lpstr>PowerPoint Presentation</vt:lpstr>
      <vt:lpstr>Frost and Cold Temperatures</vt:lpstr>
      <vt:lpstr>Frost and Cold Temperatures</vt:lpstr>
      <vt:lpstr>What About Weeds?</vt:lpstr>
      <vt:lpstr>BAD BUGS</vt:lpstr>
      <vt:lpstr>BAD BUGS</vt:lpstr>
      <vt:lpstr>BAD BUGS</vt:lpstr>
      <vt:lpstr>GOOD BUGS</vt:lpstr>
      <vt:lpstr>GOOD BUGS</vt:lpstr>
      <vt:lpstr>GOOD BUGS – SOME OTHERS</vt:lpstr>
      <vt:lpstr>Rust on Beans, Corn Smut</vt:lpstr>
      <vt:lpstr>         Accessing Online Resources:             --Napa Master Gardeners              --UC California Garden Web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WARM SEASON VEGGIES</dc:title>
  <dc:creator>Dave</dc:creator>
  <cp:lastModifiedBy>MasterGardener Napacounty</cp:lastModifiedBy>
  <cp:revision>353</cp:revision>
  <cp:lastPrinted>2017-02-24T00:53:20Z</cp:lastPrinted>
  <dcterms:created xsi:type="dcterms:W3CDTF">2013-02-20T16:04:29Z</dcterms:created>
  <dcterms:modified xsi:type="dcterms:W3CDTF">2017-03-11T16:59:11Z</dcterms:modified>
</cp:coreProperties>
</file>