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5"/>
  </p:notesMasterIdLst>
  <p:handoutMasterIdLst>
    <p:handoutMasterId r:id="rId46"/>
  </p:handoutMasterIdLst>
  <p:sldIdLst>
    <p:sldId id="256" r:id="rId2"/>
    <p:sldId id="259" r:id="rId3"/>
    <p:sldId id="257" r:id="rId4"/>
    <p:sldId id="258" r:id="rId5"/>
    <p:sldId id="260" r:id="rId6"/>
    <p:sldId id="261" r:id="rId7"/>
    <p:sldId id="263" r:id="rId8"/>
    <p:sldId id="340" r:id="rId9"/>
    <p:sldId id="339" r:id="rId10"/>
    <p:sldId id="277" r:id="rId11"/>
    <p:sldId id="264" r:id="rId12"/>
    <p:sldId id="311" r:id="rId13"/>
    <p:sldId id="312" r:id="rId14"/>
    <p:sldId id="313" r:id="rId15"/>
    <p:sldId id="314" r:id="rId16"/>
    <p:sldId id="315" r:id="rId17"/>
    <p:sldId id="316" r:id="rId18"/>
    <p:sldId id="317" r:id="rId19"/>
    <p:sldId id="318" r:id="rId20"/>
    <p:sldId id="319" r:id="rId21"/>
    <p:sldId id="343" r:id="rId22"/>
    <p:sldId id="268" r:id="rId23"/>
    <p:sldId id="341" r:id="rId24"/>
    <p:sldId id="288" r:id="rId25"/>
    <p:sldId id="271" r:id="rId26"/>
    <p:sldId id="272" r:id="rId27"/>
    <p:sldId id="290" r:id="rId28"/>
    <p:sldId id="291" r:id="rId29"/>
    <p:sldId id="324" r:id="rId30"/>
    <p:sldId id="325" r:id="rId31"/>
    <p:sldId id="326" r:id="rId32"/>
    <p:sldId id="327" r:id="rId33"/>
    <p:sldId id="329" r:id="rId34"/>
    <p:sldId id="330" r:id="rId35"/>
    <p:sldId id="331" r:id="rId36"/>
    <p:sldId id="332" r:id="rId37"/>
    <p:sldId id="333" r:id="rId38"/>
    <p:sldId id="338" r:id="rId39"/>
    <p:sldId id="279" r:id="rId40"/>
    <p:sldId id="281" r:id="rId41"/>
    <p:sldId id="345" r:id="rId42"/>
    <p:sldId id="346" r:id="rId43"/>
    <p:sldId id="347" r:id="rId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45" autoAdjust="0"/>
  </p:normalViewPr>
  <p:slideViewPr>
    <p:cSldViewPr>
      <p:cViewPr>
        <p:scale>
          <a:sx n="140" d="100"/>
          <a:sy n="140" d="100"/>
        </p:scale>
        <p:origin x="840" y="-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80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604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437365B5-AF74-4CF1-B499-96B44AF633B9}" type="datetimeFigureOut">
              <a:rPr lang="en-US"/>
              <a:pPr>
                <a:defRPr/>
              </a:pPr>
              <a:t>5/16/17</a:t>
            </a:fld>
            <a:endParaRPr lang="en-US" dirty="0"/>
          </a:p>
        </p:txBody>
      </p:sp>
      <p:sp>
        <p:nvSpPr>
          <p:cNvPr id="604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604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6BA1A0D-0F87-438A-AB24-C9BF00CFE151}"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ea typeface="ＭＳ Ｐゴシック" charset="0"/>
                <a:cs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Arial"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a typeface="ＭＳ Ｐゴシック" charset="0"/>
                <a:cs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ea typeface="ＭＳ Ｐゴシック" charset="0"/>
                <a:cs typeface="Arial" charset="0"/>
              </a:defRPr>
            </a:lvl1pPr>
          </a:lstStyle>
          <a:p>
            <a:pPr>
              <a:defRPr/>
            </a:pPr>
            <a:fld id="{3DADEE1C-E8DF-420B-AD6D-C70A80872B6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ln/>
        </p:spPr>
      </p:sp>
      <p:sp>
        <p:nvSpPr>
          <p:cNvPr id="22530"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p:spPr>
        <p:txBody>
          <a:bodyPr/>
          <a:lstStyle/>
          <a:p>
            <a:r>
              <a:rPr lang="en-US" smtClean="0">
                <a:ea typeface="ＭＳ Ｐゴシック" pitchFamily="34" charset="-128"/>
              </a:rPr>
              <a:t>Of course, none of us will make </a:t>
            </a:r>
            <a:r>
              <a:rPr lang="en-US" b="1" i="1" smtClean="0">
                <a:ea typeface="ＭＳ Ｐゴシック" pitchFamily="34" charset="-128"/>
              </a:rPr>
              <a:t>those</a:t>
            </a:r>
            <a:r>
              <a:rPr lang="en-US" smtClean="0">
                <a:ea typeface="ＭＳ Ｐゴシック" pitchFamily="34" charset="-128"/>
              </a:rPr>
              <a:t> pruning mistakes, but here are 3 tips to help you improve your technique. </a:t>
            </a:r>
          </a:p>
          <a:p>
            <a:endParaRPr lang="en-US" smtClean="0">
              <a:ea typeface="ＭＳ Ｐゴシック" pitchFamily="34" charset="-128"/>
            </a:endParaRPr>
          </a:p>
          <a:p>
            <a:r>
              <a:rPr lang="en-US" smtClean="0">
                <a:ea typeface="ＭＳ Ｐゴシック" pitchFamily="34" charset="-128"/>
              </a:rPr>
              <a:t>Read on own time.</a:t>
            </a:r>
          </a:p>
        </p:txBody>
      </p:sp>
      <p:sp>
        <p:nvSpPr>
          <p:cNvPr id="40963" name="Slide Number Placeholder 3"/>
          <p:cNvSpPr>
            <a:spLocks noGrp="1"/>
          </p:cNvSpPr>
          <p:nvPr>
            <p:ph type="sldNum" sz="quarter" idx="5"/>
          </p:nvPr>
        </p:nvSpPr>
        <p:spPr>
          <a:noFill/>
          <a:ln>
            <a:miter lim="800000"/>
            <a:headEnd/>
            <a:tailEnd/>
          </a:ln>
        </p:spPr>
        <p:txBody>
          <a:bodyPr/>
          <a:lstStyle/>
          <a:p>
            <a:fld id="{D476B1D1-7D41-47C4-9018-7004C63FC7A2}" type="slidenum">
              <a:rPr lang="en-US" smtClean="0">
                <a:ea typeface="ＭＳ Ｐゴシック" pitchFamily="34" charset="-128"/>
              </a:rPr>
              <a:pPr/>
              <a:t>10</a:t>
            </a:fld>
            <a:endParaRPr lang="en-US"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p:spPr>
        <p:txBody>
          <a:bodyPr/>
          <a:lstStyle/>
          <a:p>
            <a:r>
              <a:rPr lang="en-US" b="1" smtClean="0">
                <a:ea typeface="ＭＳ Ｐゴシック" pitchFamily="34" charset="-128"/>
              </a:rPr>
              <a:t>Pruning dose </a:t>
            </a:r>
            <a:r>
              <a:rPr lang="en-US" smtClean="0">
                <a:ea typeface="ＭＳ Ｐゴシック" pitchFamily="34" charset="-128"/>
              </a:rPr>
              <a:t>aka pruning severity, pruning amount, pruning budget. </a:t>
            </a:r>
          </a:p>
          <a:p>
            <a:endParaRPr lang="en-US" smtClean="0">
              <a:ea typeface="ＭＳ Ｐゴシック" pitchFamily="34" charset="-128"/>
            </a:endParaRPr>
          </a:p>
          <a:p>
            <a:r>
              <a:rPr lang="en-US" smtClean="0">
                <a:ea typeface="ＭＳ Ｐゴシック" pitchFamily="34" charset="-128"/>
              </a:rPr>
              <a:t>As a </a:t>
            </a:r>
            <a:r>
              <a:rPr lang="en-US" b="1" smtClean="0">
                <a:ea typeface="ＭＳ Ｐゴシック" pitchFamily="34" charset="-128"/>
              </a:rPr>
              <a:t>pruning novice</a:t>
            </a:r>
            <a:r>
              <a:rPr lang="en-US" smtClean="0">
                <a:ea typeface="ＭＳ Ｐゴシック" pitchFamily="34" charset="-128"/>
              </a:rPr>
              <a:t>, this recommended dose seemed counterintuitive, i.e., old tree = tough tree. </a:t>
            </a:r>
          </a:p>
          <a:p>
            <a:endParaRPr lang="en-US" smtClean="0">
              <a:ea typeface="ＭＳ Ｐゴシック" pitchFamily="34" charset="-128"/>
            </a:endParaRPr>
          </a:p>
          <a:p>
            <a:r>
              <a:rPr lang="en-US" smtClean="0">
                <a:ea typeface="ＭＳ Ｐゴシック" pitchFamily="34" charset="-128"/>
              </a:rPr>
              <a:t>But old trees require large amounts of </a:t>
            </a:r>
            <a:r>
              <a:rPr lang="en-US" b="1" smtClean="0">
                <a:ea typeface="ＭＳ Ｐゴシック" pitchFamily="34" charset="-128"/>
              </a:rPr>
              <a:t>sugars (g</a:t>
            </a:r>
            <a:r>
              <a:rPr lang="en-US" smtClean="0">
                <a:ea typeface="ＭＳ Ｐゴシック" pitchFamily="34" charset="-128"/>
              </a:rPr>
              <a:t>enerated in </a:t>
            </a:r>
            <a:r>
              <a:rPr lang="en-US" b="1" smtClean="0">
                <a:ea typeface="ＭＳ Ｐゴシック" pitchFamily="34" charset="-128"/>
              </a:rPr>
              <a:t>green leaves</a:t>
            </a:r>
            <a:r>
              <a:rPr lang="en-US" smtClean="0">
                <a:ea typeface="ＭＳ Ｐゴシック" pitchFamily="34" charset="-128"/>
              </a:rPr>
              <a:t>) to keep wood functional.</a:t>
            </a:r>
            <a:endParaRPr lang="en-US" b="1" smtClean="0">
              <a:ea typeface="ＭＳ Ｐゴシック" pitchFamily="34" charset="-128"/>
            </a:endParaRPr>
          </a:p>
        </p:txBody>
      </p:sp>
      <p:sp>
        <p:nvSpPr>
          <p:cNvPr id="43011" name="Slide Number Placeholder 3"/>
          <p:cNvSpPr>
            <a:spLocks noGrp="1"/>
          </p:cNvSpPr>
          <p:nvPr>
            <p:ph type="sldNum" sz="quarter" idx="5"/>
          </p:nvPr>
        </p:nvSpPr>
        <p:spPr>
          <a:noFill/>
          <a:ln>
            <a:miter lim="800000"/>
            <a:headEnd/>
            <a:tailEnd/>
          </a:ln>
        </p:spPr>
        <p:txBody>
          <a:bodyPr/>
          <a:lstStyle/>
          <a:p>
            <a:fld id="{6EFFE51A-09DD-4509-A542-80526F39352D}" type="slidenum">
              <a:rPr lang="en-US" smtClean="0">
                <a:ea typeface="ＭＳ Ｐゴシック" pitchFamily="34" charset="-128"/>
              </a:rPr>
              <a:pPr/>
              <a:t>11</a:t>
            </a:fld>
            <a:endParaRPr lang="en-US" smtClean="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p:spPr>
        <p:txBody>
          <a:bodyPr/>
          <a:lstStyle/>
          <a:p>
            <a:r>
              <a:rPr lang="en-US" smtClean="0">
                <a:ea typeface="ＭＳ Ｐゴシック" pitchFamily="34" charset="-128"/>
              </a:rPr>
              <a:t>From Article Sharpening Pruners  by Melissa Levangle, Fine Gardening issue 95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ln/>
        </p:spPr>
      </p:sp>
      <p:sp>
        <p:nvSpPr>
          <p:cNvPr id="49154" name="Rectangle 3"/>
          <p:cNvSpPr>
            <a:spLocks noGrp="1" noChangeArrowheads="1"/>
          </p:cNvSpPr>
          <p:nvPr>
            <p:ph type="body" idx="1"/>
          </p:nvPr>
        </p:nvSpPr>
        <p:spPr>
          <a:noFill/>
        </p:spPr>
        <p:txBody>
          <a:bodyPr/>
          <a:lstStyle/>
          <a:p>
            <a:r>
              <a:rPr lang="en-US" smtClean="0">
                <a:ea typeface="ＭＳ Ｐゴシック" pitchFamily="34" charset="-128"/>
              </a:rPr>
              <a:t>For those who spend less than 4 hours a week pruning, one good sharpening a year is adequate.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ChangeArrowheads="1" noTextEdit="1"/>
          </p:cNvSpPr>
          <p:nvPr>
            <p:ph type="sldImg"/>
          </p:nvPr>
        </p:nvSpPr>
        <p:spPr>
          <a:ln/>
        </p:spPr>
      </p:sp>
      <p:sp>
        <p:nvSpPr>
          <p:cNvPr id="51202" name="Rectangle 3"/>
          <p:cNvSpPr>
            <a:spLocks noGrp="1" noChangeArrowheads="1"/>
          </p:cNvSpPr>
          <p:nvPr>
            <p:ph type="body" idx="1"/>
          </p:nvPr>
        </p:nvSpPr>
        <p:spPr>
          <a:noFill/>
        </p:spPr>
        <p:txBody>
          <a:bodyPr/>
          <a:lstStyle/>
          <a:p>
            <a:r>
              <a:rPr lang="en-US" smtClean="0">
                <a:ea typeface="ＭＳ Ｐゴシック" pitchFamily="34" charset="-128"/>
              </a:rPr>
              <a:t>For today’s demonstration we are using the draw cut or scissor action pruners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p:spPr>
        <p:txBody>
          <a:bodyPr/>
          <a:lstStyle/>
          <a:p>
            <a:r>
              <a:rPr lang="en-US" smtClean="0">
                <a:ea typeface="ＭＳ Ｐゴシック" pitchFamily="34" charset="-128"/>
              </a:rPr>
              <a:t>Examples of diamond files from coarse to extra fine, and an example of a carbide steel file.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ChangeArrowheads="1" noTextEdit="1"/>
          </p:cNvSpPr>
          <p:nvPr>
            <p:ph type="sldImg"/>
          </p:nvPr>
        </p:nvSpPr>
        <p:spPr>
          <a:ln/>
        </p:spPr>
      </p:sp>
      <p:sp>
        <p:nvSpPr>
          <p:cNvPr id="55298" name="Rectangle 3"/>
          <p:cNvSpPr>
            <a:spLocks noGrp="1" noChangeArrowheads="1"/>
          </p:cNvSpPr>
          <p:nvPr>
            <p:ph type="body" idx="1"/>
          </p:nvPr>
        </p:nvSpPr>
        <p:spPr>
          <a:noFill/>
        </p:spPr>
        <p:txBody>
          <a:bodyPr/>
          <a:lstStyle/>
          <a:p>
            <a:r>
              <a:rPr lang="en-US" smtClean="0">
                <a:ea typeface="ＭＳ Ｐゴシック" pitchFamily="34" charset="-128"/>
              </a:rPr>
              <a:t>Show bucket with cleaning supplies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p:spPr>
        <p:txBody>
          <a:bodyPr/>
          <a:lstStyle/>
          <a:p>
            <a:r>
              <a:rPr lang="en-US" smtClean="0">
                <a:ea typeface="ＭＳ Ｐゴシック" pitchFamily="34" charset="-128"/>
              </a:rPr>
              <a:t>*If the cutting surface is grimy it will not cut cleanly even if the blade is sharp</a:t>
            </a:r>
          </a:p>
          <a:p>
            <a:endParaRPr 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p:spPr>
        <p:txBody>
          <a:bodyPr/>
          <a:lstStyle/>
          <a:p>
            <a:r>
              <a:rPr lang="en-US" smtClean="0">
                <a:ea typeface="ＭＳ Ｐゴシック" pitchFamily="34" charset="-128"/>
              </a:rPr>
              <a:t>I place my pruners in a vise in order to make it easier to sharpen, but you can sharpen without one;  just be careful that you hold them safely. You start your file from the pivot and in one long straight sweep angle it along the blade to the tip.  Do this 4 or 5 times.  Then flip the pruner over and use the file to take off any metal burrs that result of the sharpening.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p:spPr>
        <p:txBody>
          <a:bodyPr/>
          <a:lstStyle/>
          <a:p>
            <a:r>
              <a:rPr lang="en-US" b="1" smtClean="0">
                <a:latin typeface="Comic Sans MS" pitchFamily="66" charset="0"/>
                <a:ea typeface="ＭＳ Ｐゴシック" pitchFamily="34" charset="-128"/>
              </a:rPr>
              <a:t>Why </a:t>
            </a:r>
            <a:r>
              <a:rPr lang="en-US" smtClean="0">
                <a:latin typeface="Comic Sans MS" pitchFamily="66" charset="0"/>
                <a:ea typeface="ＭＳ Ｐゴシック" pitchFamily="34" charset="-128"/>
              </a:rPr>
              <a:t>we chose out topic. </a:t>
            </a:r>
          </a:p>
          <a:p>
            <a:endParaRPr lang="en-US" b="1" smtClean="0">
              <a:latin typeface="Comic Sans MS" pitchFamily="66" charset="0"/>
              <a:ea typeface="ＭＳ Ｐゴシック" pitchFamily="34" charset="-128"/>
            </a:endParaRPr>
          </a:p>
          <a:p>
            <a:r>
              <a:rPr lang="en-US" b="1" smtClean="0">
                <a:latin typeface="Comic Sans MS" pitchFamily="66" charset="0"/>
                <a:ea typeface="ＭＳ Ｐゴシック" pitchFamily="34" charset="-128"/>
              </a:rPr>
              <a:t>Full disclosure; </a:t>
            </a:r>
            <a:r>
              <a:rPr lang="en-US" smtClean="0">
                <a:latin typeface="Comic Sans MS" pitchFamily="66" charset="0"/>
                <a:ea typeface="ＭＳ Ｐゴシック" pitchFamily="34" charset="-128"/>
              </a:rPr>
              <a:t>novice.</a:t>
            </a:r>
          </a:p>
          <a:p>
            <a:endParaRPr lang="en-US" smtClean="0">
              <a:latin typeface="Comic Sans MS" pitchFamily="66" charset="0"/>
              <a:ea typeface="ＭＳ Ｐゴシック" pitchFamily="34" charset="-128"/>
            </a:endParaRPr>
          </a:p>
          <a:p>
            <a:r>
              <a:rPr lang="en-US" b="1" smtClean="0">
                <a:ea typeface="ＭＳ Ｐゴシック" pitchFamily="34" charset="-128"/>
              </a:rPr>
              <a:t>Shrubs</a:t>
            </a:r>
          </a:p>
          <a:p>
            <a:r>
              <a:rPr lang="en-US" b="1" smtClean="0">
                <a:ea typeface="ＭＳ Ｐゴシック" pitchFamily="34" charset="-128"/>
              </a:rPr>
              <a:t>Not</a:t>
            </a:r>
            <a:r>
              <a:rPr lang="en-US" smtClean="0">
                <a:ea typeface="ＭＳ Ｐゴシック" pitchFamily="34" charset="-128"/>
              </a:rPr>
              <a:t> covering conifers &amp; other narrowleaf evergreens or hedges</a:t>
            </a:r>
          </a:p>
          <a:p>
            <a:r>
              <a:rPr lang="en-US" b="1" smtClean="0">
                <a:ea typeface="ＭＳ Ｐゴシック" pitchFamily="34" charset="-128"/>
              </a:rPr>
              <a:t>Not</a:t>
            </a:r>
            <a:r>
              <a:rPr lang="en-US" smtClean="0">
                <a:ea typeface="ＭＳ Ｐゴシック" pitchFamily="34" charset="-128"/>
              </a:rPr>
              <a:t> covering topiary pruning (pollarding, stooling). </a:t>
            </a:r>
            <a:endParaRPr lang="en-US" b="1" smtClean="0">
              <a:latin typeface="Comic Sans MS" pitchFamily="66" charset="0"/>
              <a:ea typeface="ＭＳ Ｐゴシック" pitchFamily="34" charset="-128"/>
            </a:endParaRPr>
          </a:p>
          <a:p>
            <a:endParaRPr lang="en-US" smtClean="0">
              <a:ea typeface="ＭＳ Ｐゴシック" pitchFamily="34" charset="-128"/>
            </a:endParaRPr>
          </a:p>
          <a:p>
            <a:r>
              <a:rPr lang="en-US" b="1" smtClean="0">
                <a:ea typeface="ＭＳ Ｐゴシック" pitchFamily="34" charset="-128"/>
              </a:rPr>
              <a:t>Tree Law </a:t>
            </a:r>
            <a:r>
              <a:rPr lang="mr-IN" smtClean="0">
                <a:ea typeface="ＭＳ Ｐゴシック" pitchFamily="34" charset="-128"/>
              </a:rPr>
              <a:t>–</a:t>
            </a:r>
            <a:r>
              <a:rPr lang="en-US" smtClean="0">
                <a:ea typeface="ＭＳ Ｐゴシック" pitchFamily="34" charset="-128"/>
              </a:rPr>
              <a:t> not up there, but . . . </a:t>
            </a:r>
            <a:endParaRPr lang="en-US" b="1" smtClean="0">
              <a:ea typeface="ＭＳ Ｐゴシック" pitchFamily="34" charset="-128"/>
            </a:endParaRPr>
          </a:p>
        </p:txBody>
      </p:sp>
      <p:sp>
        <p:nvSpPr>
          <p:cNvPr id="24579" name="Slide Number Placeholder 3"/>
          <p:cNvSpPr>
            <a:spLocks noGrp="1"/>
          </p:cNvSpPr>
          <p:nvPr>
            <p:ph type="sldNum" sz="quarter" idx="5"/>
          </p:nvPr>
        </p:nvSpPr>
        <p:spPr>
          <a:noFill/>
          <a:ln>
            <a:miter lim="800000"/>
            <a:headEnd/>
            <a:tailEnd/>
          </a:ln>
        </p:spPr>
        <p:txBody>
          <a:bodyPr/>
          <a:lstStyle/>
          <a:p>
            <a:fld id="{2D48B637-EDDB-462C-B32E-46CF6118CD95}" type="slidenum">
              <a:rPr lang="en-US" smtClean="0">
                <a:ea typeface="ＭＳ Ｐゴシック" pitchFamily="34" charset="-128"/>
              </a:rPr>
              <a:pPr/>
              <a:t>2</a:t>
            </a:fld>
            <a:endParaRPr 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p:spPr>
        <p:txBody>
          <a:bodyPr/>
          <a:lstStyle/>
          <a:p>
            <a:r>
              <a:rPr lang="en-US" smtClean="0">
                <a:ea typeface="ＭＳ Ｐゴシック" pitchFamily="34" charset="-128"/>
              </a:rPr>
              <a:t>Throughout the year you can lightly coat the blades with olive oil – keeps dirt and other materials from harming the pruners without drying or becoming sticky – and it’s natural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p:spPr>
        <p:txBody>
          <a:bodyPr/>
          <a:lstStyle/>
          <a:p>
            <a:endParaRPr lang="en-US" smtClean="0">
              <a:ea typeface="ＭＳ Ｐゴシック" pitchFamily="34" charset="-128"/>
            </a:endParaRPr>
          </a:p>
        </p:txBody>
      </p:sp>
      <p:sp>
        <p:nvSpPr>
          <p:cNvPr id="63491" name="Slide Number Placeholder 3"/>
          <p:cNvSpPr>
            <a:spLocks noGrp="1"/>
          </p:cNvSpPr>
          <p:nvPr>
            <p:ph type="sldNum" sz="quarter" idx="5"/>
          </p:nvPr>
        </p:nvSpPr>
        <p:spPr>
          <a:noFill/>
          <a:ln>
            <a:miter lim="800000"/>
            <a:headEnd/>
            <a:tailEnd/>
          </a:ln>
        </p:spPr>
        <p:txBody>
          <a:bodyPr/>
          <a:lstStyle/>
          <a:p>
            <a:fld id="{37BEC06F-8D2C-4D80-8698-495391589103}" type="slidenum">
              <a:rPr lang="en-US" smtClean="0">
                <a:ea typeface="ＭＳ Ｐゴシック" pitchFamily="34" charset="-128"/>
              </a:rPr>
              <a:pPr/>
              <a:t>21</a:t>
            </a:fld>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miter lim="800000"/>
            <a:headEnd/>
            <a:tailEnd/>
          </a:ln>
        </p:spPr>
        <p:txBody>
          <a:bodyPr/>
          <a:lstStyle/>
          <a:p>
            <a:fld id="{B75210C0-157C-439E-A67A-43BDA47538C7}" type="slidenum">
              <a:rPr lang="en-US" smtClean="0">
                <a:ea typeface="ＭＳ Ｐゴシック" pitchFamily="34" charset="-128"/>
              </a:rPr>
              <a:pPr/>
              <a:t>22</a:t>
            </a:fld>
            <a:endParaRPr lang="en-US" smtClean="0">
              <a:ea typeface="ＭＳ Ｐゴシック" pitchFamily="34" charset="-128"/>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pPr eaLnBrk="1" hangingPunct="1"/>
            <a:r>
              <a:rPr lang="en-US" b="1" smtClean="0">
                <a:ea typeface="ＭＳ Ｐゴシック" pitchFamily="34" charset="-128"/>
              </a:rPr>
              <a:t>Full disclosure again:</a:t>
            </a:r>
            <a:r>
              <a:rPr lang="en-US" smtClean="0">
                <a:ea typeface="ＭＳ Ｐゴシック" pitchFamily="34" charset="-128"/>
              </a:rPr>
              <a:t> why I chose this subtopic. </a:t>
            </a:r>
          </a:p>
          <a:p>
            <a:pPr eaLnBrk="1" hangingPunct="1"/>
            <a:endParaRPr lang="en-US" b="1" smtClean="0">
              <a:ea typeface="ＭＳ Ｐゴシック" pitchFamily="34" charset="-128"/>
            </a:endParaRPr>
          </a:p>
          <a:p>
            <a:pPr eaLnBrk="1" hangingPunct="1"/>
            <a:r>
              <a:rPr lang="en-US" smtClean="0">
                <a:ea typeface="ＭＳ Ｐゴシック" pitchFamily="34" charset="-128"/>
              </a:rPr>
              <a:t>Pruning shrubs = mostly about</a:t>
            </a:r>
            <a:r>
              <a:rPr lang="en-US" b="1" smtClean="0">
                <a:ea typeface="ＭＳ Ｐゴシック" pitchFamily="34" charset="-128"/>
              </a:rPr>
              <a:t> thinning.</a:t>
            </a:r>
          </a:p>
          <a:p>
            <a:pPr eaLnBrk="1" hangingPunct="1"/>
            <a:r>
              <a:rPr lang="en-US" b="1" smtClean="0">
                <a:ea typeface="ＭＳ Ｐゴシック" pitchFamily="34" charset="-128"/>
              </a:rPr>
              <a:t>Avoid </a:t>
            </a:r>
            <a:r>
              <a:rPr lang="en-US" smtClean="0">
                <a:ea typeface="ＭＳ Ｐゴシック" pitchFamily="34" charset="-128"/>
              </a:rPr>
              <a:t>making heading cuts or shearing the whole plant.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a:ln/>
        </p:spPr>
      </p:sp>
      <p:sp>
        <p:nvSpPr>
          <p:cNvPr id="67586" name="Notes Placeholder 2"/>
          <p:cNvSpPr>
            <a:spLocks noGrp="1"/>
          </p:cNvSpPr>
          <p:nvPr>
            <p:ph type="body" idx="1"/>
          </p:nvPr>
        </p:nvSpPr>
        <p:spPr>
          <a:noFill/>
        </p:spPr>
        <p:txBody>
          <a:bodyPr/>
          <a:lstStyle/>
          <a:p>
            <a:r>
              <a:rPr lang="en-US" b="1" smtClean="0">
                <a:ea typeface="ＭＳ Ｐゴシック" pitchFamily="34" charset="-128"/>
              </a:rPr>
              <a:t>Plug </a:t>
            </a:r>
            <a:r>
              <a:rPr lang="en-US" smtClean="0">
                <a:ea typeface="ＭＳ Ｐゴシック" pitchFamily="34" charset="-128"/>
              </a:rPr>
              <a:t>Gilman book (illustrations).</a:t>
            </a:r>
          </a:p>
          <a:p>
            <a:endParaRPr lang="en-US" smtClean="0">
              <a:ea typeface="ＭＳ Ｐゴシック" pitchFamily="34" charset="-128"/>
            </a:endParaRPr>
          </a:p>
          <a:p>
            <a:r>
              <a:rPr lang="en-US" smtClean="0">
                <a:ea typeface="ＭＳ Ｐゴシック" pitchFamily="34" charset="-128"/>
              </a:rPr>
              <a:t>Cut about 1/3 of stems back down to near ground level.</a:t>
            </a:r>
          </a:p>
        </p:txBody>
      </p:sp>
      <p:sp>
        <p:nvSpPr>
          <p:cNvPr id="67587" name="Slide Number Placeholder 3"/>
          <p:cNvSpPr>
            <a:spLocks noGrp="1"/>
          </p:cNvSpPr>
          <p:nvPr>
            <p:ph type="sldNum" sz="quarter" idx="5"/>
          </p:nvPr>
        </p:nvSpPr>
        <p:spPr>
          <a:noFill/>
          <a:ln>
            <a:miter lim="800000"/>
            <a:headEnd/>
            <a:tailEnd/>
          </a:ln>
        </p:spPr>
        <p:txBody>
          <a:bodyPr/>
          <a:lstStyle/>
          <a:p>
            <a:fld id="{5741CD90-ADB0-410C-83D1-AA4ABE4388BB}" type="slidenum">
              <a:rPr lang="en-US" smtClean="0">
                <a:ea typeface="ＭＳ Ｐゴシック" pitchFamily="34" charset="-128"/>
              </a:rPr>
              <a:pPr/>
              <a:t>23</a:t>
            </a:fld>
            <a:endParaRPr lang="en-US"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p:spPr>
        <p:txBody>
          <a:bodyPr/>
          <a:lstStyle/>
          <a:p>
            <a:r>
              <a:rPr lang="en-US" b="1" smtClean="0">
                <a:ea typeface="ＭＳ Ｐゴシック" pitchFamily="34" charset="-128"/>
              </a:rPr>
              <a:t>Cane-type plants </a:t>
            </a:r>
            <a:r>
              <a:rPr lang="en-US" smtClean="0">
                <a:ea typeface="ＭＳ Ｐゴシック" pitchFamily="34" charset="-128"/>
              </a:rPr>
              <a:t>(e.g., hydrangea) can be pruned to maintain size by cutting to the ground, every year, 1/3 of tallest canes. </a:t>
            </a:r>
          </a:p>
          <a:p>
            <a:endParaRPr lang="en-US" smtClean="0">
              <a:ea typeface="ＭＳ Ｐゴシック" pitchFamily="34" charset="-128"/>
            </a:endParaRPr>
          </a:p>
          <a:p>
            <a:r>
              <a:rPr lang="en-US" b="1" smtClean="0">
                <a:ea typeface="ＭＳ Ｐゴシック" pitchFamily="34" charset="-128"/>
              </a:rPr>
              <a:t>Round-headed shrubs </a:t>
            </a:r>
            <a:r>
              <a:rPr lang="en-US" smtClean="0">
                <a:ea typeface="ＭＳ Ｐゴシック" pitchFamily="34" charset="-128"/>
              </a:rPr>
              <a:t>(e.g., holly) cut only longest shoots 6-24 inches back inside outer edge of plant.</a:t>
            </a:r>
            <a:endParaRPr lang="en-US" b="1"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p:txBody>
          <a:bodyPr/>
          <a:lstStyle/>
          <a:p>
            <a:pPr>
              <a:defRPr/>
            </a:pPr>
            <a:r>
              <a:rPr lang="en-US" dirty="0" smtClean="0">
                <a:ea typeface="ＭＳ Ｐゴシック" pitchFamily="34" charset="-128"/>
              </a:rPr>
              <a:t>Most shrubs grow wider at the top. </a:t>
            </a:r>
          </a:p>
          <a:p>
            <a:pPr>
              <a:defRPr/>
            </a:pPr>
            <a:endParaRPr lang="en-US" dirty="0" smtClean="0">
              <a:ea typeface="ＭＳ Ｐゴシック" pitchFamily="34" charset="-128"/>
            </a:endParaRPr>
          </a:p>
          <a:p>
            <a:pPr marL="171450" indent="-171450">
              <a:buFont typeface="Arial"/>
              <a:buChar char="•"/>
              <a:defRPr/>
            </a:pPr>
            <a:r>
              <a:rPr lang="en-US" dirty="0" smtClean="0">
                <a:ea typeface="ＭＳ Ｐゴシック" pitchFamily="34" charset="-128"/>
              </a:rPr>
              <a:t>Use </a:t>
            </a:r>
            <a:r>
              <a:rPr lang="en-US" b="1" dirty="0" smtClean="0">
                <a:ea typeface="ＭＳ Ｐゴシック" pitchFamily="34" charset="-128"/>
              </a:rPr>
              <a:t>thinning cuts </a:t>
            </a:r>
            <a:r>
              <a:rPr lang="en-US" dirty="0" smtClean="0">
                <a:ea typeface="ＭＳ Ｐゴシック" pitchFamily="34" charset="-128"/>
              </a:rPr>
              <a:t>to narrow the top  by cutting back into the center, shortening longest branches. </a:t>
            </a:r>
          </a:p>
          <a:p>
            <a:pPr marL="171450" indent="-171450">
              <a:buFont typeface="Arial"/>
              <a:buChar char="•"/>
              <a:defRPr/>
            </a:pPr>
            <a:endParaRPr lang="en-US" dirty="0" smtClean="0">
              <a:ea typeface="ＭＳ Ｐゴシック" pitchFamily="34" charset="-128"/>
            </a:endParaRPr>
          </a:p>
          <a:p>
            <a:pPr marL="171450" indent="-171450">
              <a:buFont typeface="Arial"/>
              <a:buChar char="•"/>
              <a:defRPr/>
            </a:pPr>
            <a:r>
              <a:rPr lang="en-US" dirty="0" smtClean="0">
                <a:ea typeface="ＭＳ Ｐゴシック" pitchFamily="34" charset="-128"/>
              </a:rPr>
              <a:t>Use </a:t>
            </a:r>
            <a:r>
              <a:rPr lang="en-US" b="1" dirty="0" smtClean="0">
                <a:ea typeface="ＭＳ Ｐゴシック" pitchFamily="34" charset="-128"/>
              </a:rPr>
              <a:t>heading cuts </a:t>
            </a:r>
            <a:r>
              <a:rPr lang="en-US" dirty="0" smtClean="0">
                <a:ea typeface="ＭＳ Ｐゴシック" pitchFamily="34" charset="-128"/>
              </a:rPr>
              <a:t>to substantially reduce the size of a shrub, cutting longest stems back deep into the crown.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ln/>
        </p:spPr>
      </p:sp>
      <p:sp>
        <p:nvSpPr>
          <p:cNvPr id="73730" name="Rectangle 3"/>
          <p:cNvSpPr>
            <a:spLocks noGrp="1" noChangeArrowheads="1"/>
          </p:cNvSpPr>
          <p:nvPr>
            <p:ph type="body" idx="1"/>
          </p:nvPr>
        </p:nvSpPr>
        <p:spPr>
          <a:noFill/>
        </p:spPr>
        <p:txBody>
          <a:bodyPr/>
          <a:lstStyle/>
          <a:p>
            <a:r>
              <a:rPr lang="en-US" smtClean="0">
                <a:ea typeface="ＭＳ Ｐゴシック" pitchFamily="34" charset="-128"/>
              </a:rPr>
              <a:t>Most shrubs—not conifers—can be cut nearly to the ground in the spring to rejuvenate them. </a:t>
            </a:r>
          </a:p>
          <a:p>
            <a:endParaRPr lang="en-US" b="1" smtClean="0">
              <a:ea typeface="ＭＳ Ｐゴシック" pitchFamily="34" charset="-128"/>
            </a:endParaRPr>
          </a:p>
          <a:p>
            <a:r>
              <a:rPr lang="en-US" b="1" smtClean="0">
                <a:ea typeface="ＭＳ Ｐゴシック" pitchFamily="34" charset="-128"/>
              </a:rPr>
              <a:t>Severe rejuvenating </a:t>
            </a:r>
            <a:r>
              <a:rPr lang="en-US" smtClean="0">
                <a:ea typeface="ＭＳ Ｐゴシック" pitchFamily="34" charset="-128"/>
              </a:rPr>
              <a:t>should be done every </a:t>
            </a:r>
            <a:r>
              <a:rPr lang="en-US" b="1" smtClean="0">
                <a:ea typeface="ＭＳ Ｐゴシック" pitchFamily="34" charset="-128"/>
              </a:rPr>
              <a:t>2 </a:t>
            </a:r>
            <a:r>
              <a:rPr lang="en-US" smtClean="0">
                <a:ea typeface="ＭＳ Ｐゴシック" pitchFamily="34" charset="-128"/>
              </a:rPr>
              <a:t>years. </a:t>
            </a:r>
          </a:p>
          <a:p>
            <a:endParaRPr lang="en-US" smtClean="0">
              <a:ea typeface="ＭＳ Ｐゴシック" pitchFamily="34" charset="-128"/>
            </a:endParaRPr>
          </a:p>
          <a:p>
            <a:r>
              <a:rPr lang="en-US" smtClean="0">
                <a:ea typeface="ＭＳ Ｐゴシック" pitchFamily="34" charset="-128"/>
              </a:rPr>
              <a:t>For the </a:t>
            </a:r>
            <a:r>
              <a:rPr lang="en-US" b="1" smtClean="0">
                <a:ea typeface="ＭＳ Ｐゴシック" pitchFamily="34" charset="-128"/>
              </a:rPr>
              <a:t>first spring, </a:t>
            </a:r>
            <a:r>
              <a:rPr lang="en-US" smtClean="0">
                <a:ea typeface="ＭＳ Ｐゴシック" pitchFamily="34" charset="-128"/>
              </a:rPr>
              <a:t>allow sprouts to grow all year. </a:t>
            </a:r>
          </a:p>
          <a:p>
            <a:endParaRPr lang="en-US" smtClean="0">
              <a:ea typeface="ＭＳ Ｐゴシック" pitchFamily="34" charset="-128"/>
            </a:endParaRPr>
          </a:p>
          <a:p>
            <a:r>
              <a:rPr lang="en-US" smtClean="0">
                <a:ea typeface="ＭＳ Ｐゴシック" pitchFamily="34" charset="-128"/>
              </a:rPr>
              <a:t>Note - s</a:t>
            </a:r>
            <a:r>
              <a:rPr lang="en-US" b="1" smtClean="0">
                <a:ea typeface="ＭＳ Ｐゴシック" pitchFamily="34" charset="-128"/>
              </a:rPr>
              <a:t>pring flowering shrubs</a:t>
            </a:r>
            <a:r>
              <a:rPr lang="en-US" smtClean="0">
                <a:ea typeface="ＭＳ Ｐゴシック" pitchFamily="34" charset="-128"/>
              </a:rPr>
              <a:t> will not flower well the first growing season after pruning.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a:defRPr/>
            </a:pPr>
            <a:r>
              <a:rPr lang="en-US" b="1" dirty="0" smtClean="0">
                <a:ea typeface="ＭＳ Ｐゴシック" pitchFamily="34" charset="-128"/>
              </a:rPr>
              <a:t>When </a:t>
            </a:r>
            <a:r>
              <a:rPr lang="en-US" dirty="0" smtClean="0">
                <a:ea typeface="ＭＳ Ｐゴシック" pitchFamily="34" charset="-128"/>
              </a:rPr>
              <a:t>to prune shrubs. Generally when dormant. </a:t>
            </a:r>
          </a:p>
          <a:p>
            <a:pPr>
              <a:defRPr/>
            </a:pPr>
            <a:endParaRPr lang="en-US" dirty="0" smtClean="0">
              <a:ea typeface="ＭＳ Ｐゴシック" pitchFamily="34" charset="-128"/>
            </a:endParaRPr>
          </a:p>
          <a:p>
            <a:pPr>
              <a:defRPr/>
            </a:pPr>
            <a:r>
              <a:rPr lang="en-US" dirty="0" smtClean="0">
                <a:ea typeface="ＭＳ Ｐゴシック" pitchFamily="34" charset="-128"/>
              </a:rPr>
              <a:t>Know whether a shrub flowers on</a:t>
            </a:r>
            <a:r>
              <a:rPr lang="en-US" b="1" dirty="0" smtClean="0">
                <a:ea typeface="ＭＳ Ｐゴシック" pitchFamily="34" charset="-128"/>
              </a:rPr>
              <a:t> old wood</a:t>
            </a:r>
            <a:r>
              <a:rPr lang="en-US" dirty="0" smtClean="0">
                <a:ea typeface="ＭＳ Ｐゴシック" pitchFamily="34" charset="-128"/>
              </a:rPr>
              <a:t> or on </a:t>
            </a:r>
            <a:r>
              <a:rPr lang="en-US" b="1" dirty="0" smtClean="0">
                <a:ea typeface="ＭＳ Ｐゴシック" pitchFamily="34" charset="-128"/>
              </a:rPr>
              <a:t>current wood </a:t>
            </a:r>
            <a:r>
              <a:rPr lang="en-US" dirty="0" smtClean="0">
                <a:ea typeface="ＭＳ Ｐゴシック" pitchFamily="34" charset="-128"/>
              </a:rPr>
              <a:t>determines </a:t>
            </a:r>
            <a:r>
              <a:rPr lang="en-US" b="1" dirty="0" smtClean="0">
                <a:ea typeface="ＭＳ Ｐゴシック" pitchFamily="34" charset="-128"/>
              </a:rPr>
              <a:t>when </a:t>
            </a:r>
            <a:r>
              <a:rPr lang="en-US" dirty="0" smtClean="0">
                <a:ea typeface="ＭＳ Ｐゴシック" pitchFamily="34" charset="-128"/>
              </a:rPr>
              <a:t>to prune..</a:t>
            </a:r>
          </a:p>
          <a:p>
            <a:pPr marL="171450" indent="-171450">
              <a:buFont typeface="Arial"/>
              <a:buChar char="•"/>
              <a:defRPr/>
            </a:pPr>
            <a:r>
              <a:rPr lang="en-US" dirty="0" smtClean="0">
                <a:ea typeface="ＭＳ Ｐゴシック" pitchFamily="34" charset="-128"/>
              </a:rPr>
              <a:t> Camellias, feg, flower on last year’s wood. </a:t>
            </a:r>
          </a:p>
          <a:p>
            <a:pPr marL="171450" indent="-171450">
              <a:buFont typeface="Arial"/>
              <a:buChar char="•"/>
              <a:defRPr/>
            </a:pPr>
            <a:r>
              <a:rPr lang="en-US" dirty="0" smtClean="0">
                <a:ea typeface="ＭＳ Ｐゴシック" pitchFamily="34" charset="-128"/>
              </a:rPr>
              <a:t>Crape myrtle &amp; shrub roses flower on current wood. </a:t>
            </a:r>
            <a:endParaRPr lang="en-US" b="1" dirty="0"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ln/>
        </p:spPr>
      </p:sp>
      <p:sp>
        <p:nvSpPr>
          <p:cNvPr id="77826" name="Rectangle 3"/>
          <p:cNvSpPr>
            <a:spLocks noGrp="1" noChangeArrowheads="1"/>
          </p:cNvSpPr>
          <p:nvPr>
            <p:ph type="body" idx="1"/>
          </p:nvPr>
        </p:nvSpPr>
        <p:spPr>
          <a:noFill/>
        </p:spPr>
        <p:txBody>
          <a:bodyPr/>
          <a:lstStyle/>
          <a:p>
            <a:r>
              <a:rPr lang="en-US" smtClean="0">
                <a:ea typeface="ＭＳ Ｐゴシック" pitchFamily="34" charset="-128"/>
              </a:rPr>
              <a:t>Explain</a:t>
            </a:r>
            <a:r>
              <a:rPr lang="en-US" b="1" smtClean="0">
                <a:ea typeface="ＭＳ Ｐゴシック" pitchFamily="34" charset="-128"/>
              </a:rPr>
              <a:t> why</a:t>
            </a:r>
            <a:r>
              <a:rPr lang="en-US" smtClean="0">
                <a:ea typeface="ＭＳ Ｐゴシック" pitchFamily="34" charset="-128"/>
              </a:rPr>
              <a:t> I’m covering this. Give </a:t>
            </a:r>
            <a:r>
              <a:rPr lang="en-US" b="1" smtClean="0">
                <a:ea typeface="ＭＳ Ｐゴシック" pitchFamily="34" charset="-128"/>
              </a:rPr>
              <a:t>disclaimer.</a:t>
            </a:r>
            <a:r>
              <a:rPr lang="en-US" smtClean="0">
                <a:ea typeface="ＭＳ Ｐゴシック" pitchFamily="34" charset="-128"/>
              </a:rPr>
              <a:t> </a:t>
            </a:r>
          </a:p>
          <a:p>
            <a:endParaRPr lang="en-US" smtClean="0">
              <a:ea typeface="ＭＳ Ｐゴシック" pitchFamily="34" charset="-128"/>
            </a:endParaRPr>
          </a:p>
          <a:p>
            <a:r>
              <a:rPr lang="en-US" smtClean="0">
                <a:ea typeface="ＭＳ Ｐゴシック" pitchFamily="34" charset="-128"/>
              </a:rPr>
              <a:t>Translate the </a:t>
            </a:r>
            <a:r>
              <a:rPr lang="en-US" b="1" smtClean="0">
                <a:ea typeface="ＭＳ Ｐゴシック" pitchFamily="34" charset="-128"/>
              </a:rPr>
              <a:t>legalese</a:t>
            </a:r>
            <a:r>
              <a:rPr lang="en-US" smtClean="0">
                <a:ea typeface="ＭＳ Ｐゴシック" pitchFamily="34" charset="-128"/>
              </a:rPr>
              <a:t>: “sue for damages” = go to court. “Abate the nuisance” = remove the problem. </a:t>
            </a:r>
          </a:p>
          <a:p>
            <a:endParaRPr lang="en-US" smtClean="0">
              <a:ea typeface="ＭＳ Ｐゴシック" pitchFamily="34" charset="-128"/>
            </a:endParaRPr>
          </a:p>
          <a:p>
            <a:r>
              <a:rPr lang="en-US" b="1" smtClean="0">
                <a:ea typeface="ＭＳ Ｐゴシック" pitchFamily="34" charset="-128"/>
              </a:rPr>
              <a:t>1950 </a:t>
            </a:r>
            <a:r>
              <a:rPr lang="en-US" smtClean="0">
                <a:ea typeface="ＭＳ Ｐゴシック" pitchFamily="34" charset="-128"/>
              </a:rPr>
              <a:t>case. </a:t>
            </a:r>
          </a:p>
          <a:p>
            <a:endParaRPr lang="en-US" smtClean="0">
              <a:ea typeface="ＭＳ Ｐゴシック" pitchFamily="34" charset="-128"/>
            </a:endParaRPr>
          </a:p>
          <a:p>
            <a:r>
              <a:rPr lang="en-US" smtClean="0">
                <a:ea typeface="ＭＳ Ｐゴシック" pitchFamily="34" charset="-128"/>
              </a:rPr>
              <a:t>Also, check with your </a:t>
            </a:r>
            <a:r>
              <a:rPr lang="en-US" b="1" smtClean="0">
                <a:ea typeface="ＭＳ Ｐゴシック" pitchFamily="34" charset="-128"/>
              </a:rPr>
              <a:t>municipality.</a:t>
            </a:r>
            <a:r>
              <a:rPr lang="en-US" smtClean="0">
                <a:ea typeface="ＭＳ Ｐゴシック" pitchFamily="34" charset="-128"/>
              </a:rPr>
              <a:t> Feg, in some places, you need to get permission from the city to cut down a tree. </a:t>
            </a:r>
          </a:p>
          <a:p>
            <a:endParaRPr lang="en-US" smtClean="0">
              <a:ea typeface="ＭＳ Ｐゴシック" pitchFamily="34" charset="-128"/>
            </a:endParaRPr>
          </a:p>
          <a:p>
            <a:r>
              <a:rPr lang="en-US" smtClean="0">
                <a:ea typeface="ＭＳ Ｐゴシック" pitchFamily="34" charset="-128"/>
              </a:rPr>
              <a:t>Most of us probably won’t encounter such a serious dispute, but to be safe, before you get out the saw . . . </a:t>
            </a:r>
            <a:r>
              <a:rPr lang="en-US" b="1" smtClean="0">
                <a:ea typeface="ＭＳ Ｐゴシック" pitchFamily="34" charset="-128"/>
              </a:rPr>
              <a:t>get it in writing. </a:t>
            </a:r>
            <a:endParaRPr 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ln/>
        </p:spPr>
      </p:sp>
      <p:sp>
        <p:nvSpPr>
          <p:cNvPr id="79874"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p:spPr>
        <p:txBody>
          <a:bodyPr/>
          <a:lstStyle/>
          <a:p>
            <a:r>
              <a:rPr lang="en-US" smtClean="0">
                <a:ea typeface="ＭＳ Ｐゴシック" pitchFamily="34" charset="-128"/>
              </a:rPr>
              <a:t>We all know what pruning is because it’s been covered in class. Wendy and I aren’t giving a talk on advanced pruning. We are approaching this topic from a more practical and hands-on perspective. Similar to what advice we might give to the public. </a:t>
            </a:r>
          </a:p>
          <a:p>
            <a:endParaRPr lang="en-US" b="1" smtClean="0">
              <a:ea typeface="ＭＳ Ｐゴシック" pitchFamily="34" charset="-128"/>
            </a:endParaRPr>
          </a:p>
          <a:p>
            <a:r>
              <a:rPr lang="en-US" b="1" smtClean="0">
                <a:ea typeface="ＭＳ Ｐゴシック" pitchFamily="34" charset="-128"/>
              </a:rPr>
              <a:t>Why prune? </a:t>
            </a:r>
            <a:r>
              <a:rPr lang="en-US" smtClean="0">
                <a:ea typeface="ＭＳ Ｐゴシック" pitchFamily="34" charset="-128"/>
              </a:rPr>
              <a:t>Trees in the forest grow just fine without pruning! But only </a:t>
            </a:r>
            <a:r>
              <a:rPr lang="en-US" b="1" smtClean="0">
                <a:ea typeface="ＭＳ Ｐゴシック" pitchFamily="34" charset="-128"/>
              </a:rPr>
              <a:t>1 in a billion</a:t>
            </a:r>
            <a:r>
              <a:rPr lang="en-US" smtClean="0">
                <a:ea typeface="ＭＳ Ｐゴシック" pitchFamily="34" charset="-128"/>
              </a:rPr>
              <a:t> seeds in the forest grows into a mature tree.</a:t>
            </a:r>
          </a:p>
          <a:p>
            <a:endParaRPr lang="en-US" smtClean="0">
              <a:ea typeface="ＭＳ Ｐゴシック" pitchFamily="34" charset="-128"/>
            </a:endParaRPr>
          </a:p>
          <a:p>
            <a:endParaRPr lang="en-US" smtClean="0">
              <a:ea typeface="ＭＳ Ｐゴシック" pitchFamily="34" charset="-128"/>
            </a:endParaRPr>
          </a:p>
        </p:txBody>
      </p:sp>
      <p:sp>
        <p:nvSpPr>
          <p:cNvPr id="26627" name="Slide Number Placeholder 3"/>
          <p:cNvSpPr>
            <a:spLocks noGrp="1"/>
          </p:cNvSpPr>
          <p:nvPr>
            <p:ph type="sldNum" sz="quarter" idx="5"/>
          </p:nvPr>
        </p:nvSpPr>
        <p:spPr>
          <a:noFill/>
          <a:ln>
            <a:miter lim="800000"/>
            <a:headEnd/>
            <a:tailEnd/>
          </a:ln>
        </p:spPr>
        <p:txBody>
          <a:bodyPr/>
          <a:lstStyle/>
          <a:p>
            <a:fld id="{215A324E-E747-4345-A1BE-35074F308D93}" type="slidenum">
              <a:rPr lang="en-US" smtClean="0">
                <a:ea typeface="ＭＳ Ｐゴシック" pitchFamily="34" charset="-128"/>
              </a:rPr>
              <a:pPr/>
              <a:t>3</a:t>
            </a:fld>
            <a:endParaRPr lang="en-US" smtClean="0">
              <a:ea typeface="ＭＳ Ｐゴシック"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ln/>
        </p:spPr>
      </p:sp>
      <p:sp>
        <p:nvSpPr>
          <p:cNvPr id="81922"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ln/>
        </p:spPr>
      </p:sp>
      <p:sp>
        <p:nvSpPr>
          <p:cNvPr id="83970" name="Rectangle 3"/>
          <p:cNvSpPr>
            <a:spLocks noGrp="1" noChangeArrowheads="1"/>
          </p:cNvSpPr>
          <p:nvPr>
            <p:ph type="body" idx="1"/>
          </p:nvPr>
        </p:nvSpPr>
        <p:spPr>
          <a:noFill/>
        </p:spPr>
        <p:txBody>
          <a:bodyPr/>
          <a:lstStyle/>
          <a:p>
            <a:r>
              <a:rPr lang="en-US" smtClean="0">
                <a:ea typeface="ＭＳ Ｐゴシック" pitchFamily="34" charset="-128"/>
              </a:rPr>
              <a:t>The orange tree in the background is 60 years old and continues to produce fruit.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ln/>
        </p:spPr>
      </p:sp>
      <p:sp>
        <p:nvSpPr>
          <p:cNvPr id="86018" name="Rectangle 3"/>
          <p:cNvSpPr>
            <a:spLocks noGrp="1" noChangeArrowheads="1"/>
          </p:cNvSpPr>
          <p:nvPr>
            <p:ph type="body" idx="1"/>
          </p:nvPr>
        </p:nvSpPr>
        <p:spPr>
          <a:noFill/>
        </p:spPr>
        <p:txBody>
          <a:bodyPr/>
          <a:lstStyle/>
          <a:p>
            <a:r>
              <a:rPr lang="en-US" smtClean="0">
                <a:ea typeface="ＭＳ Ｐゴシック" pitchFamily="34" charset="-128"/>
              </a:rPr>
              <a:t>So no need to prune out the center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ln/>
        </p:spPr>
      </p:sp>
      <p:sp>
        <p:nvSpPr>
          <p:cNvPr id="88066" name="Rectangle 3"/>
          <p:cNvSpPr>
            <a:spLocks noGrp="1" noChangeArrowheads="1"/>
          </p:cNvSpPr>
          <p:nvPr>
            <p:ph type="body" idx="1"/>
          </p:nvPr>
        </p:nvSpPr>
        <p:spPr>
          <a:noFill/>
        </p:spPr>
        <p:txBody>
          <a:bodyPr/>
          <a:lstStyle/>
          <a:p>
            <a:endParaRPr 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ln/>
        </p:spPr>
      </p:sp>
      <p:sp>
        <p:nvSpPr>
          <p:cNvPr id="90114" name="Rectangle 3"/>
          <p:cNvSpPr>
            <a:spLocks noGrp="1" noChangeArrowheads="1"/>
          </p:cNvSpPr>
          <p:nvPr>
            <p:ph type="body" idx="1"/>
          </p:nvPr>
        </p:nvSpPr>
        <p:spPr>
          <a:noFill/>
        </p:spPr>
        <p:txBody>
          <a:bodyPr/>
          <a:lstStyle/>
          <a:p>
            <a:r>
              <a:rPr lang="en-US" smtClean="0">
                <a:ea typeface="ＭＳ Ｐゴシック" pitchFamily="34" charset="-128"/>
              </a:rPr>
              <a:t>Dwarf lime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ChangeArrowheads="1" noTextEdit="1"/>
          </p:cNvSpPr>
          <p:nvPr>
            <p:ph type="sldImg"/>
          </p:nvPr>
        </p:nvSpPr>
        <p:spPr>
          <a:ln/>
        </p:spPr>
      </p:sp>
      <p:sp>
        <p:nvSpPr>
          <p:cNvPr id="92162" name="Rectangle 3"/>
          <p:cNvSpPr>
            <a:spLocks noGrp="1" noChangeArrowheads="1"/>
          </p:cNvSpPr>
          <p:nvPr>
            <p:ph type="body" idx="1"/>
          </p:nvPr>
        </p:nvSpPr>
        <p:spPr>
          <a:noFill/>
        </p:spPr>
        <p:txBody>
          <a:bodyPr/>
          <a:lstStyle/>
          <a:p>
            <a:r>
              <a:rPr lang="en-US" smtClean="0">
                <a:ea typeface="ＭＳ Ｐゴシック" pitchFamily="34" charset="-128"/>
              </a:rPr>
              <a:t>Preserve the branch collar</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ChangeArrowheads="1" noTextEdit="1"/>
          </p:cNvSpPr>
          <p:nvPr>
            <p:ph type="sldImg"/>
          </p:nvPr>
        </p:nvSpPr>
        <p:spPr>
          <a:ln/>
        </p:spPr>
      </p:sp>
      <p:sp>
        <p:nvSpPr>
          <p:cNvPr id="94210" name="Rectangle 3"/>
          <p:cNvSpPr>
            <a:spLocks noGrp="1" noChangeArrowheads="1"/>
          </p:cNvSpPr>
          <p:nvPr>
            <p:ph type="body" idx="1"/>
          </p:nvPr>
        </p:nvSpPr>
        <p:spPr>
          <a:noFill/>
        </p:spPr>
        <p:txBody>
          <a:bodyPr/>
          <a:lstStyle/>
          <a:p>
            <a:r>
              <a:rPr lang="en-US" smtClean="0">
                <a:ea typeface="ＭＳ Ｐゴシック" pitchFamily="34" charset="-128"/>
              </a:rPr>
              <a:t>*Research has shown that for the best results, physiologically – pruning should take place early in the spring after the danger of frost has passed and before the start of a new growth cycle</a:t>
            </a:r>
          </a:p>
          <a:p>
            <a:r>
              <a:rPr lang="en-US" smtClean="0">
                <a:ea typeface="ＭＳ Ｐゴシック" pitchFamily="34" charset="-128"/>
              </a:rPr>
              <a:t>**These should be pruned after harvest in summer. Protect any exposed branches after pruning from sunburn by painting with a 50:50 white interior latex paint and water mixture</a:t>
            </a:r>
          </a:p>
          <a:p>
            <a:endParaRPr lang="en-US"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ChangeArrowheads="1" noTextEdit="1"/>
          </p:cNvSpPr>
          <p:nvPr>
            <p:ph type="sldImg"/>
          </p:nvPr>
        </p:nvSpPr>
        <p:spPr>
          <a:ln/>
        </p:spPr>
      </p:sp>
      <p:sp>
        <p:nvSpPr>
          <p:cNvPr id="96258" name="Rectangle 3"/>
          <p:cNvSpPr>
            <a:spLocks noGrp="1" noChangeArrowheads="1"/>
          </p:cNvSpPr>
          <p:nvPr>
            <p:ph type="body" idx="1"/>
          </p:nvPr>
        </p:nvSpPr>
        <p:spPr>
          <a:noFill/>
        </p:spPr>
        <p:txBody>
          <a:bodyPr/>
          <a:lstStyle/>
          <a:p>
            <a:r>
              <a:rPr lang="en-US" sz="1000" smtClean="0">
                <a:ea typeface="ＭＳ Ｐゴシック" pitchFamily="34" charset="-128"/>
              </a:rPr>
              <a:t>Water sprouts  or “gourmands” are:</a:t>
            </a:r>
          </a:p>
          <a:p>
            <a:r>
              <a:rPr lang="en-US" sz="1000" smtClean="0">
                <a:ea typeface="ＭＳ Ｐゴシック" pitchFamily="34" charset="-128"/>
              </a:rPr>
              <a:t>	Found above the graft line on branches, usually vertical, very vigorous and thick they grow rapidly and use large amounts of water and nutrients – prune these off at the base</a:t>
            </a:r>
          </a:p>
          <a:p>
            <a:endParaRPr lang="en-US" sz="1000" smtClean="0">
              <a:ea typeface="ＭＳ Ｐゴシック" pitchFamily="34" charset="-128"/>
            </a:endParaRPr>
          </a:p>
          <a:p>
            <a:r>
              <a:rPr lang="en-US" sz="1000" smtClean="0">
                <a:ea typeface="ＭＳ Ｐゴシック" pitchFamily="34" charset="-128"/>
              </a:rPr>
              <a:t>https://www.fourwindsgrowers.com/solving-common-problems/water-sprouts-tutorial.html </a:t>
            </a:r>
          </a:p>
          <a:p>
            <a:r>
              <a:rPr lang="en-US" sz="1000" smtClean="0">
                <a:ea typeface="ＭＳ Ｐゴシック" pitchFamily="34" charset="-128"/>
              </a:rPr>
              <a:t>Shoots from the bud union. </a:t>
            </a:r>
          </a:p>
          <a:p>
            <a:r>
              <a:rPr lang="en-US" sz="1000" smtClean="0">
                <a:ea typeface="ＭＳ Ｐゴシック" pitchFamily="34" charset="-128"/>
              </a:rPr>
              <a:t>They grow from the rootstock and will not be productive. </a:t>
            </a:r>
          </a:p>
          <a:p>
            <a:r>
              <a:rPr lang="en-US" sz="1000" smtClean="0">
                <a:ea typeface="ＭＳ Ｐゴシック" pitchFamily="34" charset="-128"/>
              </a:rPr>
              <a:t>Remove them as soon as they appear.</a:t>
            </a:r>
          </a:p>
          <a:p>
            <a:endParaRPr lang="en-US" sz="1000" smtClean="0">
              <a:ea typeface="ＭＳ Ｐゴシック" pitchFamily="34" charset="-128"/>
            </a:endParaRPr>
          </a:p>
          <a:p>
            <a:r>
              <a:rPr lang="en-US" sz="1000" smtClean="0">
                <a:ea typeface="ＭＳ Ｐゴシック" pitchFamily="34" charset="-128"/>
              </a:rPr>
              <a:t>https://www.fourwindsgrowers.com/solving-common-problems/suckers-and-graft-lines.html </a:t>
            </a:r>
          </a:p>
          <a:p>
            <a:r>
              <a:rPr lang="en-US" sz="1000" smtClean="0">
                <a:ea typeface="ＭＳ Ｐゴシック" pitchFamily="34" charset="-128"/>
              </a:rPr>
              <a:t>Some citrus, like mandarins, have branches that hang to the ground.  These are called skirt branches and if not removed, will attract pests and diseases.</a:t>
            </a:r>
          </a:p>
          <a:p>
            <a:r>
              <a:rPr lang="en-US" sz="1000" smtClean="0">
                <a:ea typeface="ＭＳ Ｐゴシック" pitchFamily="34" charset="-128"/>
              </a:rPr>
              <a:t>Trees should be skirted up to 18”-24 “ above the ground every few years. These branches can impede weeding, fertilizer and compost applications, and provide pathways for ant populations to use trees, enabling scale to be maintained by ants</a:t>
            </a:r>
          </a:p>
          <a:p>
            <a:r>
              <a:rPr lang="en-US" sz="1000" smtClean="0">
                <a:ea typeface="ＭＳ Ｐゴシック" pitchFamily="34" charset="-128"/>
              </a:rPr>
              <a:t>Thinning out center branches can increase fruiting wood in the center of the tree</a:t>
            </a:r>
          </a:p>
          <a:p>
            <a:r>
              <a:rPr lang="en-US" sz="1000" smtClean="0">
                <a:ea typeface="ＭＳ Ｐゴシック" pitchFamily="34" charset="-128"/>
              </a:rPr>
              <a:t>Before they get too large  Take the tree as a whole and divide it in quadrants and prune each one at a time.</a:t>
            </a:r>
          </a:p>
          <a:p>
            <a:endParaRPr lang="en-US" sz="1000" smtClean="0">
              <a:ea typeface="ＭＳ Ｐゴシック" pitchFamily="34" charset="-128"/>
            </a:endParaRPr>
          </a:p>
          <a:p>
            <a:endParaRPr lang="en-US" sz="1000"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98306" name="Rectangle 3"/>
          <p:cNvSpPr>
            <a:spLocks noGrp="1" noChangeArrowheads="1"/>
          </p:cNvSpPr>
          <p:nvPr>
            <p:ph type="body" idx="1"/>
          </p:nvPr>
        </p:nvSpPr>
        <p:spPr>
          <a:noFill/>
        </p:spPr>
        <p:txBody>
          <a:bodyPr/>
          <a:lstStyle/>
          <a:p>
            <a:r>
              <a:rPr lang="en-US" smtClean="0">
                <a:ea typeface="ＭＳ Ｐゴシック" pitchFamily="34" charset="-128"/>
              </a:rPr>
              <a:t>This  leaves enough branches with foliage to continue photosynthesis and water draw through the plant.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ChangeArrowheads="1" noTextEdit="1"/>
          </p:cNvSpPr>
          <p:nvPr>
            <p:ph type="sldImg"/>
          </p:nvPr>
        </p:nvSpPr>
        <p:spPr>
          <a:ln/>
        </p:spPr>
      </p:sp>
      <p:sp>
        <p:nvSpPr>
          <p:cNvPr id="100354" name="Rectangle 3"/>
          <p:cNvSpPr>
            <a:spLocks noGrp="1" noChangeArrowheads="1"/>
          </p:cNvSpPr>
          <p:nvPr>
            <p:ph type="body" idx="1"/>
          </p:nvPr>
        </p:nvSpPr>
        <p:spPr>
          <a:noFill/>
        </p:spPr>
        <p:txBody>
          <a:bodyPr/>
          <a:lstStyle/>
          <a:p>
            <a:r>
              <a:rPr lang="en-US" b="1" smtClean="0">
                <a:ea typeface="ＭＳ Ｐゴシック" pitchFamily="34" charset="-128"/>
              </a:rPr>
              <a:t>Timely topic </a:t>
            </a:r>
            <a:r>
              <a:rPr lang="en-US" smtClean="0">
                <a:ea typeface="ＭＳ Ｐゴシック" pitchFamily="34" charset="-128"/>
              </a:rPr>
              <a:t>given that climate scientists predict more dramatic weather overall. </a:t>
            </a:r>
          </a:p>
          <a:p>
            <a:endParaRPr lang="en-US" smtClean="0">
              <a:ea typeface="ＭＳ Ｐゴシック" pitchFamily="34" charset="-128"/>
            </a:endParaRPr>
          </a:p>
          <a:p>
            <a:r>
              <a:rPr lang="en-US" smtClean="0">
                <a:ea typeface="ＭＳ Ｐゴシック" pitchFamily="34" charset="-128"/>
              </a:rPr>
              <a:t>Before a storm, seek out a qualified arborist. See our Resource List for how to find one. </a:t>
            </a:r>
          </a:p>
          <a:p>
            <a:endParaRPr lang="en-US" smtClean="0">
              <a:ea typeface="ＭＳ Ｐゴシック" pitchFamily="34" charset="-128"/>
            </a:endParaRPr>
          </a:p>
          <a:p>
            <a:r>
              <a:rPr lang="en-US" smtClean="0">
                <a:ea typeface="ＭＳ Ｐゴシック" pitchFamily="34" charset="-128"/>
              </a:rPr>
              <a:t>Once a storm is forecast, if you still have time, try to prune accordingly. </a:t>
            </a:r>
          </a:p>
          <a:p>
            <a:endParaRPr lang="en-US" smtClean="0">
              <a:ea typeface="ＭＳ Ｐゴシック" pitchFamily="34" charset="-128"/>
            </a:endParaRPr>
          </a:p>
          <a:p>
            <a:r>
              <a:rPr lang="en-US" smtClean="0">
                <a:ea typeface="ＭＳ Ｐゴシック" pitchFamily="34" charset="-128"/>
              </a:rPr>
              <a:t>Last bullet point—turning off the irrigation system is important because wet soil makes trees less stable (recall newspaper photos)..</a:t>
            </a:r>
            <a:endParaRPr lang="en-US" b="1"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C4A8F07B-4D1B-4FB5-BB14-1B9BE8006C22}" type="slidenum">
              <a:rPr lang="en-US" smtClean="0">
                <a:ea typeface="ＭＳ Ｐゴシック" pitchFamily="34" charset="-128"/>
              </a:rPr>
              <a:pPr/>
              <a:t>4</a:t>
            </a:fld>
            <a:endParaRPr lang="en-US" smtClean="0">
              <a:ea typeface="ＭＳ Ｐゴシック" pitchFamily="34" charset="-128"/>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pPr eaLnBrk="1" hangingPunct="1"/>
            <a:r>
              <a:rPr lang="en-US" b="1" smtClean="0">
                <a:ea typeface="ＭＳ Ｐゴシック" pitchFamily="34" charset="-128"/>
              </a:rPr>
              <a:t>Charles Dickens?</a:t>
            </a:r>
            <a:r>
              <a:rPr lang="en-US" smtClean="0">
                <a:ea typeface="ＭＳ Ｐゴシック" pitchFamily="34" charset="-128"/>
              </a:rPr>
              <a:t> I put that in there to see if you were paying attention. Allusion to the opening line of </a:t>
            </a:r>
            <a:r>
              <a:rPr lang="en-US" i="1" smtClean="0">
                <a:ea typeface="ＭＳ Ｐゴシック" pitchFamily="34" charset="-128"/>
              </a:rPr>
              <a:t>A Tale of Two Cities</a:t>
            </a:r>
            <a:r>
              <a:rPr lang="en-US" smtClean="0">
                <a:ea typeface="ＭＳ Ｐゴシック" pitchFamily="34" charset="-128"/>
              </a:rPr>
              <a:t>: “It was the best of times, it was the worst of times.”</a:t>
            </a:r>
            <a:endParaRPr lang="en-US" b="1" smtClean="0">
              <a:ea typeface="ＭＳ Ｐゴシック" pitchFamily="34" charset="-128"/>
            </a:endParaRPr>
          </a:p>
          <a:p>
            <a:pPr eaLnBrk="1" hangingPunct="1"/>
            <a:endParaRPr lang="en-US" b="1" smtClean="0">
              <a:ea typeface="ＭＳ Ｐゴシック" pitchFamily="34" charset="-128"/>
            </a:endParaRPr>
          </a:p>
          <a:p>
            <a:pPr eaLnBrk="1" hangingPunct="1"/>
            <a:r>
              <a:rPr lang="en-US" b="1" smtClean="0">
                <a:ea typeface="ＭＳ Ｐゴシック" pitchFamily="34" charset="-128"/>
              </a:rPr>
              <a:t>Trivia: </a:t>
            </a:r>
            <a:r>
              <a:rPr lang="en-US" smtClean="0">
                <a:ea typeface="ＭＳ Ｐゴシック" pitchFamily="34" charset="-128"/>
              </a:rPr>
              <a:t>Does anyone remember who Alex Shigo was? </a:t>
            </a:r>
            <a:r>
              <a:rPr lang="en-US" b="1" smtClean="0">
                <a:ea typeface="ＭＳ Ｐゴシック" pitchFamily="34" charset="-128"/>
              </a:rPr>
              <a:t>“Tree wounds never heal.” </a:t>
            </a:r>
          </a:p>
          <a:p>
            <a:pPr eaLnBrk="1" hangingPunct="1"/>
            <a:endParaRPr lang="en-US" smtClean="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ChangeArrowheads="1" noTextEdit="1"/>
          </p:cNvSpPr>
          <p:nvPr>
            <p:ph type="sldImg"/>
          </p:nvPr>
        </p:nvSpPr>
        <p:spPr>
          <a:ln/>
        </p:spPr>
      </p:sp>
      <p:sp>
        <p:nvSpPr>
          <p:cNvPr id="102402" name="Rectangle 3"/>
          <p:cNvSpPr>
            <a:spLocks noGrp="1" noChangeArrowheads="1"/>
          </p:cNvSpPr>
          <p:nvPr>
            <p:ph type="body" idx="1"/>
          </p:nvPr>
        </p:nvSpPr>
        <p:spPr>
          <a:noFill/>
        </p:spPr>
        <p:txBody>
          <a:bodyPr/>
          <a:lstStyle/>
          <a:p>
            <a:pPr marL="228600" indent="-228600">
              <a:buFont typeface="Calibri" pitchFamily="34" charset="0"/>
              <a:buAutoNum type="arabicPeriod"/>
            </a:pPr>
            <a:r>
              <a:rPr lang="en-US" b="1" smtClean="0">
                <a:ea typeface="ＭＳ Ｐゴシック" pitchFamily="34" charset="-128"/>
              </a:rPr>
              <a:t>Expected lifespan: </a:t>
            </a:r>
            <a:r>
              <a:rPr lang="en-US" smtClean="0">
                <a:ea typeface="ＭＳ Ｐゴシック" pitchFamily="34" charset="-128"/>
              </a:rPr>
              <a:t>short-lived trees = poor candidates to save. </a:t>
            </a:r>
          </a:p>
          <a:p>
            <a:pPr marL="228600" indent="-228600">
              <a:buFont typeface="Calibri" pitchFamily="34" charset="0"/>
              <a:buAutoNum type="arabicPeriod"/>
            </a:pPr>
            <a:r>
              <a:rPr lang="en-US" b="1" smtClean="0">
                <a:ea typeface="ＭＳ Ｐゴシック" pitchFamily="34" charset="-128"/>
              </a:rPr>
              <a:t>Heartwood exposure: </a:t>
            </a:r>
            <a:r>
              <a:rPr lang="en-US" smtClean="0">
                <a:ea typeface="ＭＳ Ｐゴシック" pitchFamily="34" charset="-128"/>
              </a:rPr>
              <a:t>trees with breaks are more likely to decay. </a:t>
            </a:r>
          </a:p>
          <a:p>
            <a:pPr marL="228600" indent="-228600">
              <a:buFont typeface="Calibri" pitchFamily="34" charset="0"/>
              <a:buAutoNum type="arabicPeriod"/>
            </a:pPr>
            <a:r>
              <a:rPr lang="en-US" b="1" smtClean="0">
                <a:ea typeface="ＭＳ Ｐゴシック" pitchFamily="34" charset="-128"/>
              </a:rPr>
              <a:t>Structure: </a:t>
            </a:r>
            <a:r>
              <a:rPr lang="en-US" smtClean="0">
                <a:ea typeface="ＭＳ Ｐゴシック" pitchFamily="34" charset="-128"/>
              </a:rPr>
              <a:t>Does remaining structure lend itself to building a new crown? </a:t>
            </a:r>
          </a:p>
          <a:p>
            <a:pPr marL="228600" indent="-228600">
              <a:buFont typeface="Calibri" pitchFamily="34" charset="0"/>
              <a:buAutoNum type="arabicPeriod"/>
            </a:pPr>
            <a:r>
              <a:rPr lang="en-US" b="1" smtClean="0">
                <a:ea typeface="ＭＳ Ｐゴシック" pitchFamily="34" charset="-128"/>
              </a:rPr>
              <a:t>Failure potential: </a:t>
            </a:r>
            <a:r>
              <a:rPr lang="en-US" smtClean="0">
                <a:ea typeface="ＭＳ Ｐゴシック" pitchFamily="34" charset="-128"/>
              </a:rPr>
              <a:t>Is there a history of failure? </a:t>
            </a:r>
          </a:p>
          <a:p>
            <a:pPr marL="228600" indent="-228600">
              <a:buFont typeface="Calibri" pitchFamily="34" charset="0"/>
              <a:buAutoNum type="arabicPeriod"/>
            </a:pPr>
            <a:r>
              <a:rPr lang="en-US" b="1" smtClean="0">
                <a:ea typeface="ＭＳ Ｐゴシック" pitchFamily="34" charset="-128"/>
              </a:rPr>
              <a:t>Trunk cracks: </a:t>
            </a:r>
            <a:r>
              <a:rPr lang="en-US" smtClean="0">
                <a:ea typeface="ＭＳ Ｐゴシック" pitchFamily="34" charset="-128"/>
              </a:rPr>
              <a:t>Usually dictate removal. </a:t>
            </a:r>
          </a:p>
          <a:p>
            <a:pPr marL="228600" indent="-228600">
              <a:buFont typeface="Calibri" pitchFamily="34" charset="0"/>
              <a:buAutoNum type="arabicPeriod"/>
            </a:pPr>
            <a:r>
              <a:rPr lang="en-US" b="1" smtClean="0">
                <a:ea typeface="ＭＳ Ｐゴシック" pitchFamily="34" charset="-128"/>
              </a:rPr>
              <a:t>Crown damage: </a:t>
            </a:r>
            <a:r>
              <a:rPr lang="en-US" smtClean="0">
                <a:ea typeface="ＭＳ Ｐゴシック" pitchFamily="34" charset="-128"/>
              </a:rPr>
              <a:t>If there are many broken branches—more than 4-6 inches in diameter—and distribution is uneven around crown, the tree will be difficult to restore.</a:t>
            </a:r>
          </a:p>
          <a:p>
            <a:pPr marL="228600" indent="-228600">
              <a:buFont typeface="Calibri" pitchFamily="34" charset="0"/>
              <a:buAutoNum type="arabicPeriod"/>
            </a:pPr>
            <a:r>
              <a:rPr lang="en-US" b="1" smtClean="0">
                <a:ea typeface="ＭＳ Ｐゴシック" pitchFamily="34" charset="-128"/>
              </a:rPr>
              <a:t>Root decay: </a:t>
            </a:r>
            <a:r>
              <a:rPr lang="en-US" smtClean="0">
                <a:ea typeface="ＭＳ Ｐゴシック" pitchFamily="34" charset="-128"/>
              </a:rPr>
              <a:t>if severe, remove. </a:t>
            </a:r>
          </a:p>
          <a:p>
            <a:pPr marL="228600" indent="-228600">
              <a:buFont typeface="Calibri" pitchFamily="34" charset="0"/>
              <a:buAutoNum type="arabicPeriod"/>
            </a:pPr>
            <a:r>
              <a:rPr lang="en-US" b="1" smtClean="0">
                <a:ea typeface="ＭＳ Ｐゴシック" pitchFamily="34" charset="-128"/>
              </a:rPr>
              <a:t>Stem-girdling roots:</a:t>
            </a:r>
            <a:r>
              <a:rPr lang="en-US" smtClean="0">
                <a:ea typeface="ＭＳ Ｐゴシック" pitchFamily="34" charset="-128"/>
              </a:rPr>
              <a:t> if severe, remove. </a:t>
            </a:r>
          </a:p>
          <a:p>
            <a:pPr marL="228600" indent="-228600">
              <a:buFont typeface="Calibri" pitchFamily="34" charset="0"/>
              <a:buAutoNum type="arabicPeriod"/>
            </a:pPr>
            <a:r>
              <a:rPr lang="en-US" b="1" smtClean="0">
                <a:ea typeface="ＭＳ Ｐゴシック" pitchFamily="34" charset="-128"/>
              </a:rPr>
              <a:t>Partial uprooting: </a:t>
            </a:r>
            <a:r>
              <a:rPr lang="en-US" smtClean="0">
                <a:ea typeface="ＭＳ Ｐゴシック" pitchFamily="34" charset="-128"/>
              </a:rPr>
              <a:t>remove. </a:t>
            </a:r>
          </a:p>
          <a:p>
            <a:pPr marL="228600" indent="-228600">
              <a:buFont typeface="Calibri" pitchFamily="34" charset="0"/>
              <a:buAutoNum type="arabicPeriod"/>
            </a:pPr>
            <a:r>
              <a:rPr lang="en-US" b="1" smtClean="0">
                <a:ea typeface="ＭＳ Ｐゴシック" pitchFamily="34" charset="-128"/>
              </a:rPr>
              <a:t>FEMA: </a:t>
            </a:r>
            <a:r>
              <a:rPr lang="en-US" smtClean="0">
                <a:ea typeface="ＭＳ Ｐゴシック" pitchFamily="34" charset="-128"/>
              </a:rPr>
              <a:t>If someone else will pay to remove a tree, this often leads to unnecessary removal. </a:t>
            </a:r>
          </a:p>
          <a:p>
            <a:pPr marL="628650" lvl="1" indent="-171450">
              <a:buFontTx/>
              <a:buChar char="•"/>
            </a:pPr>
            <a:r>
              <a:rPr lang="en-US" b="1" smtClean="0">
                <a:ea typeface="ＭＳ Ｐゴシック" pitchFamily="34" charset="-128"/>
              </a:rPr>
              <a:t>Late great mother’s </a:t>
            </a:r>
            <a:r>
              <a:rPr lang="en-US" smtClean="0">
                <a:ea typeface="ＭＳ Ｐゴシック" pitchFamily="34" charset="-128"/>
              </a:rPr>
              <a:t>tree rescue. </a:t>
            </a:r>
            <a:endParaRPr lang="en-US" b="1" smtClean="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4EDC848C-0BC4-4533-A14A-82179E0B63AF}" type="slidenum">
              <a:rPr lang="en-US" smtClean="0">
                <a:ea typeface="ＭＳ Ｐゴシック" pitchFamily="34" charset="-128"/>
              </a:rPr>
              <a:pPr/>
              <a:t>5</a:t>
            </a:fld>
            <a:endParaRPr lang="en-US" smtClean="0">
              <a:ea typeface="ＭＳ Ｐゴシック" pitchFamily="34" charset="-128"/>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marL="228600" indent="-228600" eaLnBrk="1" hangingPunct="1">
              <a:buFontTx/>
              <a:buAutoNum type="arabicPeriod"/>
            </a:pPr>
            <a:r>
              <a:rPr lang="en-US" sz="1000" smtClean="0">
                <a:ea typeface="ＭＳ Ｐゴシック" pitchFamily="34" charset="-128"/>
              </a:rPr>
              <a:t>Its easier to see and removal of dormant buds invigorates the remaining buds.  Summer pruning removes leaves and slows fruit ripening and exposes fruit to sunburn.  Summer pruning can be used, however, to slow down overly vigorous trees or trees that are too large.  Most effective in early summer.</a:t>
            </a:r>
          </a:p>
          <a:p>
            <a:pPr marL="228600" indent="-228600" eaLnBrk="1" hangingPunct="1">
              <a:buFontTx/>
              <a:buAutoNum type="arabicPeriod"/>
            </a:pPr>
            <a:r>
              <a:rPr lang="en-US" sz="1000" smtClean="0">
                <a:ea typeface="ＭＳ Ｐゴシック" pitchFamily="34" charset="-128"/>
              </a:rPr>
              <a:t>Approximately 24 to 30 inches high and cut any side shoots remaining below that to 1-2 buds.  This encourages low branching and equalizes the top and root system.  Paint the tree with white latex paint to protect it from sunburn and borer attack.</a:t>
            </a:r>
          </a:p>
          <a:p>
            <a:pPr marL="228600" indent="-228600" eaLnBrk="1" hangingPunct="1">
              <a:buFontTx/>
              <a:buAutoNum type="arabicPeriod"/>
            </a:pPr>
            <a:r>
              <a:rPr lang="en-US" sz="1000" smtClean="0">
                <a:ea typeface="ＭＳ Ｐゴシック" pitchFamily="34" charset="-128"/>
              </a:rPr>
              <a:t>Leave off most of the small horizontal branches untouched for later fruiting.  Vigorous growing, young trees can be pruned much less or not at all and encouraged to fruit earlier with branch bending.</a:t>
            </a:r>
          </a:p>
          <a:p>
            <a:pPr marL="228600" indent="-228600" eaLnBrk="1" hangingPunct="1">
              <a:buFontTx/>
              <a:buAutoNum type="arabicPeriod"/>
            </a:pPr>
            <a:r>
              <a:rPr lang="en-US" sz="1000" smtClean="0">
                <a:ea typeface="ＭＳ Ｐゴシック" pitchFamily="34" charset="-128"/>
              </a:rPr>
              <a:t>It creates a bushing effect.  Topping horizontal branches is done to renew fruiting wood and to thin off excessive fruit.  Thinning horizontal branches removes fruit.  Horizontal branches left uncut will bear earlier and heavier crops.</a:t>
            </a:r>
          </a:p>
          <a:p>
            <a:pPr marL="228600" indent="-228600" eaLnBrk="1" hangingPunct="1">
              <a:buFontTx/>
              <a:buAutoNum type="arabicPeriod"/>
            </a:pPr>
            <a:r>
              <a:rPr lang="en-US" sz="1000" smtClean="0">
                <a:ea typeface="ＭＳ Ｐゴシック" pitchFamily="34" charset="-128"/>
              </a:rPr>
              <a:t>  Upright branches generally remain vegetative and vigorous.  Horizontal branches are more fruitful.  Branches bent to 45 to 60 degree angles achieve this balance.</a:t>
            </a:r>
          </a:p>
          <a:p>
            <a:pPr marL="228600" indent="-228600" eaLnBrk="1" hangingPunct="1">
              <a:buFontTx/>
              <a:buAutoNum type="arabicPeriod"/>
            </a:pPr>
            <a:endParaRPr lang="en-US" sz="1000" smtClean="0">
              <a:ea typeface="ＭＳ Ｐゴシック" pitchFamily="34" charset="-128"/>
            </a:endParaRPr>
          </a:p>
          <a:p>
            <a:pPr marL="228600" indent="-228600" eaLnBrk="1" hangingPunct="1"/>
            <a:endParaRPr 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491E7F04-6410-41D8-AC35-89278649A8B3}" type="slidenum">
              <a:rPr lang="en-US" smtClean="0">
                <a:ea typeface="ＭＳ Ｐゴシック" pitchFamily="34" charset="-128"/>
              </a:rPr>
              <a:pPr/>
              <a:t>6</a:t>
            </a:fld>
            <a:endParaRPr lang="en-US" smtClean="0">
              <a:ea typeface="ＭＳ Ｐゴシック" pitchFamily="34" charset="-128"/>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pPr marL="228600" indent="-228600" eaLnBrk="1" hangingPunct="1">
              <a:buFontTx/>
              <a:buAutoNum type="arabicPeriod" startAt="6"/>
            </a:pPr>
            <a:r>
              <a:rPr lang="en-US" sz="900" smtClean="0">
                <a:ea typeface="ＭＳ Ｐゴシック" pitchFamily="34" charset="-128"/>
                <a:sym typeface="Wingdings" pitchFamily="2" charset="2"/>
              </a:rPr>
              <a:t>Downward bending branches eventually lose vigor and produce only a few small fruit; cut off the part hanging down.</a:t>
            </a:r>
          </a:p>
          <a:p>
            <a:pPr marL="228600" indent="-228600" eaLnBrk="1" hangingPunct="1">
              <a:buFontTx/>
              <a:buAutoNum type="arabicPeriod" startAt="6"/>
            </a:pPr>
            <a:r>
              <a:rPr lang="en-US" sz="900" smtClean="0">
                <a:ea typeface="ＭＳ Ｐゴシック" pitchFamily="34" charset="-128"/>
                <a:sym typeface="Wingdings" pitchFamily="2" charset="2"/>
              </a:rPr>
              <a:t>The influence of the cut only affects the buds within 1 to 8 inches of the cut surface, not 3 to 4 feet down into the tree.</a:t>
            </a:r>
          </a:p>
          <a:p>
            <a:pPr marL="228600" indent="-228600" eaLnBrk="1" hangingPunct="1">
              <a:buFontTx/>
              <a:buAutoNum type="arabicPeriod" startAt="6"/>
            </a:pPr>
            <a:r>
              <a:rPr lang="en-US" sz="900" smtClean="0">
                <a:ea typeface="ＭＳ Ｐゴシック" pitchFamily="34" charset="-128"/>
                <a:sym typeface="Wingdings" pitchFamily="2" charset="2"/>
              </a:rPr>
              <a:t>Shaded branches eventually stop fruiting and will never produce again without drastic topping and renewal of the entire tree.  Do most of the pruning in the top of the tree so that the lower branches are exposed to sunlight.</a:t>
            </a:r>
          </a:p>
          <a:p>
            <a:pPr marL="228600" indent="-228600" eaLnBrk="1" hangingPunct="1">
              <a:buFontTx/>
              <a:buAutoNum type="arabicPeriod" startAt="6"/>
            </a:pPr>
            <a:endParaRPr lang="en-US" sz="900" smtClean="0">
              <a:ea typeface="ＭＳ Ｐゴシック" pitchFamily="34" charset="-128"/>
              <a:sym typeface="Wingdings" pitchFamily="2" charset="2"/>
            </a:endParaRPr>
          </a:p>
          <a:p>
            <a:pPr marL="228600" indent="-228600" eaLnBrk="1" hangingPunct="1"/>
            <a:r>
              <a:rPr lang="en-US" sz="900" smtClean="0">
                <a:ea typeface="ＭＳ Ｐゴシック" pitchFamily="34" charset="-128"/>
                <a:sym typeface="Wingdings" pitchFamily="2" charset="2"/>
              </a:rPr>
              <a:t>10.  </a:t>
            </a:r>
          </a:p>
          <a:p>
            <a:pPr marL="228600" indent="-228600" eaLnBrk="1" hangingPunct="1">
              <a:buFontTx/>
              <a:buAutoNum type="arabicPeriod" startAt="6"/>
            </a:pPr>
            <a:endParaRPr lang="en-US" sz="900" smtClean="0">
              <a:ea typeface="ＭＳ Ｐゴシック" pitchFamily="34" charset="-128"/>
              <a:sym typeface="Wingdings" pitchFamily="2" charset="2"/>
            </a:endParaRPr>
          </a:p>
          <a:p>
            <a:pPr marL="228600" indent="-228600" eaLnBrk="1" hangingPunct="1"/>
            <a:endParaRPr lang="en-US" sz="900" smtClean="0">
              <a:ea typeface="ＭＳ Ｐゴシック" pitchFamily="34" charset="-128"/>
              <a:sym typeface="Wingdings" pitchFamily="2" charset="2"/>
            </a:endParaRPr>
          </a:p>
          <a:p>
            <a:pPr marL="228600" indent="-228600" eaLnBrk="1" hangingPunct="1"/>
            <a:r>
              <a:rPr lang="en-US" sz="900" smtClean="0">
                <a:ea typeface="ＭＳ Ｐゴシック" pitchFamily="34" charset="-128"/>
                <a:sym typeface="Wingdings" pitchFamily="2" charset="2"/>
              </a:rPr>
              <a:t>10. Peach, nectarine, grape &amp; kiwi bear on last year</a:t>
            </a:r>
            <a:r>
              <a:rPr lang="ja-JP" altLang="en-US" sz="900" smtClean="0">
                <a:ea typeface="ＭＳ Ｐゴシック" pitchFamily="34" charset="-128"/>
                <a:sym typeface="Wingdings" pitchFamily="2" charset="2"/>
              </a:rPr>
              <a:t>’</a:t>
            </a:r>
            <a:r>
              <a:rPr lang="en-US" sz="900" smtClean="0">
                <a:ea typeface="ＭＳ Ｐゴシック" pitchFamily="34" charset="-128"/>
                <a:sym typeface="Wingdings" pitchFamily="2" charset="2"/>
              </a:rPr>
              <a:t>s shoot growth – so remove 50% of last year</a:t>
            </a:r>
            <a:r>
              <a:rPr lang="ja-JP" altLang="en-US" sz="900" smtClean="0">
                <a:ea typeface="ＭＳ Ｐゴシック" pitchFamily="34" charset="-128"/>
                <a:sym typeface="Wingdings" pitchFamily="2" charset="2"/>
              </a:rPr>
              <a:t>’</a:t>
            </a:r>
            <a:r>
              <a:rPr lang="en-US" sz="900" smtClean="0">
                <a:ea typeface="ＭＳ Ｐゴシック" pitchFamily="34" charset="-128"/>
                <a:sym typeface="Wingdings" pitchFamily="2" charset="2"/>
              </a:rPr>
              <a:t>s growth.  Fig, olive, walnut, chestnut, pecan, almond, cherry,  feijoa, persimmon, apple, pear, plum, plumcot, and apricot which bean on spurs or less vigorous shoots, so remove 20% of last years growth.  For citrus, just keep the skirts pruned up off the ground.</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a:ln/>
        </p:spPr>
      </p:sp>
      <p:sp>
        <p:nvSpPr>
          <p:cNvPr id="34818" name="Notes Placeholder 2"/>
          <p:cNvSpPr>
            <a:spLocks noGrp="1"/>
          </p:cNvSpPr>
          <p:nvPr>
            <p:ph type="body" idx="1"/>
          </p:nvPr>
        </p:nvSpPr>
        <p:spPr>
          <a:noFill/>
        </p:spPr>
        <p:txBody>
          <a:bodyPr/>
          <a:lstStyle/>
          <a:p>
            <a:r>
              <a:rPr lang="en-US" b="1" smtClean="0">
                <a:ea typeface="ＭＳ Ｐゴシック" pitchFamily="34" charset="-128"/>
              </a:rPr>
              <a:t>3 basic kinds of cuts </a:t>
            </a:r>
            <a:r>
              <a:rPr lang="mr-IN" b="1" smtClean="0">
                <a:ea typeface="ＭＳ Ｐゴシック" pitchFamily="34" charset="-128"/>
              </a:rPr>
              <a:t>–</a:t>
            </a:r>
            <a:r>
              <a:rPr lang="en-US" b="1" smtClean="0">
                <a:ea typeface="ＭＳ Ｐゴシック" pitchFamily="34" charset="-128"/>
              </a:rPr>
              <a:t> </a:t>
            </a:r>
            <a:r>
              <a:rPr lang="en-US" smtClean="0">
                <a:ea typeface="ＭＳ Ｐゴシック" pitchFamily="34" charset="-128"/>
              </a:rPr>
              <a:t>Although different </a:t>
            </a:r>
            <a:r>
              <a:rPr lang="en-US" b="1" smtClean="0">
                <a:ea typeface="ＭＳ Ｐゴシック" pitchFamily="34" charset="-128"/>
              </a:rPr>
              <a:t>books</a:t>
            </a:r>
            <a:r>
              <a:rPr lang="en-US" smtClean="0">
                <a:ea typeface="ＭＳ Ｐゴシック" pitchFamily="34" charset="-128"/>
              </a:rPr>
              <a:t> say different things (</a:t>
            </a:r>
            <a:r>
              <a:rPr lang="en-US" b="1" smtClean="0">
                <a:ea typeface="ＭＳ Ｐゴシック" pitchFamily="34" charset="-128"/>
              </a:rPr>
              <a:t>show </a:t>
            </a:r>
            <a:r>
              <a:rPr lang="en-US" smtClean="0">
                <a:ea typeface="ＭＳ Ｐゴシック" pitchFamily="34" charset="-128"/>
              </a:rPr>
              <a:t>Gilman &amp; Elis books—Most books (Ellis) say only 2 types of cuts: thinning &amp; heading cuts. Gilman says the terminology </a:t>
            </a:r>
            <a:r>
              <a:rPr lang="en-US" i="1" smtClean="0">
                <a:ea typeface="ＭＳ Ｐゴシック" pitchFamily="34" charset="-128"/>
              </a:rPr>
              <a:t>thinning cut</a:t>
            </a:r>
            <a:r>
              <a:rPr lang="en-US" smtClean="0">
                <a:ea typeface="ＭＳ Ｐゴシック" pitchFamily="34" charset="-128"/>
              </a:rPr>
              <a:t> went out of use in 1995, and is now officially known as a reduction cut.</a:t>
            </a:r>
          </a:p>
          <a:p>
            <a:endParaRPr lang="en-US" smtClean="0">
              <a:ea typeface="ＭＳ Ｐゴシック" pitchFamily="34" charset="-128"/>
            </a:endParaRPr>
          </a:p>
          <a:p>
            <a:r>
              <a:rPr lang="en-US" smtClean="0">
                <a:ea typeface="ＭＳ Ｐゴシック" pitchFamily="34" charset="-128"/>
              </a:rPr>
              <a:t>But we are educating the public, and that official terminology gets confusing, particularly when most books still refer to thinning cuts. So, we are sticking with thinning cuts and heading cuts. However, there is a third type of cut known as: a </a:t>
            </a:r>
            <a:r>
              <a:rPr lang="en-US" b="1" smtClean="0">
                <a:ea typeface="ＭＳ Ｐゴシック" pitchFamily="34" charset="-128"/>
              </a:rPr>
              <a:t>removal cut, </a:t>
            </a:r>
            <a:r>
              <a:rPr lang="en-US" smtClean="0">
                <a:ea typeface="ＭＳ Ｐゴシック" pitchFamily="34" charset="-128"/>
              </a:rPr>
              <a:t>which means pruning a branch back to the collar. </a:t>
            </a:r>
          </a:p>
          <a:p>
            <a:endParaRPr lang="en-US" smtClean="0">
              <a:ea typeface="ＭＳ Ｐゴシック" pitchFamily="34" charset="-128"/>
            </a:endParaRPr>
          </a:p>
          <a:p>
            <a:r>
              <a:rPr lang="en-US" b="1" smtClean="0">
                <a:ea typeface="ＭＳ Ｐゴシック" pitchFamily="34" charset="-128"/>
              </a:rPr>
              <a:t>Thinning cuts</a:t>
            </a:r>
            <a:r>
              <a:rPr lang="en-US" smtClean="0">
                <a:ea typeface="ＭＳ Ｐゴシック" pitchFamily="34" charset="-128"/>
              </a:rPr>
              <a:t> are appropriate for removing dead or diseased branches and for eliminating branches that rub one another or that cross the center of a plant. </a:t>
            </a:r>
            <a:r>
              <a:rPr lang="en-US" b="1" smtClean="0">
                <a:ea typeface="ＭＳ Ｐゴシック" pitchFamily="34" charset="-128"/>
              </a:rPr>
              <a:t>Demo on limb: </a:t>
            </a:r>
            <a:r>
              <a:rPr lang="en-US" smtClean="0">
                <a:ea typeface="ＭＳ Ｐゴシック" pitchFamily="34" charset="-128"/>
              </a:rPr>
              <a:t>a </a:t>
            </a:r>
            <a:r>
              <a:rPr lang="en-US" b="1" smtClean="0">
                <a:ea typeface="ＭＳ Ｐゴシック" pitchFamily="34" charset="-128"/>
              </a:rPr>
              <a:t>thinning cut</a:t>
            </a:r>
            <a:r>
              <a:rPr lang="en-US" smtClean="0">
                <a:ea typeface="ＭＳ Ｐゴシック" pitchFamily="34" charset="-128"/>
              </a:rPr>
              <a:t>  is made back to a branch no smaller than about 1/3 (minimum) to 1/2 (preferred) the diameter of the cut stem, making the cut from a to b rather than from b to a (to reduce the likelihood of the union splitting). </a:t>
            </a:r>
          </a:p>
          <a:p>
            <a:endParaRPr lang="en-US" b="1" smtClean="0">
              <a:ea typeface="ＭＳ Ｐゴシック" pitchFamily="34" charset="-128"/>
            </a:endParaRPr>
          </a:p>
          <a:p>
            <a:r>
              <a:rPr lang="en-US" b="1" smtClean="0">
                <a:ea typeface="ＭＳ Ｐゴシック" pitchFamily="34" charset="-128"/>
              </a:rPr>
              <a:t>Heading cuts </a:t>
            </a:r>
            <a:r>
              <a:rPr lang="en-US" smtClean="0">
                <a:ea typeface="ＭＳ Ｐゴシック" pitchFamily="34" charset="-128"/>
              </a:rPr>
              <a:t>cause shoots to branch, so they are ideal for encouraging bushy growth.</a:t>
            </a:r>
            <a:r>
              <a:rPr lang="en-US" b="1" smtClean="0">
                <a:ea typeface="ＭＳ Ｐゴシック" pitchFamily="34" charset="-128"/>
              </a:rPr>
              <a:t> Demo on limb: </a:t>
            </a:r>
            <a:r>
              <a:rPr lang="en-US" smtClean="0">
                <a:ea typeface="ＭＳ Ｐゴシック" pitchFamily="34" charset="-128"/>
              </a:rPr>
              <a:t>a </a:t>
            </a:r>
            <a:r>
              <a:rPr lang="en-US" b="1" smtClean="0">
                <a:ea typeface="ＭＳ Ｐゴシック" pitchFamily="34" charset="-128"/>
              </a:rPr>
              <a:t>heading cut</a:t>
            </a:r>
            <a:r>
              <a:rPr lang="en-US" smtClean="0">
                <a:ea typeface="ＭＳ Ｐゴシック" pitchFamily="34" charset="-128"/>
              </a:rPr>
              <a:t> is made across a stem or small branch, above a bud or buds (nodes).. </a:t>
            </a:r>
            <a:endParaRPr lang="en-US" b="1" smtClean="0">
              <a:ea typeface="ＭＳ Ｐゴシック" pitchFamily="34" charset="-128"/>
            </a:endParaRPr>
          </a:p>
        </p:txBody>
      </p:sp>
      <p:sp>
        <p:nvSpPr>
          <p:cNvPr id="34819" name="Slide Number Placeholder 3"/>
          <p:cNvSpPr>
            <a:spLocks noGrp="1"/>
          </p:cNvSpPr>
          <p:nvPr>
            <p:ph type="sldNum" sz="quarter" idx="5"/>
          </p:nvPr>
        </p:nvSpPr>
        <p:spPr>
          <a:noFill/>
          <a:ln>
            <a:miter lim="800000"/>
            <a:headEnd/>
            <a:tailEnd/>
          </a:ln>
        </p:spPr>
        <p:txBody>
          <a:bodyPr/>
          <a:lstStyle/>
          <a:p>
            <a:fld id="{A469C65B-B956-49DF-A14F-4DCF83B85B25}" type="slidenum">
              <a:rPr lang="en-US" smtClean="0">
                <a:ea typeface="ＭＳ Ｐゴシック" pitchFamily="34" charset="-128"/>
              </a:rPr>
              <a:pPr/>
              <a:t>7</a:t>
            </a:fld>
            <a:endParaRPr lang="en-US" smtClean="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p:spPr>
        <p:txBody>
          <a:bodyPr/>
          <a:lstStyle/>
          <a:p>
            <a:r>
              <a:rPr lang="en-US" b="1" smtClean="0">
                <a:ea typeface="ＭＳ Ｐゴシック" pitchFamily="34" charset="-128"/>
              </a:rPr>
              <a:t>Plug </a:t>
            </a:r>
            <a:r>
              <a:rPr lang="en-US" smtClean="0">
                <a:ea typeface="ＭＳ Ｐゴシック" pitchFamily="34" charset="-128"/>
              </a:rPr>
              <a:t>Gilman book. Great because all illustrations show removed parts in red.</a:t>
            </a:r>
            <a:endParaRPr lang="en-US" b="1" smtClean="0">
              <a:ea typeface="ＭＳ Ｐゴシック" pitchFamily="34" charset="-128"/>
            </a:endParaRPr>
          </a:p>
        </p:txBody>
      </p:sp>
      <p:sp>
        <p:nvSpPr>
          <p:cNvPr id="36867" name="Slide Number Placeholder 3"/>
          <p:cNvSpPr>
            <a:spLocks noGrp="1"/>
          </p:cNvSpPr>
          <p:nvPr>
            <p:ph type="sldNum" sz="quarter" idx="5"/>
          </p:nvPr>
        </p:nvSpPr>
        <p:spPr>
          <a:noFill/>
          <a:ln>
            <a:miter lim="800000"/>
            <a:headEnd/>
            <a:tailEnd/>
          </a:ln>
        </p:spPr>
        <p:txBody>
          <a:bodyPr/>
          <a:lstStyle/>
          <a:p>
            <a:fld id="{9CD02322-6423-4FBD-BB8A-7CA1B04B3ADF}" type="slidenum">
              <a:rPr lang="en-US" smtClean="0">
                <a:ea typeface="ＭＳ Ｐゴシック" pitchFamily="34" charset="-128"/>
              </a:rPr>
              <a:pPr/>
              <a:t>8</a:t>
            </a:fld>
            <a:endParaRPr lang="en-US" smtClean="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t>We all want trees to grow old gracefully. </a:t>
            </a:r>
            <a:r>
              <a:rPr lang="en-US" b="1" dirty="0" smtClean="0"/>
              <a:t>Reducing the risk of failure</a:t>
            </a:r>
            <a:r>
              <a:rPr lang="en-US" dirty="0" smtClean="0"/>
              <a:t> is an important goal in pruning.</a:t>
            </a:r>
            <a:endParaRPr lang="en-US" b="1" dirty="0" smtClean="0"/>
          </a:p>
          <a:p>
            <a:pPr>
              <a:defRPr/>
            </a:pPr>
            <a:endParaRPr lang="en-US" dirty="0" smtClean="0"/>
          </a:p>
          <a:p>
            <a:pPr>
              <a:defRPr/>
            </a:pPr>
            <a:r>
              <a:rPr lang="en-US" dirty="0" smtClean="0"/>
              <a:t>Remember the </a:t>
            </a:r>
            <a:r>
              <a:rPr lang="en-US" b="1" dirty="0" smtClean="0"/>
              <a:t>Charles Dickens</a:t>
            </a:r>
            <a:r>
              <a:rPr lang="en-US" dirty="0" smtClean="0"/>
              <a:t> slide? The best/the worse thing you can do to a tree. </a:t>
            </a:r>
          </a:p>
          <a:p>
            <a:pPr>
              <a:defRPr/>
            </a:pPr>
            <a:endParaRPr lang="en-US" dirty="0" smtClean="0"/>
          </a:p>
          <a:p>
            <a:pPr>
              <a:defRPr/>
            </a:pPr>
            <a:r>
              <a:rPr lang="en-US" dirty="0" smtClean="0"/>
              <a:t>This is an oak tree in front of my house. I worry . . . Fortunately . . . </a:t>
            </a:r>
            <a:endParaRPr lang="en-US" dirty="0"/>
          </a:p>
          <a:p>
            <a:pPr>
              <a:defRPr/>
            </a:pPr>
            <a:endParaRPr lang="en-US" dirty="0" smtClean="0"/>
          </a:p>
          <a:p>
            <a:pPr marL="228600" indent="-228600">
              <a:buFont typeface="+mj-lt"/>
              <a:buAutoNum type="arabicPeriod"/>
              <a:defRPr/>
            </a:pPr>
            <a:r>
              <a:rPr lang="en-US" dirty="0" smtClean="0"/>
              <a:t>What kind of cuts were these?</a:t>
            </a:r>
          </a:p>
          <a:p>
            <a:pPr>
              <a:defRPr/>
            </a:pPr>
            <a:endParaRPr lang="en-US" dirty="0" smtClean="0"/>
          </a:p>
          <a:p>
            <a:pPr marL="228600" indent="-228600">
              <a:buFont typeface="+mj-lt"/>
              <a:buAutoNum type="arabicPeriod"/>
              <a:defRPr/>
            </a:pPr>
            <a:r>
              <a:rPr lang="en-US" dirty="0" smtClean="0"/>
              <a:t>What’s wrong with these </a:t>
            </a:r>
            <a:r>
              <a:rPr lang="en-US" b="1" dirty="0" smtClean="0"/>
              <a:t>removal cut</a:t>
            </a:r>
            <a:r>
              <a:rPr lang="en-US" dirty="0" smtClean="0"/>
              <a:t> wounds? </a:t>
            </a:r>
          </a:p>
          <a:p>
            <a:pPr>
              <a:defRPr/>
            </a:pPr>
            <a:endParaRPr lang="en-US" b="1" dirty="0" smtClean="0"/>
          </a:p>
          <a:p>
            <a:pPr>
              <a:defRPr/>
            </a:pPr>
            <a:r>
              <a:rPr lang="en-US" b="1" dirty="0" smtClean="0"/>
              <a:t>Flush cuts</a:t>
            </a:r>
            <a:r>
              <a:rPr lang="en-US" dirty="0" smtClean="0"/>
              <a:t> remove bark ridge—damage the branch protection zone.</a:t>
            </a:r>
          </a:p>
          <a:p>
            <a:pPr>
              <a:defRPr/>
            </a:pPr>
            <a:r>
              <a:rPr lang="en-US" b="1" dirty="0" smtClean="0"/>
              <a:t>Alex Shigo: </a:t>
            </a:r>
            <a:r>
              <a:rPr lang="en-US" dirty="0" smtClean="0"/>
              <a:t>“tree wounds never heal.”</a:t>
            </a:r>
            <a:endParaRPr lang="en-US" b="1" dirty="0"/>
          </a:p>
        </p:txBody>
      </p:sp>
      <p:sp>
        <p:nvSpPr>
          <p:cNvPr id="38915" name="Slide Number Placeholder 3"/>
          <p:cNvSpPr>
            <a:spLocks noGrp="1"/>
          </p:cNvSpPr>
          <p:nvPr>
            <p:ph type="sldNum" sz="quarter" idx="5"/>
          </p:nvPr>
        </p:nvSpPr>
        <p:spPr>
          <a:noFill/>
          <a:ln>
            <a:miter lim="800000"/>
            <a:headEnd/>
            <a:tailEnd/>
          </a:ln>
        </p:spPr>
        <p:txBody>
          <a:bodyPr/>
          <a:lstStyle/>
          <a:p>
            <a:fld id="{C12D3DD7-6B21-4CF1-8218-552EA59B6E03}" type="slidenum">
              <a:rPr lang="en-US" smtClean="0">
                <a:ea typeface="ＭＳ Ｐゴシック" pitchFamily="34" charset="-128"/>
              </a:rPr>
              <a:pPr/>
              <a:t>9</a:t>
            </a:fld>
            <a:endParaRPr lang="en-US" smtClean="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anchor="b"/>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3776" y="5257800"/>
            <a:ext cx="7196328" cy="987552"/>
          </a:xfrm>
        </p:spPr>
        <p:txBody>
          <a:bodyPr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smtClean="0"/>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4" name="Text Placeholder 3"/>
          <p:cNvSpPr>
            <a:spLocks noGrp="1"/>
          </p:cNvSpPr>
          <p:nvPr>
            <p:ph type="body" sz="half" idx="2"/>
          </p:nvPr>
        </p:nvSpPr>
        <p:spPr>
          <a:xfrm>
            <a:off x="765175" y="5443538"/>
            <a:ext cx="7612063" cy="804862"/>
          </a:xfrm>
        </p:spPr>
        <p:txBody>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910963F-B0C0-4338-A894-F194F7E0924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lstStyle>
            <a:lvl1pPr>
              <a:buNone/>
              <a:defRPr sz="1800"/>
            </a:lvl1pPr>
          </a:lstStyle>
          <a:p>
            <a:pPr lvl="0"/>
            <a:r>
              <a:rPr lang="en-US" noProof="0" dirty="0" smtClean="0"/>
              <a:t>Drag picture to placeholder or click icon to add</a:t>
            </a:r>
            <a:endParaRPr noProof="0" dirty="0"/>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lstStyle>
            <a:lvl1pPr>
              <a:buNone/>
              <a:defRPr sz="1800"/>
            </a:lvl1pPr>
          </a:lstStyle>
          <a:p>
            <a:pPr lvl="0"/>
            <a:r>
              <a:rPr lang="en-US" noProof="0" dirty="0" smtClean="0"/>
              <a:t>Drag picture to placeholder or click icon to add</a:t>
            </a:r>
            <a:endParaRPr noProof="0" dirty="0"/>
          </a:p>
        </p:txBody>
      </p:sp>
      <p:sp>
        <p:nvSpPr>
          <p:cNvPr id="6" name="Date Placeholder 4"/>
          <p:cNvSpPr>
            <a:spLocks noGrp="1"/>
          </p:cNvSpPr>
          <p:nvPr>
            <p:ph type="dt" sz="half" idx="15"/>
          </p:nvPr>
        </p:nvSpPr>
        <p:spPr>
          <a:xfrm>
            <a:off x="4495800" y="6356350"/>
            <a:ext cx="1143000" cy="365125"/>
          </a:xfrm>
        </p:spPr>
        <p:txBody>
          <a:bodyPr/>
          <a:lstStyle>
            <a:lvl1pPr algn="l">
              <a:defRPr/>
            </a:lvl1pPr>
          </a:lstStyle>
          <a:p>
            <a:pPr>
              <a:defRPr/>
            </a:pPr>
            <a:endParaRPr lang="en-US"/>
          </a:p>
        </p:txBody>
      </p:sp>
      <p:sp>
        <p:nvSpPr>
          <p:cNvPr id="7" name="Footer Placeholder 5"/>
          <p:cNvSpPr>
            <a:spLocks noGrp="1"/>
          </p:cNvSpPr>
          <p:nvPr>
            <p:ph type="ftr" sz="quarter" idx="16"/>
          </p:nvPr>
        </p:nvSpPr>
        <p:spPr>
          <a:xfrm>
            <a:off x="5791200" y="6356350"/>
            <a:ext cx="2895600" cy="365125"/>
          </a:xfrm>
        </p:spPr>
        <p:txBody>
          <a:bodyPr/>
          <a:lstStyle>
            <a:lvl1pPr algn="r">
              <a:defRPr/>
            </a:lvl1pPr>
          </a:lstStyle>
          <a:p>
            <a:pPr>
              <a:defRPr/>
            </a:pPr>
            <a:endParaRPr lang="en-US"/>
          </a:p>
        </p:txBody>
      </p:sp>
      <p:sp>
        <p:nvSpPr>
          <p:cNvPr id="10" name="Slide Number Placeholder 6"/>
          <p:cNvSpPr>
            <a:spLocks noGrp="1"/>
          </p:cNvSpPr>
          <p:nvPr>
            <p:ph type="sldNum" sz="quarter" idx="17"/>
          </p:nvPr>
        </p:nvSpPr>
        <p:spPr>
          <a:xfrm>
            <a:off x="1966913" y="6356350"/>
            <a:ext cx="533400" cy="365125"/>
          </a:xfrm>
        </p:spPr>
        <p:txBody>
          <a:bodyPr/>
          <a:lstStyle>
            <a:lvl1pPr>
              <a:defRPr>
                <a:solidFill>
                  <a:schemeClr val="tx2"/>
                </a:solidFill>
              </a:defRPr>
            </a:lvl1pPr>
          </a:lstStyle>
          <a:p>
            <a:pPr>
              <a:defRPr/>
            </a:pPr>
            <a:fld id="{180E4A6A-E247-4F1A-AC57-94F7FB8012B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2EB7DC-BA49-4F0D-A9D1-71CBB85048E3}"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1FCBBF-5449-427C-A90B-5618FADB994D}"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32E386-A25E-4088-91C4-A70BDFCC7C9D}"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5" y="79375"/>
            <a:ext cx="7612063" cy="1417638"/>
          </a:xfrm>
        </p:spPr>
        <p:txBody>
          <a:bodyPr/>
          <a:lstStyle/>
          <a:p>
            <a:r>
              <a:rPr lang="en-US"/>
              <a:t>Click to edit Master title style</a:t>
            </a:r>
          </a:p>
        </p:txBody>
      </p:sp>
      <p:sp>
        <p:nvSpPr>
          <p:cNvPr id="3" name="Text Placeholder 2"/>
          <p:cNvSpPr>
            <a:spLocks noGrp="1"/>
          </p:cNvSpPr>
          <p:nvPr>
            <p:ph type="body" sz="half" idx="1"/>
          </p:nvPr>
        </p:nvSpPr>
        <p:spPr>
          <a:xfrm>
            <a:off x="765175" y="2070100"/>
            <a:ext cx="3729038" cy="4183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2070100"/>
            <a:ext cx="3730625" cy="4183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A305756-FF7A-4714-8FC7-D04A46F30D9D}"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5" y="79375"/>
            <a:ext cx="7612063" cy="1417638"/>
          </a:xfrm>
        </p:spPr>
        <p:txBody>
          <a:bodyPr/>
          <a:lstStyle/>
          <a:p>
            <a:r>
              <a:rPr lang="en-US"/>
              <a:t>Click to edit Master title style</a:t>
            </a:r>
          </a:p>
        </p:txBody>
      </p:sp>
      <p:sp>
        <p:nvSpPr>
          <p:cNvPr id="3" name="Text Placeholder 2"/>
          <p:cNvSpPr>
            <a:spLocks noGrp="1"/>
          </p:cNvSpPr>
          <p:nvPr>
            <p:ph type="body" sz="half" idx="1"/>
          </p:nvPr>
        </p:nvSpPr>
        <p:spPr>
          <a:xfrm>
            <a:off x="765175" y="2070100"/>
            <a:ext cx="3729038" cy="4183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6613" y="2070100"/>
            <a:ext cx="3730625" cy="2014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6613" y="4237038"/>
            <a:ext cx="3730625" cy="201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04EB3DF-1F1A-4B15-997E-B2D392C3F6B6}"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48F915-FC83-4D3A-841F-E412B6535E4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C9BA4F-D026-4033-97B9-8C67F46F6292}"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lstStyle>
            <a:lvl1pPr algn="l">
              <a:defRPr sz="4800"/>
            </a:lvl1pPr>
          </a:lstStyle>
          <a:p>
            <a:r>
              <a:rPr lang="en-US" smtClean="0"/>
              <a:t>Click to edit Master title style</a:t>
            </a:r>
            <a:endParaRPr/>
          </a:p>
        </p:txBody>
      </p:sp>
      <p:sp>
        <p:nvSpPr>
          <p:cNvPr id="3" name="Subtitle 2"/>
          <p:cNvSpPr>
            <a:spLocks noGrp="1"/>
          </p:cNvSpPr>
          <p:nvPr>
            <p:ph type="subTitle" idx="1"/>
          </p:nvPr>
        </p:nvSpPr>
        <p:spPr>
          <a:xfrm>
            <a:off x="496888" y="5257800"/>
            <a:ext cx="7199312" cy="990600"/>
          </a:xfrm>
        </p:spPr>
        <p:txBody>
          <a:bodyPr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lstStyle>
            <a:lvl1pPr>
              <a:buNone/>
              <a:defRPr sz="1800"/>
            </a:lvl1pPr>
          </a:lstStyle>
          <a:p>
            <a:pPr lvl="0"/>
            <a:r>
              <a:rPr lang="en-US" noProof="0" dirty="0" smtClean="0"/>
              <a:t>Drag picture to placeholder or click icon to add</a:t>
            </a:r>
            <a:endParaRPr noProof="0" dirty="0"/>
          </a:p>
        </p:txBody>
      </p:sp>
      <p:sp>
        <p:nvSpPr>
          <p:cNvPr id="5" name="Date Placeholder 3"/>
          <p:cNvSpPr>
            <a:spLocks noGrp="1"/>
          </p:cNvSpPr>
          <p:nvPr>
            <p:ph type="dt" sz="half" idx="13"/>
          </p:nvPr>
        </p:nvSpPr>
        <p:spPr/>
        <p:txBody>
          <a:bodyPr/>
          <a:lstStyle>
            <a:lvl1pPr>
              <a:defRPr/>
            </a:lvl1pPr>
          </a:lstStyle>
          <a:p>
            <a:pPr>
              <a:defRPr/>
            </a:pPr>
            <a:endParaRPr lang="en-US"/>
          </a:p>
        </p:txBody>
      </p:sp>
      <p:sp>
        <p:nvSpPr>
          <p:cNvPr id="6" name="Footer Placeholder 4"/>
          <p:cNvSpPr>
            <a:spLocks noGrp="1"/>
          </p:cNvSpPr>
          <p:nvPr>
            <p:ph type="ftr" sz="quarter" idx="14"/>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anchor="b"/>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765175" y="3617259"/>
            <a:ext cx="7612063" cy="1500187"/>
          </a:xfrm>
        </p:spPr>
        <p:txBody>
          <a:bodyPr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0A6AE32-495D-4C03-BE9D-30A5C6E9014A}"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smtClean="0"/>
              <a:t>Click to edit Master title style</a:t>
            </a:r>
            <a:endParaRPr/>
          </a:p>
        </p:txBody>
      </p:sp>
      <p:sp>
        <p:nvSpPr>
          <p:cNvPr id="3" name="Content Placeholder 2"/>
          <p:cNvSpPr>
            <a:spLocks noGrp="1"/>
          </p:cNvSpPr>
          <p:nvPr>
            <p:ph sz="half" idx="1"/>
          </p:nvPr>
        </p:nvSpPr>
        <p:spPr>
          <a:xfrm>
            <a:off x="765175" y="2084388"/>
            <a:ext cx="3657600" cy="4183062"/>
          </a:xfrm>
        </p:spPr>
        <p:txBody>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19637" y="2084388"/>
            <a:ext cx="3657600" cy="4183062"/>
          </a:xfrm>
        </p:spPr>
        <p:txBody>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76CEE7-F6A3-4F02-80E1-46261735C84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5174" y="2649071"/>
            <a:ext cx="3657600" cy="3608293"/>
          </a:xfrm>
        </p:spPr>
        <p:txBody>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19637" y="2649071"/>
            <a:ext cx="3657600" cy="3608293"/>
          </a:xfrm>
        </p:spPr>
        <p:txBody>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601EBCC-E70B-4783-B6A9-F4CC1E983DA4}"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30793B0-1553-4236-92C0-B8FEE631AB5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5894AC7B-635A-477B-93AF-075CBA3B5BEA}"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495800" y="381000"/>
            <a:ext cx="4149725" cy="588645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08946" y="2084389"/>
            <a:ext cx="3250360" cy="3935412"/>
          </a:xfrm>
        </p:spPr>
        <p:txBody>
          <a:bodyPr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pPr>
              <a:defRPr/>
            </a:pPr>
            <a:endParaRPr lang="en-US"/>
          </a:p>
        </p:txBody>
      </p:sp>
      <p:sp>
        <p:nvSpPr>
          <p:cNvPr id="7" name="Slide Number Placeholder 6"/>
          <p:cNvSpPr>
            <a:spLocks noGrp="1"/>
          </p:cNvSpPr>
          <p:nvPr>
            <p:ph type="sldNum" sz="quarter" idx="12"/>
          </p:nvPr>
        </p:nvSpPr>
        <p:spPr>
          <a:xfrm>
            <a:off x="1966913" y="6356350"/>
            <a:ext cx="533400" cy="365125"/>
          </a:xfrm>
        </p:spPr>
        <p:txBody>
          <a:bodyPr/>
          <a:lstStyle>
            <a:lvl1pPr>
              <a:defRPr>
                <a:solidFill>
                  <a:schemeClr val="tx2"/>
                </a:solidFill>
              </a:defRPr>
            </a:lvl1pPr>
          </a:lstStyle>
          <a:p>
            <a:pPr>
              <a:defRPr/>
            </a:pPr>
            <a:fld id="{1D724BEE-E141-48DE-BF70-83C909C79CE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5" y="79375"/>
            <a:ext cx="7612063" cy="1417638"/>
          </a:xfrm>
          <a:prstGeom prst="rect">
            <a:avLst/>
          </a:prstGeom>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765175" y="2070100"/>
            <a:ext cx="7612063"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444500" y="6356350"/>
            <a:ext cx="2895600" cy="365125"/>
          </a:xfrm>
          <a:prstGeom prst="rect">
            <a:avLst/>
          </a:prstGeom>
        </p:spPr>
        <p:txBody>
          <a:bodyPr vert="horz" lIns="91440" tIns="45720" rIns="91440" bIns="45720" rtlCol="0" anchor="ctr"/>
          <a:lstStyle>
            <a:lvl1pPr algn="l">
              <a:defRPr sz="1200">
                <a:solidFill>
                  <a:schemeClr val="bg1"/>
                </a:solidFill>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ea typeface="ＭＳ Ｐゴシック" charset="0"/>
                <a:cs typeface="ＭＳ Ｐゴシック" charset="0"/>
              </a:defRPr>
            </a:lvl1pPr>
          </a:lstStyle>
          <a:p>
            <a:pPr>
              <a:defRPr/>
            </a:pPr>
            <a:fld id="{CA11339B-D580-4240-9973-37F2A784EC2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8" r:id="rId1"/>
    <p:sldLayoutId id="2147483677" r:id="rId2"/>
    <p:sldLayoutId id="2147483679" r:id="rId3"/>
    <p:sldLayoutId id="2147483680" r:id="rId4"/>
    <p:sldLayoutId id="2147483676" r:id="rId5"/>
    <p:sldLayoutId id="2147483675" r:id="rId6"/>
    <p:sldLayoutId id="2147483674" r:id="rId7"/>
    <p:sldLayoutId id="2147483681" r:id="rId8"/>
    <p:sldLayoutId id="2147483682" r:id="rId9"/>
    <p:sldLayoutId id="2147483683" r:id="rId10"/>
    <p:sldLayoutId id="2147483684" r:id="rId11"/>
    <p:sldLayoutId id="2147483673" r:id="rId12"/>
    <p:sldLayoutId id="2147483685" r:id="rId13"/>
    <p:sldLayoutId id="2147483672" r:id="rId14"/>
    <p:sldLayoutId id="2147483671" r:id="rId15"/>
    <p:sldLayoutId id="2147483670" r:id="rId16"/>
    <p:sldLayoutId id="2147483669" r:id="rId17"/>
  </p:sldLayoutIdLst>
  <p:txStyles>
    <p:titleStyle>
      <a:lvl1pPr algn="ctr" rtl="0" eaLnBrk="0" fontAlgn="base" hangingPunct="0">
        <a:spcBef>
          <a:spcPct val="0"/>
        </a:spcBef>
        <a:spcAft>
          <a:spcPct val="0"/>
        </a:spcAft>
        <a:defRPr sz="4800" kern="1200">
          <a:solidFill>
            <a:schemeClr val="tx2"/>
          </a:solidFill>
          <a:effectLst>
            <a:outerShdw blurRad="50800" dist="25400" dir="2700000" algn="tl" rotWithShape="0">
              <a:schemeClr val="bg1">
                <a:alpha val="40000"/>
              </a:scheme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5pPr>
      <a:lvl6pPr marL="457200" algn="ctr" rtl="0" fontAlgn="base">
        <a:spcBef>
          <a:spcPct val="0"/>
        </a:spcBef>
        <a:spcAft>
          <a:spcPct val="0"/>
        </a:spcAft>
        <a:defRPr sz="4800">
          <a:solidFill>
            <a:schemeClr val="tx2"/>
          </a:solidFill>
          <a:latin typeface="Book Antiqua" charset="0"/>
          <a:ea typeface="ＭＳ Ｐゴシック" charset="0"/>
          <a:cs typeface="ＭＳ Ｐゴシック" charset="0"/>
        </a:defRPr>
      </a:lvl6pPr>
      <a:lvl7pPr marL="914400" algn="ctr" rtl="0" fontAlgn="base">
        <a:spcBef>
          <a:spcPct val="0"/>
        </a:spcBef>
        <a:spcAft>
          <a:spcPct val="0"/>
        </a:spcAft>
        <a:defRPr sz="4800">
          <a:solidFill>
            <a:schemeClr val="tx2"/>
          </a:solidFill>
          <a:latin typeface="Book Antiqua" charset="0"/>
          <a:ea typeface="ＭＳ Ｐゴシック" charset="0"/>
          <a:cs typeface="ＭＳ Ｐゴシック" charset="0"/>
        </a:defRPr>
      </a:lvl7pPr>
      <a:lvl8pPr marL="1371600" algn="ctr" rtl="0" fontAlgn="base">
        <a:spcBef>
          <a:spcPct val="0"/>
        </a:spcBef>
        <a:spcAft>
          <a:spcPct val="0"/>
        </a:spcAft>
        <a:defRPr sz="4800">
          <a:solidFill>
            <a:schemeClr val="tx2"/>
          </a:solidFill>
          <a:latin typeface="Book Antiqua" charset="0"/>
          <a:ea typeface="ＭＳ Ｐゴシック" charset="0"/>
          <a:cs typeface="ＭＳ Ｐゴシック" charset="0"/>
        </a:defRPr>
      </a:lvl8pPr>
      <a:lvl9pPr marL="1828800" algn="ctr" rtl="0" fontAlgn="base">
        <a:spcBef>
          <a:spcPct val="0"/>
        </a:spcBef>
        <a:spcAft>
          <a:spcPct val="0"/>
        </a:spcAft>
        <a:defRPr sz="4800">
          <a:solidFill>
            <a:schemeClr val="tx2"/>
          </a:solidFill>
          <a:latin typeface="Book Antiqua"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2pPr>
      <a:lvl3pPr marL="1035050" indent="-349250" algn="l" rtl="0" eaLnBrk="0" fontAlgn="base" hangingPunct="0">
        <a:spcBef>
          <a:spcPts val="600"/>
        </a:spcBef>
        <a:spcAft>
          <a:spcPct val="0"/>
        </a:spcAft>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3pPr>
      <a:lvl4pPr marL="1371600" indent="-336550" algn="l" rtl="0" eaLnBrk="0" fontAlgn="base" hangingPunct="0">
        <a:spcBef>
          <a:spcPts val="600"/>
        </a:spcBef>
        <a:spcAft>
          <a:spcPct val="0"/>
        </a:spcAft>
        <a:buFont typeface="Wingdings 2" pitchFamily="18" charset="2"/>
        <a:buChar char=""/>
        <a:defRPr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4pPr>
      <a:lvl5pPr marL="1720850" indent="-349250" algn="l" rtl="0" eaLnBrk="0" fontAlgn="base" hangingPunct="0">
        <a:spcBef>
          <a:spcPts val="600"/>
        </a:spcBef>
        <a:spcAft>
          <a:spcPct val="0"/>
        </a:spcAft>
        <a:buFont typeface="Wingdings 2" pitchFamily="18" charset="2"/>
        <a:buChar char=""/>
        <a:defRPr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1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1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7.wmf"/></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hyperlink" Target="https://www.fourwindsgrowers.com/solving-common-problems/water-sprouts-tutorial.html" TargetMode="External"/><Relationship Id="rId4" Type="http://schemas.openxmlformats.org/officeDocument/2006/relationships/hyperlink" Target="https://www.fourwindsgrowers.com/solving-common-problems/suckers-and-graft-lines.html" TargetMode="External"/><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fourwindsgrowers.com/" TargetMode="External"/><Relationship Id="rId3" Type="http://schemas.openxmlformats.org/officeDocument/2006/relationships/hyperlink" Target="http://www.treesaregood.com/findanarborist/findanarborist.aspx"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urbantree.org/prunehome.shtml" TargetMode="External"/><Relationship Id="rId4" Type="http://schemas.openxmlformats.org/officeDocument/2006/relationships/hyperlink" Target="http://davesgarden.com/guides/articles/view/4703/" TargetMode="External"/><Relationship Id="rId1" Type="http://schemas.openxmlformats.org/officeDocument/2006/relationships/slideLayout" Target="../slideLayouts/slideLayout17.xml"/><Relationship Id="rId2" Type="http://schemas.openxmlformats.org/officeDocument/2006/relationships/hyperlink" Target="http://ceventura.ucanr.edu/Environmental_Horticulture/Landscape/Pruni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9238" y="2895600"/>
            <a:ext cx="7916862" cy="1470025"/>
          </a:xfrm>
        </p:spPr>
        <p:txBody>
          <a:bodyPr/>
          <a:lstStyle/>
          <a:p>
            <a:pPr fontAlgn="auto">
              <a:spcAft>
                <a:spcPts val="0"/>
              </a:spcAft>
              <a:defRPr/>
            </a:pPr>
            <a:r>
              <a:rPr lang="en-US" b="1" dirty="0" smtClean="0"/>
              <a:t>Pruning</a:t>
            </a:r>
            <a:r>
              <a:rPr lang="en-US" dirty="0" smtClean="0"/>
              <a:t/>
            </a:r>
            <a:br>
              <a:rPr lang="en-US" dirty="0" smtClean="0"/>
            </a:br>
            <a:endParaRPr lang="en-US" dirty="0" smtClean="0"/>
          </a:p>
        </p:txBody>
      </p:sp>
      <p:sp>
        <p:nvSpPr>
          <p:cNvPr id="2051" name="Rectangle 3"/>
          <p:cNvSpPr>
            <a:spLocks noGrp="1" noChangeArrowheads="1"/>
          </p:cNvSpPr>
          <p:nvPr>
            <p:ph type="subTitle" idx="1"/>
          </p:nvPr>
        </p:nvSpPr>
        <p:spPr>
          <a:xfrm>
            <a:off x="533400" y="3733800"/>
            <a:ext cx="7196138" cy="987425"/>
          </a:xfrm>
        </p:spPr>
        <p:txBody>
          <a:bodyPr/>
          <a:lstStyle/>
          <a:p>
            <a:pPr fontAlgn="auto">
              <a:spcAft>
                <a:spcPts val="0"/>
              </a:spcAft>
              <a:defRPr/>
            </a:pPr>
            <a:r>
              <a:rPr lang="en-US" sz="2800" dirty="0"/>
              <a:t>A short course</a:t>
            </a:r>
          </a:p>
          <a:p>
            <a:pPr fontAlgn="auto">
              <a:spcAft>
                <a:spcPts val="0"/>
              </a:spcAft>
              <a:defRPr/>
            </a:pPr>
            <a:r>
              <a:rPr lang="en-US" sz="2800" dirty="0"/>
              <a:t>MG Final Presentation</a:t>
            </a:r>
          </a:p>
          <a:p>
            <a:pPr fontAlgn="auto">
              <a:spcAft>
                <a:spcPts val="0"/>
              </a:spcAft>
              <a:defRPr/>
            </a:pPr>
            <a:r>
              <a:rPr lang="en-US" sz="2800" dirty="0"/>
              <a:t>Sheila Rodriguez and Wendy Ernst</a:t>
            </a:r>
          </a:p>
          <a:p>
            <a:pPr fontAlgn="auto">
              <a:spcAft>
                <a:spcPts val="0"/>
              </a:spcAft>
              <a:defRPr/>
            </a:pPr>
            <a:endParaRPr lang="en-US" sz="2800" dirty="0" smtClean="0"/>
          </a:p>
        </p:txBody>
      </p:sp>
      <p:pic>
        <p:nvPicPr>
          <p:cNvPr id="21507" name="Picture 4" descr="2014_ANRvertical_stack_Master Gardener Program"/>
          <p:cNvPicPr>
            <a:picLocks noChangeAspect="1" noChangeArrowheads="1"/>
          </p:cNvPicPr>
          <p:nvPr/>
        </p:nvPicPr>
        <p:blipFill>
          <a:blip r:embed="rId3"/>
          <a:srcRect/>
          <a:stretch>
            <a:fillRect/>
          </a:stretch>
        </p:blipFill>
        <p:spPr bwMode="auto">
          <a:xfrm>
            <a:off x="7543800" y="457200"/>
            <a:ext cx="1182688"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fontAlgn="auto" hangingPunct="1">
              <a:spcAft>
                <a:spcPts val="0"/>
              </a:spcAft>
              <a:defRPr/>
            </a:pPr>
            <a:endParaRPr lang="en-US" dirty="0" smtClean="0">
              <a:ea typeface="+mj-ea"/>
              <a:cs typeface="+mj-cs"/>
            </a:endParaRPr>
          </a:p>
        </p:txBody>
      </p:sp>
      <p:pic>
        <p:nvPicPr>
          <p:cNvPr id="39938" name="Picture 5" descr="Tips from the pros"/>
          <p:cNvPicPr>
            <a:picLocks noChangeAspect="1" noChangeArrowheads="1"/>
          </p:cNvPicPr>
          <p:nvPr/>
        </p:nvPicPr>
        <p:blipFill>
          <a:blip r:embed="rId3"/>
          <a:srcRect/>
          <a:stretch>
            <a:fillRect/>
          </a:stretch>
        </p:blipFill>
        <p:spPr bwMode="auto">
          <a:xfrm>
            <a:off x="904875" y="295275"/>
            <a:ext cx="7334250" cy="6267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Pruning dose</a:t>
            </a:r>
          </a:p>
        </p:txBody>
      </p:sp>
      <p:sp>
        <p:nvSpPr>
          <p:cNvPr id="14339" name="Rectangle 3"/>
          <p:cNvSpPr>
            <a:spLocks noGrp="1" noChangeArrowheads="1"/>
          </p:cNvSpPr>
          <p:nvPr>
            <p:ph idx="1"/>
          </p:nvPr>
        </p:nvSpPr>
        <p:spPr/>
        <p:txBody>
          <a:bodyPr/>
          <a:lstStyle/>
          <a:p>
            <a:pPr eaLnBrk="1" fontAlgn="auto" hangingPunct="1">
              <a:spcAft>
                <a:spcPts val="0"/>
              </a:spcAft>
              <a:defRPr/>
            </a:pPr>
            <a:r>
              <a:rPr lang="en-US" dirty="0" smtClean="0">
                <a:ea typeface="+mn-ea"/>
                <a:cs typeface="+mn-cs"/>
              </a:rPr>
              <a:t>The amount of foliage removed.</a:t>
            </a:r>
          </a:p>
          <a:p>
            <a:pPr marL="0" indent="0" eaLnBrk="1" fontAlgn="auto" hangingPunct="1">
              <a:spcAft>
                <a:spcPts val="0"/>
              </a:spcAft>
              <a:buFont typeface="Wingdings 2" charset="0"/>
              <a:buNone/>
              <a:defRPr/>
            </a:pPr>
            <a:endParaRPr lang="en-US" dirty="0" smtClean="0">
              <a:ea typeface="+mn-ea"/>
              <a:cs typeface="+mn-cs"/>
            </a:endParaRPr>
          </a:p>
          <a:p>
            <a:pPr lvl="1" eaLnBrk="1" fontAlgn="auto" hangingPunct="1">
              <a:spcAft>
                <a:spcPts val="0"/>
              </a:spcAft>
              <a:defRPr/>
            </a:pPr>
            <a:r>
              <a:rPr lang="en-US" sz="2400" dirty="0" smtClean="0"/>
              <a:t>Pruning </a:t>
            </a:r>
            <a:r>
              <a:rPr lang="en-US" sz="2400" dirty="0"/>
              <a:t>dose depends on tree </a:t>
            </a:r>
            <a:r>
              <a:rPr lang="en-US" sz="2400" dirty="0" smtClean="0"/>
              <a:t>age. Maximum </a:t>
            </a:r>
            <a:r>
              <a:rPr lang="en-US" sz="2400" dirty="0"/>
              <a:t>pruning dose</a:t>
            </a:r>
            <a:r>
              <a:rPr lang="en-US" sz="2400" dirty="0" smtClean="0"/>
              <a:t>:</a:t>
            </a:r>
          </a:p>
          <a:p>
            <a:pPr lvl="1" eaLnBrk="1" fontAlgn="auto" hangingPunct="1">
              <a:spcAft>
                <a:spcPts val="0"/>
              </a:spcAft>
              <a:defRPr/>
            </a:pPr>
            <a:endParaRPr lang="en-US" sz="2400" dirty="0"/>
          </a:p>
          <a:p>
            <a:pPr lvl="3" eaLnBrk="1" fontAlgn="auto" hangingPunct="1">
              <a:spcAft>
                <a:spcPts val="0"/>
              </a:spcAft>
              <a:defRPr/>
            </a:pPr>
            <a:r>
              <a:rPr lang="en-US" sz="2400" dirty="0"/>
              <a:t>Young – 50% </a:t>
            </a:r>
          </a:p>
          <a:p>
            <a:pPr lvl="3" eaLnBrk="1" fontAlgn="auto" hangingPunct="1">
              <a:spcAft>
                <a:spcPts val="0"/>
              </a:spcAft>
              <a:defRPr/>
            </a:pPr>
            <a:r>
              <a:rPr lang="en-US" sz="2400" dirty="0"/>
              <a:t>Medium age – 25%</a:t>
            </a:r>
          </a:p>
          <a:p>
            <a:pPr lvl="3" eaLnBrk="1" fontAlgn="auto" hangingPunct="1">
              <a:spcAft>
                <a:spcPts val="0"/>
              </a:spcAft>
              <a:defRPr/>
            </a:pPr>
            <a:r>
              <a:rPr lang="en-US" sz="2400" dirty="0"/>
              <a:t>Mature – 10%</a:t>
            </a:r>
          </a:p>
          <a:p>
            <a:pPr eaLnBrk="1" fontAlgn="auto" hangingPunct="1">
              <a:spcAft>
                <a:spcPts val="0"/>
              </a:spcAft>
              <a:defRPr/>
            </a:pPr>
            <a:endParaRPr lang="en-US" b="1" dirty="0" smtClean="0">
              <a:ea typeface="+mn-ea"/>
              <a:cs typeface="+mn-cs"/>
            </a:endParaRPr>
          </a:p>
          <a:p>
            <a:pPr eaLnBrk="1" fontAlgn="auto" hangingPunct="1">
              <a:spcAft>
                <a:spcPts val="0"/>
              </a:spcAft>
              <a:defRPr/>
            </a:pPr>
            <a:endParaRPr lang="en-US" dirty="0" smtClean="0">
              <a:ea typeface="+mn-ea"/>
              <a:cs typeface="+mn-cs"/>
            </a:endParaRPr>
          </a:p>
        </p:txBody>
      </p:sp>
      <p:sp>
        <p:nvSpPr>
          <p:cNvPr id="41987" name="Rectangle 4"/>
          <p:cNvSpPr>
            <a:spLocks noChangeArrowheads="1"/>
          </p:cNvSpPr>
          <p:nvPr/>
        </p:nvSpPr>
        <p:spPr bwMode="auto">
          <a:xfrm>
            <a:off x="4479925" y="3246438"/>
            <a:ext cx="184150" cy="366712"/>
          </a:xfrm>
          <a:prstGeom prst="rect">
            <a:avLst/>
          </a:prstGeom>
          <a:noFill/>
          <a:ln w="9525">
            <a:noFill/>
            <a:miter lim="800000"/>
            <a:headEnd/>
            <a:tailEnd/>
          </a:ln>
        </p:spPr>
        <p:txBody>
          <a:bodyPr wrap="none" anchor="ctr">
            <a:spAutoFit/>
          </a:bodyPr>
          <a:lstStyle/>
          <a:p>
            <a:pPr lvl="1" algn="ctr">
              <a:tabLst>
                <a:tab pos="1371600" algn="l"/>
              </a:tabLst>
            </a:pPr>
            <a:endParaRPr lang="en-US"/>
          </a:p>
        </p:txBody>
      </p:sp>
      <p:pic>
        <p:nvPicPr>
          <p:cNvPr id="41988" name="Picture 5" descr="blank-medicine-bottles-clip-art-at-clker-com-vector-clip-art-online-JjOHyC-clipart"/>
          <p:cNvPicPr>
            <a:picLocks noChangeAspect="1" noChangeArrowheads="1"/>
          </p:cNvPicPr>
          <p:nvPr/>
        </p:nvPicPr>
        <p:blipFill>
          <a:blip r:embed="rId3"/>
          <a:srcRect/>
          <a:stretch>
            <a:fillRect/>
          </a:stretch>
        </p:blipFill>
        <p:spPr bwMode="auto">
          <a:xfrm>
            <a:off x="6248400" y="4114800"/>
            <a:ext cx="2132013"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p:nvPr>
        </p:nvSpPr>
        <p:spPr bwMode="auto">
          <a:xfrm>
            <a:off x="765175" y="79375"/>
            <a:ext cx="7612063" cy="1417638"/>
          </a:xfrm>
        </p:spPr>
        <p:txBody>
          <a:bodyPr wrap="square" numCol="1" compatLnSpc="1">
            <a:prstTxWarp prst="textNoShape">
              <a:avLst/>
            </a:prstTxWarp>
          </a:bodyPr>
          <a:lstStyle/>
          <a:p>
            <a:r>
              <a:rPr lang="en-US" smtClean="0">
                <a:effectLst/>
                <a:ea typeface="ＭＳ Ｐゴシック" pitchFamily="34" charset="-128"/>
              </a:rPr>
              <a:t>Sharpening Pruners</a:t>
            </a:r>
          </a:p>
        </p:txBody>
      </p:sp>
      <p:sp>
        <p:nvSpPr>
          <p:cNvPr id="44034" name="Rectangle 3"/>
          <p:cNvSpPr>
            <a:spLocks noGrp="1"/>
          </p:cNvSpPr>
          <p:nvPr>
            <p:ph type="subTitle" idx="1"/>
          </p:nvPr>
        </p:nvSpPr>
        <p:spPr bwMode="auto">
          <a:xfrm>
            <a:off x="0" y="3886200"/>
            <a:ext cx="6400800" cy="1752600"/>
          </a:xfrm>
        </p:spPr>
        <p:txBody>
          <a:bodyPr wrap="square" numCol="1" anchor="t" anchorCtr="0" compatLnSpc="1">
            <a:prstTxWarp prst="textNoShape">
              <a:avLst/>
            </a:prstTxWarp>
          </a:bodyPr>
          <a:lstStyle/>
          <a:p>
            <a:endParaRPr lang="en-US" smtClean="0">
              <a:effectLst/>
              <a:ea typeface="ＭＳ Ｐゴシック" pitchFamily="34" charset="-128"/>
            </a:endParaRPr>
          </a:p>
          <a:p>
            <a:endParaRPr lang="en-US" smtClean="0">
              <a:effectLst/>
              <a:ea typeface="ＭＳ Ｐゴシック" pitchFamily="34" charset="-128"/>
            </a:endParaRPr>
          </a:p>
        </p:txBody>
      </p:sp>
      <p:sp>
        <p:nvSpPr>
          <p:cNvPr id="44035" name="Rectangle 5"/>
          <p:cNvSpPr>
            <a:spLocks noChangeArrowheads="1"/>
          </p:cNvSpPr>
          <p:nvPr/>
        </p:nvSpPr>
        <p:spPr bwMode="auto">
          <a:xfrm>
            <a:off x="3200400" y="3581400"/>
            <a:ext cx="2927350" cy="641350"/>
          </a:xfrm>
          <a:prstGeom prst="rect">
            <a:avLst/>
          </a:prstGeom>
          <a:noFill/>
          <a:ln w="9525">
            <a:noFill/>
            <a:miter lim="800000"/>
            <a:headEnd/>
            <a:tailEnd/>
          </a:ln>
        </p:spPr>
        <p:txBody>
          <a:bodyPr>
            <a:spAutoFit/>
          </a:bodyPr>
          <a:lstStyle/>
          <a:p>
            <a:r>
              <a:rPr lang="en-US"/>
              <a:t>In Three  Easy Steps, really….</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bwMode="auto">
          <a:xfrm>
            <a:off x="457200" y="304800"/>
            <a:ext cx="8229600" cy="1143000"/>
          </a:xfrm>
        </p:spPr>
        <p:txBody>
          <a:bodyPr wrap="square" numCol="1" compatLnSpc="1">
            <a:prstTxWarp prst="textNoShape">
              <a:avLst/>
            </a:prstTxWarp>
          </a:bodyPr>
          <a:lstStyle/>
          <a:p>
            <a:r>
              <a:rPr lang="en-US" smtClean="0">
                <a:effectLst/>
                <a:ea typeface="ＭＳ Ｐゴシック" pitchFamily="34" charset="-128"/>
              </a:rPr>
              <a:t>Basic Logic</a:t>
            </a:r>
          </a:p>
        </p:txBody>
      </p:sp>
      <p:sp>
        <p:nvSpPr>
          <p:cNvPr id="46082" name="Rectangle 3"/>
          <p:cNvSpPr>
            <a:spLocks noGrp="1"/>
          </p:cNvSpPr>
          <p:nvPr>
            <p:ph type="body" sz="half" idx="1"/>
          </p:nvPr>
        </p:nvSpPr>
        <p:spPr bwMode="auto">
          <a:xfrm>
            <a:off x="765175" y="2070100"/>
            <a:ext cx="3735388" cy="4183063"/>
          </a:xfrm>
        </p:spPr>
        <p:txBody>
          <a:bodyPr wrap="square" numCol="1" anchor="t" anchorCtr="0" compatLnSpc="1">
            <a:prstTxWarp prst="textNoShape">
              <a:avLst/>
            </a:prstTxWarp>
          </a:bodyPr>
          <a:lstStyle/>
          <a:p>
            <a:pPr>
              <a:lnSpc>
                <a:spcPct val="90000"/>
              </a:lnSpc>
            </a:pPr>
            <a:r>
              <a:rPr lang="en-US" sz="2000" smtClean="0">
                <a:effectLst/>
                <a:ea typeface="ＭＳ Ｐゴシック" pitchFamily="34" charset="-128"/>
              </a:rPr>
              <a:t>Pruning tools must be in good condition and  to ensure an efficient job, you must keep them sharp.</a:t>
            </a:r>
          </a:p>
          <a:p>
            <a:pPr>
              <a:lnSpc>
                <a:spcPct val="90000"/>
              </a:lnSpc>
            </a:pPr>
            <a:r>
              <a:rPr lang="en-US" sz="2000" smtClean="0">
                <a:effectLst/>
                <a:ea typeface="ＭＳ Ｐゴシック" pitchFamily="34" charset="-128"/>
              </a:rPr>
              <a:t>Sharp pruners make cleaner cuts that heal quickly, which ensure a healthier plant able to fight diseases, pests and stresses.</a:t>
            </a:r>
          </a:p>
          <a:p>
            <a:pPr>
              <a:lnSpc>
                <a:spcPct val="90000"/>
              </a:lnSpc>
            </a:pPr>
            <a:endParaRPr lang="en-US" sz="2000" smtClean="0">
              <a:effectLst/>
              <a:ea typeface="ＭＳ Ｐゴシック" pitchFamily="34" charset="-128"/>
            </a:endParaRPr>
          </a:p>
          <a:p>
            <a:pPr>
              <a:lnSpc>
                <a:spcPct val="90000"/>
              </a:lnSpc>
              <a:buFont typeface="Wingdings 2" pitchFamily="18" charset="2"/>
              <a:buNone/>
            </a:pPr>
            <a:endParaRPr lang="en-US" sz="2000" smtClean="0">
              <a:effectLst/>
              <a:ea typeface="ＭＳ Ｐゴシック" pitchFamily="34" charset="-128"/>
            </a:endParaRPr>
          </a:p>
        </p:txBody>
      </p:sp>
      <p:pic>
        <p:nvPicPr>
          <p:cNvPr id="46083" name="Picture 4" descr="Clematis"/>
          <p:cNvPicPr>
            <a:picLocks noGrp="1" noChangeAspect="1" noChangeArrowheads="1"/>
          </p:cNvPicPr>
          <p:nvPr>
            <p:ph sz="half" idx="2"/>
          </p:nvPr>
        </p:nvPicPr>
        <p:blipFill>
          <a:blip r:embed="rId3"/>
          <a:srcRect/>
          <a:stretch>
            <a:fillRect/>
          </a:stretch>
        </p:blipFill>
        <p:spPr bwMode="auto">
          <a:xfrm>
            <a:off x="5416550" y="2774950"/>
            <a:ext cx="2114550" cy="2816225"/>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Process of sharpening</a:t>
            </a:r>
          </a:p>
        </p:txBody>
      </p:sp>
      <p:sp>
        <p:nvSpPr>
          <p:cNvPr id="48130" name="Rectangle 3"/>
          <p:cNvSpPr>
            <a:spLocks noGrp="1"/>
          </p:cNvSpPr>
          <p:nvPr>
            <p:ph type="body" idx="1"/>
          </p:nvPr>
        </p:nvSpPr>
        <p:spPr bwMode="auto"/>
        <p:txBody>
          <a:bodyPr wrap="square" numCol="1" anchor="t" anchorCtr="0" compatLnSpc="1">
            <a:prstTxWarp prst="textNoShape">
              <a:avLst/>
            </a:prstTxWarp>
          </a:bodyPr>
          <a:lstStyle/>
          <a:p>
            <a:r>
              <a:rPr lang="en-US" smtClean="0">
                <a:effectLst/>
                <a:ea typeface="ＭＳ Ｐゴシック" pitchFamily="34" charset="-128"/>
              </a:rPr>
              <a:t>Well maintained pruners need sharpening only every six weeks</a:t>
            </a:r>
          </a:p>
          <a:p>
            <a:r>
              <a:rPr lang="en-US" smtClean="0">
                <a:effectLst/>
                <a:ea typeface="ＭＳ Ｐゴシック" pitchFamily="34" charset="-128"/>
              </a:rPr>
              <a:t>It takes about 10 minutes to sharpen hand pruners in good shape.</a:t>
            </a:r>
          </a:p>
          <a:p>
            <a:r>
              <a:rPr lang="en-US" smtClean="0">
                <a:effectLst/>
                <a:ea typeface="ＭＳ Ｐゴシック" pitchFamily="34" charset="-128"/>
              </a:rPr>
              <a:t>Regular maintenance cuts down the sharpening time.</a:t>
            </a:r>
          </a:p>
          <a:p>
            <a:endParaRPr lang="en-US" smtClean="0">
              <a:effectLst/>
              <a:ea typeface="ＭＳ Ｐゴシック" pitchFamily="34" charset="-12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p:nvPr>
        </p:nvSpPr>
        <p:spPr bwMode="auto"/>
        <p:txBody>
          <a:bodyPr wrap="square" numCol="1" compatLnSpc="1">
            <a:prstTxWarp prst="textNoShape">
              <a:avLst/>
            </a:prstTxWarp>
          </a:bodyPr>
          <a:lstStyle/>
          <a:p>
            <a:r>
              <a:rPr lang="en-US" sz="4400" smtClean="0">
                <a:effectLst/>
                <a:ea typeface="ＭＳ Ｐゴシック" pitchFamily="34" charset="-128"/>
              </a:rPr>
              <a:t>Examples of Pruning implements</a:t>
            </a:r>
          </a:p>
        </p:txBody>
      </p:sp>
      <p:sp>
        <p:nvSpPr>
          <p:cNvPr id="50178" name="Rectangle 3"/>
          <p:cNvSpPr>
            <a:spLocks noGrp="1"/>
          </p:cNvSpPr>
          <p:nvPr>
            <p:ph type="body" idx="1"/>
          </p:nvPr>
        </p:nvSpPr>
        <p:spPr bwMode="auto"/>
        <p:txBody>
          <a:bodyPr wrap="square" numCol="1" anchor="t" anchorCtr="0" compatLnSpc="1">
            <a:prstTxWarp prst="textNoShape">
              <a:avLst/>
            </a:prstTxWarp>
          </a:bodyPr>
          <a:lstStyle/>
          <a:p>
            <a:pPr>
              <a:buFont typeface="Wingdings 2" pitchFamily="18" charset="2"/>
              <a:buNone/>
            </a:pPr>
            <a:r>
              <a:rPr lang="en-US" smtClean="0">
                <a:effectLst/>
                <a:ea typeface="ＭＳ Ｐゴシック" pitchFamily="34" charset="-128"/>
              </a:rPr>
              <a:t>Common tools</a:t>
            </a:r>
          </a:p>
        </p:txBody>
      </p:sp>
      <p:pic>
        <p:nvPicPr>
          <p:cNvPr id="50179" name="Picture 4" descr="Images of Pruning tools"/>
          <p:cNvPicPr>
            <a:picLocks noChangeAspect="1" noChangeArrowheads="1"/>
          </p:cNvPicPr>
          <p:nvPr/>
        </p:nvPicPr>
        <p:blipFill>
          <a:blip r:embed="rId3"/>
          <a:srcRect/>
          <a:stretch>
            <a:fillRect/>
          </a:stretch>
        </p:blipFill>
        <p:spPr bwMode="auto">
          <a:xfrm>
            <a:off x="3433763" y="2000250"/>
            <a:ext cx="3262312" cy="4095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p:nvPr>
        </p:nvSpPr>
        <p:spPr bwMode="auto">
          <a:xfrm>
            <a:off x="762000" y="609600"/>
            <a:ext cx="7612063" cy="808038"/>
          </a:xfrm>
        </p:spPr>
        <p:txBody>
          <a:bodyPr wrap="square" numCol="1" compatLnSpc="1">
            <a:prstTxWarp prst="textNoShape">
              <a:avLst/>
            </a:prstTxWarp>
          </a:bodyPr>
          <a:lstStyle/>
          <a:p>
            <a:r>
              <a:rPr lang="en-US" sz="4400" smtClean="0">
                <a:effectLst/>
                <a:ea typeface="ＭＳ Ｐゴシック" pitchFamily="34" charset="-128"/>
              </a:rPr>
              <a:t>Types of Files</a:t>
            </a:r>
            <a:br>
              <a:rPr lang="en-US" sz="4400" smtClean="0">
                <a:effectLst/>
                <a:ea typeface="ＭＳ Ｐゴシック" pitchFamily="34" charset="-128"/>
              </a:rPr>
            </a:br>
            <a:endParaRPr lang="en-US" sz="4400" smtClean="0">
              <a:effectLst/>
              <a:ea typeface="ＭＳ Ｐゴシック" pitchFamily="34" charset="-128"/>
            </a:endParaRPr>
          </a:p>
        </p:txBody>
      </p:sp>
      <p:sp>
        <p:nvSpPr>
          <p:cNvPr id="52226" name="Rectangle 3"/>
          <p:cNvSpPr>
            <a:spLocks noGrp="1"/>
          </p:cNvSpPr>
          <p:nvPr>
            <p:ph type="body" idx="1"/>
          </p:nvPr>
        </p:nvSpPr>
        <p:spPr bwMode="auto">
          <a:xfrm>
            <a:off x="762000" y="2057400"/>
            <a:ext cx="7612063" cy="4183063"/>
          </a:xfrm>
        </p:spPr>
        <p:txBody>
          <a:bodyPr wrap="square" numCol="1" anchor="t" anchorCtr="0" compatLnSpc="1">
            <a:prstTxWarp prst="textNoShape">
              <a:avLst/>
            </a:prstTxWarp>
          </a:bodyPr>
          <a:lstStyle/>
          <a:p>
            <a:r>
              <a:rPr lang="en-US" smtClean="0">
                <a:effectLst/>
                <a:ea typeface="ＭＳ Ｐゴシック" pitchFamily="34" charset="-128"/>
              </a:rPr>
              <a:t>Diamond</a:t>
            </a:r>
          </a:p>
          <a:p>
            <a:r>
              <a:rPr lang="en-US" smtClean="0">
                <a:effectLst/>
                <a:ea typeface="ＭＳ Ｐゴシック" pitchFamily="34" charset="-128"/>
              </a:rPr>
              <a:t>Carbide Steel</a:t>
            </a:r>
          </a:p>
        </p:txBody>
      </p:sp>
      <p:pic>
        <p:nvPicPr>
          <p:cNvPr id="52227" name="Picture 4" descr="Carbide steel file"/>
          <p:cNvPicPr>
            <a:picLocks noChangeAspect="1" noChangeArrowheads="1"/>
          </p:cNvPicPr>
          <p:nvPr/>
        </p:nvPicPr>
        <p:blipFill>
          <a:blip r:embed="rId3"/>
          <a:srcRect/>
          <a:stretch>
            <a:fillRect/>
          </a:stretch>
        </p:blipFill>
        <p:spPr bwMode="auto">
          <a:xfrm>
            <a:off x="1066800" y="3200400"/>
            <a:ext cx="2286000" cy="2286000"/>
          </a:xfrm>
          <a:prstGeom prst="rect">
            <a:avLst/>
          </a:prstGeom>
          <a:noFill/>
          <a:ln w="9525">
            <a:noFill/>
            <a:miter lim="800000"/>
            <a:headEnd/>
            <a:tailEnd/>
          </a:ln>
        </p:spPr>
      </p:pic>
      <p:pic>
        <p:nvPicPr>
          <p:cNvPr id="52228" name="Picture 5" descr="diamond-needle-file-250x250"/>
          <p:cNvPicPr>
            <a:picLocks noChangeAspect="1" noChangeArrowheads="1"/>
          </p:cNvPicPr>
          <p:nvPr/>
        </p:nvPicPr>
        <p:blipFill>
          <a:blip r:embed="rId4"/>
          <a:srcRect/>
          <a:stretch>
            <a:fillRect/>
          </a:stretch>
        </p:blipFill>
        <p:spPr bwMode="auto">
          <a:xfrm>
            <a:off x="4953000" y="3124200"/>
            <a:ext cx="3175000" cy="317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p:nvPr>
        </p:nvSpPr>
        <p:spPr bwMode="auto">
          <a:xfrm>
            <a:off x="762000" y="0"/>
            <a:ext cx="7612063" cy="1417638"/>
          </a:xfrm>
        </p:spPr>
        <p:txBody>
          <a:bodyPr wrap="square" numCol="1" compatLnSpc="1">
            <a:prstTxWarp prst="textNoShape">
              <a:avLst/>
            </a:prstTxWarp>
          </a:bodyPr>
          <a:lstStyle/>
          <a:p>
            <a:r>
              <a:rPr lang="en-US" smtClean="0">
                <a:effectLst/>
                <a:ea typeface="ＭＳ Ｐゴシック" pitchFamily="34" charset="-128"/>
              </a:rPr>
              <a:t>Supplies</a:t>
            </a:r>
          </a:p>
        </p:txBody>
      </p:sp>
      <p:sp>
        <p:nvSpPr>
          <p:cNvPr id="54274" name="Rectangle 3"/>
          <p:cNvSpPr>
            <a:spLocks noGrp="1"/>
          </p:cNvSpPr>
          <p:nvPr>
            <p:ph type="body" idx="1"/>
          </p:nvPr>
        </p:nvSpPr>
        <p:spPr bwMode="auto"/>
        <p:txBody>
          <a:bodyPr wrap="square" numCol="1" anchor="t" anchorCtr="0" compatLnSpc="1">
            <a:prstTxWarp prst="textNoShape">
              <a:avLst/>
            </a:prstTxWarp>
          </a:bodyPr>
          <a:lstStyle/>
          <a:p>
            <a:pPr>
              <a:lnSpc>
                <a:spcPct val="70000"/>
              </a:lnSpc>
              <a:buFont typeface="Wingdings 2" pitchFamily="18" charset="2"/>
              <a:buNone/>
            </a:pPr>
            <a:r>
              <a:rPr lang="en-US" sz="2600" smtClean="0">
                <a:effectLst/>
                <a:ea typeface="ＭＳ Ｐゴシック" pitchFamily="34" charset="-128"/>
              </a:rPr>
              <a:t>To get started you will need:</a:t>
            </a:r>
          </a:p>
          <a:p>
            <a:pPr>
              <a:lnSpc>
                <a:spcPct val="70000"/>
              </a:lnSpc>
              <a:buFont typeface="Wingdings 2" pitchFamily="18" charset="2"/>
              <a:buNone/>
            </a:pPr>
            <a:endParaRPr lang="en-US" sz="2600" smtClean="0">
              <a:effectLst/>
              <a:ea typeface="ＭＳ Ｐゴシック" pitchFamily="34" charset="-128"/>
            </a:endParaRPr>
          </a:p>
          <a:p>
            <a:pPr>
              <a:lnSpc>
                <a:spcPct val="70000"/>
              </a:lnSpc>
            </a:pPr>
            <a:r>
              <a:rPr lang="en-US" sz="2200" smtClean="0">
                <a:effectLst/>
                <a:ea typeface="ＭＳ Ｐゴシック" pitchFamily="34" charset="-128"/>
              </a:rPr>
              <a:t>Kitchen Scouring pad</a:t>
            </a:r>
          </a:p>
          <a:p>
            <a:pPr>
              <a:lnSpc>
                <a:spcPct val="70000"/>
              </a:lnSpc>
            </a:pPr>
            <a:r>
              <a:rPr lang="en-US" sz="2200" smtClean="0">
                <a:effectLst/>
                <a:ea typeface="ＭＳ Ｐゴシック" pitchFamily="34" charset="-128"/>
              </a:rPr>
              <a:t>Soap and warm water</a:t>
            </a:r>
          </a:p>
          <a:p>
            <a:pPr>
              <a:lnSpc>
                <a:spcPct val="70000"/>
              </a:lnSpc>
            </a:pPr>
            <a:r>
              <a:rPr lang="en-US" sz="2200" smtClean="0">
                <a:effectLst/>
                <a:ea typeface="ＭＳ Ｐゴシック" pitchFamily="34" charset="-128"/>
              </a:rPr>
              <a:t>Clean rag and towel</a:t>
            </a:r>
          </a:p>
          <a:p>
            <a:pPr>
              <a:lnSpc>
                <a:spcPct val="70000"/>
              </a:lnSpc>
            </a:pPr>
            <a:r>
              <a:rPr lang="en-US" sz="2200" smtClean="0">
                <a:effectLst/>
                <a:ea typeface="ＭＳ Ｐゴシック" pitchFamily="34" charset="-128"/>
              </a:rPr>
              <a:t>Gloves</a:t>
            </a:r>
          </a:p>
          <a:p>
            <a:pPr>
              <a:lnSpc>
                <a:spcPct val="70000"/>
              </a:lnSpc>
            </a:pPr>
            <a:r>
              <a:rPr lang="en-US" sz="2200" smtClean="0">
                <a:effectLst/>
                <a:ea typeface="ＭＳ Ｐゴシック" pitchFamily="34" charset="-128"/>
              </a:rPr>
              <a:t>#3 and #1 steel wool, </a:t>
            </a:r>
          </a:p>
          <a:p>
            <a:pPr>
              <a:lnSpc>
                <a:spcPct val="70000"/>
              </a:lnSpc>
              <a:buFont typeface="Wingdings 2" pitchFamily="18" charset="2"/>
              <a:buNone/>
            </a:pPr>
            <a:r>
              <a:rPr lang="en-US" sz="2200" smtClean="0">
                <a:effectLst/>
                <a:ea typeface="ＭＳ Ｐゴシック" pitchFamily="34" charset="-128"/>
              </a:rPr>
              <a:t>or a steel bristle brush</a:t>
            </a:r>
          </a:p>
          <a:p>
            <a:pPr>
              <a:lnSpc>
                <a:spcPct val="70000"/>
              </a:lnSpc>
              <a:buFont typeface="Wingdings 2" pitchFamily="18" charset="2"/>
              <a:buNone/>
            </a:pPr>
            <a:endParaRPr lang="en-US" sz="2200" smtClean="0">
              <a:effectLst/>
              <a:ea typeface="ＭＳ Ｐゴシック" pitchFamily="34" charset="-128"/>
            </a:endParaRPr>
          </a:p>
        </p:txBody>
      </p:sp>
      <p:sp>
        <p:nvSpPr>
          <p:cNvPr id="54275" name="Rectangle 4"/>
          <p:cNvSpPr>
            <a:spLocks noGrp="1"/>
          </p:cNvSpPr>
          <p:nvPr>
            <p:ph type="body" sz="half" idx="4294967295"/>
          </p:nvPr>
        </p:nvSpPr>
        <p:spPr bwMode="auto">
          <a:xfrm>
            <a:off x="4648200" y="2057400"/>
            <a:ext cx="3730625" cy="4183063"/>
          </a:xfrm>
          <a:noFill/>
        </p:spPr>
        <p:txBody>
          <a:bodyPr wrap="square" numCol="1" anchor="t" anchorCtr="0" compatLnSpc="1">
            <a:prstTxWarp prst="textNoShape">
              <a:avLst/>
            </a:prstTxWarp>
          </a:bodyPr>
          <a:lstStyle/>
          <a:p>
            <a:pPr>
              <a:lnSpc>
                <a:spcPct val="70000"/>
              </a:lnSpc>
            </a:pPr>
            <a:endParaRPr lang="en-US" sz="2200" smtClean="0">
              <a:effectLst/>
              <a:ea typeface="ＭＳ Ｐゴシック" pitchFamily="34" charset="-128"/>
            </a:endParaRPr>
          </a:p>
          <a:p>
            <a:pPr>
              <a:lnSpc>
                <a:spcPct val="70000"/>
              </a:lnSpc>
            </a:pPr>
            <a:endParaRPr lang="en-US" sz="2200" smtClean="0">
              <a:effectLst/>
              <a:ea typeface="ＭＳ Ｐゴシック" pitchFamily="34" charset="-128"/>
            </a:endParaRPr>
          </a:p>
          <a:p>
            <a:pPr>
              <a:lnSpc>
                <a:spcPct val="70000"/>
              </a:lnSpc>
            </a:pPr>
            <a:endParaRPr lang="en-US" sz="2200" smtClean="0">
              <a:effectLst/>
              <a:ea typeface="ＭＳ Ｐゴシック" pitchFamily="34" charset="-128"/>
            </a:endParaRPr>
          </a:p>
          <a:p>
            <a:pPr>
              <a:lnSpc>
                <a:spcPct val="70000"/>
              </a:lnSpc>
            </a:pPr>
            <a:r>
              <a:rPr lang="en-US" sz="2200" smtClean="0">
                <a:effectLst/>
                <a:ea typeface="ＭＳ Ｐゴシック" pitchFamily="34" charset="-128"/>
              </a:rPr>
              <a:t>Diamond file</a:t>
            </a:r>
          </a:p>
          <a:p>
            <a:pPr>
              <a:lnSpc>
                <a:spcPct val="70000"/>
              </a:lnSpc>
            </a:pPr>
            <a:r>
              <a:rPr lang="en-US" sz="2200" smtClean="0">
                <a:effectLst/>
                <a:ea typeface="ＭＳ Ｐゴシック" pitchFamily="34" charset="-128"/>
              </a:rPr>
              <a:t>Carbide steel file</a:t>
            </a:r>
          </a:p>
          <a:p>
            <a:pPr>
              <a:lnSpc>
                <a:spcPct val="70000"/>
              </a:lnSpc>
            </a:pPr>
            <a:r>
              <a:rPr lang="en-US" sz="2200" smtClean="0">
                <a:effectLst/>
                <a:ea typeface="ＭＳ Ｐゴシック" pitchFamily="34" charset="-128"/>
              </a:rPr>
              <a:t>A dry or silicone-based lubricant</a:t>
            </a:r>
          </a:p>
          <a:p>
            <a:pPr>
              <a:lnSpc>
                <a:spcPct val="70000"/>
              </a:lnSpc>
            </a:pPr>
            <a:r>
              <a:rPr lang="en-US" sz="2200" smtClean="0">
                <a:effectLst/>
                <a:ea typeface="ＭＳ Ｐゴシック" pitchFamily="34" charset="-128"/>
              </a:rPr>
              <a:t>Twigs for testing your progress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1.  Start with a good cleaning</a:t>
            </a:r>
          </a:p>
        </p:txBody>
      </p:sp>
      <p:sp>
        <p:nvSpPr>
          <p:cNvPr id="56322" name="Rectangle 3"/>
          <p:cNvSpPr>
            <a:spLocks noGrp="1"/>
          </p:cNvSpPr>
          <p:nvPr>
            <p:ph type="body" sz="half" idx="1"/>
          </p:nvPr>
        </p:nvSpPr>
        <p:spPr bwMode="auto">
          <a:xfrm>
            <a:off x="765175" y="2070100"/>
            <a:ext cx="3735388" cy="4183063"/>
          </a:xfrm>
        </p:spPr>
        <p:txBody>
          <a:bodyPr wrap="square" numCol="1" anchor="t" anchorCtr="0" compatLnSpc="1">
            <a:prstTxWarp prst="textNoShape">
              <a:avLst/>
            </a:prstTxWarp>
          </a:bodyPr>
          <a:lstStyle/>
          <a:p>
            <a:r>
              <a:rPr lang="en-US" sz="2000" smtClean="0">
                <a:effectLst/>
                <a:ea typeface="ＭＳ Ｐゴシック" pitchFamily="34" charset="-128"/>
              </a:rPr>
              <a:t>Clean – with soap and water and wipe dry</a:t>
            </a:r>
          </a:p>
          <a:p>
            <a:r>
              <a:rPr lang="en-US" sz="2000" smtClean="0">
                <a:effectLst/>
                <a:ea typeface="ＭＳ Ｐゴシック" pitchFamily="34" charset="-128"/>
              </a:rPr>
              <a:t>Remove rust with steel wool or wire brush</a:t>
            </a:r>
          </a:p>
          <a:p>
            <a:r>
              <a:rPr lang="en-US" sz="2000" smtClean="0">
                <a:effectLst/>
                <a:ea typeface="ＭＳ Ｐゴシック" pitchFamily="34" charset="-128"/>
              </a:rPr>
              <a:t>Use finer steel wool to restore sheen of metal</a:t>
            </a:r>
          </a:p>
          <a:p>
            <a:endParaRPr lang="en-US" sz="2000" smtClean="0">
              <a:effectLst/>
              <a:ea typeface="ＭＳ Ｐゴシック" pitchFamily="34" charset="-128"/>
            </a:endParaRPr>
          </a:p>
        </p:txBody>
      </p:sp>
      <p:pic>
        <p:nvPicPr>
          <p:cNvPr id="56323" name="Picture 4" descr="Dirty pruners"/>
          <p:cNvPicPr>
            <a:picLocks noGrp="1" noChangeAspect="1" noChangeArrowheads="1"/>
          </p:cNvPicPr>
          <p:nvPr>
            <p:ph sz="quarter" idx="2"/>
          </p:nvPr>
        </p:nvPicPr>
        <p:blipFill>
          <a:blip r:embed="rId3"/>
          <a:srcRect/>
          <a:stretch>
            <a:fillRect/>
          </a:stretch>
        </p:blipFill>
        <p:spPr bwMode="auto">
          <a:xfrm>
            <a:off x="5749925" y="2070100"/>
            <a:ext cx="1517650" cy="2020888"/>
          </a:xfrm>
        </p:spPr>
      </p:pic>
      <p:pic>
        <p:nvPicPr>
          <p:cNvPr id="56324" name="Picture 5" descr="wire brushed pruners"/>
          <p:cNvPicPr>
            <a:picLocks noGrp="1" noChangeAspect="1" noChangeArrowheads="1"/>
          </p:cNvPicPr>
          <p:nvPr>
            <p:ph sz="quarter" idx="3"/>
          </p:nvPr>
        </p:nvPicPr>
        <p:blipFill>
          <a:blip r:embed="rId4"/>
          <a:srcRect/>
          <a:stretch>
            <a:fillRect/>
          </a:stretch>
        </p:blipFill>
        <p:spPr bwMode="auto">
          <a:xfrm>
            <a:off x="5846763" y="3962400"/>
            <a:ext cx="1641475" cy="2187575"/>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p:nvPr>
        </p:nvSpPr>
        <p:spPr bwMode="auto"/>
        <p:txBody>
          <a:bodyPr wrap="square" numCol="1" compatLnSpc="1">
            <a:prstTxWarp prst="textNoShape">
              <a:avLst/>
            </a:prstTxWarp>
          </a:bodyPr>
          <a:lstStyle/>
          <a:p>
            <a:r>
              <a:rPr lang="en-US" sz="4400" smtClean="0">
                <a:effectLst/>
                <a:ea typeface="ＭＳ Ｐゴシック" pitchFamily="34" charset="-128"/>
              </a:rPr>
              <a:t>2. Get the angle and motion right</a:t>
            </a:r>
          </a:p>
        </p:txBody>
      </p:sp>
      <p:sp>
        <p:nvSpPr>
          <p:cNvPr id="58370" name="Rectangle 3"/>
          <p:cNvSpPr>
            <a:spLocks noGrp="1"/>
          </p:cNvSpPr>
          <p:nvPr>
            <p:ph type="body" sz="half" idx="1"/>
          </p:nvPr>
        </p:nvSpPr>
        <p:spPr bwMode="auto">
          <a:xfrm>
            <a:off x="765175" y="2070100"/>
            <a:ext cx="3735388" cy="4183063"/>
          </a:xfrm>
        </p:spPr>
        <p:txBody>
          <a:bodyPr wrap="square" numCol="1" anchor="t" anchorCtr="0" compatLnSpc="1">
            <a:prstTxWarp prst="textNoShape">
              <a:avLst/>
            </a:prstTxWarp>
          </a:bodyPr>
          <a:lstStyle/>
          <a:p>
            <a:r>
              <a:rPr lang="en-US" sz="2000" smtClean="0">
                <a:effectLst/>
                <a:ea typeface="ＭＳ Ｐゴシック" pitchFamily="34" charset="-128"/>
              </a:rPr>
              <a:t>Start with the coarse file or use a carbide steel sharpener</a:t>
            </a:r>
          </a:p>
          <a:p>
            <a:r>
              <a:rPr lang="en-US" sz="2000" smtClean="0">
                <a:effectLst/>
                <a:ea typeface="ＭＳ Ｐゴシック" pitchFamily="34" charset="-128"/>
              </a:rPr>
              <a:t>Switch to finer grits to sharpen the beveled edge.</a:t>
            </a:r>
          </a:p>
          <a:p>
            <a:r>
              <a:rPr lang="en-US" sz="2000" smtClean="0">
                <a:effectLst/>
                <a:ea typeface="ＭＳ Ｐゴシック" pitchFamily="34" charset="-128"/>
              </a:rPr>
              <a:t>Finish by removing burrs</a:t>
            </a:r>
          </a:p>
        </p:txBody>
      </p:sp>
      <p:pic>
        <p:nvPicPr>
          <p:cNvPr id="58371" name="Picture 4" descr="filing pruners start"/>
          <p:cNvPicPr>
            <a:picLocks noGrp="1" noChangeAspect="1" noChangeArrowheads="1"/>
          </p:cNvPicPr>
          <p:nvPr>
            <p:ph sz="quarter" idx="2"/>
          </p:nvPr>
        </p:nvPicPr>
        <p:blipFill>
          <a:blip r:embed="rId3"/>
          <a:srcRect/>
          <a:stretch>
            <a:fillRect/>
          </a:stretch>
        </p:blipFill>
        <p:spPr bwMode="auto">
          <a:xfrm>
            <a:off x="5749925" y="2070100"/>
            <a:ext cx="1517650" cy="2020888"/>
          </a:xfrm>
        </p:spPr>
      </p:pic>
      <p:pic>
        <p:nvPicPr>
          <p:cNvPr id="58372" name="Picture 5" descr="filing pruners finish"/>
          <p:cNvPicPr>
            <a:picLocks noGrp="1" noChangeAspect="1" noChangeArrowheads="1"/>
          </p:cNvPicPr>
          <p:nvPr>
            <p:ph sz="quarter" idx="3"/>
          </p:nvPr>
        </p:nvPicPr>
        <p:blipFill>
          <a:blip r:embed="rId4"/>
          <a:srcRect/>
          <a:stretch>
            <a:fillRect/>
          </a:stretch>
        </p:blipFill>
        <p:spPr bwMode="auto">
          <a:xfrm>
            <a:off x="5749925" y="4230688"/>
            <a:ext cx="1519238" cy="2022475"/>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What we will cover</a:t>
            </a:r>
          </a:p>
        </p:txBody>
      </p:sp>
      <p:sp>
        <p:nvSpPr>
          <p:cNvPr id="7171" name="Rectangle 3"/>
          <p:cNvSpPr>
            <a:spLocks noGrp="1" noChangeArrowheads="1"/>
          </p:cNvSpPr>
          <p:nvPr>
            <p:ph idx="1"/>
          </p:nvPr>
        </p:nvSpPr>
        <p:spPr/>
        <p:txBody>
          <a:bodyPr wrap="square" numCol="1" anchor="t" anchorCtr="0" compatLnSpc="1">
            <a:prstTxWarp prst="textNoShape">
              <a:avLst/>
            </a:prstTxWarp>
          </a:bodyPr>
          <a:lstStyle/>
          <a:p>
            <a:pPr eaLnBrk="1" hangingPunct="1">
              <a:lnSpc>
                <a:spcPct val="90000"/>
              </a:lnSpc>
              <a:defRPr/>
            </a:pPr>
            <a:r>
              <a:rPr lang="en-US" b="1" dirty="0" smtClean="0">
                <a:effectLst>
                  <a:outerShdw blurRad="38100" dist="38100" dir="2700000" algn="tl">
                    <a:srgbClr val="C0C0C0"/>
                  </a:outerShdw>
                </a:effectLst>
                <a:ea typeface="ＭＳ Ｐゴシック" pitchFamily="34" charset="-128"/>
              </a:rPr>
              <a:t>Basics of pruning -</a:t>
            </a:r>
            <a:r>
              <a:rPr lang="en-US" dirty="0" smtClean="0">
                <a:effectLst>
                  <a:outerShdw blurRad="38100" dist="38100" dir="2700000" algn="tl">
                    <a:srgbClr val="C0C0C0"/>
                  </a:outerShdw>
                </a:effectLst>
                <a:ea typeface="ＭＳ Ｐゴシック" pitchFamily="34" charset="-128"/>
              </a:rPr>
              <a:t> Sheila and Wendy</a:t>
            </a:r>
          </a:p>
          <a:p>
            <a:pPr eaLnBrk="1" hangingPunct="1">
              <a:lnSpc>
                <a:spcPct val="90000"/>
              </a:lnSpc>
              <a:defRPr/>
            </a:pPr>
            <a:r>
              <a:rPr lang="en-US" b="1" dirty="0" smtClean="0">
                <a:effectLst>
                  <a:outerShdw blurRad="38100" dist="38100" dir="2700000" algn="tl">
                    <a:srgbClr val="C0C0C0"/>
                  </a:outerShdw>
                </a:effectLst>
                <a:ea typeface="ＭＳ Ｐゴシック" pitchFamily="34" charset="-128"/>
              </a:rPr>
              <a:t>Tools used to prune and how to sharpen them</a:t>
            </a:r>
            <a:r>
              <a:rPr lang="en-US" b="1" dirty="0">
                <a:effectLst>
                  <a:outerShdw blurRad="38100" dist="38100" dir="2700000" algn="tl">
                    <a:srgbClr val="C0C0C0"/>
                  </a:outerShdw>
                </a:effectLst>
                <a:ea typeface="ＭＳ Ｐゴシック" pitchFamily="34" charset="-128"/>
              </a:rPr>
              <a:t> </a:t>
            </a:r>
            <a:r>
              <a:rPr lang="en-US" dirty="0" smtClean="0">
                <a:effectLst>
                  <a:outerShdw blurRad="38100" dist="38100" dir="2700000" algn="tl">
                    <a:srgbClr val="C0C0C0"/>
                  </a:outerShdw>
                </a:effectLst>
                <a:ea typeface="ＭＳ Ｐゴシック" pitchFamily="34" charset="-128"/>
              </a:rPr>
              <a:t>- Wendy</a:t>
            </a:r>
          </a:p>
          <a:p>
            <a:pPr eaLnBrk="1" hangingPunct="1">
              <a:lnSpc>
                <a:spcPct val="90000"/>
              </a:lnSpc>
              <a:defRPr/>
            </a:pPr>
            <a:r>
              <a:rPr lang="en-US" b="1" dirty="0" smtClean="0">
                <a:effectLst>
                  <a:outerShdw blurRad="38100" dist="38100" dir="2700000" algn="tl">
                    <a:srgbClr val="C0C0C0"/>
                  </a:outerShdw>
                </a:effectLst>
                <a:ea typeface="ＭＳ Ｐゴシック" pitchFamily="34" charset="-128"/>
              </a:rPr>
              <a:t>Pruning broadleaf shrubs</a:t>
            </a:r>
            <a:r>
              <a:rPr lang="en-US" dirty="0" smtClean="0">
                <a:effectLst>
                  <a:outerShdw blurRad="38100" dist="38100" dir="2700000" algn="tl">
                    <a:srgbClr val="C0C0C0"/>
                  </a:outerShdw>
                </a:effectLst>
                <a:ea typeface="ＭＳ Ｐゴシック" pitchFamily="34" charset="-128"/>
              </a:rPr>
              <a:t> - Sheila</a:t>
            </a:r>
          </a:p>
          <a:p>
            <a:pPr eaLnBrk="1" hangingPunct="1">
              <a:lnSpc>
                <a:spcPct val="90000"/>
              </a:lnSpc>
              <a:defRPr/>
            </a:pPr>
            <a:r>
              <a:rPr lang="en-US" b="1" dirty="0" smtClean="0">
                <a:effectLst>
                  <a:outerShdw blurRad="38100" dist="38100" dir="2700000" algn="tl">
                    <a:srgbClr val="C0C0C0"/>
                  </a:outerShdw>
                </a:effectLst>
                <a:ea typeface="ＭＳ Ｐゴシック" pitchFamily="34" charset="-128"/>
              </a:rPr>
              <a:t>Pruning before a storm season; what to do after a storm -</a:t>
            </a:r>
            <a:r>
              <a:rPr lang="en-US" dirty="0" smtClean="0">
                <a:effectLst>
                  <a:outerShdw blurRad="38100" dist="38100" dir="2700000" algn="tl">
                    <a:srgbClr val="C0C0C0"/>
                  </a:outerShdw>
                </a:effectLst>
                <a:ea typeface="ＭＳ Ｐゴシック" pitchFamily="34" charset="-128"/>
              </a:rPr>
              <a:t> Sheila</a:t>
            </a:r>
          </a:p>
          <a:p>
            <a:pPr eaLnBrk="1" hangingPunct="1">
              <a:lnSpc>
                <a:spcPct val="90000"/>
              </a:lnSpc>
              <a:defRPr/>
            </a:pPr>
            <a:r>
              <a:rPr lang="en-US" b="1" dirty="0" smtClean="0">
                <a:effectLst>
                  <a:outerShdw blurRad="38100" dist="38100" dir="2700000" algn="tl">
                    <a:srgbClr val="C0C0C0"/>
                  </a:outerShdw>
                </a:effectLst>
                <a:ea typeface="ＭＳ Ｐゴシック" pitchFamily="34" charset="-128"/>
              </a:rPr>
              <a:t>Pruning citrus trees</a:t>
            </a:r>
            <a:r>
              <a:rPr lang="en-US" dirty="0" smtClean="0">
                <a:effectLst>
                  <a:outerShdw blurRad="38100" dist="38100" dir="2700000" algn="tl">
                    <a:srgbClr val="C0C0C0"/>
                  </a:outerShdw>
                </a:effectLst>
                <a:ea typeface="ＭＳ Ｐゴシック" pitchFamily="34" charset="-128"/>
              </a:rPr>
              <a:t>  - Wendy</a:t>
            </a:r>
          </a:p>
          <a:p>
            <a:pPr eaLnBrk="1" hangingPunct="1">
              <a:lnSpc>
                <a:spcPct val="90000"/>
              </a:lnSpc>
              <a:defRPr/>
            </a:pPr>
            <a:r>
              <a:rPr lang="en-US" b="1" dirty="0" smtClean="0">
                <a:effectLst>
                  <a:outerShdw blurRad="38100" dist="38100" dir="2700000" algn="tl">
                    <a:srgbClr val="C0C0C0"/>
                  </a:outerShdw>
                </a:effectLst>
                <a:ea typeface="ＭＳ Ｐゴシック" pitchFamily="34" charset="-128"/>
              </a:rPr>
              <a:t>Good resources</a:t>
            </a:r>
            <a:r>
              <a:rPr lang="en-US" dirty="0" smtClean="0">
                <a:effectLst>
                  <a:outerShdw blurRad="38100" dist="38100" dir="2700000" algn="tl">
                    <a:srgbClr val="C0C0C0"/>
                  </a:outerShdw>
                </a:effectLst>
                <a:ea typeface="ＭＳ Ｐゴシック" pitchFamily="34" charset="-128"/>
              </a:rPr>
              <a:t> – Sheila and Wendy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3. Finish with lubricant</a:t>
            </a:r>
          </a:p>
        </p:txBody>
      </p:sp>
      <p:sp>
        <p:nvSpPr>
          <p:cNvPr id="60418" name="Rectangle 3"/>
          <p:cNvSpPr>
            <a:spLocks noGrp="1"/>
          </p:cNvSpPr>
          <p:nvPr>
            <p:ph type="body" sz="half" idx="1"/>
          </p:nvPr>
        </p:nvSpPr>
        <p:spPr bwMode="auto">
          <a:xfrm>
            <a:off x="765175" y="2070100"/>
            <a:ext cx="3735388" cy="4183063"/>
          </a:xfrm>
        </p:spPr>
        <p:txBody>
          <a:bodyPr wrap="square" numCol="1" anchor="t" anchorCtr="0" compatLnSpc="1">
            <a:prstTxWarp prst="textNoShape">
              <a:avLst/>
            </a:prstTxWarp>
          </a:bodyPr>
          <a:lstStyle/>
          <a:p>
            <a:pPr>
              <a:buFont typeface="Wingdings 2" pitchFamily="18" charset="2"/>
              <a:buNone/>
            </a:pPr>
            <a:r>
              <a:rPr lang="en-US" sz="2000" smtClean="0">
                <a:effectLst/>
                <a:ea typeface="ＭＳ Ｐゴシック" pitchFamily="34" charset="-128"/>
              </a:rPr>
              <a:t>Apply a dry or silicone-based lubricant to repel water and hinder rust.</a:t>
            </a:r>
          </a:p>
          <a:p>
            <a:pPr>
              <a:buFont typeface="Wingdings 2" pitchFamily="18" charset="2"/>
              <a:buNone/>
            </a:pPr>
            <a:endParaRPr lang="en-US" sz="2000" smtClean="0">
              <a:effectLst/>
              <a:ea typeface="ＭＳ Ｐゴシック" pitchFamily="34" charset="-128"/>
            </a:endParaRPr>
          </a:p>
          <a:p>
            <a:pPr>
              <a:buFont typeface="Wingdings 2" pitchFamily="18" charset="2"/>
              <a:buNone/>
            </a:pPr>
            <a:r>
              <a:rPr lang="en-US" sz="2000" smtClean="0">
                <a:effectLst/>
                <a:ea typeface="ＭＳ Ｐゴシック" pitchFamily="34" charset="-128"/>
              </a:rPr>
              <a:t>Check for sharpness – Pruners are ready to go to work!</a:t>
            </a:r>
          </a:p>
        </p:txBody>
      </p:sp>
      <p:pic>
        <p:nvPicPr>
          <p:cNvPr id="60419" name="Picture 4" descr="finishing with lubricant"/>
          <p:cNvPicPr>
            <a:picLocks noGrp="1" noChangeAspect="1" noChangeArrowheads="1"/>
          </p:cNvPicPr>
          <p:nvPr>
            <p:ph sz="quarter" idx="2"/>
          </p:nvPr>
        </p:nvPicPr>
        <p:blipFill>
          <a:blip r:embed="rId3"/>
          <a:srcRect/>
          <a:stretch>
            <a:fillRect/>
          </a:stretch>
        </p:blipFill>
        <p:spPr bwMode="auto">
          <a:xfrm>
            <a:off x="5749925" y="2070100"/>
            <a:ext cx="1517650" cy="2020888"/>
          </a:xfrm>
        </p:spPr>
      </p:pic>
      <p:pic>
        <p:nvPicPr>
          <p:cNvPr id="60420" name="Picture 5" descr="finished product - pruners are ready to go to work!"/>
          <p:cNvPicPr>
            <a:picLocks noGrp="1" noChangeAspect="1" noChangeArrowheads="1"/>
          </p:cNvPicPr>
          <p:nvPr>
            <p:ph sz="quarter" idx="3"/>
          </p:nvPr>
        </p:nvPicPr>
        <p:blipFill>
          <a:blip r:embed="rId4"/>
          <a:srcRect/>
          <a:stretch>
            <a:fillRect/>
          </a:stretch>
        </p:blipFill>
        <p:spPr bwMode="auto">
          <a:xfrm>
            <a:off x="5749925" y="4230688"/>
            <a:ext cx="1519238" cy="2022475"/>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Pruning Broadleaf Shrubs</a:t>
            </a:r>
            <a:endParaRPr lang="en-US" dirty="0"/>
          </a:p>
        </p:txBody>
      </p:sp>
      <p:pic>
        <p:nvPicPr>
          <p:cNvPr id="62466" name="Picture 4" descr="First Time Pruning"/>
          <p:cNvPicPr>
            <a:picLocks noGrp="1" noChangeAspect="1" noChangeArrowheads="1"/>
          </p:cNvPicPr>
          <p:nvPr>
            <p:ph idx="4294967295"/>
          </p:nvPr>
        </p:nvPicPr>
        <p:blipFill>
          <a:blip r:embed="rId3"/>
          <a:srcRect/>
          <a:stretch>
            <a:fillRect/>
          </a:stretch>
        </p:blipFill>
        <p:spPr bwMode="auto">
          <a:xfrm>
            <a:off x="2720975" y="2070100"/>
            <a:ext cx="3698875" cy="4183063"/>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Easier than Pruning Trees!</a:t>
            </a:r>
            <a:endParaRPr lang="en-US" dirty="0" smtClean="0">
              <a:ea typeface="+mj-ea"/>
              <a:cs typeface="+mj-cs"/>
            </a:endParaRPr>
          </a:p>
        </p:txBody>
      </p:sp>
      <p:sp>
        <p:nvSpPr>
          <p:cNvPr id="18435" name="Rectangle 3"/>
          <p:cNvSpPr>
            <a:spLocks noGrp="1" noChangeArrowheads="1"/>
          </p:cNvSpPr>
          <p:nvPr>
            <p:ph idx="1"/>
          </p:nvPr>
        </p:nvSpPr>
        <p:spPr/>
        <p:txBody>
          <a:bodyPr/>
          <a:lstStyle/>
          <a:p>
            <a:pPr lvl="1" eaLnBrk="1" fontAlgn="auto" hangingPunct="1">
              <a:spcAft>
                <a:spcPts val="0"/>
              </a:spcAft>
              <a:defRPr/>
            </a:pPr>
            <a:r>
              <a:rPr lang="en-US" dirty="0" smtClean="0">
                <a:ea typeface="+mn-ea"/>
              </a:rPr>
              <a:t>Using similar (tree) pruning methods will lead to a natural shape.</a:t>
            </a:r>
          </a:p>
          <a:p>
            <a:pPr lvl="1" eaLnBrk="1" fontAlgn="auto" hangingPunct="1">
              <a:spcAft>
                <a:spcPts val="0"/>
              </a:spcAft>
              <a:defRPr/>
            </a:pPr>
            <a:endParaRPr lang="en-US" dirty="0" smtClean="0">
              <a:ea typeface="+mn-ea"/>
            </a:endParaRPr>
          </a:p>
          <a:p>
            <a:pPr lvl="1" eaLnBrk="1" fontAlgn="auto" hangingPunct="1">
              <a:spcAft>
                <a:spcPts val="0"/>
              </a:spcAft>
              <a:defRPr/>
            </a:pPr>
            <a:r>
              <a:rPr lang="en-US" dirty="0" smtClean="0">
                <a:ea typeface="+mn-ea"/>
              </a:rPr>
              <a:t>Prune broadleaf shrubs using mostly thinning cuts.</a:t>
            </a:r>
          </a:p>
          <a:p>
            <a:pPr lvl="1" eaLnBrk="1" fontAlgn="auto" hangingPunct="1">
              <a:spcAft>
                <a:spcPts val="0"/>
              </a:spcAft>
              <a:defRPr/>
            </a:pPr>
            <a:endParaRPr lang="en-US" dirty="0" smtClean="0">
              <a:ea typeface="+mn-ea"/>
            </a:endParaRPr>
          </a:p>
          <a:p>
            <a:pPr marL="349250" lvl="1" indent="0" eaLnBrk="1" fontAlgn="auto" hangingPunct="1">
              <a:spcAft>
                <a:spcPts val="0"/>
              </a:spcAft>
              <a:buFont typeface="Wingdings 2" pitchFamily="18" charset="2"/>
              <a:buNone/>
              <a:defRPr/>
            </a:pPr>
            <a:endParaRPr lang="en-US" dirty="0" smtClean="0">
              <a:ea typeface="+mn-ea"/>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a:t>Thinning shrubs/thinning &amp; reducing shrubs</a:t>
            </a:r>
            <a:endParaRPr lang="en-US" dirty="0"/>
          </a:p>
        </p:txBody>
      </p:sp>
      <p:sp>
        <p:nvSpPr>
          <p:cNvPr id="4" name="Title 1"/>
          <p:cNvSpPr txBox="1">
            <a:spLocks/>
          </p:cNvSpPr>
          <p:nvPr/>
        </p:nvSpPr>
        <p:spPr>
          <a:xfrm>
            <a:off x="765175" y="79375"/>
            <a:ext cx="7612063" cy="1417638"/>
          </a:xfrm>
          <a:prstGeom prst="rect">
            <a:avLst/>
          </a:prstGeom>
        </p:spPr>
        <p:txBody>
          <a:bodyPr anchor="ctr"/>
          <a:lstStyle>
            <a:lvl1pPr algn="ctr" rtl="0" eaLnBrk="0" fontAlgn="base" hangingPunct="0">
              <a:spcBef>
                <a:spcPct val="0"/>
              </a:spcBef>
              <a:spcAft>
                <a:spcPct val="0"/>
              </a:spcAft>
              <a:defRPr sz="4800" kern="1200">
                <a:solidFill>
                  <a:schemeClr val="tx2"/>
                </a:solidFill>
                <a:effectLst>
                  <a:outerShdw blurRad="50800" dist="25400" dir="2700000" algn="tl" rotWithShape="0">
                    <a:schemeClr val="bg1">
                      <a:alpha val="40000"/>
                    </a:scheme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5pPr>
            <a:lvl6pPr marL="457200" algn="ctr" rtl="0" fontAlgn="base">
              <a:spcBef>
                <a:spcPct val="0"/>
              </a:spcBef>
              <a:spcAft>
                <a:spcPct val="0"/>
              </a:spcAft>
              <a:defRPr sz="4800">
                <a:solidFill>
                  <a:schemeClr val="tx2"/>
                </a:solidFill>
                <a:latin typeface="Book Antiqua" charset="0"/>
                <a:ea typeface="ＭＳ Ｐゴシック" charset="0"/>
                <a:cs typeface="ＭＳ Ｐゴシック" charset="0"/>
              </a:defRPr>
            </a:lvl6pPr>
            <a:lvl7pPr marL="914400" algn="ctr" rtl="0" fontAlgn="base">
              <a:spcBef>
                <a:spcPct val="0"/>
              </a:spcBef>
              <a:spcAft>
                <a:spcPct val="0"/>
              </a:spcAft>
              <a:defRPr sz="4800">
                <a:solidFill>
                  <a:schemeClr val="tx2"/>
                </a:solidFill>
                <a:latin typeface="Book Antiqua" charset="0"/>
                <a:ea typeface="ＭＳ Ｐゴシック" charset="0"/>
                <a:cs typeface="ＭＳ Ｐゴシック" charset="0"/>
              </a:defRPr>
            </a:lvl7pPr>
            <a:lvl8pPr marL="1371600" algn="ctr" rtl="0" fontAlgn="base">
              <a:spcBef>
                <a:spcPct val="0"/>
              </a:spcBef>
              <a:spcAft>
                <a:spcPct val="0"/>
              </a:spcAft>
              <a:defRPr sz="4800">
                <a:solidFill>
                  <a:schemeClr val="tx2"/>
                </a:solidFill>
                <a:latin typeface="Book Antiqua" charset="0"/>
                <a:ea typeface="ＭＳ Ｐゴシック" charset="0"/>
                <a:cs typeface="ＭＳ Ｐゴシック" charset="0"/>
              </a:defRPr>
            </a:lvl8pPr>
            <a:lvl9pPr marL="1828800" algn="ctr" rtl="0" fontAlgn="base">
              <a:spcBef>
                <a:spcPct val="0"/>
              </a:spcBef>
              <a:spcAft>
                <a:spcPct val="0"/>
              </a:spcAft>
              <a:defRPr sz="4800">
                <a:solidFill>
                  <a:schemeClr val="tx2"/>
                </a:solidFill>
                <a:latin typeface="Book Antiqua" charset="0"/>
                <a:ea typeface="ＭＳ Ｐゴシック" charset="0"/>
                <a:cs typeface="ＭＳ Ｐゴシック" charset="0"/>
              </a:defRPr>
            </a:lvl9pPr>
          </a:lstStyle>
          <a:p>
            <a:pPr>
              <a:defRPr/>
            </a:pPr>
            <a:endParaRPr lang="en-US" b="1" dirty="0"/>
          </a:p>
        </p:txBody>
      </p:sp>
      <p:sp>
        <p:nvSpPr>
          <p:cNvPr id="5" name="Content Placeholder 2"/>
          <p:cNvSpPr txBox="1">
            <a:spLocks/>
          </p:cNvSpPr>
          <p:nvPr/>
        </p:nvSpPr>
        <p:spPr>
          <a:xfrm>
            <a:off x="765175" y="2070100"/>
            <a:ext cx="7612063" cy="4183063"/>
          </a:xfrm>
          <a:prstGeom prst="rect">
            <a:avLst/>
          </a:prstGeom>
        </p:spPr>
        <p:txBody>
          <a:bodyPr>
            <a:normAutofit/>
          </a:bodyPr>
          <a:lstStyle/>
          <a:p>
            <a:pPr marL="342900" indent="-342900" eaLnBrk="0" hangingPunct="0">
              <a:spcBef>
                <a:spcPts val="2000"/>
              </a:spcBef>
              <a:buFont typeface="Wingdings 2" pitchFamily="18" charset="2"/>
              <a:buNone/>
              <a:defRPr/>
            </a:pPr>
            <a:endParaRPr lang="en-US" sz="2400">
              <a:solidFill>
                <a:schemeClr val="bg1"/>
              </a:solidFill>
              <a:effectLst>
                <a:outerShdw blurRad="38100" dist="38100" dir="2700000" algn="tl">
                  <a:srgbClr val="C0C0C0"/>
                </a:outerShdw>
              </a:effectLst>
              <a:latin typeface="Book Antiqua" pitchFamily="18" charset="0"/>
            </a:endParaRPr>
          </a:p>
          <a:p>
            <a:pPr marL="342900" indent="-342900" eaLnBrk="0" hangingPunct="0">
              <a:spcBef>
                <a:spcPts val="2000"/>
              </a:spcBef>
              <a:buFont typeface="Wingdings 2" pitchFamily="18" charset="2"/>
              <a:buChar char=""/>
              <a:defRPr/>
            </a:pPr>
            <a:endParaRPr lang="en-US" sz="2400">
              <a:solidFill>
                <a:schemeClr val="bg1"/>
              </a:solidFill>
              <a:effectLst>
                <a:outerShdw blurRad="38100" dist="38100" dir="2700000" algn="tl">
                  <a:srgbClr val="C0C0C0"/>
                </a:outerShdw>
              </a:effectLst>
              <a:latin typeface="Book Antiqua" pitchFamily="18" charset="0"/>
            </a:endParaRPr>
          </a:p>
        </p:txBody>
      </p:sp>
      <p:sp>
        <p:nvSpPr>
          <p:cNvPr id="3" name="Content Placeholder 2"/>
          <p:cNvSpPr>
            <a:spLocks/>
          </p:cNvSpPr>
          <p:nvPr/>
        </p:nvSpPr>
        <p:spPr bwMode="auto">
          <a:xfrm>
            <a:off x="762000" y="2057400"/>
            <a:ext cx="7612063" cy="4183063"/>
          </a:xfrm>
          <a:prstGeom prst="rect">
            <a:avLst/>
          </a:prstGeom>
          <a:noFill/>
          <a:ln w="9525">
            <a:noFill/>
            <a:miter lim="800000"/>
            <a:headEnd/>
            <a:tailEnd/>
          </a:ln>
        </p:spPr>
        <p:txBody>
          <a:bodyPr/>
          <a:lstStyle/>
          <a:p>
            <a:pPr eaLnBrk="0" hangingPunct="0">
              <a:spcBef>
                <a:spcPts val="2000"/>
              </a:spcBef>
              <a:buFont typeface="Wingdings 2" pitchFamily="18" charset="2"/>
              <a:buNone/>
              <a:defRPr/>
            </a:pPr>
            <a:endParaRPr lang="en-US" sz="2400" dirty="0">
              <a:solidFill>
                <a:schemeClr val="bg1"/>
              </a:solidFill>
              <a:effectLst>
                <a:outerShdw blurRad="63500" dist="50800" dir="2700000" algn="tl" rotWithShape="0">
                  <a:prstClr val="black">
                    <a:alpha val="50000"/>
                  </a:prstClr>
                </a:outerShdw>
              </a:effectLst>
              <a:latin typeface="+mn-lt"/>
              <a:ea typeface="ＭＳ Ｐゴシック" charset="0"/>
              <a:cs typeface="ＭＳ Ｐゴシック" charset="0"/>
            </a:endParaRPr>
          </a:p>
        </p:txBody>
      </p:sp>
      <p:pic>
        <p:nvPicPr>
          <p:cNvPr id="66565" name="Picture 8"/>
          <p:cNvPicPr>
            <a:picLocks noGrp="1" noChangeAspect="1" noChangeArrowheads="1"/>
          </p:cNvPicPr>
          <p:nvPr>
            <p:ph idx="4294967295"/>
          </p:nvPr>
        </p:nvPicPr>
        <p:blipFill>
          <a:blip r:embed="rId3"/>
          <a:srcRect/>
          <a:stretch>
            <a:fillRect/>
          </a:stretch>
        </p:blipFill>
        <p:spPr bwMode="auto">
          <a:xfrm>
            <a:off x="2363788" y="1828800"/>
            <a:ext cx="4335462" cy="5029200"/>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dirty="0" smtClean="0"/>
              <a:t>Maintaining Size</a:t>
            </a:r>
            <a:endParaRPr lang="en-US" dirty="0"/>
          </a:p>
        </p:txBody>
      </p:sp>
      <p:sp>
        <p:nvSpPr>
          <p:cNvPr id="3" name="Content Placeholder 2"/>
          <p:cNvSpPr>
            <a:spLocks noGrp="1"/>
          </p:cNvSpPr>
          <p:nvPr>
            <p:ph type="body" orient="vert" sz="half" idx="1"/>
          </p:nvPr>
        </p:nvSpPr>
        <p:spPr bwMode="auto">
          <a:xfrm>
            <a:off x="4646613" y="2070100"/>
            <a:ext cx="3730625" cy="4183063"/>
          </a:xfrm>
        </p:spPr>
        <p:txBody>
          <a:bodyPr vert="eaVert" wrap="square" numCol="1" anchor="t" anchorCtr="0" compatLnSpc="1">
            <a:prstTxWarp prst="textNoShape">
              <a:avLst/>
            </a:prstTxWarp>
          </a:bodyPr>
          <a:lstStyle/>
          <a:p>
            <a:pPr marL="342900" lvl="2" indent="-342900" eaLnBrk="1" hangingPunct="1">
              <a:spcBef>
                <a:spcPts val="2000"/>
              </a:spcBef>
              <a:defRPr/>
            </a:pPr>
            <a:r>
              <a:rPr lang="en-US" dirty="0" smtClean="0">
                <a:effectLst>
                  <a:outerShdw blurRad="38100" dist="38100" dir="2700000" algn="tl">
                    <a:srgbClr val="C0C0C0"/>
                  </a:outerShdw>
                </a:effectLst>
                <a:ea typeface="ＭＳ Ｐゴシック" pitchFamily="34" charset="-128"/>
              </a:rPr>
              <a:t>[insert split-screen photo of Hydrangea/Holly]</a:t>
            </a:r>
          </a:p>
          <a:p>
            <a:pPr eaLnBrk="1" hangingPunct="1">
              <a:defRPr/>
            </a:pPr>
            <a:endParaRPr lang="en-US" sz="2000" dirty="0" smtClean="0">
              <a:effectLst>
                <a:outerShdw blurRad="38100" dist="38100" dir="2700000" algn="tl">
                  <a:srgbClr val="C0C0C0"/>
                </a:outerShdw>
              </a:effectLst>
              <a:ea typeface="ＭＳ Ｐゴシック" pitchFamily="34" charset="-128"/>
            </a:endParaRPr>
          </a:p>
        </p:txBody>
      </p:sp>
      <p:sp>
        <p:nvSpPr>
          <p:cNvPr id="4" name="Content Placeholder 2"/>
          <p:cNvSpPr>
            <a:spLocks/>
          </p:cNvSpPr>
          <p:nvPr/>
        </p:nvSpPr>
        <p:spPr bwMode="auto">
          <a:xfrm>
            <a:off x="762000" y="2057400"/>
            <a:ext cx="7612063" cy="4183063"/>
          </a:xfrm>
          <a:prstGeom prst="rect">
            <a:avLst/>
          </a:prstGeom>
          <a:noFill/>
          <a:ln w="9525">
            <a:noFill/>
            <a:miter lim="800000"/>
            <a:headEnd/>
            <a:tailEnd/>
          </a:ln>
        </p:spPr>
        <p:txBody>
          <a:bodyPr/>
          <a:lstStyle/>
          <a:p>
            <a:pPr marL="342900" lvl="2" indent="-342900">
              <a:spcBef>
                <a:spcPts val="2000"/>
              </a:spcBef>
              <a:buFont typeface="Wingdings 2" pitchFamily="18" charset="2"/>
              <a:buNone/>
              <a:defRPr/>
            </a:pPr>
            <a:endParaRPr lang="en-US" sz="2400" dirty="0">
              <a:solidFill>
                <a:schemeClr val="bg1"/>
              </a:solidFill>
              <a:effectLst>
                <a:outerShdw blurRad="38100" dist="38100" dir="2700000" algn="tl">
                  <a:srgbClr val="C0C0C0"/>
                </a:outerShdw>
              </a:effectLst>
              <a:latin typeface="Book Antiqua" pitchFamily="18" charset="0"/>
            </a:endParaRPr>
          </a:p>
        </p:txBody>
      </p:sp>
      <p:pic>
        <p:nvPicPr>
          <p:cNvPr id="68612" name="Picture 5" descr="American_Holly_SINGLE"/>
          <p:cNvPicPr>
            <a:picLocks noChangeAspect="1" noChangeArrowheads="1"/>
          </p:cNvPicPr>
          <p:nvPr/>
        </p:nvPicPr>
        <p:blipFill>
          <a:blip r:embed="rId3"/>
          <a:srcRect/>
          <a:stretch>
            <a:fillRect/>
          </a:stretch>
        </p:blipFill>
        <p:spPr bwMode="auto">
          <a:xfrm>
            <a:off x="5334000" y="2057400"/>
            <a:ext cx="3036888" cy="4400550"/>
          </a:xfrm>
          <a:prstGeom prst="rect">
            <a:avLst/>
          </a:prstGeom>
          <a:noFill/>
          <a:ln w="9525">
            <a:noFill/>
            <a:miter lim="800000"/>
            <a:headEnd/>
            <a:tailEnd/>
          </a:ln>
        </p:spPr>
      </p:pic>
      <p:pic>
        <p:nvPicPr>
          <p:cNvPr id="68613" name="Picture 7" descr="Hydrangea bush"/>
          <p:cNvPicPr>
            <a:picLocks noGrp="1" noChangeAspect="1" noChangeArrowheads="1"/>
          </p:cNvPicPr>
          <p:nvPr>
            <p:ph sz="half" idx="4294967295"/>
          </p:nvPr>
        </p:nvPicPr>
        <p:blipFill>
          <a:blip r:embed="rId4"/>
          <a:srcRect/>
          <a:stretch>
            <a:fillRect/>
          </a:stretch>
        </p:blipFill>
        <p:spPr bwMode="auto">
          <a:xfrm>
            <a:off x="381000" y="2281238"/>
            <a:ext cx="4191000" cy="3389312"/>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Reducing Size</a:t>
            </a:r>
            <a:br>
              <a:rPr lang="en-US" b="1" dirty="0" smtClean="0">
                <a:ea typeface="+mj-ea"/>
                <a:cs typeface="+mj-cs"/>
              </a:rPr>
            </a:br>
            <a:endParaRPr lang="en-US" b="1" dirty="0" smtClean="0">
              <a:ea typeface="+mj-ea"/>
              <a:cs typeface="+mj-cs"/>
            </a:endParaRPr>
          </a:p>
        </p:txBody>
      </p:sp>
      <p:sp>
        <p:nvSpPr>
          <p:cNvPr id="22531" name="Rectangle 3"/>
          <p:cNvSpPr>
            <a:spLocks noGrp="1" noChangeArrowheads="1"/>
          </p:cNvSpPr>
          <p:nvPr>
            <p:ph idx="1"/>
          </p:nvPr>
        </p:nvSpPr>
        <p:spPr/>
        <p:txBody>
          <a:bodyPr>
            <a:noAutofit/>
          </a:bodyPr>
          <a:lstStyle/>
          <a:p>
            <a:pPr lvl="2" eaLnBrk="1" fontAlgn="auto" hangingPunct="1">
              <a:spcAft>
                <a:spcPts val="0"/>
              </a:spcAft>
              <a:defRPr/>
            </a:pPr>
            <a:r>
              <a:rPr lang="en-US" dirty="0" smtClean="0">
                <a:ea typeface="+mn-ea"/>
              </a:rPr>
              <a:t>Thinning cuts</a:t>
            </a:r>
          </a:p>
          <a:p>
            <a:pPr marL="685800" lvl="2" indent="0" eaLnBrk="1" fontAlgn="auto" hangingPunct="1">
              <a:spcAft>
                <a:spcPts val="0"/>
              </a:spcAft>
              <a:buFont typeface="Wingdings 2" charset="0"/>
              <a:buNone/>
              <a:defRPr/>
            </a:pPr>
            <a:endParaRPr lang="en-US" dirty="0" smtClean="0">
              <a:ea typeface="+mn-ea"/>
            </a:endParaRPr>
          </a:p>
          <a:p>
            <a:pPr lvl="2" eaLnBrk="1" fontAlgn="auto" hangingPunct="1">
              <a:spcAft>
                <a:spcPts val="0"/>
              </a:spcAft>
              <a:defRPr/>
            </a:pPr>
            <a:r>
              <a:rPr lang="en-US" dirty="0" smtClean="0">
                <a:ea typeface="+mn-ea"/>
              </a:rPr>
              <a:t>Heading cuts</a:t>
            </a:r>
          </a:p>
          <a:p>
            <a:pPr lvl="2" eaLnBrk="1" fontAlgn="auto" hangingPunct="1">
              <a:spcAft>
                <a:spcPts val="0"/>
              </a:spcAft>
              <a:defRPr/>
            </a:pPr>
            <a:endParaRPr lang="en-US" dirty="0" smtClean="0">
              <a:ea typeface="+mn-ea"/>
            </a:endParaRPr>
          </a:p>
          <a:p>
            <a:pPr lvl="2" eaLnBrk="1" fontAlgn="auto" hangingPunct="1">
              <a:spcAft>
                <a:spcPts val="0"/>
              </a:spcAft>
              <a:defRPr/>
            </a:pPr>
            <a:r>
              <a:rPr lang="en-US" dirty="0" smtClean="0">
                <a:ea typeface="+mn-ea"/>
              </a:rPr>
              <a:t>To make a substantial size reduction:</a:t>
            </a:r>
          </a:p>
          <a:p>
            <a:pPr lvl="2" eaLnBrk="1" fontAlgn="auto" hangingPunct="1">
              <a:spcAft>
                <a:spcPts val="0"/>
              </a:spcAft>
              <a:defRPr/>
            </a:pPr>
            <a:endParaRPr lang="en-US" dirty="0" smtClean="0">
              <a:ea typeface="+mn-ea"/>
            </a:endParaRPr>
          </a:p>
          <a:p>
            <a:pPr lvl="3" eaLnBrk="1" fontAlgn="auto" hangingPunct="1">
              <a:spcAft>
                <a:spcPts val="0"/>
              </a:spcAft>
              <a:defRPr/>
            </a:pPr>
            <a:r>
              <a:rPr lang="en-US" sz="2000" dirty="0" smtClean="0">
                <a:ea typeface="+mn-ea"/>
              </a:rPr>
              <a:t>Prune plants that bloom on current year’s growth in late winter/early spring.</a:t>
            </a:r>
          </a:p>
          <a:p>
            <a:pPr lvl="3" eaLnBrk="1" fontAlgn="auto" hangingPunct="1">
              <a:spcAft>
                <a:spcPts val="0"/>
              </a:spcAft>
              <a:defRPr/>
            </a:pPr>
            <a:endParaRPr lang="en-US" sz="2000" dirty="0" smtClean="0">
              <a:ea typeface="+mn-ea"/>
            </a:endParaRPr>
          </a:p>
          <a:p>
            <a:pPr lvl="3" eaLnBrk="1" fontAlgn="auto" hangingPunct="1">
              <a:spcAft>
                <a:spcPts val="0"/>
              </a:spcAft>
              <a:defRPr/>
            </a:pPr>
            <a:r>
              <a:rPr lang="en-US" sz="2000" dirty="0" smtClean="0">
                <a:ea typeface="+mn-ea"/>
              </a:rPr>
              <a:t>Prune plants that bloom on the previous season’s growth immediately after flowering.</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Rejuvenating</a:t>
            </a:r>
          </a:p>
        </p:txBody>
      </p:sp>
      <p:sp>
        <p:nvSpPr>
          <p:cNvPr id="24579" name="Rectangle 3"/>
          <p:cNvSpPr>
            <a:spLocks noGrp="1" noChangeArrowheads="1"/>
          </p:cNvSpPr>
          <p:nvPr>
            <p:ph idx="1"/>
          </p:nvPr>
        </p:nvSpPr>
        <p:spPr/>
        <p:txBody>
          <a:bodyPr wrap="square" numCol="1" anchor="t" anchorCtr="0" compatLnSpc="1">
            <a:prstTxWarp prst="textNoShape">
              <a:avLst/>
            </a:prstTxWarp>
          </a:bodyPr>
          <a:lstStyle/>
          <a:p>
            <a:pPr lvl="3" eaLnBrk="1" hangingPunct="1">
              <a:defRPr/>
            </a:pPr>
            <a:r>
              <a:rPr lang="en-US" sz="2400" smtClean="0">
                <a:effectLst>
                  <a:outerShdw blurRad="38100" dist="38100" dir="2700000" algn="tl">
                    <a:srgbClr val="C0C0C0"/>
                  </a:outerShdw>
                </a:effectLst>
                <a:ea typeface="ＭＳ Ｐゴシック" pitchFamily="34" charset="-128"/>
              </a:rPr>
              <a:t>Severe rejuvenating pruning </a:t>
            </a:r>
          </a:p>
          <a:p>
            <a:pPr lvl="2" eaLnBrk="1" hangingPunct="1">
              <a:buFont typeface="Wingdings 2" pitchFamily="18" charset="2"/>
              <a:buNone/>
              <a:defRPr/>
            </a:pPr>
            <a:endParaRPr lang="en-US" sz="2400" smtClean="0">
              <a:effectLst>
                <a:outerShdw blurRad="38100" dist="38100" dir="2700000" algn="tl">
                  <a:srgbClr val="C0C0C0"/>
                </a:outerShdw>
              </a:effectLst>
              <a:ea typeface="ＭＳ Ｐゴシック" pitchFamily="34" charset="-128"/>
            </a:endParaRPr>
          </a:p>
          <a:p>
            <a:pPr lvl="3" eaLnBrk="1" hangingPunct="1">
              <a:defRPr/>
            </a:pPr>
            <a:r>
              <a:rPr lang="en-US" sz="2400" smtClean="0">
                <a:effectLst>
                  <a:outerShdw blurRad="38100" dist="38100" dir="2700000" algn="tl">
                    <a:srgbClr val="C0C0C0"/>
                  </a:outerShdw>
                </a:effectLst>
                <a:ea typeface="ＭＳ Ｐゴシック" pitchFamily="34" charset="-128"/>
              </a:rPr>
              <a:t>First spring – cut oldest half close to the ground.</a:t>
            </a:r>
          </a:p>
          <a:p>
            <a:pPr lvl="3" eaLnBrk="1" hangingPunct="1">
              <a:defRPr/>
            </a:pPr>
            <a:endParaRPr lang="en-US" sz="2400" smtClean="0">
              <a:effectLst>
                <a:outerShdw blurRad="38100" dist="38100" dir="2700000" algn="tl">
                  <a:srgbClr val="C0C0C0"/>
                </a:outerShdw>
              </a:effectLst>
              <a:ea typeface="ＭＳ Ｐゴシック" pitchFamily="34" charset="-128"/>
            </a:endParaRPr>
          </a:p>
          <a:p>
            <a:pPr lvl="3" eaLnBrk="1" hangingPunct="1">
              <a:defRPr/>
            </a:pPr>
            <a:r>
              <a:rPr lang="en-US" sz="2400" smtClean="0">
                <a:effectLst>
                  <a:outerShdw blurRad="38100" dist="38100" dir="2700000" algn="tl">
                    <a:srgbClr val="C0C0C0"/>
                  </a:outerShdw>
                </a:effectLst>
                <a:ea typeface="ＭＳ Ｐゴシック" pitchFamily="34" charset="-128"/>
              </a:rPr>
              <a:t>Second spring – cut remaining stems close to the ground.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When to prune shrubs</a:t>
            </a:r>
            <a:endParaRPr lang="en-US" b="1" dirty="0"/>
          </a:p>
        </p:txBody>
      </p:sp>
      <p:sp>
        <p:nvSpPr>
          <p:cNvPr id="3" name="Content Placeholder 2"/>
          <p:cNvSpPr>
            <a:spLocks noGrp="1"/>
          </p:cNvSpPr>
          <p:nvPr>
            <p:ph idx="1"/>
          </p:nvPr>
        </p:nvSpPr>
        <p:spPr/>
        <p:txBody>
          <a:bodyPr/>
          <a:lstStyle/>
          <a:p>
            <a:pPr lvl="1" eaLnBrk="1" fontAlgn="auto" hangingPunct="1">
              <a:spcAft>
                <a:spcPts val="0"/>
              </a:spcAft>
              <a:defRPr/>
            </a:pPr>
            <a:r>
              <a:rPr lang="en-US" sz="2400" dirty="0"/>
              <a:t>Late winter/early spring.</a:t>
            </a:r>
          </a:p>
          <a:p>
            <a:pPr lvl="1" eaLnBrk="1" fontAlgn="auto" hangingPunct="1">
              <a:spcAft>
                <a:spcPts val="0"/>
              </a:spcAft>
              <a:defRPr/>
            </a:pPr>
            <a:endParaRPr lang="en-US" sz="2400" dirty="0"/>
          </a:p>
          <a:p>
            <a:pPr lvl="1" eaLnBrk="1" fontAlgn="auto" hangingPunct="1">
              <a:spcAft>
                <a:spcPts val="0"/>
              </a:spcAft>
              <a:defRPr/>
            </a:pPr>
            <a:r>
              <a:rPr lang="en-US" sz="2400" dirty="0"/>
              <a:t>Prune shrubs that flower on last year</a:t>
            </a:r>
            <a:r>
              <a:rPr lang="en-US" sz="2400" dirty="0">
                <a:latin typeface="Arial"/>
              </a:rPr>
              <a:t>’</a:t>
            </a:r>
            <a:r>
              <a:rPr lang="en-US" sz="2400" dirty="0"/>
              <a:t>s wood immediately after flowering.</a:t>
            </a:r>
          </a:p>
          <a:p>
            <a:pPr lvl="1" eaLnBrk="1" fontAlgn="auto" hangingPunct="1">
              <a:spcAft>
                <a:spcPts val="0"/>
              </a:spcAft>
              <a:defRPr/>
            </a:pPr>
            <a:endParaRPr lang="en-US" sz="2400" dirty="0"/>
          </a:p>
          <a:p>
            <a:pPr lvl="1" eaLnBrk="1" fontAlgn="auto" hangingPunct="1">
              <a:spcAft>
                <a:spcPts val="0"/>
              </a:spcAft>
              <a:defRPr/>
            </a:pPr>
            <a:r>
              <a:rPr lang="en-US" sz="2400" dirty="0"/>
              <a:t>Prune shrubs that flower on current year</a:t>
            </a:r>
            <a:r>
              <a:rPr lang="en-US" sz="2400" dirty="0">
                <a:latin typeface="Arial"/>
              </a:rPr>
              <a:t>’</a:t>
            </a:r>
            <a:r>
              <a:rPr lang="en-US" sz="2400" dirty="0"/>
              <a:t>s wood in late winter through early spring.</a:t>
            </a:r>
          </a:p>
          <a:p>
            <a:pPr lvl="1" eaLnBrk="1" fontAlgn="auto" hangingPunct="1">
              <a:spcAft>
                <a:spcPts val="0"/>
              </a:spcAft>
              <a:defRPr/>
            </a:pPr>
            <a:endParaRPr lang="en-US" sz="2400" dirty="0"/>
          </a:p>
          <a:p>
            <a:pPr lvl="1" eaLnBrk="1" fontAlgn="auto" hangingPunct="1">
              <a:spcAft>
                <a:spcPts val="0"/>
              </a:spcAft>
              <a:defRPr/>
            </a:pPr>
            <a:r>
              <a:rPr lang="en-US" sz="2400" dirty="0"/>
              <a:t>Heavy pruning – late winter/early spring.</a:t>
            </a:r>
          </a:p>
          <a:p>
            <a:pPr>
              <a:buFont typeface="Wingdings 2" charset="0"/>
              <a:buChar char=""/>
              <a:defRPr/>
            </a:pP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Tree Law</a:t>
            </a:r>
            <a:endParaRPr lang="en-US" b="1" dirty="0"/>
          </a:p>
        </p:txBody>
      </p:sp>
      <p:sp>
        <p:nvSpPr>
          <p:cNvPr id="3" name="Content Placeholder 2"/>
          <p:cNvSpPr>
            <a:spLocks noGrp="1"/>
          </p:cNvSpPr>
          <p:nvPr>
            <p:ph idx="1"/>
          </p:nvPr>
        </p:nvSpPr>
        <p:spPr/>
        <p:txBody>
          <a:bodyPr/>
          <a:lstStyle/>
          <a:p>
            <a:pPr marL="349250" lvl="1" indent="0" eaLnBrk="1" fontAlgn="auto" hangingPunct="1">
              <a:lnSpc>
                <a:spcPct val="90000"/>
              </a:lnSpc>
              <a:spcAft>
                <a:spcPts val="0"/>
              </a:spcAft>
              <a:buFont typeface="Wingdings 2" pitchFamily="18" charset="2"/>
              <a:buNone/>
              <a:defRPr/>
            </a:pPr>
            <a:endParaRPr lang="en-US" sz="2400" dirty="0"/>
          </a:p>
          <a:p>
            <a:pPr lvl="1" eaLnBrk="1" fontAlgn="auto" hangingPunct="1">
              <a:lnSpc>
                <a:spcPct val="90000"/>
              </a:lnSpc>
              <a:spcAft>
                <a:spcPts val="0"/>
              </a:spcAft>
              <a:defRPr/>
            </a:pPr>
            <a:r>
              <a:rPr lang="en-US" sz="2400" dirty="0" smtClean="0"/>
              <a:t> Obtain </a:t>
            </a:r>
            <a:r>
              <a:rPr lang="en-US" sz="2400" dirty="0"/>
              <a:t>written permission of landowner before pruning any bordering plant</a:t>
            </a:r>
            <a:r>
              <a:rPr lang="en-US" sz="2400" dirty="0" smtClean="0"/>
              <a:t>. </a:t>
            </a:r>
            <a:r>
              <a:rPr lang="en-US" sz="2000" dirty="0">
                <a:solidFill>
                  <a:schemeClr val="tx1"/>
                </a:solidFill>
                <a:effectLst/>
                <a:ea typeface="ＭＳ Ｐゴシック" pitchFamily="34" charset="-128"/>
              </a:rPr>
              <a:t>Edward F. Gilman, </a:t>
            </a:r>
            <a:r>
              <a:rPr lang="en-US" sz="2000" i="1" dirty="0">
                <a:solidFill>
                  <a:schemeClr val="tx1"/>
                </a:solidFill>
                <a:effectLst/>
                <a:ea typeface="ＭＳ Ｐゴシック" pitchFamily="34" charset="-128"/>
              </a:rPr>
              <a:t>An Illustrated Guide to Pruning </a:t>
            </a:r>
            <a:r>
              <a:rPr lang="en-US" sz="2000" dirty="0">
                <a:solidFill>
                  <a:schemeClr val="tx1"/>
                </a:solidFill>
                <a:effectLst/>
                <a:ea typeface="ＭＳ Ｐゴシック" pitchFamily="34" charset="-128"/>
              </a:rPr>
              <a:t>(3rd ed. 2012).</a:t>
            </a:r>
            <a:endParaRPr lang="en-US" sz="2000" dirty="0"/>
          </a:p>
          <a:p>
            <a:pPr>
              <a:buFont typeface="Wingdings 2" charset="0"/>
              <a:buChar char=""/>
              <a:defRPr/>
            </a:pP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5"/>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Pruning Citrus Trees</a:t>
            </a:r>
          </a:p>
        </p:txBody>
      </p:sp>
      <p:pic>
        <p:nvPicPr>
          <p:cNvPr id="78850" name="Picture 4" descr="fruit-tree-pruning-fort-myers-1"/>
          <p:cNvPicPr>
            <a:picLocks noChangeAspect="1" noChangeArrowheads="1"/>
          </p:cNvPicPr>
          <p:nvPr/>
        </p:nvPicPr>
        <p:blipFill>
          <a:blip r:embed="rId3"/>
          <a:srcRect/>
          <a:stretch>
            <a:fillRect/>
          </a:stretch>
        </p:blipFill>
        <p:spPr bwMode="auto">
          <a:xfrm>
            <a:off x="838200" y="1828800"/>
            <a:ext cx="7391400" cy="4708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Definition</a:t>
            </a:r>
            <a:r>
              <a:rPr lang="en-US" dirty="0" smtClean="0">
                <a:ea typeface="+mj-ea"/>
                <a:cs typeface="+mj-cs"/>
              </a:rPr>
              <a:t> </a:t>
            </a:r>
          </a:p>
        </p:txBody>
      </p:sp>
      <p:sp>
        <p:nvSpPr>
          <p:cNvPr id="3075" name="Rectangle 3"/>
          <p:cNvSpPr>
            <a:spLocks noGrp="1" noChangeArrowheads="1"/>
          </p:cNvSpPr>
          <p:nvPr>
            <p:ph idx="1"/>
          </p:nvPr>
        </p:nvSpPr>
        <p:spPr/>
        <p:txBody>
          <a:bodyPr/>
          <a:lstStyle/>
          <a:p>
            <a:pPr eaLnBrk="1" fontAlgn="auto" hangingPunct="1">
              <a:spcAft>
                <a:spcPts val="0"/>
              </a:spcAft>
              <a:defRPr/>
            </a:pPr>
            <a:r>
              <a:rPr lang="en-US" b="1" dirty="0" smtClean="0">
                <a:ea typeface="+mn-ea"/>
                <a:cs typeface="+mn-cs"/>
              </a:rPr>
              <a:t>Pruning – </a:t>
            </a:r>
            <a:r>
              <a:rPr lang="en-US" dirty="0" smtClean="0">
                <a:ea typeface="+mn-ea"/>
                <a:cs typeface="+mn-cs"/>
              </a:rPr>
              <a:t>The selective removal of plant parts to meet specific goals.”</a:t>
            </a:r>
            <a:r>
              <a:rPr lang="en-US" sz="2000" dirty="0" smtClean="0">
                <a:ea typeface="+mn-ea"/>
                <a:cs typeface="+mn-cs"/>
              </a:rPr>
              <a:t> </a:t>
            </a:r>
            <a:r>
              <a:rPr lang="en-US" sz="2000" dirty="0">
                <a:solidFill>
                  <a:schemeClr val="tx1"/>
                </a:solidFill>
                <a:effectLst/>
                <a:ea typeface="ＭＳ Ｐゴシック" pitchFamily="34" charset="-128"/>
              </a:rPr>
              <a:t>Edward F. Gilman, </a:t>
            </a:r>
            <a:r>
              <a:rPr lang="en-US" sz="2000" i="1" dirty="0">
                <a:solidFill>
                  <a:schemeClr val="tx1"/>
                </a:solidFill>
                <a:effectLst/>
                <a:ea typeface="ＭＳ Ｐゴシック" pitchFamily="34" charset="-128"/>
              </a:rPr>
              <a:t>An Illustrated Guide to Pruning </a:t>
            </a:r>
            <a:r>
              <a:rPr lang="en-US" sz="2000" dirty="0">
                <a:solidFill>
                  <a:schemeClr val="tx1"/>
                </a:solidFill>
                <a:effectLst/>
                <a:ea typeface="ＭＳ Ｐゴシック" pitchFamily="34" charset="-128"/>
              </a:rPr>
              <a:t>(3rd ed. 2012).</a:t>
            </a:r>
            <a:endParaRPr lang="en-US" sz="2000" dirty="0" smtClean="0">
              <a:ea typeface="+mn-ea"/>
              <a:cs typeface="+mn-cs"/>
            </a:endParaRPr>
          </a:p>
          <a:p>
            <a:pPr eaLnBrk="1" fontAlgn="auto" hangingPunct="1">
              <a:spcAft>
                <a:spcPts val="0"/>
              </a:spcAft>
              <a:defRPr/>
            </a:pPr>
            <a:r>
              <a:rPr lang="en-US" b="1" dirty="0" smtClean="0">
                <a:ea typeface="+mn-ea"/>
                <a:cs typeface="+mn-cs"/>
              </a:rPr>
              <a:t>Why prune? </a:t>
            </a:r>
            <a:r>
              <a:rPr lang="en-US" dirty="0"/>
              <a:t>Trees in the forest grow just fine without pruning!</a:t>
            </a:r>
          </a:p>
          <a:p>
            <a:pPr eaLnBrk="1" fontAlgn="auto" hangingPunct="1">
              <a:spcAft>
                <a:spcPts val="0"/>
              </a:spcAft>
              <a:defRPr/>
            </a:pPr>
            <a:endParaRPr lang="en-US" b="1" dirty="0" smtClean="0">
              <a:ea typeface="+mn-ea"/>
              <a:cs typeface="+mn-cs"/>
            </a:endParaRPr>
          </a:p>
          <a:p>
            <a:pPr eaLnBrk="1" fontAlgn="auto" hangingPunct="1">
              <a:spcAft>
                <a:spcPts val="0"/>
              </a:spcAft>
              <a:defRPr/>
            </a:pPr>
            <a:endParaRPr lang="en-US" dirty="0" smtClean="0">
              <a:ea typeface="+mn-ea"/>
              <a:cs typeface="+mn-cs"/>
            </a:endParaRPr>
          </a:p>
          <a:p>
            <a:pPr eaLnBrk="1" fontAlgn="auto" hangingPunct="1">
              <a:spcAft>
                <a:spcPts val="0"/>
              </a:spcAft>
              <a:defRPr/>
            </a:pPr>
            <a:endParaRPr lang="en-US" dirty="0" smtClean="0">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p:cNvSpPr>
          <p:nvPr>
            <p:ph type="title"/>
          </p:nvPr>
        </p:nvSpPr>
        <p:spPr bwMode="auto"/>
        <p:txBody>
          <a:bodyPr wrap="square" numCol="1" compatLnSpc="1">
            <a:prstTxWarp prst="textNoShape">
              <a:avLst/>
            </a:prstTxWarp>
          </a:bodyPr>
          <a:lstStyle/>
          <a:p>
            <a:r>
              <a:rPr lang="en-US" sz="4400" smtClean="0">
                <a:effectLst/>
                <a:ea typeface="ＭＳ Ｐゴシック" pitchFamily="34" charset="-128"/>
              </a:rPr>
              <a:t>Basic reasons for pruning fruit trees</a:t>
            </a:r>
          </a:p>
        </p:txBody>
      </p:sp>
      <p:sp>
        <p:nvSpPr>
          <p:cNvPr id="80898" name="Rectangle 3"/>
          <p:cNvSpPr>
            <a:spLocks noGrp="1"/>
          </p:cNvSpPr>
          <p:nvPr>
            <p:ph type="body" idx="1"/>
          </p:nvPr>
        </p:nvSpPr>
        <p:spPr bwMode="auto"/>
        <p:txBody>
          <a:bodyPr wrap="square" numCol="1" anchor="t" anchorCtr="0" compatLnSpc="1">
            <a:prstTxWarp prst="textNoShape">
              <a:avLst/>
            </a:prstTxWarp>
          </a:bodyPr>
          <a:lstStyle/>
          <a:p>
            <a:r>
              <a:rPr lang="en-US" smtClean="0">
                <a:effectLst/>
                <a:ea typeface="ＭＳ Ｐゴシック" pitchFamily="34" charset="-128"/>
              </a:rPr>
              <a:t>Necessary for best production of fruit</a:t>
            </a:r>
          </a:p>
          <a:p>
            <a:r>
              <a:rPr lang="en-US" smtClean="0">
                <a:effectLst/>
                <a:ea typeface="ＭＳ Ｐゴシック" pitchFamily="34" charset="-128"/>
              </a:rPr>
              <a:t>Invigorates tree and improves branch configuration – less splitting under a heavy crop</a:t>
            </a:r>
          </a:p>
          <a:p>
            <a:r>
              <a:rPr lang="en-US" smtClean="0">
                <a:effectLst/>
                <a:ea typeface="ＭＳ Ｐゴシック" pitchFamily="34" charset="-128"/>
              </a:rPr>
              <a:t>To reduce crop load, which will improve the potential size of fruit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But…. What about citrus?</a:t>
            </a:r>
          </a:p>
        </p:txBody>
      </p:sp>
      <p:sp>
        <p:nvSpPr>
          <p:cNvPr id="82946" name="Rectangle 3"/>
          <p:cNvSpPr>
            <a:spLocks noGrp="1"/>
          </p:cNvSpPr>
          <p:nvPr>
            <p:ph type="body" sz="half" idx="1"/>
          </p:nvPr>
        </p:nvSpPr>
        <p:spPr bwMode="auto">
          <a:xfrm>
            <a:off x="765175" y="2070100"/>
            <a:ext cx="3735388" cy="4183063"/>
          </a:xfrm>
        </p:spPr>
        <p:txBody>
          <a:bodyPr wrap="square" numCol="1" anchor="t" anchorCtr="0" compatLnSpc="1">
            <a:prstTxWarp prst="textNoShape">
              <a:avLst/>
            </a:prstTxWarp>
          </a:bodyPr>
          <a:lstStyle/>
          <a:p>
            <a:pPr>
              <a:lnSpc>
                <a:spcPct val="90000"/>
              </a:lnSpc>
            </a:pPr>
            <a:endParaRPr lang="en-US" sz="2000" smtClean="0">
              <a:effectLst/>
              <a:ea typeface="ＭＳ Ｐゴシック" pitchFamily="34" charset="-128"/>
            </a:endParaRPr>
          </a:p>
          <a:p>
            <a:pPr>
              <a:lnSpc>
                <a:spcPct val="90000"/>
              </a:lnSpc>
            </a:pPr>
            <a:r>
              <a:rPr lang="en-US" sz="2000" smtClean="0">
                <a:effectLst/>
                <a:ea typeface="ＭＳ Ｐゴシック" pitchFamily="34" charset="-128"/>
              </a:rPr>
              <a:t>They are different -</a:t>
            </a:r>
          </a:p>
          <a:p>
            <a:pPr>
              <a:lnSpc>
                <a:spcPct val="90000"/>
              </a:lnSpc>
            </a:pPr>
            <a:r>
              <a:rPr lang="en-US" sz="2000" smtClean="0">
                <a:effectLst/>
                <a:ea typeface="ＭＳ Ｐゴシック" pitchFamily="34" charset="-128"/>
              </a:rPr>
              <a:t>Citrus trees should not be pruned as deciduous trees</a:t>
            </a:r>
          </a:p>
          <a:p>
            <a:pPr>
              <a:lnSpc>
                <a:spcPct val="90000"/>
              </a:lnSpc>
            </a:pPr>
            <a:r>
              <a:rPr lang="en-US" sz="2000" smtClean="0">
                <a:effectLst/>
                <a:ea typeface="ＭＳ Ｐゴシック" pitchFamily="34" charset="-128"/>
              </a:rPr>
              <a:t>Citrus wood is naturally strong and is not as likely to give under the stress of a large fruit load.</a:t>
            </a:r>
          </a:p>
          <a:p>
            <a:pPr>
              <a:lnSpc>
                <a:spcPct val="90000"/>
              </a:lnSpc>
            </a:pPr>
            <a:endParaRPr lang="en-US" sz="2000" smtClean="0">
              <a:effectLst/>
              <a:ea typeface="ＭＳ Ｐゴシック" pitchFamily="34" charset="-128"/>
            </a:endParaRPr>
          </a:p>
          <a:p>
            <a:pPr>
              <a:lnSpc>
                <a:spcPct val="90000"/>
              </a:lnSpc>
            </a:pPr>
            <a:endParaRPr lang="en-US" sz="2000" smtClean="0">
              <a:effectLst/>
              <a:ea typeface="ＭＳ Ｐゴシック" pitchFamily="34" charset="-128"/>
            </a:endParaRPr>
          </a:p>
          <a:p>
            <a:pPr>
              <a:lnSpc>
                <a:spcPct val="90000"/>
              </a:lnSpc>
            </a:pPr>
            <a:endParaRPr lang="en-US" sz="2000" smtClean="0">
              <a:effectLst/>
              <a:ea typeface="ＭＳ Ｐゴシック" pitchFamily="34" charset="-128"/>
            </a:endParaRPr>
          </a:p>
        </p:txBody>
      </p:sp>
      <p:pic>
        <p:nvPicPr>
          <p:cNvPr id="82947" name="Picture 4" descr="Navel Orange - 60 years old"/>
          <p:cNvPicPr>
            <a:picLocks noGrp="1" noChangeAspect="1" noChangeArrowheads="1"/>
          </p:cNvPicPr>
          <p:nvPr>
            <p:ph sz="half" idx="2"/>
          </p:nvPr>
        </p:nvPicPr>
        <p:blipFill>
          <a:blip r:embed="rId3"/>
          <a:srcRect/>
          <a:stretch>
            <a:fillRect/>
          </a:stretch>
        </p:blipFill>
        <p:spPr bwMode="auto">
          <a:xfrm>
            <a:off x="5099050" y="2282825"/>
            <a:ext cx="2819400" cy="3756025"/>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Citrus are hardy</a:t>
            </a:r>
          </a:p>
        </p:txBody>
      </p:sp>
      <p:sp>
        <p:nvSpPr>
          <p:cNvPr id="84994" name="Rectangle 3"/>
          <p:cNvSpPr>
            <a:spLocks noGrp="1"/>
          </p:cNvSpPr>
          <p:nvPr>
            <p:ph type="body" idx="1"/>
          </p:nvPr>
        </p:nvSpPr>
        <p:spPr bwMode="auto"/>
        <p:txBody>
          <a:bodyPr wrap="square" numCol="1" anchor="t" anchorCtr="0" compatLnSpc="1">
            <a:prstTxWarp prst="textNoShape">
              <a:avLst/>
            </a:prstTxWarp>
          </a:bodyPr>
          <a:lstStyle/>
          <a:p>
            <a:r>
              <a:rPr lang="en-US" smtClean="0">
                <a:effectLst/>
                <a:ea typeface="ＭＳ Ｐゴシック" pitchFamily="34" charset="-128"/>
              </a:rPr>
              <a:t>Citrus can produce in the shade of the tree</a:t>
            </a:r>
          </a:p>
          <a:p>
            <a:r>
              <a:rPr lang="en-US" smtClean="0">
                <a:effectLst/>
                <a:ea typeface="ＭＳ Ｐゴシック" pitchFamily="34" charset="-128"/>
              </a:rPr>
              <a:t>Citrus fruit is as good or better without pruning.</a:t>
            </a:r>
          </a:p>
          <a:p>
            <a:endParaRPr lang="en-US" smtClean="0">
              <a:effectLst/>
              <a:ea typeface="ＭＳ Ｐゴシック" pitchFamily="34" charset="-128"/>
            </a:endParaRPr>
          </a:p>
          <a:p>
            <a:r>
              <a:rPr lang="en-US" smtClean="0">
                <a:effectLst/>
                <a:ea typeface="ＭＳ Ｐゴシック" pitchFamily="34" charset="-128"/>
              </a:rPr>
              <a:t>So why prune at all?</a:t>
            </a:r>
          </a:p>
        </p:txBody>
      </p:sp>
      <p:pic>
        <p:nvPicPr>
          <p:cNvPr id="84995" name="Picture 4" descr="lemon%2003"/>
          <p:cNvPicPr>
            <a:picLocks noChangeAspect="1" noChangeArrowheads="1"/>
          </p:cNvPicPr>
          <p:nvPr/>
        </p:nvPicPr>
        <p:blipFill>
          <a:blip r:embed="rId3"/>
          <a:srcRect/>
          <a:stretch>
            <a:fillRect/>
          </a:stretch>
        </p:blipFill>
        <p:spPr bwMode="auto">
          <a:xfrm>
            <a:off x="4800600" y="3429000"/>
            <a:ext cx="3733800"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Why prune? </a:t>
            </a:r>
          </a:p>
        </p:txBody>
      </p:sp>
      <p:sp>
        <p:nvSpPr>
          <p:cNvPr id="87042" name="Rectangle 3"/>
          <p:cNvSpPr>
            <a:spLocks noGrp="1"/>
          </p:cNvSpPr>
          <p:nvPr>
            <p:ph type="body" idx="1"/>
          </p:nvPr>
        </p:nvSpPr>
        <p:spPr bwMode="auto"/>
        <p:txBody>
          <a:bodyPr wrap="square" numCol="1" anchor="t" anchorCtr="0" compatLnSpc="1">
            <a:prstTxWarp prst="textNoShape">
              <a:avLst/>
            </a:prstTxWarp>
          </a:bodyPr>
          <a:lstStyle/>
          <a:p>
            <a:pPr>
              <a:lnSpc>
                <a:spcPct val="90000"/>
              </a:lnSpc>
            </a:pPr>
            <a:r>
              <a:rPr lang="en-US" smtClean="0">
                <a:effectLst/>
                <a:ea typeface="ＭＳ Ｐゴシック" pitchFamily="34" charset="-128"/>
              </a:rPr>
              <a:t>Lack of fruit – if there is no fruit at center, then the interior should be opened up</a:t>
            </a:r>
          </a:p>
          <a:p>
            <a:pPr>
              <a:lnSpc>
                <a:spcPct val="90000"/>
              </a:lnSpc>
            </a:pPr>
            <a:r>
              <a:rPr lang="en-US" smtClean="0">
                <a:effectLst/>
                <a:ea typeface="ＭＳ Ｐゴシック" pitchFamily="34" charset="-128"/>
              </a:rPr>
              <a:t>Also the bottom of the canopy may need to be removed  “skirting”</a:t>
            </a:r>
          </a:p>
          <a:p>
            <a:pPr>
              <a:lnSpc>
                <a:spcPct val="90000"/>
              </a:lnSpc>
            </a:pPr>
            <a:r>
              <a:rPr lang="en-US" smtClean="0">
                <a:effectLst/>
                <a:ea typeface="ＭＳ Ｐゴシック" pitchFamily="34" charset="-128"/>
              </a:rPr>
              <a:t>Lemons are the exception as they require thinning and heading back to keep control of vigorous shoot growth.</a:t>
            </a:r>
          </a:p>
          <a:p>
            <a:pPr>
              <a:lnSpc>
                <a:spcPct val="90000"/>
              </a:lnSpc>
            </a:pPr>
            <a:r>
              <a:rPr lang="en-US" smtClean="0">
                <a:effectLst/>
                <a:ea typeface="ＭＳ Ｐゴシック" pitchFamily="34" charset="-128"/>
              </a:rPr>
              <a:t>Manage the size so they are easy to harvest</a:t>
            </a:r>
          </a:p>
          <a:p>
            <a:pPr>
              <a:lnSpc>
                <a:spcPct val="90000"/>
              </a:lnSpc>
            </a:pPr>
            <a:endParaRPr lang="en-US" smtClean="0">
              <a:effectLst/>
              <a:ea typeface="ＭＳ Ｐゴシック" pitchFamily="34" charset="-12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Basic fundamentals</a:t>
            </a:r>
          </a:p>
        </p:txBody>
      </p:sp>
      <p:sp>
        <p:nvSpPr>
          <p:cNvPr id="89090" name="Rectangle 3"/>
          <p:cNvSpPr>
            <a:spLocks noGrp="1"/>
          </p:cNvSpPr>
          <p:nvPr>
            <p:ph type="body" sz="half" idx="1"/>
          </p:nvPr>
        </p:nvSpPr>
        <p:spPr bwMode="auto">
          <a:xfrm>
            <a:off x="765175" y="2070100"/>
            <a:ext cx="3735388" cy="4183063"/>
          </a:xfrm>
        </p:spPr>
        <p:txBody>
          <a:bodyPr wrap="square" numCol="1" anchor="t" anchorCtr="0" compatLnSpc="1">
            <a:prstTxWarp prst="textNoShape">
              <a:avLst/>
            </a:prstTxWarp>
          </a:bodyPr>
          <a:lstStyle/>
          <a:p>
            <a:pPr>
              <a:lnSpc>
                <a:spcPct val="90000"/>
              </a:lnSpc>
            </a:pPr>
            <a:r>
              <a:rPr lang="en-US" sz="2000" smtClean="0">
                <a:effectLst/>
                <a:ea typeface="ＭＳ Ｐゴシック" pitchFamily="34" charset="-128"/>
              </a:rPr>
              <a:t>Trees may be pruned to any desired shape</a:t>
            </a:r>
          </a:p>
          <a:p>
            <a:pPr>
              <a:lnSpc>
                <a:spcPct val="90000"/>
              </a:lnSpc>
            </a:pPr>
            <a:endParaRPr lang="en-US" sz="2000" smtClean="0">
              <a:effectLst/>
              <a:ea typeface="ＭＳ Ｐゴシック" pitchFamily="34" charset="-128"/>
            </a:endParaRPr>
          </a:p>
          <a:p>
            <a:pPr>
              <a:lnSpc>
                <a:spcPct val="90000"/>
              </a:lnSpc>
            </a:pPr>
            <a:r>
              <a:rPr lang="en-US" sz="2000" smtClean="0">
                <a:effectLst/>
                <a:ea typeface="ＭＳ Ｐゴシック" pitchFamily="34" charset="-128"/>
              </a:rPr>
              <a:t>They will look fuller with occasional pruning</a:t>
            </a:r>
          </a:p>
          <a:p>
            <a:pPr>
              <a:lnSpc>
                <a:spcPct val="90000"/>
              </a:lnSpc>
            </a:pPr>
            <a:endParaRPr lang="en-US" sz="2000" smtClean="0">
              <a:effectLst/>
              <a:ea typeface="ＭＳ Ｐゴシック" pitchFamily="34" charset="-128"/>
            </a:endParaRPr>
          </a:p>
          <a:p>
            <a:pPr>
              <a:lnSpc>
                <a:spcPct val="90000"/>
              </a:lnSpc>
            </a:pPr>
            <a:r>
              <a:rPr lang="en-US" sz="2000" smtClean="0">
                <a:effectLst/>
                <a:ea typeface="ＭＳ Ｐゴシック" pitchFamily="34" charset="-128"/>
              </a:rPr>
              <a:t>Light pruning can be done at any time of year except winter</a:t>
            </a:r>
          </a:p>
        </p:txBody>
      </p:sp>
      <p:pic>
        <p:nvPicPr>
          <p:cNvPr id="89091" name="Picture 4" descr="Lime tree"/>
          <p:cNvPicPr>
            <a:picLocks noGrp="1" noChangeAspect="1" noChangeArrowheads="1"/>
          </p:cNvPicPr>
          <p:nvPr>
            <p:ph sz="half" idx="2"/>
          </p:nvPr>
        </p:nvPicPr>
        <p:blipFill>
          <a:blip r:embed="rId3"/>
          <a:srcRect/>
          <a:stretch>
            <a:fillRect/>
          </a:stretch>
        </p:blipFill>
        <p:spPr bwMode="auto">
          <a:xfrm>
            <a:off x="5451475" y="2752725"/>
            <a:ext cx="2114550" cy="2816225"/>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General pruning</a:t>
            </a:r>
          </a:p>
        </p:txBody>
      </p:sp>
      <p:sp>
        <p:nvSpPr>
          <p:cNvPr id="91138" name="Rectangle 3"/>
          <p:cNvSpPr>
            <a:spLocks noGrp="1"/>
          </p:cNvSpPr>
          <p:nvPr>
            <p:ph type="body" idx="1"/>
          </p:nvPr>
        </p:nvSpPr>
        <p:spPr bwMode="auto"/>
        <p:txBody>
          <a:bodyPr wrap="square" numCol="1" anchor="t" anchorCtr="0" compatLnSpc="1">
            <a:prstTxWarp prst="textNoShape">
              <a:avLst/>
            </a:prstTxWarp>
          </a:bodyPr>
          <a:lstStyle/>
          <a:p>
            <a:r>
              <a:rPr lang="en-US" smtClean="0">
                <a:effectLst/>
                <a:ea typeface="ＭＳ Ｐゴシック" pitchFamily="34" charset="-128"/>
              </a:rPr>
              <a:t>Remove discolored, damaged or dead wood throughout the year.</a:t>
            </a:r>
          </a:p>
          <a:p>
            <a:r>
              <a:rPr lang="en-US" smtClean="0">
                <a:effectLst/>
                <a:ea typeface="ＭＳ Ｐゴシック" pitchFamily="34" charset="-128"/>
              </a:rPr>
              <a:t>Remove crossing branches or branches that shade out lower branches</a:t>
            </a:r>
          </a:p>
          <a:p>
            <a:r>
              <a:rPr lang="en-US" smtClean="0">
                <a:effectLst/>
                <a:ea typeface="ＭＳ Ｐゴシック" pitchFamily="34" charset="-128"/>
              </a:rPr>
              <a:t>Citrus bark is thin and easily damaged, so avoid nicking the bark and make careful cuts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Time of pruning</a:t>
            </a:r>
          </a:p>
        </p:txBody>
      </p:sp>
      <p:sp>
        <p:nvSpPr>
          <p:cNvPr id="93186" name="Rectangle 3"/>
          <p:cNvSpPr>
            <a:spLocks noGrp="1"/>
          </p:cNvSpPr>
          <p:nvPr>
            <p:ph type="body" idx="1"/>
          </p:nvPr>
        </p:nvSpPr>
        <p:spPr bwMode="auto"/>
        <p:txBody>
          <a:bodyPr wrap="square" numCol="1" anchor="t" anchorCtr="0" compatLnSpc="1">
            <a:prstTxWarp prst="textNoShape">
              <a:avLst/>
            </a:prstTxWarp>
          </a:bodyPr>
          <a:lstStyle/>
          <a:p>
            <a:r>
              <a:rPr lang="en-US" smtClean="0">
                <a:effectLst/>
                <a:ea typeface="ＭＳ Ｐゴシック" pitchFamily="34" charset="-128"/>
              </a:rPr>
              <a:t>Isn’t highly critical for citrus…*</a:t>
            </a:r>
          </a:p>
          <a:p>
            <a:r>
              <a:rPr lang="en-US" smtClean="0">
                <a:effectLst/>
                <a:ea typeface="ＭＳ Ｐゴシック" pitchFamily="34" charset="-128"/>
              </a:rPr>
              <a:t>but avoid late-season pruning, which can stimulate excessive tender growth that is likely to be injured by frost. </a:t>
            </a:r>
          </a:p>
          <a:p>
            <a:r>
              <a:rPr lang="en-US" smtClean="0">
                <a:effectLst/>
                <a:ea typeface="ＭＳ Ｐゴシック" pitchFamily="34" charset="-128"/>
              </a:rPr>
              <a:t>Different varietals may require special times to prune, i.e. Valencia, summer grapefruit and lemons**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Common Problems</a:t>
            </a:r>
          </a:p>
        </p:txBody>
      </p:sp>
      <p:sp>
        <p:nvSpPr>
          <p:cNvPr id="95234" name="Rectangle 3"/>
          <p:cNvSpPr>
            <a:spLocks noGrp="1"/>
          </p:cNvSpPr>
          <p:nvPr>
            <p:ph type="body" sz="half" idx="1"/>
          </p:nvPr>
        </p:nvSpPr>
        <p:spPr bwMode="auto">
          <a:xfrm>
            <a:off x="765175" y="2070100"/>
            <a:ext cx="3729038" cy="4183063"/>
          </a:xfrm>
        </p:spPr>
        <p:txBody>
          <a:bodyPr wrap="square" numCol="1" anchor="t" anchorCtr="0" compatLnSpc="1">
            <a:prstTxWarp prst="textNoShape">
              <a:avLst/>
            </a:prstTxWarp>
          </a:bodyPr>
          <a:lstStyle/>
          <a:p>
            <a:pPr>
              <a:lnSpc>
                <a:spcPct val="80000"/>
              </a:lnSpc>
            </a:pPr>
            <a:r>
              <a:rPr lang="en-US" sz="1600" smtClean="0">
                <a:effectLst/>
                <a:ea typeface="ＭＳ Ｐゴシック" pitchFamily="34" charset="-128"/>
              </a:rPr>
              <a:t>Water Sprouts</a:t>
            </a:r>
            <a:r>
              <a:rPr lang="en-US" sz="1800" smtClean="0">
                <a:effectLst/>
                <a:ea typeface="ＭＳ Ｐゴシック" pitchFamily="34" charset="-128"/>
              </a:rPr>
              <a:t> </a:t>
            </a:r>
            <a:r>
              <a:rPr lang="en-US" sz="1800" smtClean="0">
                <a:effectLst/>
                <a:ea typeface="ＭＳ Ｐゴシック" pitchFamily="34" charset="-128"/>
                <a:hlinkClick r:id="rId3"/>
              </a:rPr>
              <a:t>https://www.fourwindsgrowers.com/solving-common-problems/water-sprouts-tutorial.html</a:t>
            </a:r>
            <a:endParaRPr lang="en-US" sz="1800" smtClean="0">
              <a:effectLst/>
              <a:ea typeface="ＭＳ Ｐゴシック" pitchFamily="34" charset="-128"/>
            </a:endParaRPr>
          </a:p>
          <a:p>
            <a:pPr>
              <a:lnSpc>
                <a:spcPct val="80000"/>
              </a:lnSpc>
            </a:pPr>
            <a:r>
              <a:rPr lang="en-US" sz="1600" smtClean="0">
                <a:effectLst/>
                <a:ea typeface="ＭＳ Ｐゴシック" pitchFamily="34" charset="-128"/>
              </a:rPr>
              <a:t>Suckers </a:t>
            </a:r>
            <a:r>
              <a:rPr lang="en-US" sz="1800" smtClean="0">
                <a:effectLst/>
                <a:ea typeface="ＭＳ Ｐゴシック" pitchFamily="34" charset="-128"/>
                <a:hlinkClick r:id="rId4"/>
              </a:rPr>
              <a:t>https://www.fourwindsgrowers.com/solving-common-problems/suckers-and-graft-lines.html</a:t>
            </a:r>
            <a:endParaRPr lang="en-US" sz="1600" smtClean="0">
              <a:effectLst/>
              <a:ea typeface="ＭＳ Ｐゴシック" pitchFamily="34" charset="-128"/>
            </a:endParaRPr>
          </a:p>
          <a:p>
            <a:pPr>
              <a:lnSpc>
                <a:spcPct val="80000"/>
              </a:lnSpc>
            </a:pPr>
            <a:r>
              <a:rPr lang="en-US" sz="1600" smtClean="0">
                <a:effectLst/>
                <a:ea typeface="ＭＳ Ｐゴシック" pitchFamily="34" charset="-128"/>
              </a:rPr>
              <a:t>Skirting</a:t>
            </a:r>
          </a:p>
          <a:p>
            <a:pPr>
              <a:lnSpc>
                <a:spcPct val="80000"/>
              </a:lnSpc>
            </a:pPr>
            <a:r>
              <a:rPr lang="en-US" sz="1600" smtClean="0">
                <a:effectLst/>
                <a:ea typeface="ＭＳ Ｐゴシック" pitchFamily="34" charset="-128"/>
              </a:rPr>
              <a:t>Canopy Thinning</a:t>
            </a:r>
          </a:p>
          <a:p>
            <a:pPr>
              <a:lnSpc>
                <a:spcPct val="80000"/>
              </a:lnSpc>
            </a:pPr>
            <a:r>
              <a:rPr lang="en-US" sz="1600" smtClean="0">
                <a:effectLst/>
                <a:ea typeface="ＭＳ Ｐゴシック" pitchFamily="34" charset="-128"/>
              </a:rPr>
              <a:t>Reducing Tree height</a:t>
            </a:r>
          </a:p>
        </p:txBody>
      </p:sp>
      <p:pic>
        <p:nvPicPr>
          <p:cNvPr id="95235" name="Picture 5" descr="citrus watersprout"/>
          <p:cNvPicPr>
            <a:picLocks noGrp="1" noChangeAspect="1" noChangeArrowheads="1"/>
          </p:cNvPicPr>
          <p:nvPr>
            <p:ph sz="half" idx="4294967295"/>
          </p:nvPr>
        </p:nvPicPr>
        <p:blipFill>
          <a:blip r:embed="rId5"/>
          <a:srcRect/>
          <a:stretch>
            <a:fillRect/>
          </a:stretch>
        </p:blipFill>
        <p:spPr bwMode="auto">
          <a:xfrm>
            <a:off x="4646613" y="3111500"/>
            <a:ext cx="3730625" cy="2098675"/>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p:cNvSpPr>
          <p:nvPr>
            <p:ph type="title"/>
          </p:nvPr>
        </p:nvSpPr>
        <p:spPr bwMode="auto"/>
        <p:txBody>
          <a:bodyPr wrap="square" numCol="1" compatLnSpc="1">
            <a:prstTxWarp prst="textNoShape">
              <a:avLst/>
            </a:prstTxWarp>
          </a:bodyPr>
          <a:lstStyle/>
          <a:p>
            <a:r>
              <a:rPr lang="en-US" smtClean="0">
                <a:effectLst/>
                <a:ea typeface="ＭＳ Ｐゴシック" pitchFamily="34" charset="-128"/>
              </a:rPr>
              <a:t>Reducing Tree Height</a:t>
            </a:r>
          </a:p>
        </p:txBody>
      </p:sp>
      <p:sp>
        <p:nvSpPr>
          <p:cNvPr id="97282" name="Rectangle 3"/>
          <p:cNvSpPr>
            <a:spLocks noGrp="1"/>
          </p:cNvSpPr>
          <p:nvPr>
            <p:ph type="body" idx="1"/>
          </p:nvPr>
        </p:nvSpPr>
        <p:spPr bwMode="auto"/>
        <p:txBody>
          <a:bodyPr wrap="square" numCol="1" anchor="t" anchorCtr="0" compatLnSpc="1">
            <a:prstTxWarp prst="textNoShape">
              <a:avLst/>
            </a:prstTxWarp>
          </a:bodyPr>
          <a:lstStyle/>
          <a:p>
            <a:r>
              <a:rPr lang="en-US" smtClean="0">
                <a:effectLst/>
                <a:ea typeface="ＭＳ Ｐゴシック" pitchFamily="34" charset="-128"/>
              </a:rPr>
              <a:t>To bring fruit within reach  and keep the height of the tree under 8 ft</a:t>
            </a:r>
          </a:p>
          <a:p>
            <a:r>
              <a:rPr lang="en-US" smtClean="0">
                <a:effectLst/>
                <a:ea typeface="ＭＳ Ｐゴシック" pitchFamily="34" charset="-128"/>
              </a:rPr>
              <a:t>For a young tree, if it is tall and spindly, cut it back.  </a:t>
            </a:r>
          </a:p>
          <a:p>
            <a:r>
              <a:rPr lang="en-US" smtClean="0">
                <a:effectLst/>
                <a:ea typeface="ＭＳ Ｐゴシック" pitchFamily="34" charset="-128"/>
              </a:rPr>
              <a:t>For mature trees, not more than one third of the tree should be pruned back</a:t>
            </a:r>
          </a:p>
        </p:txBody>
      </p:sp>
      <p:pic>
        <p:nvPicPr>
          <p:cNvPr id="97283" name="Picture 4" descr="Gap%20Small%20tree%20fruit-drip-thumbnail"/>
          <p:cNvPicPr>
            <a:picLocks noChangeAspect="1" noChangeArrowheads="1"/>
          </p:cNvPicPr>
          <p:nvPr/>
        </p:nvPicPr>
        <p:blipFill>
          <a:blip r:embed="rId3"/>
          <a:srcRect/>
          <a:stretch>
            <a:fillRect/>
          </a:stretch>
        </p:blipFill>
        <p:spPr bwMode="auto">
          <a:xfrm>
            <a:off x="5715000" y="4876800"/>
            <a:ext cx="2438400" cy="1627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Pruning before a storm </a:t>
            </a:r>
            <a:endParaRPr lang="en-US" dirty="0" smtClean="0">
              <a:ea typeface="+mj-ea"/>
              <a:cs typeface="+mj-cs"/>
            </a:endParaRPr>
          </a:p>
        </p:txBody>
      </p:sp>
      <p:sp>
        <p:nvSpPr>
          <p:cNvPr id="33795" name="Rectangle 3"/>
          <p:cNvSpPr>
            <a:spLocks noGrp="1" noChangeArrowheads="1"/>
          </p:cNvSpPr>
          <p:nvPr>
            <p:ph idx="1"/>
          </p:nvPr>
        </p:nvSpPr>
        <p:spPr/>
        <p:txBody>
          <a:bodyPr>
            <a:noAutofit/>
          </a:bodyPr>
          <a:lstStyle/>
          <a:p>
            <a:pPr eaLnBrk="1" fontAlgn="auto" hangingPunct="1">
              <a:spcAft>
                <a:spcPts val="0"/>
              </a:spcAft>
              <a:defRPr/>
            </a:pPr>
            <a:r>
              <a:rPr lang="en-US" sz="2000" dirty="0" smtClean="0">
                <a:ea typeface="+mn-ea"/>
                <a:cs typeface="+mn-cs"/>
              </a:rPr>
              <a:t>Pruning before a storm:</a:t>
            </a:r>
          </a:p>
          <a:p>
            <a:pPr lvl="2" eaLnBrk="1" fontAlgn="auto" hangingPunct="1">
              <a:spcAft>
                <a:spcPts val="0"/>
              </a:spcAft>
              <a:defRPr/>
            </a:pPr>
            <a:r>
              <a:rPr lang="en-US" dirty="0" smtClean="0">
                <a:ea typeface="+mn-ea"/>
              </a:rPr>
              <a:t>A qualified arborist should inspect large trees prior to a storm. </a:t>
            </a:r>
          </a:p>
          <a:p>
            <a:pPr lvl="1" eaLnBrk="1" fontAlgn="auto" hangingPunct="1">
              <a:spcAft>
                <a:spcPts val="0"/>
              </a:spcAft>
              <a:defRPr/>
            </a:pPr>
            <a:endParaRPr lang="en-US" sz="2000" dirty="0">
              <a:ea typeface="+mn-ea"/>
            </a:endParaRPr>
          </a:p>
          <a:p>
            <a:pPr lvl="1" eaLnBrk="1" fontAlgn="auto" hangingPunct="1">
              <a:spcAft>
                <a:spcPts val="0"/>
              </a:spcAft>
              <a:buFont typeface="Wingdings 2" charset="0"/>
              <a:buChar char=""/>
              <a:defRPr/>
            </a:pPr>
            <a:r>
              <a:rPr lang="en-US" sz="2000" dirty="0" smtClean="0">
                <a:ea typeface="+mn-ea"/>
              </a:rPr>
              <a:t>Once a storm is forecast, it’s usually too late to prune meaningfully. However, try to:</a:t>
            </a:r>
          </a:p>
          <a:p>
            <a:pPr lvl="2" eaLnBrk="1" fontAlgn="auto" hangingPunct="1">
              <a:spcAft>
                <a:spcPts val="0"/>
              </a:spcAft>
              <a:buFont typeface="Wingdings 2" charset="0"/>
              <a:buChar char=""/>
              <a:defRPr/>
            </a:pPr>
            <a:r>
              <a:rPr lang="en-US" dirty="0" smtClean="0">
                <a:ea typeface="+mn-ea"/>
              </a:rPr>
              <a:t>Prune dead &amp; detached branches.</a:t>
            </a:r>
          </a:p>
          <a:p>
            <a:pPr lvl="2" eaLnBrk="1" fontAlgn="auto" hangingPunct="1">
              <a:spcAft>
                <a:spcPts val="0"/>
              </a:spcAft>
              <a:buFont typeface="Wingdings 2" charset="0"/>
              <a:buChar char=""/>
              <a:defRPr/>
            </a:pPr>
            <a:r>
              <a:rPr lang="en-US" dirty="0" smtClean="0">
                <a:ea typeface="+mn-ea"/>
              </a:rPr>
              <a:t>Prune large fruit.</a:t>
            </a:r>
          </a:p>
          <a:p>
            <a:pPr lvl="2" eaLnBrk="1" fontAlgn="auto" hangingPunct="1">
              <a:spcAft>
                <a:spcPts val="0"/>
              </a:spcAft>
              <a:buFont typeface="Wingdings 2" charset="0"/>
              <a:buChar char=""/>
              <a:defRPr/>
            </a:pPr>
            <a:r>
              <a:rPr lang="en-US" dirty="0" smtClean="0">
                <a:ea typeface="+mn-ea"/>
              </a:rPr>
              <a:t>Thin or shorten long branches.</a:t>
            </a:r>
          </a:p>
          <a:p>
            <a:pPr lvl="2" eaLnBrk="1" fontAlgn="auto" hangingPunct="1">
              <a:spcAft>
                <a:spcPts val="0"/>
              </a:spcAft>
              <a:buFont typeface="Wingdings 2" charset="0"/>
              <a:buChar char=""/>
              <a:defRPr/>
            </a:pPr>
            <a:r>
              <a:rPr lang="en-US" dirty="0" smtClean="0">
                <a:ea typeface="+mn-ea"/>
              </a:rPr>
              <a:t>Turn off irrigation system to keep soil as dry as possible. </a:t>
            </a:r>
          </a:p>
          <a:p>
            <a:pPr marL="685800" lvl="2" indent="0" eaLnBrk="1" fontAlgn="auto" hangingPunct="1">
              <a:spcAft>
                <a:spcPts val="0"/>
              </a:spcAft>
              <a:buFont typeface="Wingdings 2" pitchFamily="18" charset="2"/>
              <a:buNone/>
              <a:defRPr/>
            </a:pPr>
            <a:r>
              <a:rPr lang="en-US" dirty="0" smtClean="0">
                <a:solidFill>
                  <a:schemeClr val="tx1"/>
                </a:solidFill>
                <a:effectLst/>
                <a:ea typeface="ＭＳ Ｐゴシック" pitchFamily="34" charset="-128"/>
              </a:rPr>
              <a:t>Edward F. Gilman, </a:t>
            </a:r>
            <a:r>
              <a:rPr lang="en-US" i="1" dirty="0" smtClean="0">
                <a:solidFill>
                  <a:schemeClr val="tx1"/>
                </a:solidFill>
                <a:effectLst/>
                <a:ea typeface="ＭＳ Ｐゴシック" pitchFamily="34" charset="-128"/>
              </a:rPr>
              <a:t>An Illustrated Guide to Pruning </a:t>
            </a:r>
            <a:r>
              <a:rPr lang="en-US" dirty="0" smtClean="0">
                <a:solidFill>
                  <a:schemeClr val="tx1"/>
                </a:solidFill>
                <a:effectLst/>
                <a:ea typeface="ＭＳ Ｐゴシック" pitchFamily="34" charset="-128"/>
              </a:rPr>
              <a:t>(3rd ed. 2012).</a:t>
            </a:r>
            <a:endParaRPr lang="en-US" dirty="0" smtClean="0">
              <a:ea typeface="+mn-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fontAlgn="auto" hangingPunct="1">
              <a:spcAft>
                <a:spcPts val="0"/>
              </a:spcAft>
              <a:defRPr/>
            </a:pPr>
            <a:r>
              <a:rPr lang="en-US" b="1" i="1" dirty="0" smtClean="0">
                <a:ea typeface="+mj-ea"/>
                <a:cs typeface="+mj-cs"/>
              </a:rPr>
              <a:t>A Tale of Two Cities </a:t>
            </a:r>
            <a:br>
              <a:rPr lang="en-US" b="1" i="1" dirty="0" smtClean="0">
                <a:ea typeface="+mj-ea"/>
                <a:cs typeface="+mj-cs"/>
              </a:rPr>
            </a:br>
            <a:r>
              <a:rPr lang="en-US" b="1" dirty="0" smtClean="0">
                <a:ea typeface="+mj-ea"/>
                <a:cs typeface="+mj-cs"/>
              </a:rPr>
              <a:t>by Charles Dickens</a:t>
            </a:r>
          </a:p>
        </p:txBody>
      </p:sp>
      <p:sp>
        <p:nvSpPr>
          <p:cNvPr id="4099" name="Rectangle 3"/>
          <p:cNvSpPr>
            <a:spLocks noGrp="1" noChangeArrowheads="1"/>
          </p:cNvSpPr>
          <p:nvPr>
            <p:ph idx="1"/>
          </p:nvPr>
        </p:nvSpPr>
        <p:spPr/>
        <p:txBody>
          <a:bodyPr/>
          <a:lstStyle/>
          <a:p>
            <a:pPr marL="0" indent="0" eaLnBrk="1" fontAlgn="auto" hangingPunct="1">
              <a:spcAft>
                <a:spcPts val="0"/>
              </a:spcAft>
              <a:buFont typeface="Wingdings 2" pitchFamily="18" charset="2"/>
              <a:buNone/>
              <a:defRPr/>
            </a:pPr>
            <a:endParaRPr lang="en-US" sz="2800" b="1" dirty="0" smtClean="0">
              <a:ea typeface="+mn-ea"/>
              <a:cs typeface="+mn-cs"/>
            </a:endParaRPr>
          </a:p>
          <a:p>
            <a:pPr eaLnBrk="1" fontAlgn="auto" hangingPunct="1">
              <a:spcAft>
                <a:spcPts val="0"/>
              </a:spcAft>
              <a:defRPr/>
            </a:pPr>
            <a:r>
              <a:rPr lang="en-US" dirty="0" smtClean="0">
                <a:ea typeface="+mn-ea"/>
                <a:cs typeface="+mn-cs"/>
              </a:rPr>
              <a:t>“Proper pruning is one of the best things that can be done for a tree; improper pruning is one of the worst things that can be done to a tree.”</a:t>
            </a:r>
            <a:r>
              <a:rPr lang="en-US" sz="2800" b="1" dirty="0" smtClean="0">
                <a:latin typeface="Arial"/>
                <a:ea typeface="+mn-ea"/>
                <a:cs typeface="+mn-cs"/>
              </a:rPr>
              <a:t> </a:t>
            </a:r>
            <a:r>
              <a:rPr lang="en-US" sz="2000" dirty="0" smtClean="0">
                <a:solidFill>
                  <a:schemeClr val="tx1"/>
                </a:solidFill>
                <a:effectLst/>
                <a:ea typeface="ＭＳ Ｐゴシック" pitchFamily="34" charset="-128"/>
              </a:rPr>
              <a:t>Alex Shigo.</a:t>
            </a:r>
            <a:endParaRPr lang="en-US" sz="2000" b="1" dirty="0" smtClean="0">
              <a:ea typeface="+mn-ea"/>
              <a:cs typeface="+mn-cs"/>
            </a:endParaRPr>
          </a:p>
          <a:p>
            <a:pPr eaLnBrk="1" fontAlgn="auto" hangingPunct="1">
              <a:spcAft>
                <a:spcPts val="0"/>
              </a:spcAft>
              <a:defRPr/>
            </a:pPr>
            <a:endParaRPr lang="en-US" sz="2800" dirty="0" smtClean="0">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What to do after a storm</a:t>
            </a:r>
          </a:p>
        </p:txBody>
      </p:sp>
      <p:sp>
        <p:nvSpPr>
          <p:cNvPr id="35843" name="Rectangle 3"/>
          <p:cNvSpPr>
            <a:spLocks noGrp="1" noChangeArrowheads="1"/>
          </p:cNvSpPr>
          <p:nvPr>
            <p:ph idx="1"/>
          </p:nvPr>
        </p:nvSpPr>
        <p:spPr>
          <a:xfrm>
            <a:off x="765175" y="1905000"/>
            <a:ext cx="7612063" cy="4183063"/>
          </a:xfrm>
        </p:spPr>
        <p:txBody>
          <a:bodyPr>
            <a:normAutofit fontScale="70000" lnSpcReduction="20000"/>
          </a:bodyPr>
          <a:lstStyle/>
          <a:p>
            <a:pPr lvl="1" eaLnBrk="1" fontAlgn="auto" hangingPunct="1">
              <a:spcAft>
                <a:spcPts val="0"/>
              </a:spcAft>
              <a:defRPr/>
            </a:pPr>
            <a:r>
              <a:rPr lang="en-US" sz="2400" dirty="0" smtClean="0">
                <a:ea typeface="+mn-ea"/>
              </a:rPr>
              <a:t>Restore or replace a tree – factors to consider:</a:t>
            </a:r>
          </a:p>
          <a:p>
            <a:pPr lvl="2" eaLnBrk="1" fontAlgn="auto" hangingPunct="1">
              <a:spcAft>
                <a:spcPts val="0"/>
              </a:spcAft>
              <a:defRPr/>
            </a:pPr>
            <a:r>
              <a:rPr lang="en-US" dirty="0" smtClean="0">
                <a:ea typeface="+mn-ea"/>
              </a:rPr>
              <a:t>Expected lifespan </a:t>
            </a:r>
          </a:p>
          <a:p>
            <a:pPr lvl="2" eaLnBrk="1" fontAlgn="auto" hangingPunct="1">
              <a:spcAft>
                <a:spcPts val="0"/>
              </a:spcAft>
              <a:defRPr/>
            </a:pPr>
            <a:r>
              <a:rPr lang="en-US" dirty="0" smtClean="0">
                <a:ea typeface="+mn-ea"/>
              </a:rPr>
              <a:t>Value of tree</a:t>
            </a:r>
          </a:p>
          <a:p>
            <a:pPr lvl="2" eaLnBrk="1" fontAlgn="auto" hangingPunct="1">
              <a:spcAft>
                <a:spcPts val="0"/>
              </a:spcAft>
              <a:defRPr/>
            </a:pPr>
            <a:r>
              <a:rPr lang="en-US" dirty="0" smtClean="0">
                <a:ea typeface="+mn-ea"/>
              </a:rPr>
              <a:t>Health of tree</a:t>
            </a:r>
          </a:p>
          <a:p>
            <a:pPr lvl="2" eaLnBrk="1" fontAlgn="auto" hangingPunct="1">
              <a:spcAft>
                <a:spcPts val="0"/>
              </a:spcAft>
              <a:defRPr/>
            </a:pPr>
            <a:r>
              <a:rPr lang="en-US" dirty="0" smtClean="0">
                <a:ea typeface="+mn-ea"/>
              </a:rPr>
              <a:t>Heartwood exposure </a:t>
            </a:r>
          </a:p>
          <a:p>
            <a:pPr lvl="2" eaLnBrk="1" fontAlgn="auto" hangingPunct="1">
              <a:spcAft>
                <a:spcPts val="0"/>
              </a:spcAft>
              <a:defRPr/>
            </a:pPr>
            <a:r>
              <a:rPr lang="en-US" dirty="0" smtClean="0">
                <a:ea typeface="+mn-ea"/>
              </a:rPr>
              <a:t>Structure </a:t>
            </a:r>
          </a:p>
          <a:p>
            <a:pPr lvl="2" eaLnBrk="1" fontAlgn="auto" hangingPunct="1">
              <a:spcAft>
                <a:spcPts val="0"/>
              </a:spcAft>
              <a:defRPr/>
            </a:pPr>
            <a:r>
              <a:rPr lang="en-US" dirty="0" smtClean="0">
                <a:ea typeface="+mn-ea"/>
              </a:rPr>
              <a:t>Failure potential </a:t>
            </a:r>
          </a:p>
          <a:p>
            <a:pPr lvl="2" eaLnBrk="1" fontAlgn="auto" hangingPunct="1">
              <a:spcAft>
                <a:spcPts val="0"/>
              </a:spcAft>
              <a:defRPr/>
            </a:pPr>
            <a:r>
              <a:rPr lang="en-US" dirty="0" smtClean="0">
                <a:ea typeface="+mn-ea"/>
              </a:rPr>
              <a:t>Trunk cracks </a:t>
            </a:r>
          </a:p>
          <a:p>
            <a:pPr lvl="2" eaLnBrk="1" fontAlgn="auto" hangingPunct="1">
              <a:spcAft>
                <a:spcPts val="0"/>
              </a:spcAft>
              <a:defRPr/>
            </a:pPr>
            <a:r>
              <a:rPr lang="en-US" dirty="0"/>
              <a:t>Crown damage </a:t>
            </a:r>
          </a:p>
          <a:p>
            <a:pPr lvl="2" eaLnBrk="1" fontAlgn="auto" hangingPunct="1">
              <a:spcAft>
                <a:spcPts val="0"/>
              </a:spcAft>
              <a:defRPr/>
            </a:pPr>
            <a:r>
              <a:rPr lang="en-US" dirty="0"/>
              <a:t>Pruning cost </a:t>
            </a:r>
          </a:p>
          <a:p>
            <a:pPr lvl="2" eaLnBrk="1" fontAlgn="auto" hangingPunct="1">
              <a:spcAft>
                <a:spcPts val="0"/>
              </a:spcAft>
              <a:defRPr/>
            </a:pPr>
            <a:r>
              <a:rPr lang="en-US" dirty="0"/>
              <a:t>Root decay </a:t>
            </a:r>
          </a:p>
          <a:p>
            <a:pPr lvl="2" eaLnBrk="1" fontAlgn="auto" hangingPunct="1">
              <a:spcAft>
                <a:spcPts val="0"/>
              </a:spcAft>
              <a:defRPr/>
            </a:pPr>
            <a:r>
              <a:rPr lang="en-US" dirty="0"/>
              <a:t>Stem-girdling roots </a:t>
            </a:r>
          </a:p>
          <a:p>
            <a:pPr lvl="2" eaLnBrk="1" fontAlgn="auto" hangingPunct="1">
              <a:spcAft>
                <a:spcPts val="0"/>
              </a:spcAft>
              <a:defRPr/>
            </a:pPr>
            <a:r>
              <a:rPr lang="en-US" dirty="0"/>
              <a:t>Partial uprooting </a:t>
            </a:r>
          </a:p>
          <a:p>
            <a:pPr lvl="2" eaLnBrk="1" fontAlgn="auto" hangingPunct="1">
              <a:spcAft>
                <a:spcPts val="0"/>
              </a:spcAft>
              <a:defRPr/>
            </a:pPr>
            <a:r>
              <a:rPr lang="en-US" dirty="0"/>
              <a:t>FEMA </a:t>
            </a:r>
            <a:r>
              <a:rPr lang="en-US" dirty="0" smtClean="0"/>
              <a:t> (trees are often unnecessarily removed when someone else will pay for removal)</a:t>
            </a:r>
          </a:p>
          <a:p>
            <a:pPr marL="685800" lvl="2" indent="0" eaLnBrk="1" fontAlgn="auto" hangingPunct="1">
              <a:spcAft>
                <a:spcPts val="0"/>
              </a:spcAft>
              <a:buFont typeface="Wingdings 2" pitchFamily="18" charset="2"/>
              <a:buNone/>
              <a:defRPr/>
            </a:pPr>
            <a:r>
              <a:rPr lang="en-US" dirty="0" smtClean="0">
                <a:solidFill>
                  <a:schemeClr val="tx1"/>
                </a:solidFill>
                <a:effectLst/>
                <a:ea typeface="ＭＳ Ｐゴシック" pitchFamily="34" charset="-128"/>
              </a:rPr>
              <a:t>Edward F. Gilman, </a:t>
            </a:r>
            <a:r>
              <a:rPr lang="en-US" i="1" dirty="0" smtClean="0">
                <a:solidFill>
                  <a:schemeClr val="tx1"/>
                </a:solidFill>
                <a:effectLst/>
                <a:ea typeface="ＭＳ Ｐゴシック" pitchFamily="34" charset="-128"/>
              </a:rPr>
              <a:t>An Illustrated Guide to Pruning </a:t>
            </a:r>
            <a:r>
              <a:rPr lang="en-US" dirty="0" smtClean="0">
                <a:solidFill>
                  <a:schemeClr val="tx1"/>
                </a:solidFill>
                <a:effectLst/>
                <a:ea typeface="ＭＳ Ｐゴシック" pitchFamily="34" charset="-128"/>
              </a:rPr>
              <a:t>(3rd ed. 2012).</a:t>
            </a:r>
            <a:endParaRPr lang="en-US" dirty="0" smtClean="0"/>
          </a:p>
          <a:p>
            <a:pPr marL="685800" lvl="2" indent="0" eaLnBrk="1" fontAlgn="auto" hangingPunct="1">
              <a:spcAft>
                <a:spcPts val="0"/>
              </a:spcAft>
              <a:buFont typeface="Wingdings 2" pitchFamily="18" charset="2"/>
              <a:buNone/>
              <a:defRPr/>
            </a:pPr>
            <a:endParaRPr lang="en-US" dirty="0" smtClean="0">
              <a:ea typeface="+mn-ea"/>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p:cNvSpPr>
          <p:nvPr>
            <p:ph type="title" idx="4294967295"/>
          </p:nvPr>
        </p:nvSpPr>
        <p:spPr bwMode="auto">
          <a:xfrm>
            <a:off x="457200" y="304800"/>
            <a:ext cx="8229600" cy="1143000"/>
          </a:xfrm>
          <a:noFill/>
        </p:spPr>
        <p:txBody>
          <a:bodyPr wrap="square" numCol="1" compatLnSpc="1">
            <a:prstTxWarp prst="textNoShape">
              <a:avLst/>
            </a:prstTxWarp>
          </a:bodyPr>
          <a:lstStyle/>
          <a:p>
            <a:r>
              <a:rPr lang="en-US" smtClean="0">
                <a:effectLst/>
                <a:ea typeface="ＭＳ Ｐゴシック" pitchFamily="34" charset="-128"/>
              </a:rPr>
              <a:t>Resources</a:t>
            </a:r>
          </a:p>
        </p:txBody>
      </p:sp>
      <p:sp>
        <p:nvSpPr>
          <p:cNvPr id="103426" name="Rectangle 3"/>
          <p:cNvSpPr>
            <a:spLocks noGrp="1"/>
          </p:cNvSpPr>
          <p:nvPr>
            <p:ph type="body" idx="4294967295"/>
          </p:nvPr>
        </p:nvSpPr>
        <p:spPr bwMode="auto">
          <a:noFill/>
        </p:spPr>
        <p:txBody>
          <a:bodyPr wrap="square" numCol="1" anchor="t" anchorCtr="0" compatLnSpc="1">
            <a:prstTxWarp prst="textNoShape">
              <a:avLst/>
            </a:prstTxWarp>
          </a:bodyPr>
          <a:lstStyle/>
          <a:p>
            <a:pPr lvl="1">
              <a:lnSpc>
                <a:spcPct val="90000"/>
              </a:lnSpc>
            </a:pPr>
            <a:r>
              <a:rPr lang="en-US" sz="2100" smtClean="0">
                <a:effectLst/>
                <a:ea typeface="ＭＳ Ｐゴシック" pitchFamily="34" charset="-128"/>
              </a:rPr>
              <a:t>Christopher Brickell &amp; David Joyce, </a:t>
            </a:r>
            <a:r>
              <a:rPr lang="en-US" sz="2100" i="1" smtClean="0">
                <a:effectLst/>
                <a:ea typeface="ＭＳ Ｐゴシック" pitchFamily="34" charset="-128"/>
              </a:rPr>
              <a:t>Pruning &amp; Training </a:t>
            </a:r>
            <a:r>
              <a:rPr lang="en-US" sz="2100" smtClean="0">
                <a:effectLst/>
                <a:ea typeface="ＭＳ Ｐゴシック" pitchFamily="34" charset="-128"/>
              </a:rPr>
              <a:t>(DK 1996).</a:t>
            </a:r>
          </a:p>
          <a:p>
            <a:pPr lvl="1">
              <a:lnSpc>
                <a:spcPct val="90000"/>
              </a:lnSpc>
            </a:pPr>
            <a:r>
              <a:rPr lang="en-US" sz="2100" smtClean="0">
                <a:effectLst/>
                <a:ea typeface="ＭＳ Ｐゴシック" pitchFamily="34" charset="-128"/>
              </a:rPr>
              <a:t>Colin Crosbie, </a:t>
            </a:r>
            <a:r>
              <a:rPr lang="en-US" sz="2100" i="1" smtClean="0">
                <a:effectLst/>
                <a:ea typeface="ＭＳ Ｐゴシック" pitchFamily="34" charset="-128"/>
              </a:rPr>
              <a:t>Easy Pruning </a:t>
            </a:r>
            <a:r>
              <a:rPr lang="en-US" sz="2100" smtClean="0">
                <a:effectLst/>
                <a:ea typeface="ＭＳ Ｐゴシック" pitchFamily="34" charset="-128"/>
              </a:rPr>
              <a:t>(DK 2007).</a:t>
            </a:r>
          </a:p>
          <a:p>
            <a:pPr lvl="1">
              <a:lnSpc>
                <a:spcPct val="90000"/>
              </a:lnSpc>
            </a:pPr>
            <a:r>
              <a:rPr lang="en-US" sz="2100" smtClean="0">
                <a:effectLst/>
                <a:ea typeface="ＭＳ Ｐゴシック" pitchFamily="34" charset="-128"/>
              </a:rPr>
              <a:t>Barbara W. Ellis, </a:t>
            </a:r>
            <a:r>
              <a:rPr lang="en-US" sz="2100" i="1" smtClean="0">
                <a:effectLst/>
                <a:ea typeface="ＭＳ Ｐゴシック" pitchFamily="34" charset="-128"/>
              </a:rPr>
              <a:t>How to Prune Trees &amp; Shrubs: Easy Techniques for Timely Trimming </a:t>
            </a:r>
            <a:r>
              <a:rPr lang="en-US" sz="2100" smtClean="0">
                <a:effectLst/>
                <a:ea typeface="ＭＳ Ｐゴシック" pitchFamily="34" charset="-128"/>
              </a:rPr>
              <a:t>(Storey 2016)</a:t>
            </a:r>
            <a:r>
              <a:rPr lang="en-US" sz="2100" i="1" smtClean="0">
                <a:effectLst/>
                <a:ea typeface="ＭＳ Ｐゴシック" pitchFamily="34" charset="-128"/>
              </a:rPr>
              <a:t>. </a:t>
            </a:r>
            <a:endParaRPr lang="en-US" sz="2100" smtClean="0">
              <a:effectLst/>
              <a:ea typeface="ＭＳ Ｐゴシック" pitchFamily="34" charset="-128"/>
            </a:endParaRPr>
          </a:p>
          <a:p>
            <a:pPr lvl="1">
              <a:lnSpc>
                <a:spcPct val="90000"/>
              </a:lnSpc>
            </a:pPr>
            <a:r>
              <a:rPr lang="en-US" sz="2100" smtClean="0">
                <a:effectLst/>
                <a:ea typeface="ＭＳ Ｐゴシック" pitchFamily="34" charset="-128"/>
              </a:rPr>
              <a:t>Cindy Fake, Horticulture &amp; Small Farms Advisor, Nevada and Placer Counties, “Pruning Citrus,” UCCE Publication Number 31-008c (Jan 2012).</a:t>
            </a:r>
          </a:p>
          <a:p>
            <a:pPr lvl="1">
              <a:lnSpc>
                <a:spcPct val="90000"/>
              </a:lnSpc>
            </a:pPr>
            <a:r>
              <a:rPr lang="en-US" sz="2100" smtClean="0">
                <a:effectLst/>
                <a:ea typeface="ＭＳ Ｐゴシック" pitchFamily="34" charset="-128"/>
              </a:rPr>
              <a:t>Edward F. Gilman, </a:t>
            </a:r>
            <a:r>
              <a:rPr lang="en-US" sz="2100" i="1" smtClean="0">
                <a:effectLst/>
                <a:ea typeface="ＭＳ Ｐゴシック" pitchFamily="34" charset="-128"/>
              </a:rPr>
              <a:t>An Illustrated Guide to Pruning</a:t>
            </a:r>
            <a:r>
              <a:rPr lang="en-US" sz="2100" smtClean="0">
                <a:effectLst/>
                <a:ea typeface="ＭＳ Ｐゴシック" pitchFamily="34" charset="-128"/>
              </a:rPr>
              <a:t> (Delmar, 3rd ed. 2012).</a:t>
            </a:r>
          </a:p>
          <a:p>
            <a:pPr lvl="1">
              <a:lnSpc>
                <a:spcPct val="90000"/>
              </a:lnSpc>
            </a:pPr>
            <a:r>
              <a:rPr lang="en-US" sz="2100" smtClean="0">
                <a:effectLst/>
                <a:ea typeface="ＭＳ Ｐゴシック" pitchFamily="34" charset="-128"/>
              </a:rPr>
              <a:t>Lewis Hill &amp; Penelope O’Sullivan, </a:t>
            </a:r>
            <a:r>
              <a:rPr lang="en-US" sz="2100" i="1" smtClean="0">
                <a:effectLst/>
                <a:ea typeface="ＭＳ Ｐゴシック" pitchFamily="34" charset="-128"/>
              </a:rPr>
              <a:t>The Pruning Answer Book.</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p:cNvSpPr>
          <p:nvPr>
            <p:ph type="title" idx="4294967295"/>
          </p:nvPr>
        </p:nvSpPr>
        <p:spPr bwMode="auto">
          <a:xfrm>
            <a:off x="457200" y="304800"/>
            <a:ext cx="8229600" cy="1143000"/>
          </a:xfrm>
          <a:noFill/>
        </p:spPr>
        <p:txBody>
          <a:bodyPr wrap="square" numCol="1" compatLnSpc="1">
            <a:prstTxWarp prst="textNoShape">
              <a:avLst/>
            </a:prstTxWarp>
          </a:bodyPr>
          <a:lstStyle/>
          <a:p>
            <a:r>
              <a:rPr lang="en-US" smtClean="0">
                <a:effectLst/>
                <a:ea typeface="ＭＳ Ｐゴシック" pitchFamily="34" charset="-128"/>
              </a:rPr>
              <a:t>Resources</a:t>
            </a:r>
          </a:p>
        </p:txBody>
      </p:sp>
      <p:sp>
        <p:nvSpPr>
          <p:cNvPr id="104450" name="Rectangle 3"/>
          <p:cNvSpPr>
            <a:spLocks noGrp="1"/>
          </p:cNvSpPr>
          <p:nvPr>
            <p:ph type="body" idx="4294967295"/>
          </p:nvPr>
        </p:nvSpPr>
        <p:spPr bwMode="auto"/>
        <p:txBody>
          <a:bodyPr wrap="square" numCol="1" anchor="t" anchorCtr="0" compatLnSpc="1">
            <a:prstTxWarp prst="textNoShape">
              <a:avLst/>
            </a:prstTxWarp>
            <a:normAutofit lnSpcReduction="10000"/>
          </a:bodyPr>
          <a:lstStyle/>
          <a:p>
            <a:pPr>
              <a:lnSpc>
                <a:spcPct val="80000"/>
              </a:lnSpc>
              <a:defRPr/>
            </a:pPr>
            <a:r>
              <a:rPr lang="en-US" sz="1800" smtClean="0">
                <a:effectLst/>
                <a:ea typeface="Arial Unicode MS" pitchFamily="34" charset="-128"/>
                <a:cs typeface="Arial Unicode MS" pitchFamily="34" charset="-128"/>
              </a:rPr>
              <a:t>Melissa Levangle, “Sharpening Pruners (ten minutes spent with a diamond file and your blades will cut like new),” Fine Gardening Issue 95.</a:t>
            </a:r>
          </a:p>
          <a:p>
            <a:pPr>
              <a:lnSpc>
                <a:spcPct val="80000"/>
              </a:lnSpc>
              <a:defRPr/>
            </a:pPr>
            <a:r>
              <a:rPr lang="en-US" sz="1800" smtClean="0">
                <a:effectLst/>
                <a:ea typeface="Arial Unicode MS" pitchFamily="34" charset="-128"/>
                <a:cs typeface="Arial Unicode MS" pitchFamily="34" charset="-128"/>
              </a:rPr>
              <a:t>Peggy A. Mauk &amp; Tom Shea, “Questions and Answers to Citrus Management”; UCCE Riverside County.</a:t>
            </a:r>
          </a:p>
          <a:p>
            <a:pPr>
              <a:lnSpc>
                <a:spcPct val="80000"/>
              </a:lnSpc>
              <a:defRPr/>
            </a:pPr>
            <a:r>
              <a:rPr lang="en-US" sz="1800" smtClean="0">
                <a:effectLst/>
                <a:ea typeface="Arial Unicode MS" pitchFamily="34" charset="-128"/>
                <a:cs typeface="Arial Unicode MS" pitchFamily="34" charset="-128"/>
              </a:rPr>
              <a:t>UC ANR  - </a:t>
            </a:r>
            <a:r>
              <a:rPr lang="en-US" sz="1800" i="1" smtClean="0">
                <a:effectLst/>
                <a:ea typeface="Arial Unicode MS" pitchFamily="34" charset="-128"/>
                <a:cs typeface="Arial Unicode MS" pitchFamily="34" charset="-128"/>
              </a:rPr>
              <a:t>California Master Gardener Handbook, Second Edition.</a:t>
            </a:r>
            <a:endParaRPr lang="en-US" sz="1800" smtClean="0">
              <a:effectLst/>
              <a:ea typeface="Arial Unicode MS" pitchFamily="34" charset="-128"/>
              <a:cs typeface="Arial Unicode MS" pitchFamily="34" charset="-128"/>
            </a:endParaRPr>
          </a:p>
          <a:p>
            <a:pPr>
              <a:lnSpc>
                <a:spcPct val="80000"/>
              </a:lnSpc>
              <a:defRPr/>
            </a:pPr>
            <a:r>
              <a:rPr lang="en-US" sz="1800" smtClean="0">
                <a:effectLst/>
                <a:ea typeface="Arial Unicode MS" pitchFamily="34" charset="-128"/>
                <a:cs typeface="Arial Unicode MS" pitchFamily="34" charset="-128"/>
              </a:rPr>
              <a:t>Paul Vossen, UCCE  Napa County Advisor </a:t>
            </a:r>
            <a:r>
              <a:rPr lang="en-US" sz="1800" u="sng" smtClean="0">
                <a:effectLst/>
                <a:ea typeface="Arial Unicode MS" pitchFamily="34" charset="-128"/>
                <a:cs typeface="Arial Unicode MS" pitchFamily="34" charset="-128"/>
              </a:rPr>
              <a:t>Ten Basics of When and How to Prune Fruit Trees.</a:t>
            </a:r>
            <a:endParaRPr lang="en-US" sz="1800" smtClean="0">
              <a:effectLst/>
              <a:ea typeface="Arial Unicode MS" pitchFamily="34" charset="-128"/>
              <a:cs typeface="Arial Unicode MS" pitchFamily="34" charset="-128"/>
            </a:endParaRPr>
          </a:p>
          <a:p>
            <a:pPr>
              <a:lnSpc>
                <a:spcPct val="80000"/>
              </a:lnSpc>
              <a:defRPr/>
            </a:pPr>
            <a:r>
              <a:rPr lang="en-US" sz="1800" smtClean="0">
                <a:effectLst/>
                <a:ea typeface="Arial Unicode MS" pitchFamily="34" charset="-128"/>
                <a:cs typeface="Arial Unicode MS" pitchFamily="34" charset="-128"/>
              </a:rPr>
              <a:t>“Pruning Citrus,”  UACE  Publication Number AZ1455 (July 2008).</a:t>
            </a:r>
          </a:p>
          <a:p>
            <a:pPr>
              <a:lnSpc>
                <a:spcPct val="80000"/>
              </a:lnSpc>
              <a:defRPr/>
            </a:pPr>
            <a:r>
              <a:rPr lang="en-US" sz="1800" smtClean="0">
                <a:effectLst/>
                <a:ea typeface="Arial Unicode MS" pitchFamily="34" charset="-128"/>
                <a:cs typeface="Arial Unicode MS" pitchFamily="34" charset="-128"/>
              </a:rPr>
              <a:t>Four Winds Growers  - </a:t>
            </a:r>
            <a:r>
              <a:rPr lang="en-US" sz="1800" smtClean="0">
                <a:effectLst/>
                <a:ea typeface="Arial Unicode MS" pitchFamily="34" charset="-128"/>
                <a:cs typeface="Arial Unicode MS" pitchFamily="34" charset="-128"/>
                <a:hlinkClick r:id="rId2"/>
              </a:rPr>
              <a:t>www.fourwindsgrowers.com</a:t>
            </a:r>
            <a:endParaRPr lang="en-US" sz="1800" smtClean="0">
              <a:effectLst/>
              <a:ea typeface="Arial Unicode MS" pitchFamily="34" charset="-128"/>
              <a:cs typeface="Arial Unicode MS" pitchFamily="34" charset="-128"/>
            </a:endParaRPr>
          </a:p>
          <a:p>
            <a:pPr>
              <a:lnSpc>
                <a:spcPct val="80000"/>
              </a:lnSpc>
              <a:defRPr/>
            </a:pPr>
            <a:r>
              <a:rPr lang="en-US" sz="1800" smtClean="0">
                <a:effectLst/>
                <a:ea typeface="Arial Unicode MS" pitchFamily="34" charset="-128"/>
                <a:cs typeface="Arial Unicode MS" pitchFamily="34" charset="-128"/>
              </a:rPr>
              <a:t>Find an arborist - </a:t>
            </a:r>
            <a:r>
              <a:rPr lang="en-US" sz="1800" smtClean="0">
                <a:effectLst/>
                <a:ea typeface="Arial Unicode MS" pitchFamily="34" charset="-128"/>
                <a:cs typeface="Arial Unicode MS" pitchFamily="34" charset="-128"/>
                <a:hlinkClick r:id="rId3"/>
              </a:rPr>
              <a:t>http://www.treesaregood.com/findanarborist/findanarborist.aspx</a:t>
            </a:r>
            <a:endParaRPr lang="en-US" sz="1800" smtClean="0">
              <a:effectLst/>
              <a:ea typeface="Arial Unicode MS" pitchFamily="34" charset="-128"/>
              <a:cs typeface="Arial Unicode MS" pitchFamily="34"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p:cNvSpPr>
          <p:nvPr>
            <p:ph type="title" idx="4294967295"/>
          </p:nvPr>
        </p:nvSpPr>
        <p:spPr bwMode="auto">
          <a:noFill/>
        </p:spPr>
        <p:txBody>
          <a:bodyPr wrap="square" numCol="1" compatLnSpc="1">
            <a:prstTxWarp prst="textNoShape">
              <a:avLst/>
            </a:prstTxWarp>
          </a:bodyPr>
          <a:lstStyle/>
          <a:p>
            <a:r>
              <a:rPr lang="en-US" smtClean="0">
                <a:effectLst/>
                <a:ea typeface="ＭＳ Ｐゴシック" pitchFamily="34" charset="-128"/>
              </a:rPr>
              <a:t>Resources</a:t>
            </a:r>
          </a:p>
        </p:txBody>
      </p:sp>
      <p:sp>
        <p:nvSpPr>
          <p:cNvPr id="117763" name="Rectangle 3"/>
          <p:cNvSpPr>
            <a:spLocks noGrp="1"/>
          </p:cNvSpPr>
          <p:nvPr>
            <p:ph type="body" idx="4294967295"/>
          </p:nvPr>
        </p:nvSpPr>
        <p:spPr bwMode="auto"/>
        <p:txBody>
          <a:bodyPr wrap="square" numCol="1" anchor="t" anchorCtr="0" compatLnSpc="1">
            <a:prstTxWarp prst="textNoShape">
              <a:avLst/>
            </a:prstTxWarp>
          </a:bodyPr>
          <a:lstStyle/>
          <a:p>
            <a:pPr>
              <a:lnSpc>
                <a:spcPct val="60000"/>
              </a:lnSpc>
              <a:defRPr/>
            </a:pPr>
            <a:r>
              <a:rPr lang="en-US" sz="1800" b="1" smtClean="0">
                <a:effectLst>
                  <a:outerShdw blurRad="38100" dist="38100" dir="2700000" algn="tl">
                    <a:srgbClr val="C0C0C0"/>
                  </a:outerShdw>
                </a:effectLst>
                <a:ea typeface="ＭＳ Ｐゴシック" pitchFamily="34" charset="-128"/>
              </a:rPr>
              <a:t>Online Resources:</a:t>
            </a:r>
          </a:p>
          <a:p>
            <a:pPr lvl="1">
              <a:lnSpc>
                <a:spcPct val="60000"/>
              </a:lnSpc>
              <a:defRPr/>
            </a:pPr>
            <a:r>
              <a:rPr lang="en-US" sz="1600" smtClean="0">
                <a:effectLst>
                  <a:outerShdw blurRad="38100" dist="38100" dir="2700000" algn="tl">
                    <a:srgbClr val="C0C0C0"/>
                  </a:outerShdw>
                </a:effectLst>
                <a:ea typeface="ＭＳ Ｐゴシック" pitchFamily="34" charset="-128"/>
              </a:rPr>
              <a:t>Pruning small trees and shrubs:</a:t>
            </a:r>
            <a:endParaRPr lang="en-US" sz="1900" b="1" smtClean="0">
              <a:effectLst>
                <a:outerShdw blurRad="38100" dist="38100" dir="2700000" algn="tl">
                  <a:srgbClr val="C0C0C0"/>
                </a:outerShdw>
              </a:effectLst>
              <a:ea typeface="ＭＳ Ｐゴシック" pitchFamily="34" charset="-128"/>
            </a:endParaRPr>
          </a:p>
          <a:p>
            <a:pPr lvl="1">
              <a:lnSpc>
                <a:spcPct val="60000"/>
              </a:lnSpc>
              <a:defRPr/>
            </a:pPr>
            <a:r>
              <a:rPr lang="en-US" sz="1900" smtClean="0">
                <a:effectLst>
                  <a:outerShdw blurRad="38100" dist="38100" dir="2700000" algn="tl">
                    <a:srgbClr val="C0C0C0"/>
                  </a:outerShdw>
                </a:effectLst>
                <a:ea typeface="ＭＳ Ｐゴシック" pitchFamily="34" charset="-128"/>
                <a:hlinkClick r:id="rId2"/>
              </a:rPr>
              <a:t>http://ceventura.ucanr.edu/Environmental_Horticulture/Landscape/Pruning/</a:t>
            </a:r>
            <a:endParaRPr lang="en-US" sz="1900" smtClean="0">
              <a:effectLst>
                <a:outerShdw blurRad="38100" dist="38100" dir="2700000" algn="tl">
                  <a:srgbClr val="C0C0C0"/>
                </a:outerShdw>
              </a:effectLst>
              <a:ea typeface="ＭＳ Ｐゴシック" pitchFamily="34" charset="-128"/>
            </a:endParaRPr>
          </a:p>
          <a:p>
            <a:pPr lvl="1">
              <a:lnSpc>
                <a:spcPct val="60000"/>
              </a:lnSpc>
              <a:defRPr/>
            </a:pPr>
            <a:r>
              <a:rPr lang="en-US" sz="1900" smtClean="0">
                <a:effectLst>
                  <a:outerShdw blurRad="38100" dist="38100" dir="2700000" algn="tl">
                    <a:srgbClr val="C0C0C0"/>
                  </a:outerShdw>
                </a:effectLst>
                <a:ea typeface="ＭＳ Ｐゴシック" pitchFamily="34" charset="-128"/>
              </a:rPr>
              <a:t>Training and pruning trees for strength, clearance, and aesthetics:</a:t>
            </a:r>
          </a:p>
          <a:p>
            <a:pPr lvl="1">
              <a:lnSpc>
                <a:spcPct val="60000"/>
              </a:lnSpc>
              <a:defRPr/>
            </a:pPr>
            <a:r>
              <a:rPr lang="en-US" sz="1900" smtClean="0">
                <a:effectLst>
                  <a:outerShdw blurRad="38100" dist="38100" dir="2700000" algn="tl">
                    <a:srgbClr val="C0C0C0"/>
                  </a:outerShdw>
                </a:effectLst>
                <a:ea typeface="ＭＳ Ｐゴシック" pitchFamily="34" charset="-128"/>
                <a:hlinkClick r:id="rId3"/>
              </a:rPr>
              <a:t>http://www.urbantree.org/prunehome.shtml</a:t>
            </a:r>
            <a:endParaRPr lang="en-US" sz="1900" smtClean="0">
              <a:effectLst>
                <a:outerShdw blurRad="38100" dist="38100" dir="2700000" algn="tl">
                  <a:srgbClr val="C0C0C0"/>
                </a:outerShdw>
              </a:effectLst>
              <a:ea typeface="ＭＳ Ｐゴシック" pitchFamily="34" charset="-128"/>
            </a:endParaRPr>
          </a:p>
          <a:p>
            <a:pPr lvl="1">
              <a:lnSpc>
                <a:spcPct val="60000"/>
              </a:lnSpc>
              <a:defRPr/>
            </a:pPr>
            <a:r>
              <a:rPr lang="en-US" sz="1900" smtClean="0">
                <a:effectLst>
                  <a:outerShdw blurRad="38100" dist="38100" dir="2700000" algn="tl">
                    <a:srgbClr val="C0C0C0"/>
                  </a:outerShdw>
                </a:effectLst>
                <a:ea typeface="ＭＳ Ｐゴシック" pitchFamily="34" charset="-128"/>
              </a:rPr>
              <a:t>Time to prune your fruit trees:</a:t>
            </a:r>
          </a:p>
          <a:p>
            <a:pPr lvl="1">
              <a:lnSpc>
                <a:spcPct val="60000"/>
              </a:lnSpc>
              <a:defRPr/>
            </a:pPr>
            <a:r>
              <a:rPr lang="en-US" sz="1900" smtClean="0">
                <a:effectLst>
                  <a:outerShdw blurRad="38100" dist="38100" dir="2700000" algn="tl">
                    <a:srgbClr val="C0C0C0"/>
                  </a:outerShdw>
                </a:effectLst>
                <a:ea typeface="ＭＳ Ｐゴシック" pitchFamily="34" charset="-128"/>
                <a:hlinkClick r:id="rId4"/>
              </a:rPr>
              <a:t>http://davesgarden.com/guides/articles/view/4703/</a:t>
            </a:r>
            <a:endParaRPr lang="en-US" sz="1900" smtClean="0">
              <a:effectLst>
                <a:outerShdw blurRad="38100" dist="38100" dir="2700000" algn="tl">
                  <a:srgbClr val="C0C0C0"/>
                </a:outerShdw>
              </a:effectLst>
              <a:ea typeface="ＭＳ Ｐゴシック" pitchFamily="34" charset="-128"/>
            </a:endParaRPr>
          </a:p>
          <a:p>
            <a:pPr lvl="1">
              <a:lnSpc>
                <a:spcPct val="60000"/>
              </a:lnSpc>
              <a:defRPr/>
            </a:pPr>
            <a:r>
              <a:rPr lang="en-US" sz="1900" smtClean="0">
                <a:effectLst>
                  <a:outerShdw blurRad="38100" dist="38100" dir="2700000" algn="tl">
                    <a:srgbClr val="C0C0C0"/>
                  </a:outerShdw>
                </a:effectLst>
                <a:ea typeface="ＭＳ Ｐゴシック" pitchFamily="34" charset="-128"/>
              </a:rPr>
              <a:t>Wisconsin Dept. of Natural Resources PublicationFR-262-2003</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sz="4000" b="1" dirty="0" smtClean="0">
                <a:ea typeface="+mj-ea"/>
                <a:cs typeface="+mj-cs"/>
              </a:rPr>
              <a:t>The 10 basics of when and how to prune fruit trees</a:t>
            </a:r>
          </a:p>
        </p:txBody>
      </p:sp>
      <p:sp>
        <p:nvSpPr>
          <p:cNvPr id="8195" name="Rectangle 3"/>
          <p:cNvSpPr>
            <a:spLocks noGrp="1" noChangeArrowheads="1"/>
          </p:cNvSpPr>
          <p:nvPr>
            <p:ph idx="1"/>
          </p:nvPr>
        </p:nvSpPr>
        <p:spPr/>
        <p:txBody>
          <a:bodyPr>
            <a:normAutofit fontScale="92500"/>
          </a:bodyPr>
          <a:lstStyle/>
          <a:p>
            <a:pPr marL="533400" indent="-533400" eaLnBrk="1" fontAlgn="auto" hangingPunct="1">
              <a:spcAft>
                <a:spcPts val="0"/>
              </a:spcAft>
              <a:buFontTx/>
              <a:buAutoNum type="arabicPeriod"/>
              <a:defRPr/>
            </a:pPr>
            <a:r>
              <a:rPr lang="en-US" dirty="0" smtClean="0">
                <a:ea typeface="+mn-ea"/>
                <a:cs typeface="+mn-cs"/>
              </a:rPr>
              <a:t>Prune fruit trees when the leaves are off (dormant).</a:t>
            </a:r>
          </a:p>
          <a:p>
            <a:pPr marL="533400" indent="-533400" eaLnBrk="1" fontAlgn="auto" hangingPunct="1">
              <a:spcAft>
                <a:spcPts val="0"/>
              </a:spcAft>
              <a:buFontTx/>
              <a:buAutoNum type="arabicPeriod"/>
              <a:defRPr/>
            </a:pPr>
            <a:r>
              <a:rPr lang="en-US" dirty="0" smtClean="0">
                <a:ea typeface="+mn-ea"/>
                <a:cs typeface="+mn-cs"/>
              </a:rPr>
              <a:t>Right after planting a new tree, cut it off to a short stick.</a:t>
            </a:r>
          </a:p>
          <a:p>
            <a:pPr marL="533400" indent="-533400" eaLnBrk="1" fontAlgn="auto" hangingPunct="1">
              <a:spcAft>
                <a:spcPts val="0"/>
              </a:spcAft>
              <a:buFontTx/>
              <a:buAutoNum type="arabicPeriod"/>
              <a:defRPr/>
            </a:pPr>
            <a:r>
              <a:rPr lang="en-US" dirty="0" smtClean="0">
                <a:ea typeface="+mn-ea"/>
                <a:cs typeface="+mn-cs"/>
              </a:rPr>
              <a:t>Low vigor</a:t>
            </a:r>
            <a:r>
              <a:rPr lang="en-US" dirty="0">
                <a:ea typeface="+mn-ea"/>
                <a:cs typeface="+mn-cs"/>
              </a:rPr>
              <a:t> </a:t>
            </a:r>
            <a:r>
              <a:rPr lang="en-US" dirty="0" smtClean="0">
                <a:ea typeface="+mn-ea"/>
                <a:cs typeface="+mn-cs"/>
              </a:rPr>
              <a:t>young trees should be pruned fairly heavily and encouraged to grow for the first 3 years without fruit.</a:t>
            </a:r>
          </a:p>
          <a:p>
            <a:pPr marL="533400" indent="-533400" eaLnBrk="1" fontAlgn="auto" hangingPunct="1">
              <a:spcAft>
                <a:spcPts val="0"/>
              </a:spcAft>
              <a:buFontTx/>
              <a:buAutoNum type="arabicPeriod"/>
              <a:defRPr/>
            </a:pPr>
            <a:r>
              <a:rPr lang="en-US" dirty="0" smtClean="0">
                <a:ea typeface="+mn-ea"/>
                <a:cs typeface="+mn-cs"/>
              </a:rPr>
              <a:t>Topping a vertical branch encourages vegetative growth necessary for development.</a:t>
            </a:r>
          </a:p>
          <a:p>
            <a:pPr marL="533400" indent="-533400" eaLnBrk="1" fontAlgn="auto" hangingPunct="1">
              <a:spcAft>
                <a:spcPts val="0"/>
              </a:spcAft>
              <a:buFontTx/>
              <a:buAutoNum type="arabicPeriod"/>
              <a:defRPr/>
            </a:pPr>
            <a:r>
              <a:rPr lang="en-US" dirty="0" smtClean="0">
                <a:ea typeface="+mn-ea"/>
                <a:cs typeface="+mn-cs"/>
              </a:rPr>
              <a:t>A good combination of horizontal and vertical branches is necessary for fruiting now and in the future. </a:t>
            </a:r>
          </a:p>
          <a:p>
            <a:pPr marL="533400" indent="-533400" eaLnBrk="1" fontAlgn="auto" hangingPunct="1">
              <a:spcAft>
                <a:spcPts val="0"/>
              </a:spcAft>
              <a:defRPr/>
            </a:pPr>
            <a:endParaRPr lang="en-US" dirty="0" smtClean="0">
              <a:ea typeface="+mn-ea"/>
              <a:cs typeface="+mn-cs"/>
            </a:endParaRPr>
          </a:p>
          <a:p>
            <a:pPr marL="533400" indent="-533400" eaLnBrk="1" fontAlgn="auto" hangingPunct="1">
              <a:spcAft>
                <a:spcPts val="0"/>
              </a:spcAft>
              <a:defRPr/>
            </a:pPr>
            <a:endParaRPr lang="en-US" dirty="0" smtClean="0">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The 10 basics, cont’d. </a:t>
            </a:r>
          </a:p>
        </p:txBody>
      </p:sp>
      <p:sp>
        <p:nvSpPr>
          <p:cNvPr id="10243" name="Rectangle 3"/>
          <p:cNvSpPr>
            <a:spLocks noGrp="1" noChangeArrowheads="1"/>
          </p:cNvSpPr>
          <p:nvPr>
            <p:ph idx="1"/>
          </p:nvPr>
        </p:nvSpPr>
        <p:spPr/>
        <p:txBody>
          <a:bodyPr wrap="square" numCol="1" anchor="t" anchorCtr="0" compatLnSpc="1">
            <a:prstTxWarp prst="textNoShape">
              <a:avLst/>
            </a:prstTxWarp>
            <a:normAutofit lnSpcReduction="10000"/>
          </a:bodyPr>
          <a:lstStyle/>
          <a:p>
            <a:pPr marL="609600" indent="-609600" eaLnBrk="1" hangingPunct="1">
              <a:lnSpc>
                <a:spcPct val="80000"/>
              </a:lnSpc>
              <a:buFontTx/>
              <a:buNone/>
              <a:defRPr/>
            </a:pPr>
            <a:r>
              <a:rPr lang="en-US" dirty="0" smtClean="0">
                <a:effectLst>
                  <a:outerShdw blurRad="38100" dist="38100" dir="2700000" algn="tl">
                    <a:srgbClr val="C0C0C0"/>
                  </a:outerShdw>
                </a:effectLst>
                <a:ea typeface="ＭＳ Ｐゴシック" pitchFamily="34" charset="-128"/>
              </a:rPr>
              <a:t>6.	Remove diseased or broken branches, and remove suckers, water sprouts, and competing branches</a:t>
            </a:r>
          </a:p>
          <a:p>
            <a:pPr marL="609600" indent="-609600" eaLnBrk="1" hangingPunct="1">
              <a:lnSpc>
                <a:spcPct val="80000"/>
              </a:lnSpc>
              <a:buFontTx/>
              <a:buNone/>
              <a:defRPr/>
            </a:pPr>
            <a:r>
              <a:rPr lang="en-US" dirty="0" smtClean="0">
                <a:effectLst>
                  <a:outerShdw blurRad="38100" dist="38100" dir="2700000" algn="tl">
                    <a:srgbClr val="C0C0C0"/>
                  </a:outerShdw>
                </a:effectLst>
                <a:ea typeface="ＭＳ Ｐゴシック" pitchFamily="34" charset="-128"/>
              </a:rPr>
              <a:t>7.	New growth occurs right where you make the cut.  The more buds cut off, the more vigorous the tree.</a:t>
            </a:r>
          </a:p>
          <a:p>
            <a:pPr marL="609600" indent="-609600" eaLnBrk="1" hangingPunct="1">
              <a:lnSpc>
                <a:spcPct val="80000"/>
              </a:lnSpc>
              <a:buFontTx/>
              <a:buNone/>
              <a:defRPr/>
            </a:pPr>
            <a:r>
              <a:rPr lang="en-US" dirty="0" smtClean="0">
                <a:effectLst>
                  <a:outerShdw blurRad="38100" dist="38100" dir="2700000" algn="tl">
                    <a:srgbClr val="C0C0C0"/>
                  </a:outerShdw>
                </a:effectLst>
                <a:ea typeface="ＭＳ Ｐゴシック" pitchFamily="34" charset="-128"/>
              </a:rPr>
              <a:t>8.	Sun-exposed wood remains fruitful and produces the largest fruit.</a:t>
            </a:r>
          </a:p>
          <a:p>
            <a:pPr marL="609600" indent="-609600" eaLnBrk="1" hangingPunct="1">
              <a:lnSpc>
                <a:spcPct val="80000"/>
              </a:lnSpc>
              <a:buFontTx/>
              <a:buNone/>
              <a:defRPr/>
            </a:pPr>
            <a:r>
              <a:rPr lang="en-US" dirty="0" smtClean="0">
                <a:effectLst>
                  <a:outerShdw blurRad="38100" dist="38100" dir="2700000" algn="tl">
                    <a:srgbClr val="C0C0C0"/>
                  </a:outerShdw>
                </a:effectLst>
                <a:ea typeface="ＭＳ Ｐゴシック" pitchFamily="34" charset="-128"/>
              </a:rPr>
              <a:t>9.	Make clean cuts (within ¼</a:t>
            </a:r>
            <a:r>
              <a:rPr lang="en-US" dirty="0" smtClean="0">
                <a:effectLst>
                  <a:outerShdw blurRad="38100" dist="38100" dir="2700000" algn="tl">
                    <a:srgbClr val="C0C0C0"/>
                  </a:outerShdw>
                </a:effectLst>
                <a:latin typeface="Arial" charset="0"/>
                <a:ea typeface="ＭＳ Ｐゴシック" pitchFamily="34" charset="-128"/>
                <a:sym typeface="Wingdings" pitchFamily="2" charset="2"/>
              </a:rPr>
              <a:t>” </a:t>
            </a:r>
            <a:r>
              <a:rPr lang="en-US" dirty="0" smtClean="0">
                <a:effectLst>
                  <a:outerShdw blurRad="38100" dist="38100" dir="2700000" algn="tl">
                    <a:srgbClr val="C0C0C0"/>
                  </a:outerShdw>
                </a:effectLst>
                <a:ea typeface="ＭＳ Ｐゴシック" pitchFamily="34" charset="-128"/>
                <a:sym typeface="Wingdings" pitchFamily="2" charset="2"/>
              </a:rPr>
              <a:t>of a bud) don</a:t>
            </a:r>
            <a:r>
              <a:rPr lang="en-US" dirty="0" smtClean="0">
                <a:effectLst>
                  <a:outerShdw blurRad="38100" dist="38100" dir="2700000" algn="tl">
                    <a:srgbClr val="C0C0C0"/>
                  </a:outerShdw>
                </a:effectLst>
                <a:latin typeface="Arial" charset="0"/>
                <a:ea typeface="ＭＳ Ｐゴシック" pitchFamily="34" charset="-128"/>
                <a:sym typeface="Wingdings" pitchFamily="2" charset="2"/>
              </a:rPr>
              <a:t>’</a:t>
            </a:r>
            <a:r>
              <a:rPr lang="en-US" dirty="0" smtClean="0">
                <a:effectLst>
                  <a:outerShdw blurRad="38100" dist="38100" dir="2700000" algn="tl">
                    <a:srgbClr val="C0C0C0"/>
                  </a:outerShdw>
                </a:effectLst>
                <a:ea typeface="ＭＳ Ｐゴシック" pitchFamily="34" charset="-128"/>
                <a:sym typeface="Wingdings" pitchFamily="2" charset="2"/>
              </a:rPr>
              <a:t>t leave stubs.</a:t>
            </a:r>
          </a:p>
          <a:p>
            <a:pPr marL="609600" indent="-609600" eaLnBrk="1" hangingPunct="1">
              <a:lnSpc>
                <a:spcPct val="80000"/>
              </a:lnSpc>
              <a:buFontTx/>
              <a:buNone/>
              <a:defRPr/>
            </a:pPr>
            <a:r>
              <a:rPr lang="en-US" dirty="0" smtClean="0">
                <a:effectLst>
                  <a:outerShdw blurRad="38100" dist="38100" dir="2700000" algn="tl">
                    <a:srgbClr val="C0C0C0"/>
                  </a:outerShdw>
                </a:effectLst>
                <a:ea typeface="ＭＳ Ｐゴシック" pitchFamily="34" charset="-128"/>
                <a:sym typeface="Wingdings" pitchFamily="2" charset="2"/>
              </a:rPr>
              <a:t>10.	Different fruit and nut trees have specific pruning needs.</a:t>
            </a:r>
          </a:p>
          <a:p>
            <a:pPr marL="609600" indent="-609600" eaLnBrk="1" hangingPunct="1">
              <a:lnSpc>
                <a:spcPct val="80000"/>
              </a:lnSpc>
              <a:defRPr/>
            </a:pPr>
            <a:r>
              <a:rPr lang="en-US" sz="2000" dirty="0" smtClean="0">
                <a:solidFill>
                  <a:schemeClr val="tx1"/>
                </a:solidFill>
                <a:effectLst/>
                <a:ea typeface="ＭＳ Ｐゴシック" pitchFamily="34" charset="-128"/>
              </a:rPr>
              <a:t>Paul Vossen, UC ANR Extension</a:t>
            </a:r>
            <a:r>
              <a:rPr lang="en-US" dirty="0" smtClean="0">
                <a:solidFill>
                  <a:schemeClr val="tx1"/>
                </a:solidFill>
                <a:effectLst/>
                <a:ea typeface="ＭＳ Ｐゴシック" pitchFamily="34" charset="-128"/>
              </a:rPr>
              <a:t>.</a:t>
            </a:r>
            <a:endParaRPr lang="en-US" dirty="0" smtClean="0">
              <a:effectLst>
                <a:outerShdw blurRad="38100" dist="38100" dir="2700000" algn="tl">
                  <a:srgbClr val="C0C0C0"/>
                </a:outerShdw>
              </a:effectLst>
              <a:ea typeface="ＭＳ Ｐゴシック" pitchFamily="34" charset="-128"/>
            </a:endParaRPr>
          </a:p>
          <a:p>
            <a:pPr marL="609600" indent="-609600" eaLnBrk="1" hangingPunct="1">
              <a:lnSpc>
                <a:spcPct val="80000"/>
              </a:lnSpc>
              <a:defRPr/>
            </a:pPr>
            <a:endParaRPr lang="en-US" dirty="0" smtClean="0">
              <a:effectLst>
                <a:outerShdw blurRad="38100" dist="38100" dir="2700000" algn="tl">
                  <a:srgbClr val="C0C0C0"/>
                </a:outerShdw>
              </a:effectLst>
              <a:ea typeface="ＭＳ Ｐゴシック" pitchFamily="34"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fontAlgn="auto" hangingPunct="1">
              <a:spcAft>
                <a:spcPts val="0"/>
              </a:spcAft>
              <a:defRPr/>
            </a:pPr>
            <a:r>
              <a:rPr lang="en-US" b="1" dirty="0" smtClean="0">
                <a:ea typeface="+mj-ea"/>
                <a:cs typeface="+mj-cs"/>
              </a:rPr>
              <a:t>Types of cuts</a:t>
            </a:r>
          </a:p>
        </p:txBody>
      </p:sp>
      <p:sp>
        <p:nvSpPr>
          <p:cNvPr id="13315" name="Rectangle 3"/>
          <p:cNvSpPr>
            <a:spLocks noGrp="1" noChangeArrowheads="1"/>
          </p:cNvSpPr>
          <p:nvPr>
            <p:ph idx="1"/>
          </p:nvPr>
        </p:nvSpPr>
        <p:spPr/>
        <p:txBody>
          <a:bodyPr>
            <a:normAutofit lnSpcReduction="10000"/>
          </a:bodyPr>
          <a:lstStyle/>
          <a:p>
            <a:pPr lvl="1" eaLnBrk="1" fontAlgn="auto" hangingPunct="1">
              <a:spcAft>
                <a:spcPts val="0"/>
              </a:spcAft>
              <a:defRPr/>
            </a:pPr>
            <a:r>
              <a:rPr lang="en-US" sz="2400" b="1" dirty="0" smtClean="0">
                <a:ea typeface="+mn-ea"/>
              </a:rPr>
              <a:t>Thinning cut –</a:t>
            </a:r>
            <a:r>
              <a:rPr lang="en-US" sz="2400" dirty="0">
                <a:ea typeface="+mn-ea"/>
              </a:rPr>
              <a:t> </a:t>
            </a:r>
            <a:r>
              <a:rPr lang="en-US" sz="2400" dirty="0" smtClean="0">
                <a:ea typeface="+mn-ea"/>
              </a:rPr>
              <a:t>removing a lateral branch at its origin or shortening a branch’s length by cutting to a lateral large enough to assume the terminal role. </a:t>
            </a:r>
            <a:r>
              <a:rPr lang="en-US" sz="2000" dirty="0" smtClean="0">
                <a:solidFill>
                  <a:schemeClr val="tx1"/>
                </a:solidFill>
                <a:effectLst/>
                <a:ea typeface="ＭＳ Ｐゴシック" pitchFamily="34" charset="-128"/>
              </a:rPr>
              <a:t>Dennis R. Pittenger, </a:t>
            </a:r>
            <a:r>
              <a:rPr lang="en-US" sz="2000" i="1" dirty="0" smtClean="0">
                <a:solidFill>
                  <a:schemeClr val="tx1"/>
                </a:solidFill>
                <a:effectLst/>
                <a:ea typeface="ＭＳ Ｐゴシック" pitchFamily="34" charset="-128"/>
              </a:rPr>
              <a:t>California Master Gardener Handbook </a:t>
            </a:r>
            <a:r>
              <a:rPr lang="en-US" sz="2000" dirty="0" smtClean="0">
                <a:solidFill>
                  <a:schemeClr val="tx1"/>
                </a:solidFill>
                <a:effectLst/>
                <a:ea typeface="ＭＳ Ｐゴシック" pitchFamily="34" charset="-128"/>
              </a:rPr>
              <a:t>(2nd ed. 2015).</a:t>
            </a:r>
            <a:endParaRPr lang="en-US" sz="2000" dirty="0" smtClean="0">
              <a:ea typeface="+mn-ea"/>
            </a:endParaRPr>
          </a:p>
          <a:p>
            <a:pPr marL="349250" lvl="1" indent="0" eaLnBrk="1" fontAlgn="auto" hangingPunct="1">
              <a:spcAft>
                <a:spcPts val="0"/>
              </a:spcAft>
              <a:buFont typeface="Wingdings 2" pitchFamily="18" charset="2"/>
              <a:buNone/>
              <a:defRPr/>
            </a:pPr>
            <a:endParaRPr lang="en-US" sz="2400" b="1" dirty="0" smtClean="0">
              <a:ea typeface="+mn-ea"/>
            </a:endParaRPr>
          </a:p>
          <a:p>
            <a:pPr lvl="1" eaLnBrk="1" fontAlgn="auto" hangingPunct="1">
              <a:spcAft>
                <a:spcPts val="0"/>
              </a:spcAft>
              <a:defRPr/>
            </a:pPr>
            <a:r>
              <a:rPr lang="en-US" sz="2400" b="1" dirty="0" smtClean="0">
                <a:ea typeface="+mn-ea"/>
              </a:rPr>
              <a:t>Heading cut </a:t>
            </a:r>
            <a:r>
              <a:rPr lang="mr-IN" sz="2400" b="1" dirty="0" smtClean="0">
                <a:ea typeface="+mn-ea"/>
              </a:rPr>
              <a:t>–</a:t>
            </a:r>
            <a:r>
              <a:rPr lang="en-US" sz="2400" dirty="0" smtClean="0">
                <a:ea typeface="+mn-ea"/>
              </a:rPr>
              <a:t> cutting the plant back to a stub, lateral bud, or small lateral branch. </a:t>
            </a:r>
            <a:r>
              <a:rPr lang="en-US" sz="2000" i="1" dirty="0" smtClean="0">
                <a:solidFill>
                  <a:schemeClr val="tx1"/>
                </a:solidFill>
                <a:effectLst/>
                <a:ea typeface="ＭＳ Ｐゴシック" pitchFamily="34" charset="-128"/>
              </a:rPr>
              <a:t>Id.</a:t>
            </a:r>
            <a:endParaRPr lang="en-US" sz="2000" b="1" dirty="0" smtClean="0">
              <a:ea typeface="+mn-ea"/>
            </a:endParaRPr>
          </a:p>
          <a:p>
            <a:pPr lvl="2" eaLnBrk="1" fontAlgn="auto" hangingPunct="1">
              <a:spcAft>
                <a:spcPts val="0"/>
              </a:spcAft>
              <a:defRPr/>
            </a:pPr>
            <a:endParaRPr lang="en-US" b="1" dirty="0" smtClean="0">
              <a:ea typeface="+mn-ea"/>
            </a:endParaRPr>
          </a:p>
          <a:p>
            <a:pPr lvl="1" eaLnBrk="1" fontAlgn="auto" hangingPunct="1">
              <a:spcAft>
                <a:spcPts val="0"/>
              </a:spcAft>
              <a:defRPr/>
            </a:pPr>
            <a:r>
              <a:rPr lang="en-US" sz="2400" b="1" dirty="0" smtClean="0">
                <a:ea typeface="+mn-ea"/>
              </a:rPr>
              <a:t>Removal cut –</a:t>
            </a:r>
            <a:r>
              <a:rPr lang="en-US" sz="2400" dirty="0" smtClean="0">
                <a:ea typeface="+mn-ea"/>
              </a:rPr>
              <a:t> removes a branch from the trunk or parent branch just outside the collar. </a:t>
            </a:r>
            <a:r>
              <a:rPr lang="en-US" sz="2000" dirty="0" smtClean="0">
                <a:solidFill>
                  <a:schemeClr val="tx1"/>
                </a:solidFill>
                <a:effectLst/>
                <a:ea typeface="ＭＳ Ｐゴシック" pitchFamily="34" charset="-128"/>
              </a:rPr>
              <a:t>Edward F. Gilman, </a:t>
            </a:r>
            <a:r>
              <a:rPr lang="en-US" sz="2000" i="1" dirty="0" smtClean="0">
                <a:solidFill>
                  <a:schemeClr val="tx1"/>
                </a:solidFill>
                <a:effectLst/>
                <a:ea typeface="ＭＳ Ｐゴシック" pitchFamily="34" charset="-128"/>
              </a:rPr>
              <a:t>An Illustrated Guide to Pruning </a:t>
            </a:r>
            <a:r>
              <a:rPr lang="en-US" sz="2000" dirty="0" smtClean="0">
                <a:solidFill>
                  <a:schemeClr val="tx1"/>
                </a:solidFill>
                <a:effectLst/>
                <a:ea typeface="ＭＳ Ｐゴシック" pitchFamily="34" charset="-128"/>
              </a:rPr>
              <a:t>(3rd ed. 2012).</a:t>
            </a:r>
            <a:endParaRPr lang="en-US" sz="2400" b="1" dirty="0" smtClean="0">
              <a:ea typeface="+mn-ea"/>
            </a:endParaRPr>
          </a:p>
          <a:p>
            <a:pPr eaLnBrk="1" fontAlgn="auto" hangingPunct="1">
              <a:spcAft>
                <a:spcPts val="0"/>
              </a:spcAft>
              <a:defRPr/>
            </a:pPr>
            <a:endParaRPr lang="en-US" sz="2800" dirty="0" smtClean="0">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compatLnSpc="1">
            <a:prstTxWarp prst="textNoShape">
              <a:avLst/>
            </a:prstTxWarp>
          </a:bodyPr>
          <a:lstStyle/>
          <a:p>
            <a:pPr>
              <a:defRPr/>
            </a:pPr>
            <a:r>
              <a:rPr lang="en-US" sz="4400" b="1" smtClean="0">
                <a:effectLst>
                  <a:outerShdw blurRad="38100" dist="38100" dir="2700000" algn="tl">
                    <a:srgbClr val="C0C0C0"/>
                  </a:outerShdw>
                </a:effectLst>
                <a:ea typeface="ＭＳ Ｐゴシック" pitchFamily="34" charset="-128"/>
              </a:rPr>
              <a:t>Types of cuts</a:t>
            </a:r>
          </a:p>
        </p:txBody>
      </p:sp>
      <p:sp>
        <p:nvSpPr>
          <p:cNvPr id="4" name="Rectangle 2"/>
          <p:cNvSpPr txBox="1">
            <a:spLocks noChangeArrowheads="1"/>
          </p:cNvSpPr>
          <p:nvPr/>
        </p:nvSpPr>
        <p:spPr>
          <a:xfrm>
            <a:off x="765175" y="79375"/>
            <a:ext cx="7612063" cy="1417638"/>
          </a:xfrm>
          <a:prstGeom prst="rect">
            <a:avLst/>
          </a:prstGeom>
        </p:spPr>
        <p:txBody>
          <a:bodyPr anchor="ctr"/>
          <a:lstStyle>
            <a:lvl1pPr algn="ctr" rtl="0" eaLnBrk="0" fontAlgn="base" hangingPunct="0">
              <a:spcBef>
                <a:spcPct val="0"/>
              </a:spcBef>
              <a:spcAft>
                <a:spcPct val="0"/>
              </a:spcAft>
              <a:defRPr sz="4800" kern="1200">
                <a:solidFill>
                  <a:schemeClr val="tx2"/>
                </a:solidFill>
                <a:effectLst>
                  <a:outerShdw blurRad="50800" dist="25400" dir="2700000" algn="tl" rotWithShape="0">
                    <a:schemeClr val="bg1">
                      <a:alpha val="40000"/>
                    </a:scheme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5pPr>
            <a:lvl6pPr marL="457200" algn="ctr" rtl="0" fontAlgn="base">
              <a:spcBef>
                <a:spcPct val="0"/>
              </a:spcBef>
              <a:spcAft>
                <a:spcPct val="0"/>
              </a:spcAft>
              <a:defRPr sz="4800">
                <a:solidFill>
                  <a:schemeClr val="tx2"/>
                </a:solidFill>
                <a:latin typeface="Book Antiqua" charset="0"/>
                <a:ea typeface="ＭＳ Ｐゴシック" charset="0"/>
                <a:cs typeface="ＭＳ Ｐゴシック" charset="0"/>
              </a:defRPr>
            </a:lvl6pPr>
            <a:lvl7pPr marL="914400" algn="ctr" rtl="0" fontAlgn="base">
              <a:spcBef>
                <a:spcPct val="0"/>
              </a:spcBef>
              <a:spcAft>
                <a:spcPct val="0"/>
              </a:spcAft>
              <a:defRPr sz="4800">
                <a:solidFill>
                  <a:schemeClr val="tx2"/>
                </a:solidFill>
                <a:latin typeface="Book Antiqua" charset="0"/>
                <a:ea typeface="ＭＳ Ｐゴシック" charset="0"/>
                <a:cs typeface="ＭＳ Ｐゴシック" charset="0"/>
              </a:defRPr>
            </a:lvl7pPr>
            <a:lvl8pPr marL="1371600" algn="ctr" rtl="0" fontAlgn="base">
              <a:spcBef>
                <a:spcPct val="0"/>
              </a:spcBef>
              <a:spcAft>
                <a:spcPct val="0"/>
              </a:spcAft>
              <a:defRPr sz="4800">
                <a:solidFill>
                  <a:schemeClr val="tx2"/>
                </a:solidFill>
                <a:latin typeface="Book Antiqua" charset="0"/>
                <a:ea typeface="ＭＳ Ｐゴシック" charset="0"/>
                <a:cs typeface="ＭＳ Ｐゴシック" charset="0"/>
              </a:defRPr>
            </a:lvl8pPr>
            <a:lvl9pPr marL="1828800" algn="ctr" rtl="0" fontAlgn="base">
              <a:spcBef>
                <a:spcPct val="0"/>
              </a:spcBef>
              <a:spcAft>
                <a:spcPct val="0"/>
              </a:spcAft>
              <a:defRPr sz="4800">
                <a:solidFill>
                  <a:schemeClr val="tx2"/>
                </a:solidFill>
                <a:latin typeface="Book Antiqua" charset="0"/>
                <a:ea typeface="ＭＳ Ｐゴシック" charset="0"/>
                <a:cs typeface="ＭＳ Ｐゴシック" charset="0"/>
              </a:defRPr>
            </a:lvl9pPr>
          </a:lstStyle>
          <a:p>
            <a:pPr eaLnBrk="1" fontAlgn="auto" hangingPunct="1">
              <a:spcAft>
                <a:spcPts val="0"/>
              </a:spcAft>
              <a:defRPr/>
            </a:pPr>
            <a:endParaRPr lang="en-US" dirty="0" smtClean="0">
              <a:ea typeface="+mj-ea"/>
              <a:cs typeface="+mj-cs"/>
            </a:endParaRPr>
          </a:p>
        </p:txBody>
      </p:sp>
      <p:pic>
        <p:nvPicPr>
          <p:cNvPr id="35843" name="Picture 7"/>
          <p:cNvPicPr>
            <a:picLocks noChangeAspect="1" noChangeArrowheads="1"/>
          </p:cNvPicPr>
          <p:nvPr/>
        </p:nvPicPr>
        <p:blipFill>
          <a:blip r:embed="rId3"/>
          <a:srcRect/>
          <a:stretch>
            <a:fillRect/>
          </a:stretch>
        </p:blipFill>
        <p:spPr bwMode="auto">
          <a:xfrm>
            <a:off x="0" y="0"/>
            <a:ext cx="5226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What’s wrong with this picture?</a:t>
            </a:r>
            <a:endParaRPr lang="en-US" b="1" dirty="0"/>
          </a:p>
        </p:txBody>
      </p:sp>
      <p:pic>
        <p:nvPicPr>
          <p:cNvPr id="37890" name="Picture 5" descr="Trees pic#2"/>
          <p:cNvPicPr>
            <a:picLocks noChangeAspect="1" noChangeArrowheads="1"/>
          </p:cNvPicPr>
          <p:nvPr/>
        </p:nvPicPr>
        <p:blipFill>
          <a:blip r:embed="rId3"/>
          <a:srcRect/>
          <a:stretch>
            <a:fillRect/>
          </a:stretch>
        </p:blipFill>
        <p:spPr bwMode="auto">
          <a:xfrm>
            <a:off x="685800" y="1828800"/>
            <a:ext cx="3657600" cy="4876800"/>
          </a:xfrm>
          <a:prstGeom prst="rect">
            <a:avLst/>
          </a:prstGeom>
          <a:noFill/>
          <a:ln w="9525">
            <a:noFill/>
            <a:miter lim="800000"/>
            <a:headEnd/>
            <a:tailEnd/>
          </a:ln>
        </p:spPr>
      </p:pic>
      <p:pic>
        <p:nvPicPr>
          <p:cNvPr id="37891" name="Picture 6" descr="slide 10a"/>
          <p:cNvPicPr>
            <a:picLocks noChangeAspect="1" noChangeArrowheads="1"/>
          </p:cNvPicPr>
          <p:nvPr/>
        </p:nvPicPr>
        <p:blipFill>
          <a:blip r:embed="rId4"/>
          <a:srcRect/>
          <a:stretch>
            <a:fillRect/>
          </a:stretch>
        </p:blipFill>
        <p:spPr bwMode="auto">
          <a:xfrm>
            <a:off x="4876800" y="1828800"/>
            <a:ext cx="36195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majorFont>
      <a:minorFont>
        <a:latin typeface="Book Antiqua"/>
        <a:ea typeface=""/>
        <a:cs typeface=""/>
        <a:font script="Jpan" typeface="ＭＳ 明朝"/>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1357</TotalTime>
  <Words>3417</Words>
  <Application>Microsoft Macintosh PowerPoint</Application>
  <PresentationFormat>On-screen Show (4:3)</PresentationFormat>
  <Paragraphs>370</Paragraphs>
  <Slides>43</Slides>
  <Notes>40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Arial Unicode MS</vt:lpstr>
      <vt:lpstr>Book Antiqua</vt:lpstr>
      <vt:lpstr>Calibri</vt:lpstr>
      <vt:lpstr>Comic Sans MS</vt:lpstr>
      <vt:lpstr>ＭＳ Ｐゴシック</vt:lpstr>
      <vt:lpstr>Wingdings</vt:lpstr>
      <vt:lpstr>Wingdings 2</vt:lpstr>
      <vt:lpstr>Habitat</vt:lpstr>
      <vt:lpstr>Pruning </vt:lpstr>
      <vt:lpstr>What we will cover</vt:lpstr>
      <vt:lpstr>Definition </vt:lpstr>
      <vt:lpstr>A Tale of Two Cities  by Charles Dickens</vt:lpstr>
      <vt:lpstr>The 10 basics of when and how to prune fruit trees</vt:lpstr>
      <vt:lpstr>The 10 basics, cont’d. </vt:lpstr>
      <vt:lpstr>Types of cuts</vt:lpstr>
      <vt:lpstr>Types of cuts</vt:lpstr>
      <vt:lpstr>What’s wrong with this picture?</vt:lpstr>
      <vt:lpstr>PowerPoint Presentation</vt:lpstr>
      <vt:lpstr>Pruning dose</vt:lpstr>
      <vt:lpstr>Sharpening Pruners</vt:lpstr>
      <vt:lpstr>Basic Logic</vt:lpstr>
      <vt:lpstr>Process of sharpening</vt:lpstr>
      <vt:lpstr>Examples of Pruning implements</vt:lpstr>
      <vt:lpstr>Types of Files </vt:lpstr>
      <vt:lpstr>Supplies</vt:lpstr>
      <vt:lpstr>1.  Start with a good cleaning</vt:lpstr>
      <vt:lpstr>2. Get the angle and motion right</vt:lpstr>
      <vt:lpstr>3. Finish with lubricant</vt:lpstr>
      <vt:lpstr>Pruning Broadleaf Shrubs</vt:lpstr>
      <vt:lpstr>Easier than Pruning Trees!</vt:lpstr>
      <vt:lpstr>Thinning shrubs/thinning &amp; reducing shrubs</vt:lpstr>
      <vt:lpstr>Maintaining Size</vt:lpstr>
      <vt:lpstr>Reducing Size </vt:lpstr>
      <vt:lpstr>Rejuvenating</vt:lpstr>
      <vt:lpstr>When to prune shrubs</vt:lpstr>
      <vt:lpstr>Tree Law</vt:lpstr>
      <vt:lpstr>Pruning Citrus Trees</vt:lpstr>
      <vt:lpstr>Basic reasons for pruning fruit trees</vt:lpstr>
      <vt:lpstr>But…. What about citrus?</vt:lpstr>
      <vt:lpstr>Citrus are hardy</vt:lpstr>
      <vt:lpstr>Why prune? </vt:lpstr>
      <vt:lpstr>Basic fundamentals</vt:lpstr>
      <vt:lpstr>General pruning</vt:lpstr>
      <vt:lpstr>Time of pruning</vt:lpstr>
      <vt:lpstr>Common Problems</vt:lpstr>
      <vt:lpstr>Reducing Tree Height</vt:lpstr>
      <vt:lpstr>Pruning before a storm </vt:lpstr>
      <vt:lpstr>What to do after a storm</vt:lpstr>
      <vt:lpstr>Resources</vt:lpstr>
      <vt:lpstr>Resources</vt:lpstr>
      <vt:lpstr>Resources</vt:lpstr>
    </vt:vector>
  </TitlesOfParts>
  <Company>MS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Pruning</dc:title>
  <dc:creator>Wendy New</dc:creator>
  <cp:lastModifiedBy>David Studer</cp:lastModifiedBy>
  <cp:revision>104</cp:revision>
  <cp:lastPrinted>2017-04-19T22:23:27Z</cp:lastPrinted>
  <dcterms:created xsi:type="dcterms:W3CDTF">2017-04-11T17:23:43Z</dcterms:created>
  <dcterms:modified xsi:type="dcterms:W3CDTF">2017-05-16T22:12:55Z</dcterms:modified>
</cp:coreProperties>
</file>