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0" r:id="rId1"/>
    <p:sldMasterId id="2147483746" r:id="rId2"/>
  </p:sldMasterIdLst>
  <p:notesMasterIdLst>
    <p:notesMasterId r:id="rId31"/>
  </p:notesMasterIdLst>
  <p:sldIdLst>
    <p:sldId id="261" r:id="rId3"/>
    <p:sldId id="319" r:id="rId4"/>
    <p:sldId id="303" r:id="rId5"/>
    <p:sldId id="294" r:id="rId6"/>
    <p:sldId id="299" r:id="rId7"/>
    <p:sldId id="304" r:id="rId8"/>
    <p:sldId id="279" r:id="rId9"/>
    <p:sldId id="280" r:id="rId10"/>
    <p:sldId id="281" r:id="rId11"/>
    <p:sldId id="282" r:id="rId12"/>
    <p:sldId id="283" r:id="rId13"/>
    <p:sldId id="309" r:id="rId14"/>
    <p:sldId id="316" r:id="rId15"/>
    <p:sldId id="306" r:id="rId16"/>
    <p:sldId id="307" r:id="rId17"/>
    <p:sldId id="308" r:id="rId18"/>
    <p:sldId id="285" r:id="rId19"/>
    <p:sldId id="286" r:id="rId20"/>
    <p:sldId id="289" r:id="rId21"/>
    <p:sldId id="317" r:id="rId22"/>
    <p:sldId id="290" r:id="rId23"/>
    <p:sldId id="311" r:id="rId24"/>
    <p:sldId id="293" r:id="rId25"/>
    <p:sldId id="287" r:id="rId26"/>
    <p:sldId id="318" r:id="rId27"/>
    <p:sldId id="300" r:id="rId28"/>
    <p:sldId id="312" r:id="rId29"/>
    <p:sldId id="277" r:id="rId30"/>
  </p:sldIdLst>
  <p:sldSz cx="9144000" cy="6858000" type="screen4x3"/>
  <p:notesSz cx="7077075" cy="9363075"/>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AFE"/>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7800" autoAdjust="0"/>
    <p:restoredTop sz="92188" autoAdjust="0"/>
  </p:normalViewPr>
  <p:slideViewPr>
    <p:cSldViewPr snapToGrid="0" snapToObjects="1">
      <p:cViewPr varScale="1">
        <p:scale>
          <a:sx n="93" d="100"/>
          <a:sy n="93" d="100"/>
        </p:scale>
        <p:origin x="990" y="72"/>
      </p:cViewPr>
      <p:guideLst>
        <p:guide orient="horz" pos="2160"/>
        <p:guide pos="2880"/>
      </p:guideLst>
    </p:cSldViewPr>
  </p:slideViewPr>
  <p:notesTextViewPr>
    <p:cViewPr>
      <p:scale>
        <a:sx n="150" d="100"/>
        <a:sy n="15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C4520A-398E-41F7-8529-E6686D36E9DE}" type="doc">
      <dgm:prSet loTypeId="urn:microsoft.com/office/officeart/2008/layout/AlternatingHexagons" loCatId="list" qsTypeId="urn:microsoft.com/office/officeart/2005/8/quickstyle/simple1" qsCatId="simple" csTypeId="urn:microsoft.com/office/officeart/2005/8/colors/colorful1" csCatId="colorful" phldr="1"/>
      <dgm:spPr/>
      <dgm:t>
        <a:bodyPr/>
        <a:lstStyle/>
        <a:p>
          <a:endParaRPr lang="en-US"/>
        </a:p>
      </dgm:t>
    </dgm:pt>
    <dgm:pt modelId="{D3CDF54E-4094-423E-AA91-CE71F33CE766}">
      <dgm:prSet phldrT="[Text]" custT="1"/>
      <dgm:spPr>
        <a:solidFill>
          <a:schemeClr val="tx2">
            <a:lumMod val="75000"/>
          </a:schemeClr>
        </a:solidFill>
      </dgm:spPr>
      <dgm:t>
        <a:bodyPr/>
        <a:lstStyle/>
        <a:p>
          <a:r>
            <a:rPr lang="en-US" sz="1100" dirty="0"/>
            <a:t>2. Public value statement</a:t>
          </a:r>
        </a:p>
      </dgm:t>
    </dgm:pt>
    <dgm:pt modelId="{51B2A5EF-24D3-453C-B520-141F99792BB6}" type="parTrans" cxnId="{7CAE983C-AD96-45C3-90E9-1633DCF8129F}">
      <dgm:prSet/>
      <dgm:spPr/>
      <dgm:t>
        <a:bodyPr/>
        <a:lstStyle/>
        <a:p>
          <a:endParaRPr lang="en-US"/>
        </a:p>
      </dgm:t>
    </dgm:pt>
    <dgm:pt modelId="{D22228F7-B572-4993-B83B-A3CDB236915C}" type="sibTrans" cxnId="{7CAE983C-AD96-45C3-90E9-1633DCF8129F}">
      <dgm:prSet/>
      <dgm:spPr/>
      <dgm:t>
        <a:bodyPr/>
        <a:lstStyle/>
        <a:p>
          <a:r>
            <a:rPr lang="en-US" dirty="0"/>
            <a:t>1. Public value statement</a:t>
          </a:r>
        </a:p>
      </dgm:t>
    </dgm:pt>
    <dgm:pt modelId="{7553276E-FF5B-455B-B426-D5085C2FE23B}">
      <dgm:prSet phldrT="[Text]"/>
      <dgm:spPr/>
      <dgm:t>
        <a:bodyPr/>
        <a:lstStyle/>
        <a:p>
          <a:r>
            <a:rPr lang="en-US" dirty="0"/>
            <a:t>3. Public value statement</a:t>
          </a:r>
        </a:p>
      </dgm:t>
    </dgm:pt>
    <dgm:pt modelId="{4E478530-C0D8-402A-801D-C1DA064F156D}" type="parTrans" cxnId="{33DAFE62-40A1-497A-ACBE-ED8218DCEAC3}">
      <dgm:prSet/>
      <dgm:spPr/>
      <dgm:t>
        <a:bodyPr/>
        <a:lstStyle/>
        <a:p>
          <a:endParaRPr lang="en-US"/>
        </a:p>
      </dgm:t>
    </dgm:pt>
    <dgm:pt modelId="{CB337DBC-A108-4D13-8326-C0914659D83F}" type="sibTrans" cxnId="{33DAFE62-40A1-497A-ACBE-ED8218DCEAC3}">
      <dgm:prSet/>
      <dgm:spPr/>
      <dgm:t>
        <a:bodyPr/>
        <a:lstStyle/>
        <a:p>
          <a:r>
            <a:rPr lang="en-US" dirty="0"/>
            <a:t>4. Public value statement</a:t>
          </a:r>
        </a:p>
      </dgm:t>
    </dgm:pt>
    <dgm:pt modelId="{EA0E9CF3-3EF6-4E35-B7AC-61798670A138}">
      <dgm:prSet phldrT="[Text]"/>
      <dgm:spPr/>
      <dgm:t>
        <a:bodyPr/>
        <a:lstStyle/>
        <a:p>
          <a:r>
            <a:rPr lang="en-US" dirty="0"/>
            <a:t>6. Public value statement</a:t>
          </a:r>
        </a:p>
      </dgm:t>
    </dgm:pt>
    <dgm:pt modelId="{6D0E3DF3-5164-45F9-9C95-1D25D1C6C8A9}" type="parTrans" cxnId="{7DF3BEF5-D142-4B16-A134-14A7E3437E16}">
      <dgm:prSet/>
      <dgm:spPr/>
      <dgm:t>
        <a:bodyPr/>
        <a:lstStyle/>
        <a:p>
          <a:endParaRPr lang="en-US"/>
        </a:p>
      </dgm:t>
    </dgm:pt>
    <dgm:pt modelId="{F263700A-3743-4182-B54E-F516648EEEBD}" type="sibTrans" cxnId="{7DF3BEF5-D142-4B16-A134-14A7E3437E16}">
      <dgm:prSet/>
      <dgm:spPr/>
      <dgm:t>
        <a:bodyPr/>
        <a:lstStyle/>
        <a:p>
          <a:r>
            <a:rPr lang="en-US" dirty="0"/>
            <a:t>5. Public value statement</a:t>
          </a:r>
        </a:p>
      </dgm:t>
    </dgm:pt>
    <dgm:pt modelId="{26CA3D15-1247-4EEB-B2E9-487B0C9F5225}">
      <dgm:prSet custT="1"/>
      <dgm:spPr/>
      <dgm:t>
        <a:bodyPr/>
        <a:lstStyle/>
        <a:p>
          <a:r>
            <a:rPr lang="en-US" sz="1200" dirty="0"/>
            <a:t>7. Public value statement</a:t>
          </a:r>
        </a:p>
      </dgm:t>
    </dgm:pt>
    <dgm:pt modelId="{ECD062F9-DACC-4796-975A-83770186D643}" type="parTrans" cxnId="{87C5C4EE-8EAF-4791-B283-61C661EE82E5}">
      <dgm:prSet/>
      <dgm:spPr/>
      <dgm:t>
        <a:bodyPr/>
        <a:lstStyle/>
        <a:p>
          <a:endParaRPr lang="en-US"/>
        </a:p>
      </dgm:t>
    </dgm:pt>
    <dgm:pt modelId="{2C81AAC6-AF0E-42EA-8C89-F92359A908DF}" type="sibTrans" cxnId="{87C5C4EE-8EAF-4791-B283-61C661EE82E5}">
      <dgm:prSet/>
      <dgm:spPr>
        <a:noFill/>
        <a:ln>
          <a:noFill/>
        </a:ln>
      </dgm:spPr>
      <dgm:t>
        <a:bodyPr/>
        <a:lstStyle/>
        <a:p>
          <a:endParaRPr lang="en-US" dirty="0"/>
        </a:p>
      </dgm:t>
    </dgm:pt>
    <dgm:pt modelId="{C49980F7-A3EC-4B4E-B69E-CD017B25A900}" type="pres">
      <dgm:prSet presAssocID="{72C4520A-398E-41F7-8529-E6686D36E9DE}" presName="Name0" presStyleCnt="0">
        <dgm:presLayoutVars>
          <dgm:chMax/>
          <dgm:chPref/>
          <dgm:dir/>
          <dgm:animLvl val="lvl"/>
        </dgm:presLayoutVars>
      </dgm:prSet>
      <dgm:spPr/>
      <dgm:t>
        <a:bodyPr/>
        <a:lstStyle/>
        <a:p>
          <a:endParaRPr lang="en-US"/>
        </a:p>
      </dgm:t>
    </dgm:pt>
    <dgm:pt modelId="{9EAF4F65-27A7-4115-8038-40A204227D5B}" type="pres">
      <dgm:prSet presAssocID="{D3CDF54E-4094-423E-AA91-CE71F33CE766}" presName="composite" presStyleCnt="0"/>
      <dgm:spPr/>
    </dgm:pt>
    <dgm:pt modelId="{D0A1A012-4AEC-4E67-9232-63E0565CA3D9}" type="pres">
      <dgm:prSet presAssocID="{D3CDF54E-4094-423E-AA91-CE71F33CE766}" presName="Parent1" presStyleLbl="node1" presStyleIdx="0" presStyleCnt="8">
        <dgm:presLayoutVars>
          <dgm:chMax val="1"/>
          <dgm:chPref val="1"/>
          <dgm:bulletEnabled val="1"/>
        </dgm:presLayoutVars>
      </dgm:prSet>
      <dgm:spPr/>
      <dgm:t>
        <a:bodyPr/>
        <a:lstStyle/>
        <a:p>
          <a:endParaRPr lang="en-US"/>
        </a:p>
      </dgm:t>
    </dgm:pt>
    <dgm:pt modelId="{77A5706D-1A53-41B3-86D6-E722FAC2D7D1}" type="pres">
      <dgm:prSet presAssocID="{D3CDF54E-4094-423E-AA91-CE71F33CE766}" presName="Childtext1" presStyleLbl="revTx" presStyleIdx="0" presStyleCnt="4">
        <dgm:presLayoutVars>
          <dgm:chMax val="0"/>
          <dgm:chPref val="0"/>
          <dgm:bulletEnabled val="1"/>
        </dgm:presLayoutVars>
      </dgm:prSet>
      <dgm:spPr/>
    </dgm:pt>
    <dgm:pt modelId="{409A837E-3FB7-4006-B4B7-78C65D586A60}" type="pres">
      <dgm:prSet presAssocID="{D3CDF54E-4094-423E-AA91-CE71F33CE766}" presName="BalanceSpacing" presStyleCnt="0"/>
      <dgm:spPr/>
    </dgm:pt>
    <dgm:pt modelId="{757110C9-3779-467A-918F-0480B867A590}" type="pres">
      <dgm:prSet presAssocID="{D3CDF54E-4094-423E-AA91-CE71F33CE766}" presName="BalanceSpacing1" presStyleCnt="0"/>
      <dgm:spPr/>
    </dgm:pt>
    <dgm:pt modelId="{D52D5F0D-49B1-40A5-BBF5-F5BB111F81ED}" type="pres">
      <dgm:prSet presAssocID="{D22228F7-B572-4993-B83B-A3CDB236915C}" presName="Accent1Text" presStyleLbl="node1" presStyleIdx="1" presStyleCnt="8"/>
      <dgm:spPr/>
      <dgm:t>
        <a:bodyPr/>
        <a:lstStyle/>
        <a:p>
          <a:endParaRPr lang="en-US"/>
        </a:p>
      </dgm:t>
    </dgm:pt>
    <dgm:pt modelId="{B1F0824B-324A-4BF1-A5D6-FB75E9481D21}" type="pres">
      <dgm:prSet presAssocID="{D22228F7-B572-4993-B83B-A3CDB236915C}" presName="spaceBetweenRectangles" presStyleCnt="0"/>
      <dgm:spPr/>
    </dgm:pt>
    <dgm:pt modelId="{FE65B356-F7B1-4E66-A176-3CF541056C4A}" type="pres">
      <dgm:prSet presAssocID="{7553276E-FF5B-455B-B426-D5085C2FE23B}" presName="composite" presStyleCnt="0"/>
      <dgm:spPr/>
    </dgm:pt>
    <dgm:pt modelId="{B6881D91-24CA-4343-B5A9-72CCE896F24C}" type="pres">
      <dgm:prSet presAssocID="{7553276E-FF5B-455B-B426-D5085C2FE23B}" presName="Parent1" presStyleLbl="node1" presStyleIdx="2" presStyleCnt="8">
        <dgm:presLayoutVars>
          <dgm:chMax val="1"/>
          <dgm:chPref val="1"/>
          <dgm:bulletEnabled val="1"/>
        </dgm:presLayoutVars>
      </dgm:prSet>
      <dgm:spPr/>
      <dgm:t>
        <a:bodyPr/>
        <a:lstStyle/>
        <a:p>
          <a:endParaRPr lang="en-US"/>
        </a:p>
      </dgm:t>
    </dgm:pt>
    <dgm:pt modelId="{FF47617A-9545-41E0-B805-6AA1EA127195}" type="pres">
      <dgm:prSet presAssocID="{7553276E-FF5B-455B-B426-D5085C2FE23B}" presName="Childtext1" presStyleLbl="revTx" presStyleIdx="1" presStyleCnt="4">
        <dgm:presLayoutVars>
          <dgm:chMax val="0"/>
          <dgm:chPref val="0"/>
          <dgm:bulletEnabled val="1"/>
        </dgm:presLayoutVars>
      </dgm:prSet>
      <dgm:spPr/>
    </dgm:pt>
    <dgm:pt modelId="{7E21D64B-EA75-4F1C-8C65-BF7F06791204}" type="pres">
      <dgm:prSet presAssocID="{7553276E-FF5B-455B-B426-D5085C2FE23B}" presName="BalanceSpacing" presStyleCnt="0"/>
      <dgm:spPr/>
    </dgm:pt>
    <dgm:pt modelId="{FF652276-2E82-4138-81BD-F06A220896C9}" type="pres">
      <dgm:prSet presAssocID="{7553276E-FF5B-455B-B426-D5085C2FE23B}" presName="BalanceSpacing1" presStyleCnt="0"/>
      <dgm:spPr/>
    </dgm:pt>
    <dgm:pt modelId="{87601BE4-1AF6-483D-82CB-C212F3064881}" type="pres">
      <dgm:prSet presAssocID="{CB337DBC-A108-4D13-8326-C0914659D83F}" presName="Accent1Text" presStyleLbl="node1" presStyleIdx="3" presStyleCnt="8"/>
      <dgm:spPr/>
      <dgm:t>
        <a:bodyPr/>
        <a:lstStyle/>
        <a:p>
          <a:endParaRPr lang="en-US"/>
        </a:p>
      </dgm:t>
    </dgm:pt>
    <dgm:pt modelId="{C3C30A2D-DA1C-4196-AE22-D6B438FC795B}" type="pres">
      <dgm:prSet presAssocID="{CB337DBC-A108-4D13-8326-C0914659D83F}" presName="spaceBetweenRectangles" presStyleCnt="0"/>
      <dgm:spPr/>
    </dgm:pt>
    <dgm:pt modelId="{E67B0ABE-E80A-4EB8-876E-D40F589B5C87}" type="pres">
      <dgm:prSet presAssocID="{EA0E9CF3-3EF6-4E35-B7AC-61798670A138}" presName="composite" presStyleCnt="0"/>
      <dgm:spPr/>
    </dgm:pt>
    <dgm:pt modelId="{ED341492-2DC4-4BAF-9655-BCE282583E3F}" type="pres">
      <dgm:prSet presAssocID="{EA0E9CF3-3EF6-4E35-B7AC-61798670A138}" presName="Parent1" presStyleLbl="node1" presStyleIdx="4" presStyleCnt="8">
        <dgm:presLayoutVars>
          <dgm:chMax val="1"/>
          <dgm:chPref val="1"/>
          <dgm:bulletEnabled val="1"/>
        </dgm:presLayoutVars>
      </dgm:prSet>
      <dgm:spPr/>
      <dgm:t>
        <a:bodyPr/>
        <a:lstStyle/>
        <a:p>
          <a:endParaRPr lang="en-US"/>
        </a:p>
      </dgm:t>
    </dgm:pt>
    <dgm:pt modelId="{55BE82E1-755D-4486-BD75-3501FB6AB1C1}" type="pres">
      <dgm:prSet presAssocID="{EA0E9CF3-3EF6-4E35-B7AC-61798670A138}" presName="Childtext1" presStyleLbl="revTx" presStyleIdx="2" presStyleCnt="4">
        <dgm:presLayoutVars>
          <dgm:chMax val="0"/>
          <dgm:chPref val="0"/>
          <dgm:bulletEnabled val="1"/>
        </dgm:presLayoutVars>
      </dgm:prSet>
      <dgm:spPr/>
    </dgm:pt>
    <dgm:pt modelId="{1F46005F-5D86-4EEE-A069-1AEEC6DAE3BE}" type="pres">
      <dgm:prSet presAssocID="{EA0E9CF3-3EF6-4E35-B7AC-61798670A138}" presName="BalanceSpacing" presStyleCnt="0"/>
      <dgm:spPr/>
    </dgm:pt>
    <dgm:pt modelId="{A7468CC5-CA26-4597-8BB7-2A9A268D6E56}" type="pres">
      <dgm:prSet presAssocID="{EA0E9CF3-3EF6-4E35-B7AC-61798670A138}" presName="BalanceSpacing1" presStyleCnt="0"/>
      <dgm:spPr/>
    </dgm:pt>
    <dgm:pt modelId="{85AA45F2-C12D-4C85-9D8D-562FB5FFB1AF}" type="pres">
      <dgm:prSet presAssocID="{F263700A-3743-4182-B54E-F516648EEEBD}" presName="Accent1Text" presStyleLbl="node1" presStyleIdx="5" presStyleCnt="8"/>
      <dgm:spPr/>
      <dgm:t>
        <a:bodyPr/>
        <a:lstStyle/>
        <a:p>
          <a:endParaRPr lang="en-US"/>
        </a:p>
      </dgm:t>
    </dgm:pt>
    <dgm:pt modelId="{852ADCE4-709C-4CCF-831B-E16385BBEF8D}" type="pres">
      <dgm:prSet presAssocID="{F263700A-3743-4182-B54E-F516648EEEBD}" presName="spaceBetweenRectangles" presStyleCnt="0"/>
      <dgm:spPr/>
    </dgm:pt>
    <dgm:pt modelId="{5F64139C-85EB-486C-8F63-5C2592B7566D}" type="pres">
      <dgm:prSet presAssocID="{26CA3D15-1247-4EEB-B2E9-487B0C9F5225}" presName="composite" presStyleCnt="0"/>
      <dgm:spPr/>
    </dgm:pt>
    <dgm:pt modelId="{0B9769AA-3128-43D4-A6AC-32E9D3C2A039}" type="pres">
      <dgm:prSet presAssocID="{26CA3D15-1247-4EEB-B2E9-487B0C9F5225}" presName="Parent1" presStyleLbl="node1" presStyleIdx="6" presStyleCnt="8" custScaleX="112820" custScaleY="101536">
        <dgm:presLayoutVars>
          <dgm:chMax val="1"/>
          <dgm:chPref val="1"/>
          <dgm:bulletEnabled val="1"/>
        </dgm:presLayoutVars>
      </dgm:prSet>
      <dgm:spPr/>
      <dgm:t>
        <a:bodyPr/>
        <a:lstStyle/>
        <a:p>
          <a:endParaRPr lang="en-US"/>
        </a:p>
      </dgm:t>
    </dgm:pt>
    <dgm:pt modelId="{68988C1B-55CE-4F97-A0DB-2332FA820F7F}" type="pres">
      <dgm:prSet presAssocID="{26CA3D15-1247-4EEB-B2E9-487B0C9F5225}" presName="Childtext1" presStyleLbl="revTx" presStyleIdx="3" presStyleCnt="4">
        <dgm:presLayoutVars>
          <dgm:chMax val="0"/>
          <dgm:chPref val="0"/>
          <dgm:bulletEnabled val="1"/>
        </dgm:presLayoutVars>
      </dgm:prSet>
      <dgm:spPr/>
    </dgm:pt>
    <dgm:pt modelId="{90DA86D5-9FD3-47B4-AA3A-E60788273652}" type="pres">
      <dgm:prSet presAssocID="{26CA3D15-1247-4EEB-B2E9-487B0C9F5225}" presName="BalanceSpacing" presStyleCnt="0"/>
      <dgm:spPr/>
    </dgm:pt>
    <dgm:pt modelId="{86D8D0B4-6AC0-43E1-AF73-F63CC08EE66B}" type="pres">
      <dgm:prSet presAssocID="{26CA3D15-1247-4EEB-B2E9-487B0C9F5225}" presName="BalanceSpacing1" presStyleCnt="0"/>
      <dgm:spPr/>
    </dgm:pt>
    <dgm:pt modelId="{AA6453F9-7CC8-4491-BC6C-C2A289E3805A}" type="pres">
      <dgm:prSet presAssocID="{2C81AAC6-AF0E-42EA-8C89-F92359A908DF}" presName="Accent1Text" presStyleLbl="node1" presStyleIdx="7" presStyleCnt="8" custLinFactY="-27571" custLinFactNeighborX="89865" custLinFactNeighborY="-100000"/>
      <dgm:spPr/>
      <dgm:t>
        <a:bodyPr/>
        <a:lstStyle/>
        <a:p>
          <a:endParaRPr lang="en-US"/>
        </a:p>
      </dgm:t>
    </dgm:pt>
  </dgm:ptLst>
  <dgm:cxnLst>
    <dgm:cxn modelId="{5162356E-4C10-4DFF-81A8-2714A33D701D}" type="presOf" srcId="{72C4520A-398E-41F7-8529-E6686D36E9DE}" destId="{C49980F7-A3EC-4B4E-B69E-CD017B25A900}" srcOrd="0" destOrd="0" presId="urn:microsoft.com/office/officeart/2008/layout/AlternatingHexagons"/>
    <dgm:cxn modelId="{9F41882D-22FB-4C9E-AEE5-3DBB3D1DB9FE}" type="presOf" srcId="{D22228F7-B572-4993-B83B-A3CDB236915C}" destId="{D52D5F0D-49B1-40A5-BBF5-F5BB111F81ED}" srcOrd="0" destOrd="0" presId="urn:microsoft.com/office/officeart/2008/layout/AlternatingHexagons"/>
    <dgm:cxn modelId="{7DF3BEF5-D142-4B16-A134-14A7E3437E16}" srcId="{72C4520A-398E-41F7-8529-E6686D36E9DE}" destId="{EA0E9CF3-3EF6-4E35-B7AC-61798670A138}" srcOrd="2" destOrd="0" parTransId="{6D0E3DF3-5164-45F9-9C95-1D25D1C6C8A9}" sibTransId="{F263700A-3743-4182-B54E-F516648EEEBD}"/>
    <dgm:cxn modelId="{33DAFE62-40A1-497A-ACBE-ED8218DCEAC3}" srcId="{72C4520A-398E-41F7-8529-E6686D36E9DE}" destId="{7553276E-FF5B-455B-B426-D5085C2FE23B}" srcOrd="1" destOrd="0" parTransId="{4E478530-C0D8-402A-801D-C1DA064F156D}" sibTransId="{CB337DBC-A108-4D13-8326-C0914659D83F}"/>
    <dgm:cxn modelId="{4552DAF2-0483-4919-A808-061E583D9ABD}" type="presOf" srcId="{F263700A-3743-4182-B54E-F516648EEEBD}" destId="{85AA45F2-C12D-4C85-9D8D-562FB5FFB1AF}" srcOrd="0" destOrd="0" presId="urn:microsoft.com/office/officeart/2008/layout/AlternatingHexagons"/>
    <dgm:cxn modelId="{12344C0F-BCA9-4B67-A4B3-032D9025EF64}" type="presOf" srcId="{EA0E9CF3-3EF6-4E35-B7AC-61798670A138}" destId="{ED341492-2DC4-4BAF-9655-BCE282583E3F}" srcOrd="0" destOrd="0" presId="urn:microsoft.com/office/officeart/2008/layout/AlternatingHexagons"/>
    <dgm:cxn modelId="{4D8D67E9-027D-414A-B7EB-A47DBC9422CA}" type="presOf" srcId="{7553276E-FF5B-455B-B426-D5085C2FE23B}" destId="{B6881D91-24CA-4343-B5A9-72CCE896F24C}" srcOrd="0" destOrd="0" presId="urn:microsoft.com/office/officeart/2008/layout/AlternatingHexagons"/>
    <dgm:cxn modelId="{7CAE983C-AD96-45C3-90E9-1633DCF8129F}" srcId="{72C4520A-398E-41F7-8529-E6686D36E9DE}" destId="{D3CDF54E-4094-423E-AA91-CE71F33CE766}" srcOrd="0" destOrd="0" parTransId="{51B2A5EF-24D3-453C-B520-141F99792BB6}" sibTransId="{D22228F7-B572-4993-B83B-A3CDB236915C}"/>
    <dgm:cxn modelId="{422D9D00-D13A-4941-B9F5-14235F070BE9}" type="presOf" srcId="{2C81AAC6-AF0E-42EA-8C89-F92359A908DF}" destId="{AA6453F9-7CC8-4491-BC6C-C2A289E3805A}" srcOrd="0" destOrd="0" presId="urn:microsoft.com/office/officeart/2008/layout/AlternatingHexagons"/>
    <dgm:cxn modelId="{87C5C4EE-8EAF-4791-B283-61C661EE82E5}" srcId="{72C4520A-398E-41F7-8529-E6686D36E9DE}" destId="{26CA3D15-1247-4EEB-B2E9-487B0C9F5225}" srcOrd="3" destOrd="0" parTransId="{ECD062F9-DACC-4796-975A-83770186D643}" sibTransId="{2C81AAC6-AF0E-42EA-8C89-F92359A908DF}"/>
    <dgm:cxn modelId="{903019DF-F720-49B7-9562-5EF0A783E7F4}" type="presOf" srcId="{D3CDF54E-4094-423E-AA91-CE71F33CE766}" destId="{D0A1A012-4AEC-4E67-9232-63E0565CA3D9}" srcOrd="0" destOrd="0" presId="urn:microsoft.com/office/officeart/2008/layout/AlternatingHexagons"/>
    <dgm:cxn modelId="{E2E0287E-63D2-43CB-AC28-F962C13D5E4C}" type="presOf" srcId="{26CA3D15-1247-4EEB-B2E9-487B0C9F5225}" destId="{0B9769AA-3128-43D4-A6AC-32E9D3C2A039}" srcOrd="0" destOrd="0" presId="urn:microsoft.com/office/officeart/2008/layout/AlternatingHexagons"/>
    <dgm:cxn modelId="{E138C3F2-6338-405C-9D48-9EFDDB9AD779}" type="presOf" srcId="{CB337DBC-A108-4D13-8326-C0914659D83F}" destId="{87601BE4-1AF6-483D-82CB-C212F3064881}" srcOrd="0" destOrd="0" presId="urn:microsoft.com/office/officeart/2008/layout/AlternatingHexagons"/>
    <dgm:cxn modelId="{973D1DE1-7F17-4005-BAA9-8278E44D8F7F}" type="presParOf" srcId="{C49980F7-A3EC-4B4E-B69E-CD017B25A900}" destId="{9EAF4F65-27A7-4115-8038-40A204227D5B}" srcOrd="0" destOrd="0" presId="urn:microsoft.com/office/officeart/2008/layout/AlternatingHexagons"/>
    <dgm:cxn modelId="{96FE2A1E-17A0-4EC0-B7D3-CA540023D733}" type="presParOf" srcId="{9EAF4F65-27A7-4115-8038-40A204227D5B}" destId="{D0A1A012-4AEC-4E67-9232-63E0565CA3D9}" srcOrd="0" destOrd="0" presId="urn:microsoft.com/office/officeart/2008/layout/AlternatingHexagons"/>
    <dgm:cxn modelId="{978EEB14-A699-4FE6-A14C-75ABA1D65AD2}" type="presParOf" srcId="{9EAF4F65-27A7-4115-8038-40A204227D5B}" destId="{77A5706D-1A53-41B3-86D6-E722FAC2D7D1}" srcOrd="1" destOrd="0" presId="urn:microsoft.com/office/officeart/2008/layout/AlternatingHexagons"/>
    <dgm:cxn modelId="{BCAD07E3-1103-4A6C-AF75-3093962390E3}" type="presParOf" srcId="{9EAF4F65-27A7-4115-8038-40A204227D5B}" destId="{409A837E-3FB7-4006-B4B7-78C65D586A60}" srcOrd="2" destOrd="0" presId="urn:microsoft.com/office/officeart/2008/layout/AlternatingHexagons"/>
    <dgm:cxn modelId="{0893F4E7-AFDE-4907-A9DA-82F6FA73F5A1}" type="presParOf" srcId="{9EAF4F65-27A7-4115-8038-40A204227D5B}" destId="{757110C9-3779-467A-918F-0480B867A590}" srcOrd="3" destOrd="0" presId="urn:microsoft.com/office/officeart/2008/layout/AlternatingHexagons"/>
    <dgm:cxn modelId="{8CE1692F-9E68-4B10-A245-53DE223147D0}" type="presParOf" srcId="{9EAF4F65-27A7-4115-8038-40A204227D5B}" destId="{D52D5F0D-49B1-40A5-BBF5-F5BB111F81ED}" srcOrd="4" destOrd="0" presId="urn:microsoft.com/office/officeart/2008/layout/AlternatingHexagons"/>
    <dgm:cxn modelId="{29D291A6-1D10-422D-8254-702B1A2F73D1}" type="presParOf" srcId="{C49980F7-A3EC-4B4E-B69E-CD017B25A900}" destId="{B1F0824B-324A-4BF1-A5D6-FB75E9481D21}" srcOrd="1" destOrd="0" presId="urn:microsoft.com/office/officeart/2008/layout/AlternatingHexagons"/>
    <dgm:cxn modelId="{5A24ADC4-2CE5-49D3-A72C-4A74C7A1817C}" type="presParOf" srcId="{C49980F7-A3EC-4B4E-B69E-CD017B25A900}" destId="{FE65B356-F7B1-4E66-A176-3CF541056C4A}" srcOrd="2" destOrd="0" presId="urn:microsoft.com/office/officeart/2008/layout/AlternatingHexagons"/>
    <dgm:cxn modelId="{19B106C0-BFF2-4D68-B2B9-8F95043400A7}" type="presParOf" srcId="{FE65B356-F7B1-4E66-A176-3CF541056C4A}" destId="{B6881D91-24CA-4343-B5A9-72CCE896F24C}" srcOrd="0" destOrd="0" presId="urn:microsoft.com/office/officeart/2008/layout/AlternatingHexagons"/>
    <dgm:cxn modelId="{081822BA-43D8-49C9-ABBF-63780447E3F1}" type="presParOf" srcId="{FE65B356-F7B1-4E66-A176-3CF541056C4A}" destId="{FF47617A-9545-41E0-B805-6AA1EA127195}" srcOrd="1" destOrd="0" presId="urn:microsoft.com/office/officeart/2008/layout/AlternatingHexagons"/>
    <dgm:cxn modelId="{274C6D83-08BA-44DA-AC58-BF2A614C6D91}" type="presParOf" srcId="{FE65B356-F7B1-4E66-A176-3CF541056C4A}" destId="{7E21D64B-EA75-4F1C-8C65-BF7F06791204}" srcOrd="2" destOrd="0" presId="urn:microsoft.com/office/officeart/2008/layout/AlternatingHexagons"/>
    <dgm:cxn modelId="{6866FE2F-5450-4C67-9F5B-F0926948CAF8}" type="presParOf" srcId="{FE65B356-F7B1-4E66-A176-3CF541056C4A}" destId="{FF652276-2E82-4138-81BD-F06A220896C9}" srcOrd="3" destOrd="0" presId="urn:microsoft.com/office/officeart/2008/layout/AlternatingHexagons"/>
    <dgm:cxn modelId="{B647B4A7-5D9A-45DD-AF53-A71382CC31D8}" type="presParOf" srcId="{FE65B356-F7B1-4E66-A176-3CF541056C4A}" destId="{87601BE4-1AF6-483D-82CB-C212F3064881}" srcOrd="4" destOrd="0" presId="urn:microsoft.com/office/officeart/2008/layout/AlternatingHexagons"/>
    <dgm:cxn modelId="{2B2BB13D-A907-4D09-8845-1DC83F285D7E}" type="presParOf" srcId="{C49980F7-A3EC-4B4E-B69E-CD017B25A900}" destId="{C3C30A2D-DA1C-4196-AE22-D6B438FC795B}" srcOrd="3" destOrd="0" presId="urn:microsoft.com/office/officeart/2008/layout/AlternatingHexagons"/>
    <dgm:cxn modelId="{CEE1219B-8435-40BD-BF65-3E203C21BE7A}" type="presParOf" srcId="{C49980F7-A3EC-4B4E-B69E-CD017B25A900}" destId="{E67B0ABE-E80A-4EB8-876E-D40F589B5C87}" srcOrd="4" destOrd="0" presId="urn:microsoft.com/office/officeart/2008/layout/AlternatingHexagons"/>
    <dgm:cxn modelId="{B9AC2EEE-C064-4799-AE20-24F92EE847A5}" type="presParOf" srcId="{E67B0ABE-E80A-4EB8-876E-D40F589B5C87}" destId="{ED341492-2DC4-4BAF-9655-BCE282583E3F}" srcOrd="0" destOrd="0" presId="urn:microsoft.com/office/officeart/2008/layout/AlternatingHexagons"/>
    <dgm:cxn modelId="{C7D53169-75F3-4F8D-9D0F-BCD44F1DCF38}" type="presParOf" srcId="{E67B0ABE-E80A-4EB8-876E-D40F589B5C87}" destId="{55BE82E1-755D-4486-BD75-3501FB6AB1C1}" srcOrd="1" destOrd="0" presId="urn:microsoft.com/office/officeart/2008/layout/AlternatingHexagons"/>
    <dgm:cxn modelId="{42D342A6-BF9E-4C9F-B7C7-95EB3ABE44C8}" type="presParOf" srcId="{E67B0ABE-E80A-4EB8-876E-D40F589B5C87}" destId="{1F46005F-5D86-4EEE-A069-1AEEC6DAE3BE}" srcOrd="2" destOrd="0" presId="urn:microsoft.com/office/officeart/2008/layout/AlternatingHexagons"/>
    <dgm:cxn modelId="{70C374B4-F091-4D1C-9BD3-968CB179C282}" type="presParOf" srcId="{E67B0ABE-E80A-4EB8-876E-D40F589B5C87}" destId="{A7468CC5-CA26-4597-8BB7-2A9A268D6E56}" srcOrd="3" destOrd="0" presId="urn:microsoft.com/office/officeart/2008/layout/AlternatingHexagons"/>
    <dgm:cxn modelId="{909497AB-0354-47FD-9361-6905C7A032AB}" type="presParOf" srcId="{E67B0ABE-E80A-4EB8-876E-D40F589B5C87}" destId="{85AA45F2-C12D-4C85-9D8D-562FB5FFB1AF}" srcOrd="4" destOrd="0" presId="urn:microsoft.com/office/officeart/2008/layout/AlternatingHexagons"/>
    <dgm:cxn modelId="{EA5B0DB9-AF30-429B-A834-F94776474409}" type="presParOf" srcId="{C49980F7-A3EC-4B4E-B69E-CD017B25A900}" destId="{852ADCE4-709C-4CCF-831B-E16385BBEF8D}" srcOrd="5" destOrd="0" presId="urn:microsoft.com/office/officeart/2008/layout/AlternatingHexagons"/>
    <dgm:cxn modelId="{8291493B-5A0C-4FE5-AE25-F8E40B931E28}" type="presParOf" srcId="{C49980F7-A3EC-4B4E-B69E-CD017B25A900}" destId="{5F64139C-85EB-486C-8F63-5C2592B7566D}" srcOrd="6" destOrd="0" presId="urn:microsoft.com/office/officeart/2008/layout/AlternatingHexagons"/>
    <dgm:cxn modelId="{6CA73730-9591-409F-ADE9-1A7ACA3FB361}" type="presParOf" srcId="{5F64139C-85EB-486C-8F63-5C2592B7566D}" destId="{0B9769AA-3128-43D4-A6AC-32E9D3C2A039}" srcOrd="0" destOrd="0" presId="urn:microsoft.com/office/officeart/2008/layout/AlternatingHexagons"/>
    <dgm:cxn modelId="{61D249B1-5ADB-4709-9A17-F5E0E9F635D8}" type="presParOf" srcId="{5F64139C-85EB-486C-8F63-5C2592B7566D}" destId="{68988C1B-55CE-4F97-A0DB-2332FA820F7F}" srcOrd="1" destOrd="0" presId="urn:microsoft.com/office/officeart/2008/layout/AlternatingHexagons"/>
    <dgm:cxn modelId="{7DE898FF-5684-4AE0-A36A-6C16238B8501}" type="presParOf" srcId="{5F64139C-85EB-486C-8F63-5C2592B7566D}" destId="{90DA86D5-9FD3-47B4-AA3A-E60788273652}" srcOrd="2" destOrd="0" presId="urn:microsoft.com/office/officeart/2008/layout/AlternatingHexagons"/>
    <dgm:cxn modelId="{89684E2C-B640-4A3A-A4D0-23C12D0E3E02}" type="presParOf" srcId="{5F64139C-85EB-486C-8F63-5C2592B7566D}" destId="{86D8D0B4-6AC0-43E1-AF73-F63CC08EE66B}" srcOrd="3" destOrd="0" presId="urn:microsoft.com/office/officeart/2008/layout/AlternatingHexagons"/>
    <dgm:cxn modelId="{6D286CD1-8D7B-46C5-A41F-846BB851EAD8}" type="presParOf" srcId="{5F64139C-85EB-486C-8F63-5C2592B7566D}" destId="{AA6453F9-7CC8-4491-BC6C-C2A289E3805A}"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D396CD-CF2E-4C6B-B6D5-4FBDE56A1779}" type="doc">
      <dgm:prSet loTypeId="urn:microsoft.com/office/officeart/2005/8/layout/venn2" loCatId="relationship" qsTypeId="urn:microsoft.com/office/officeart/2005/8/quickstyle/simple3" qsCatId="simple" csTypeId="urn:microsoft.com/office/officeart/2005/8/colors/accent1_4" csCatId="accent1" phldr="1"/>
      <dgm:spPr/>
      <dgm:t>
        <a:bodyPr/>
        <a:lstStyle/>
        <a:p>
          <a:endParaRPr lang="en-US"/>
        </a:p>
      </dgm:t>
    </dgm:pt>
    <dgm:pt modelId="{74BC49FE-F9A5-4660-8B1C-F760E583379A}">
      <dgm:prSet phldrT="[Text]" custT="1"/>
      <dgm:spPr/>
      <dgm:t>
        <a:bodyPr/>
        <a:lstStyle/>
        <a:p>
          <a:r>
            <a:rPr lang="en-US" sz="1800" b="1" dirty="0"/>
            <a:t>Brand Promise</a:t>
          </a:r>
        </a:p>
      </dgm:t>
    </dgm:pt>
    <dgm:pt modelId="{B497AF03-1655-49B8-AB55-D048416231E7}" type="parTrans" cxnId="{1D867631-C1BC-4B6D-AA9E-F273266F05B3}">
      <dgm:prSet/>
      <dgm:spPr/>
      <dgm:t>
        <a:bodyPr/>
        <a:lstStyle/>
        <a:p>
          <a:endParaRPr lang="en-US"/>
        </a:p>
      </dgm:t>
    </dgm:pt>
    <dgm:pt modelId="{A790C008-CCB6-41E4-9847-8F1548C8D2DE}" type="sibTrans" cxnId="{1D867631-C1BC-4B6D-AA9E-F273266F05B3}">
      <dgm:prSet/>
      <dgm:spPr/>
      <dgm:t>
        <a:bodyPr/>
        <a:lstStyle/>
        <a:p>
          <a:endParaRPr lang="en-US"/>
        </a:p>
      </dgm:t>
    </dgm:pt>
    <dgm:pt modelId="{829A482B-D826-4611-A584-7531C0E63C5E}">
      <dgm:prSet phldrT="[Text]" custT="1"/>
      <dgm:spPr/>
      <dgm:t>
        <a:bodyPr/>
        <a:lstStyle/>
        <a:p>
          <a:r>
            <a:rPr lang="en-US" sz="1800" b="1" dirty="0"/>
            <a:t>Strategic Vision</a:t>
          </a:r>
        </a:p>
      </dgm:t>
    </dgm:pt>
    <dgm:pt modelId="{B82C81F2-401F-4AB6-8E8D-AB546796970A}" type="parTrans" cxnId="{05B448DC-F2E7-467D-A7DE-E404597B033F}">
      <dgm:prSet/>
      <dgm:spPr/>
      <dgm:t>
        <a:bodyPr/>
        <a:lstStyle/>
        <a:p>
          <a:endParaRPr lang="en-US"/>
        </a:p>
      </dgm:t>
    </dgm:pt>
    <dgm:pt modelId="{19EF85F3-EC75-4C4D-9560-77D3C837E8D1}" type="sibTrans" cxnId="{05B448DC-F2E7-467D-A7DE-E404597B033F}">
      <dgm:prSet/>
      <dgm:spPr/>
      <dgm:t>
        <a:bodyPr/>
        <a:lstStyle/>
        <a:p>
          <a:endParaRPr lang="en-US"/>
        </a:p>
      </dgm:t>
    </dgm:pt>
    <dgm:pt modelId="{CE2E473E-214A-4FF0-95C7-F1EEEE685BF4}">
      <dgm:prSet phldrT="[Text]" custT="1"/>
      <dgm:spPr/>
      <dgm:t>
        <a:bodyPr/>
        <a:lstStyle/>
        <a:p>
          <a:r>
            <a:rPr lang="en-US" sz="1800" b="1" dirty="0"/>
            <a:t>Strategic Plan</a:t>
          </a:r>
        </a:p>
      </dgm:t>
    </dgm:pt>
    <dgm:pt modelId="{10FCD3D1-D9C6-4C28-A92A-457769F2A8CA}" type="parTrans" cxnId="{32841C53-B75D-402A-B4CF-96399751AA52}">
      <dgm:prSet/>
      <dgm:spPr/>
      <dgm:t>
        <a:bodyPr/>
        <a:lstStyle/>
        <a:p>
          <a:endParaRPr lang="en-US"/>
        </a:p>
      </dgm:t>
    </dgm:pt>
    <dgm:pt modelId="{CE4AE0D3-22FE-4CAF-901C-68DE8CCE4D39}" type="sibTrans" cxnId="{32841C53-B75D-402A-B4CF-96399751AA52}">
      <dgm:prSet/>
      <dgm:spPr/>
      <dgm:t>
        <a:bodyPr/>
        <a:lstStyle/>
        <a:p>
          <a:endParaRPr lang="en-US"/>
        </a:p>
      </dgm:t>
    </dgm:pt>
    <dgm:pt modelId="{4A6795C2-908C-4DCF-9DE7-1E468F34F2AC}">
      <dgm:prSet phldrT="[Text]" custT="1"/>
      <dgm:spPr/>
      <dgm:t>
        <a:bodyPr/>
        <a:lstStyle/>
        <a:p>
          <a:r>
            <a:rPr lang="en-US" sz="1800" b="1" dirty="0"/>
            <a:t>Condition Indicators</a:t>
          </a:r>
        </a:p>
      </dgm:t>
    </dgm:pt>
    <dgm:pt modelId="{81C3B945-DFA9-4A69-A74F-741959CE1716}" type="parTrans" cxnId="{9B27C899-88DF-4FE1-B4E3-3BD39D7F6BE6}">
      <dgm:prSet/>
      <dgm:spPr/>
      <dgm:t>
        <a:bodyPr/>
        <a:lstStyle/>
        <a:p>
          <a:endParaRPr lang="en-US"/>
        </a:p>
      </dgm:t>
    </dgm:pt>
    <dgm:pt modelId="{27489389-44BE-4EDA-8112-84A8B43E5522}" type="sibTrans" cxnId="{9B27C899-88DF-4FE1-B4E3-3BD39D7F6BE6}">
      <dgm:prSet/>
      <dgm:spPr/>
      <dgm:t>
        <a:bodyPr/>
        <a:lstStyle/>
        <a:p>
          <a:endParaRPr lang="en-US"/>
        </a:p>
      </dgm:t>
    </dgm:pt>
    <dgm:pt modelId="{30C32660-0F42-4D79-BBEA-F00E861580BE}">
      <dgm:prSet phldrT="[Text]" custT="1"/>
      <dgm:spPr/>
      <dgm:t>
        <a:bodyPr/>
        <a:lstStyle/>
        <a:p>
          <a:r>
            <a:rPr lang="en-US" sz="1800" b="1" dirty="0"/>
            <a:t>Condition Changes</a:t>
          </a:r>
        </a:p>
      </dgm:t>
    </dgm:pt>
    <dgm:pt modelId="{328E3BA6-B07E-4A3E-B4DF-EEB2BEC26DC4}" type="parTrans" cxnId="{6D829D8E-228E-44C6-9919-45E84F04BF09}">
      <dgm:prSet/>
      <dgm:spPr/>
      <dgm:t>
        <a:bodyPr/>
        <a:lstStyle/>
        <a:p>
          <a:endParaRPr lang="en-US"/>
        </a:p>
      </dgm:t>
    </dgm:pt>
    <dgm:pt modelId="{832230DB-AE2C-4269-A371-1998DB3C258C}" type="sibTrans" cxnId="{6D829D8E-228E-44C6-9919-45E84F04BF09}">
      <dgm:prSet/>
      <dgm:spPr/>
      <dgm:t>
        <a:bodyPr/>
        <a:lstStyle/>
        <a:p>
          <a:endParaRPr lang="en-US"/>
        </a:p>
      </dgm:t>
    </dgm:pt>
    <dgm:pt modelId="{E8CBE962-A1E9-4AAE-9343-8B9905001B23}">
      <dgm:prSet phldrT="[Text]" custT="1"/>
      <dgm:spPr/>
      <dgm:t>
        <a:bodyPr/>
        <a:lstStyle/>
        <a:p>
          <a:r>
            <a:rPr lang="en-US" sz="1800" b="1" dirty="0"/>
            <a:t>Strategic Objectives &amp; </a:t>
          </a:r>
          <a:r>
            <a:rPr lang="en-US" sz="1800" b="1" dirty="0">
              <a:solidFill>
                <a:schemeClr val="tx1"/>
              </a:solidFill>
            </a:rPr>
            <a:t>Goals</a:t>
          </a:r>
        </a:p>
      </dgm:t>
    </dgm:pt>
    <dgm:pt modelId="{01372889-8041-449E-BCB1-9FC829D143BC}" type="parTrans" cxnId="{B0BF6F4A-B1B6-4498-96CD-6CAE7C915244}">
      <dgm:prSet/>
      <dgm:spPr/>
      <dgm:t>
        <a:bodyPr/>
        <a:lstStyle/>
        <a:p>
          <a:endParaRPr lang="en-US"/>
        </a:p>
      </dgm:t>
    </dgm:pt>
    <dgm:pt modelId="{FF2A0FA0-766A-448E-9511-1B26F2C75485}" type="sibTrans" cxnId="{B0BF6F4A-B1B6-4498-96CD-6CAE7C915244}">
      <dgm:prSet/>
      <dgm:spPr/>
      <dgm:t>
        <a:bodyPr/>
        <a:lstStyle/>
        <a:p>
          <a:endParaRPr lang="en-US"/>
        </a:p>
      </dgm:t>
    </dgm:pt>
    <dgm:pt modelId="{F7BCB5DB-4C67-475B-BD16-4F5BF42AC95A}">
      <dgm:prSet phldrT="[Text]" custT="1"/>
      <dgm:spPr/>
      <dgm:t>
        <a:bodyPr/>
        <a:lstStyle/>
        <a:p>
          <a:r>
            <a:rPr lang="en-US" sz="1800" b="1" dirty="0"/>
            <a:t>Public Value Statements</a:t>
          </a:r>
        </a:p>
      </dgm:t>
    </dgm:pt>
    <dgm:pt modelId="{63659B29-8884-42B8-9414-4C83974D1F6D}" type="parTrans" cxnId="{47BA725D-1481-4E89-ACA3-6CFB88071733}">
      <dgm:prSet/>
      <dgm:spPr/>
      <dgm:t>
        <a:bodyPr/>
        <a:lstStyle/>
        <a:p>
          <a:endParaRPr lang="en-US"/>
        </a:p>
      </dgm:t>
    </dgm:pt>
    <dgm:pt modelId="{346F7EF4-54F0-4FD3-9125-E2F811F3A004}" type="sibTrans" cxnId="{47BA725D-1481-4E89-ACA3-6CFB88071733}">
      <dgm:prSet/>
      <dgm:spPr/>
      <dgm:t>
        <a:bodyPr/>
        <a:lstStyle/>
        <a:p>
          <a:endParaRPr lang="en-US"/>
        </a:p>
      </dgm:t>
    </dgm:pt>
    <dgm:pt modelId="{52290518-D844-4B34-8F5F-B5D984752F23}" type="pres">
      <dgm:prSet presAssocID="{58D396CD-CF2E-4C6B-B6D5-4FBDE56A1779}" presName="Name0" presStyleCnt="0">
        <dgm:presLayoutVars>
          <dgm:chMax val="7"/>
          <dgm:resizeHandles val="exact"/>
        </dgm:presLayoutVars>
      </dgm:prSet>
      <dgm:spPr/>
      <dgm:t>
        <a:bodyPr/>
        <a:lstStyle/>
        <a:p>
          <a:endParaRPr lang="en-US"/>
        </a:p>
      </dgm:t>
    </dgm:pt>
    <dgm:pt modelId="{427CEAEA-DD6D-4641-8E6C-35C97A88B62B}" type="pres">
      <dgm:prSet presAssocID="{58D396CD-CF2E-4C6B-B6D5-4FBDE56A1779}" presName="comp1" presStyleCnt="0"/>
      <dgm:spPr/>
    </dgm:pt>
    <dgm:pt modelId="{E9525548-EF08-4BDE-9DA6-B527B3139727}" type="pres">
      <dgm:prSet presAssocID="{58D396CD-CF2E-4C6B-B6D5-4FBDE56A1779}" presName="circle1" presStyleLbl="node1" presStyleIdx="0" presStyleCnt="7" custScaleY="97768"/>
      <dgm:spPr/>
      <dgm:t>
        <a:bodyPr/>
        <a:lstStyle/>
        <a:p>
          <a:endParaRPr lang="en-US"/>
        </a:p>
      </dgm:t>
    </dgm:pt>
    <dgm:pt modelId="{0D027750-FA0E-47CE-95E3-F92295758A09}" type="pres">
      <dgm:prSet presAssocID="{58D396CD-CF2E-4C6B-B6D5-4FBDE56A1779}" presName="c1text" presStyleLbl="node1" presStyleIdx="0" presStyleCnt="7">
        <dgm:presLayoutVars>
          <dgm:bulletEnabled val="1"/>
        </dgm:presLayoutVars>
      </dgm:prSet>
      <dgm:spPr/>
      <dgm:t>
        <a:bodyPr/>
        <a:lstStyle/>
        <a:p>
          <a:endParaRPr lang="en-US"/>
        </a:p>
      </dgm:t>
    </dgm:pt>
    <dgm:pt modelId="{969252F4-2419-46D1-96B3-04DFAA9D8F05}" type="pres">
      <dgm:prSet presAssocID="{58D396CD-CF2E-4C6B-B6D5-4FBDE56A1779}" presName="comp2" presStyleCnt="0"/>
      <dgm:spPr/>
    </dgm:pt>
    <dgm:pt modelId="{E7AF7B21-65CA-4255-BCA3-90A64070AEFC}" type="pres">
      <dgm:prSet presAssocID="{58D396CD-CF2E-4C6B-B6D5-4FBDE56A1779}" presName="circle2" presStyleLbl="node1" presStyleIdx="1" presStyleCnt="7"/>
      <dgm:spPr/>
      <dgm:t>
        <a:bodyPr/>
        <a:lstStyle/>
        <a:p>
          <a:endParaRPr lang="en-US"/>
        </a:p>
      </dgm:t>
    </dgm:pt>
    <dgm:pt modelId="{DA098724-1CD2-4A27-8245-7385C768BC1C}" type="pres">
      <dgm:prSet presAssocID="{58D396CD-CF2E-4C6B-B6D5-4FBDE56A1779}" presName="c2text" presStyleLbl="node1" presStyleIdx="1" presStyleCnt="7">
        <dgm:presLayoutVars>
          <dgm:bulletEnabled val="1"/>
        </dgm:presLayoutVars>
      </dgm:prSet>
      <dgm:spPr/>
      <dgm:t>
        <a:bodyPr/>
        <a:lstStyle/>
        <a:p>
          <a:endParaRPr lang="en-US"/>
        </a:p>
      </dgm:t>
    </dgm:pt>
    <dgm:pt modelId="{B05EEF64-433B-47B9-A619-55C84B4BC4E8}" type="pres">
      <dgm:prSet presAssocID="{58D396CD-CF2E-4C6B-B6D5-4FBDE56A1779}" presName="comp3" presStyleCnt="0"/>
      <dgm:spPr/>
    </dgm:pt>
    <dgm:pt modelId="{CA0CA2B2-B1F1-4B80-A07C-344245C424A7}" type="pres">
      <dgm:prSet presAssocID="{58D396CD-CF2E-4C6B-B6D5-4FBDE56A1779}" presName="circle3" presStyleLbl="node1" presStyleIdx="2" presStyleCnt="7"/>
      <dgm:spPr/>
      <dgm:t>
        <a:bodyPr/>
        <a:lstStyle/>
        <a:p>
          <a:endParaRPr lang="en-US"/>
        </a:p>
      </dgm:t>
    </dgm:pt>
    <dgm:pt modelId="{7DECFD34-64A5-4B51-8A77-C3DA90C60FE9}" type="pres">
      <dgm:prSet presAssocID="{58D396CD-CF2E-4C6B-B6D5-4FBDE56A1779}" presName="c3text" presStyleLbl="node1" presStyleIdx="2" presStyleCnt="7">
        <dgm:presLayoutVars>
          <dgm:bulletEnabled val="1"/>
        </dgm:presLayoutVars>
      </dgm:prSet>
      <dgm:spPr/>
      <dgm:t>
        <a:bodyPr/>
        <a:lstStyle/>
        <a:p>
          <a:endParaRPr lang="en-US"/>
        </a:p>
      </dgm:t>
    </dgm:pt>
    <dgm:pt modelId="{0CFC52A0-FD9F-4BF8-8968-B36A73A9FDDE}" type="pres">
      <dgm:prSet presAssocID="{58D396CD-CF2E-4C6B-B6D5-4FBDE56A1779}" presName="comp4" presStyleCnt="0"/>
      <dgm:spPr/>
    </dgm:pt>
    <dgm:pt modelId="{A17F83AC-5B00-47CE-9FD7-438A0D78F692}" type="pres">
      <dgm:prSet presAssocID="{58D396CD-CF2E-4C6B-B6D5-4FBDE56A1779}" presName="circle4" presStyleLbl="node1" presStyleIdx="3" presStyleCnt="7" custScaleX="110940"/>
      <dgm:spPr/>
      <dgm:t>
        <a:bodyPr/>
        <a:lstStyle/>
        <a:p>
          <a:endParaRPr lang="en-US"/>
        </a:p>
      </dgm:t>
    </dgm:pt>
    <dgm:pt modelId="{9ADBE3FE-E920-422D-80AD-385515DB0502}" type="pres">
      <dgm:prSet presAssocID="{58D396CD-CF2E-4C6B-B6D5-4FBDE56A1779}" presName="c4text" presStyleLbl="node1" presStyleIdx="3" presStyleCnt="7">
        <dgm:presLayoutVars>
          <dgm:bulletEnabled val="1"/>
        </dgm:presLayoutVars>
      </dgm:prSet>
      <dgm:spPr/>
      <dgm:t>
        <a:bodyPr/>
        <a:lstStyle/>
        <a:p>
          <a:endParaRPr lang="en-US"/>
        </a:p>
      </dgm:t>
    </dgm:pt>
    <dgm:pt modelId="{62C23A6B-6598-49E3-B203-ACE29A47CB9B}" type="pres">
      <dgm:prSet presAssocID="{58D396CD-CF2E-4C6B-B6D5-4FBDE56A1779}" presName="comp5" presStyleCnt="0"/>
      <dgm:spPr/>
    </dgm:pt>
    <dgm:pt modelId="{B3C0B30B-4CCE-433B-92D3-76C695EB392A}" type="pres">
      <dgm:prSet presAssocID="{58D396CD-CF2E-4C6B-B6D5-4FBDE56A1779}" presName="circle5" presStyleLbl="node1" presStyleIdx="4" presStyleCnt="7" custScaleX="121469" custScaleY="109110"/>
      <dgm:spPr/>
      <dgm:t>
        <a:bodyPr/>
        <a:lstStyle/>
        <a:p>
          <a:endParaRPr lang="en-US"/>
        </a:p>
      </dgm:t>
    </dgm:pt>
    <dgm:pt modelId="{1CE7DF8E-59CB-4700-8244-DC18AAED0BA1}" type="pres">
      <dgm:prSet presAssocID="{58D396CD-CF2E-4C6B-B6D5-4FBDE56A1779}" presName="c5text" presStyleLbl="node1" presStyleIdx="4" presStyleCnt="7">
        <dgm:presLayoutVars>
          <dgm:bulletEnabled val="1"/>
        </dgm:presLayoutVars>
      </dgm:prSet>
      <dgm:spPr/>
      <dgm:t>
        <a:bodyPr/>
        <a:lstStyle/>
        <a:p>
          <a:endParaRPr lang="en-US"/>
        </a:p>
      </dgm:t>
    </dgm:pt>
    <dgm:pt modelId="{78CC34DD-A7CD-480B-94C5-779B13FE72E3}" type="pres">
      <dgm:prSet presAssocID="{58D396CD-CF2E-4C6B-B6D5-4FBDE56A1779}" presName="comp6" presStyleCnt="0"/>
      <dgm:spPr/>
    </dgm:pt>
    <dgm:pt modelId="{7537DE46-1A20-4040-9409-1EAF5B6C061C}" type="pres">
      <dgm:prSet presAssocID="{58D396CD-CF2E-4C6B-B6D5-4FBDE56A1779}" presName="circle6" presStyleLbl="node1" presStyleIdx="5" presStyleCnt="7" custScaleX="129266" custScaleY="117853"/>
      <dgm:spPr/>
      <dgm:t>
        <a:bodyPr/>
        <a:lstStyle/>
        <a:p>
          <a:endParaRPr lang="en-US"/>
        </a:p>
      </dgm:t>
    </dgm:pt>
    <dgm:pt modelId="{A4134B0A-17F8-4128-91E4-2C96D86285AB}" type="pres">
      <dgm:prSet presAssocID="{58D396CD-CF2E-4C6B-B6D5-4FBDE56A1779}" presName="c6text" presStyleLbl="node1" presStyleIdx="5" presStyleCnt="7">
        <dgm:presLayoutVars>
          <dgm:bulletEnabled val="1"/>
        </dgm:presLayoutVars>
      </dgm:prSet>
      <dgm:spPr/>
      <dgm:t>
        <a:bodyPr/>
        <a:lstStyle/>
        <a:p>
          <a:endParaRPr lang="en-US"/>
        </a:p>
      </dgm:t>
    </dgm:pt>
    <dgm:pt modelId="{A3A9321A-92D7-4C2D-95B4-3DCFF7566A2D}" type="pres">
      <dgm:prSet presAssocID="{58D396CD-CF2E-4C6B-B6D5-4FBDE56A1779}" presName="comp7" presStyleCnt="0"/>
      <dgm:spPr/>
    </dgm:pt>
    <dgm:pt modelId="{691DE3C7-CB23-41D2-B3E9-778A2E195392}" type="pres">
      <dgm:prSet presAssocID="{58D396CD-CF2E-4C6B-B6D5-4FBDE56A1779}" presName="circle7" presStyleLbl="node1" presStyleIdx="6" presStyleCnt="7" custScaleX="168441" custScaleY="96245"/>
      <dgm:spPr/>
      <dgm:t>
        <a:bodyPr/>
        <a:lstStyle/>
        <a:p>
          <a:endParaRPr lang="en-US"/>
        </a:p>
      </dgm:t>
    </dgm:pt>
    <dgm:pt modelId="{5F873E08-F11C-4BE1-86C4-BCB8E3DC78F5}" type="pres">
      <dgm:prSet presAssocID="{58D396CD-CF2E-4C6B-B6D5-4FBDE56A1779}" presName="c7text" presStyleLbl="node1" presStyleIdx="6" presStyleCnt="7">
        <dgm:presLayoutVars>
          <dgm:bulletEnabled val="1"/>
        </dgm:presLayoutVars>
      </dgm:prSet>
      <dgm:spPr/>
      <dgm:t>
        <a:bodyPr/>
        <a:lstStyle/>
        <a:p>
          <a:endParaRPr lang="en-US"/>
        </a:p>
      </dgm:t>
    </dgm:pt>
  </dgm:ptLst>
  <dgm:cxnLst>
    <dgm:cxn modelId="{ECACA55C-6354-4B05-B6E0-557BEE25870F}" type="presOf" srcId="{F7BCB5DB-4C67-475B-BD16-4F5BF42AC95A}" destId="{1CE7DF8E-59CB-4700-8244-DC18AAED0BA1}" srcOrd="1" destOrd="0" presId="urn:microsoft.com/office/officeart/2005/8/layout/venn2"/>
    <dgm:cxn modelId="{D83DB68B-C63E-4F8B-9EE5-6427F9AC8C55}" type="presOf" srcId="{74BC49FE-F9A5-4660-8B1C-F760E583379A}" destId="{E9525548-EF08-4BDE-9DA6-B527B3139727}" srcOrd="0" destOrd="0" presId="urn:microsoft.com/office/officeart/2005/8/layout/venn2"/>
    <dgm:cxn modelId="{C5659986-5F69-4C9F-BB00-C59F387A9E24}" type="presOf" srcId="{58D396CD-CF2E-4C6B-B6D5-4FBDE56A1779}" destId="{52290518-D844-4B34-8F5F-B5D984752F23}" srcOrd="0" destOrd="0" presId="urn:microsoft.com/office/officeart/2005/8/layout/venn2"/>
    <dgm:cxn modelId="{32841C53-B75D-402A-B4CF-96399751AA52}" srcId="{58D396CD-CF2E-4C6B-B6D5-4FBDE56A1779}" destId="{CE2E473E-214A-4FF0-95C7-F1EEEE685BF4}" srcOrd="2" destOrd="0" parTransId="{10FCD3D1-D9C6-4C28-A92A-457769F2A8CA}" sibTransId="{CE4AE0D3-22FE-4CAF-901C-68DE8CCE4D39}"/>
    <dgm:cxn modelId="{0FA772B1-8926-4CEC-A0A0-E19952C01D69}" type="presOf" srcId="{829A482B-D826-4611-A584-7531C0E63C5E}" destId="{DA098724-1CD2-4A27-8245-7385C768BC1C}" srcOrd="1" destOrd="0" presId="urn:microsoft.com/office/officeart/2005/8/layout/venn2"/>
    <dgm:cxn modelId="{1D867631-C1BC-4B6D-AA9E-F273266F05B3}" srcId="{58D396CD-CF2E-4C6B-B6D5-4FBDE56A1779}" destId="{74BC49FE-F9A5-4660-8B1C-F760E583379A}" srcOrd="0" destOrd="0" parTransId="{B497AF03-1655-49B8-AB55-D048416231E7}" sibTransId="{A790C008-CCB6-41E4-9847-8F1548C8D2DE}"/>
    <dgm:cxn modelId="{B0A9EFD3-456C-4F9A-961F-009EE9163C4A}" type="presOf" srcId="{E8CBE962-A1E9-4AAE-9343-8B9905001B23}" destId="{9ADBE3FE-E920-422D-80AD-385515DB0502}" srcOrd="1" destOrd="0" presId="urn:microsoft.com/office/officeart/2005/8/layout/venn2"/>
    <dgm:cxn modelId="{786DF4D7-8B57-47D5-95FD-D912F377F402}" type="presOf" srcId="{4A6795C2-908C-4DCF-9DE7-1E468F34F2AC}" destId="{691DE3C7-CB23-41D2-B3E9-778A2E195392}" srcOrd="0" destOrd="0" presId="urn:microsoft.com/office/officeart/2005/8/layout/venn2"/>
    <dgm:cxn modelId="{B0BF6F4A-B1B6-4498-96CD-6CAE7C915244}" srcId="{58D396CD-CF2E-4C6B-B6D5-4FBDE56A1779}" destId="{E8CBE962-A1E9-4AAE-9343-8B9905001B23}" srcOrd="3" destOrd="0" parTransId="{01372889-8041-449E-BCB1-9FC829D143BC}" sibTransId="{FF2A0FA0-766A-448E-9511-1B26F2C75485}"/>
    <dgm:cxn modelId="{6D829D8E-228E-44C6-9919-45E84F04BF09}" srcId="{58D396CD-CF2E-4C6B-B6D5-4FBDE56A1779}" destId="{30C32660-0F42-4D79-BBEA-F00E861580BE}" srcOrd="5" destOrd="0" parTransId="{328E3BA6-B07E-4A3E-B4DF-EEB2BEC26DC4}" sibTransId="{832230DB-AE2C-4269-A371-1998DB3C258C}"/>
    <dgm:cxn modelId="{CD0FE246-1C81-46FE-B525-759FA2445B6D}" type="presOf" srcId="{30C32660-0F42-4D79-BBEA-F00E861580BE}" destId="{A4134B0A-17F8-4128-91E4-2C96D86285AB}" srcOrd="1" destOrd="0" presId="urn:microsoft.com/office/officeart/2005/8/layout/venn2"/>
    <dgm:cxn modelId="{DF9FE79A-93F4-4C50-9473-A3B2125EB921}" type="presOf" srcId="{829A482B-D826-4611-A584-7531C0E63C5E}" destId="{E7AF7B21-65CA-4255-BCA3-90A64070AEFC}" srcOrd="0" destOrd="0" presId="urn:microsoft.com/office/officeart/2005/8/layout/venn2"/>
    <dgm:cxn modelId="{DDBB4EC9-FCBF-44FB-8895-A8AE0510D47D}" type="presOf" srcId="{E8CBE962-A1E9-4AAE-9343-8B9905001B23}" destId="{A17F83AC-5B00-47CE-9FD7-438A0D78F692}" srcOrd="0" destOrd="0" presId="urn:microsoft.com/office/officeart/2005/8/layout/venn2"/>
    <dgm:cxn modelId="{05B448DC-F2E7-467D-A7DE-E404597B033F}" srcId="{58D396CD-CF2E-4C6B-B6D5-4FBDE56A1779}" destId="{829A482B-D826-4611-A584-7531C0E63C5E}" srcOrd="1" destOrd="0" parTransId="{B82C81F2-401F-4AB6-8E8D-AB546796970A}" sibTransId="{19EF85F3-EC75-4C4D-9560-77D3C837E8D1}"/>
    <dgm:cxn modelId="{9B27C899-88DF-4FE1-B4E3-3BD39D7F6BE6}" srcId="{58D396CD-CF2E-4C6B-B6D5-4FBDE56A1779}" destId="{4A6795C2-908C-4DCF-9DE7-1E468F34F2AC}" srcOrd="6" destOrd="0" parTransId="{81C3B945-DFA9-4A69-A74F-741959CE1716}" sibTransId="{27489389-44BE-4EDA-8112-84A8B43E5522}"/>
    <dgm:cxn modelId="{F15A7BD2-9F9F-407A-A99A-B8C1B8332D62}" type="presOf" srcId="{30C32660-0F42-4D79-BBEA-F00E861580BE}" destId="{7537DE46-1A20-4040-9409-1EAF5B6C061C}" srcOrd="0" destOrd="0" presId="urn:microsoft.com/office/officeart/2005/8/layout/venn2"/>
    <dgm:cxn modelId="{72F02798-089F-416F-9FEC-F554FF193736}" type="presOf" srcId="{CE2E473E-214A-4FF0-95C7-F1EEEE685BF4}" destId="{CA0CA2B2-B1F1-4B80-A07C-344245C424A7}" srcOrd="0" destOrd="0" presId="urn:microsoft.com/office/officeart/2005/8/layout/venn2"/>
    <dgm:cxn modelId="{E4A71C70-BA4E-4944-AC78-CFBDD5859F26}" type="presOf" srcId="{4A6795C2-908C-4DCF-9DE7-1E468F34F2AC}" destId="{5F873E08-F11C-4BE1-86C4-BCB8E3DC78F5}" srcOrd="1" destOrd="0" presId="urn:microsoft.com/office/officeart/2005/8/layout/venn2"/>
    <dgm:cxn modelId="{C3F6095C-7F6B-47C2-8E41-86E0B672454D}" type="presOf" srcId="{F7BCB5DB-4C67-475B-BD16-4F5BF42AC95A}" destId="{B3C0B30B-4CCE-433B-92D3-76C695EB392A}" srcOrd="0" destOrd="0" presId="urn:microsoft.com/office/officeart/2005/8/layout/venn2"/>
    <dgm:cxn modelId="{CD28F3EE-FAA3-4E40-B2F8-EB04572CC639}" type="presOf" srcId="{CE2E473E-214A-4FF0-95C7-F1EEEE685BF4}" destId="{7DECFD34-64A5-4B51-8A77-C3DA90C60FE9}" srcOrd="1" destOrd="0" presId="urn:microsoft.com/office/officeart/2005/8/layout/venn2"/>
    <dgm:cxn modelId="{8CD462BF-BF2E-4C07-B739-839EE83CE8E3}" type="presOf" srcId="{74BC49FE-F9A5-4660-8B1C-F760E583379A}" destId="{0D027750-FA0E-47CE-95E3-F92295758A09}" srcOrd="1" destOrd="0" presId="urn:microsoft.com/office/officeart/2005/8/layout/venn2"/>
    <dgm:cxn modelId="{47BA725D-1481-4E89-ACA3-6CFB88071733}" srcId="{58D396CD-CF2E-4C6B-B6D5-4FBDE56A1779}" destId="{F7BCB5DB-4C67-475B-BD16-4F5BF42AC95A}" srcOrd="4" destOrd="0" parTransId="{63659B29-8884-42B8-9414-4C83974D1F6D}" sibTransId="{346F7EF4-54F0-4FD3-9125-E2F811F3A004}"/>
    <dgm:cxn modelId="{CB99F411-B7F1-4EE0-9357-D826AB0FB8AE}" type="presParOf" srcId="{52290518-D844-4B34-8F5F-B5D984752F23}" destId="{427CEAEA-DD6D-4641-8E6C-35C97A88B62B}" srcOrd="0" destOrd="0" presId="urn:microsoft.com/office/officeart/2005/8/layout/venn2"/>
    <dgm:cxn modelId="{A8F24275-F8FA-450E-8A7A-4EE9C9578307}" type="presParOf" srcId="{427CEAEA-DD6D-4641-8E6C-35C97A88B62B}" destId="{E9525548-EF08-4BDE-9DA6-B527B3139727}" srcOrd="0" destOrd="0" presId="urn:microsoft.com/office/officeart/2005/8/layout/venn2"/>
    <dgm:cxn modelId="{3DA0DAC3-B822-4797-9533-7CD6FBDBC125}" type="presParOf" srcId="{427CEAEA-DD6D-4641-8E6C-35C97A88B62B}" destId="{0D027750-FA0E-47CE-95E3-F92295758A09}" srcOrd="1" destOrd="0" presId="urn:microsoft.com/office/officeart/2005/8/layout/venn2"/>
    <dgm:cxn modelId="{D5797280-B236-456D-88F9-5E56F5EC9655}" type="presParOf" srcId="{52290518-D844-4B34-8F5F-B5D984752F23}" destId="{969252F4-2419-46D1-96B3-04DFAA9D8F05}" srcOrd="1" destOrd="0" presId="urn:microsoft.com/office/officeart/2005/8/layout/venn2"/>
    <dgm:cxn modelId="{856514B8-78CC-4D84-B603-617FEF83E520}" type="presParOf" srcId="{969252F4-2419-46D1-96B3-04DFAA9D8F05}" destId="{E7AF7B21-65CA-4255-BCA3-90A64070AEFC}" srcOrd="0" destOrd="0" presId="urn:microsoft.com/office/officeart/2005/8/layout/venn2"/>
    <dgm:cxn modelId="{57DC911D-34FA-45A2-906D-F7EEBCD323E6}" type="presParOf" srcId="{969252F4-2419-46D1-96B3-04DFAA9D8F05}" destId="{DA098724-1CD2-4A27-8245-7385C768BC1C}" srcOrd="1" destOrd="0" presId="urn:microsoft.com/office/officeart/2005/8/layout/venn2"/>
    <dgm:cxn modelId="{F697ED8B-9F50-4CC8-BB52-E8A8AEC9458E}" type="presParOf" srcId="{52290518-D844-4B34-8F5F-B5D984752F23}" destId="{B05EEF64-433B-47B9-A619-55C84B4BC4E8}" srcOrd="2" destOrd="0" presId="urn:microsoft.com/office/officeart/2005/8/layout/venn2"/>
    <dgm:cxn modelId="{A1C265E2-E359-4024-967C-5C8F359F974B}" type="presParOf" srcId="{B05EEF64-433B-47B9-A619-55C84B4BC4E8}" destId="{CA0CA2B2-B1F1-4B80-A07C-344245C424A7}" srcOrd="0" destOrd="0" presId="urn:microsoft.com/office/officeart/2005/8/layout/venn2"/>
    <dgm:cxn modelId="{5AF5F16D-E4DC-451A-984B-EF25C7F3B2EF}" type="presParOf" srcId="{B05EEF64-433B-47B9-A619-55C84B4BC4E8}" destId="{7DECFD34-64A5-4B51-8A77-C3DA90C60FE9}" srcOrd="1" destOrd="0" presId="urn:microsoft.com/office/officeart/2005/8/layout/venn2"/>
    <dgm:cxn modelId="{C536C964-D00A-4EC2-8AAE-9D8373809E4E}" type="presParOf" srcId="{52290518-D844-4B34-8F5F-B5D984752F23}" destId="{0CFC52A0-FD9F-4BF8-8968-B36A73A9FDDE}" srcOrd="3" destOrd="0" presId="urn:microsoft.com/office/officeart/2005/8/layout/venn2"/>
    <dgm:cxn modelId="{53D29791-C4F4-49FE-A559-65D9B5DD5BA0}" type="presParOf" srcId="{0CFC52A0-FD9F-4BF8-8968-B36A73A9FDDE}" destId="{A17F83AC-5B00-47CE-9FD7-438A0D78F692}" srcOrd="0" destOrd="0" presId="urn:microsoft.com/office/officeart/2005/8/layout/venn2"/>
    <dgm:cxn modelId="{397B965E-7B8B-403B-82B3-05712DCE1B88}" type="presParOf" srcId="{0CFC52A0-FD9F-4BF8-8968-B36A73A9FDDE}" destId="{9ADBE3FE-E920-422D-80AD-385515DB0502}" srcOrd="1" destOrd="0" presId="urn:microsoft.com/office/officeart/2005/8/layout/venn2"/>
    <dgm:cxn modelId="{BC2DFC2C-217C-4AC2-BE41-86CB9CF0388F}" type="presParOf" srcId="{52290518-D844-4B34-8F5F-B5D984752F23}" destId="{62C23A6B-6598-49E3-B203-ACE29A47CB9B}" srcOrd="4" destOrd="0" presId="urn:microsoft.com/office/officeart/2005/8/layout/venn2"/>
    <dgm:cxn modelId="{3A41AB3A-7BA4-4503-A80D-C8F894681F41}" type="presParOf" srcId="{62C23A6B-6598-49E3-B203-ACE29A47CB9B}" destId="{B3C0B30B-4CCE-433B-92D3-76C695EB392A}" srcOrd="0" destOrd="0" presId="urn:microsoft.com/office/officeart/2005/8/layout/venn2"/>
    <dgm:cxn modelId="{F091182A-3377-4DEB-99C4-96B841F84A2E}" type="presParOf" srcId="{62C23A6B-6598-49E3-B203-ACE29A47CB9B}" destId="{1CE7DF8E-59CB-4700-8244-DC18AAED0BA1}" srcOrd="1" destOrd="0" presId="urn:microsoft.com/office/officeart/2005/8/layout/venn2"/>
    <dgm:cxn modelId="{F7FFBA62-F67A-41E2-ACE9-2A0796720182}" type="presParOf" srcId="{52290518-D844-4B34-8F5F-B5D984752F23}" destId="{78CC34DD-A7CD-480B-94C5-779B13FE72E3}" srcOrd="5" destOrd="0" presId="urn:microsoft.com/office/officeart/2005/8/layout/venn2"/>
    <dgm:cxn modelId="{42EC9263-AFAC-4A53-8CD3-F9EAF75E2917}" type="presParOf" srcId="{78CC34DD-A7CD-480B-94C5-779B13FE72E3}" destId="{7537DE46-1A20-4040-9409-1EAF5B6C061C}" srcOrd="0" destOrd="0" presId="urn:microsoft.com/office/officeart/2005/8/layout/venn2"/>
    <dgm:cxn modelId="{A37693AD-A4CD-4839-9E9C-37E25D6CFF6D}" type="presParOf" srcId="{78CC34DD-A7CD-480B-94C5-779B13FE72E3}" destId="{A4134B0A-17F8-4128-91E4-2C96D86285AB}" srcOrd="1" destOrd="0" presId="urn:microsoft.com/office/officeart/2005/8/layout/venn2"/>
    <dgm:cxn modelId="{9ECCFF20-A872-4D71-84C2-8E6A71040164}" type="presParOf" srcId="{52290518-D844-4B34-8F5F-B5D984752F23}" destId="{A3A9321A-92D7-4C2D-95B4-3DCFF7566A2D}" srcOrd="6" destOrd="0" presId="urn:microsoft.com/office/officeart/2005/8/layout/venn2"/>
    <dgm:cxn modelId="{4039623C-2CF5-4959-B9D9-9DC4AFFA8CA6}" type="presParOf" srcId="{A3A9321A-92D7-4C2D-95B4-3DCFF7566A2D}" destId="{691DE3C7-CB23-41D2-B3E9-778A2E195392}" srcOrd="0" destOrd="0" presId="urn:microsoft.com/office/officeart/2005/8/layout/venn2"/>
    <dgm:cxn modelId="{D6C23317-0CB7-4CCF-A4DB-C02D008315DD}" type="presParOf" srcId="{A3A9321A-92D7-4C2D-95B4-3DCFF7566A2D}" destId="{5F873E08-F11C-4BE1-86C4-BCB8E3DC78F5}"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A1A012-4AEC-4E67-9232-63E0565CA3D9}">
      <dsp:nvSpPr>
        <dsp:cNvPr id="0" name=""/>
        <dsp:cNvSpPr/>
      </dsp:nvSpPr>
      <dsp:spPr>
        <a:xfrm rot="5400000">
          <a:off x="2731940" y="76991"/>
          <a:ext cx="1139361" cy="991244"/>
        </a:xfrm>
        <a:prstGeom prst="hexagon">
          <a:avLst>
            <a:gd name="adj" fmla="val 25000"/>
            <a:gd name="vf" fmla="val 115470"/>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2. Public value statement</a:t>
          </a:r>
        </a:p>
      </dsp:txBody>
      <dsp:txXfrm rot="-5400000">
        <a:off x="2960467" y="180483"/>
        <a:ext cx="682306" cy="784261"/>
      </dsp:txXfrm>
    </dsp:sp>
    <dsp:sp modelId="{77A5706D-1A53-41B3-86D6-E722FAC2D7D1}">
      <dsp:nvSpPr>
        <dsp:cNvPr id="0" name=""/>
        <dsp:cNvSpPr/>
      </dsp:nvSpPr>
      <dsp:spPr>
        <a:xfrm>
          <a:off x="3827323" y="230805"/>
          <a:ext cx="1271527" cy="683617"/>
        </a:xfrm>
        <a:prstGeom prst="rect">
          <a:avLst/>
        </a:prstGeom>
        <a:noFill/>
        <a:ln>
          <a:noFill/>
        </a:ln>
        <a:effectLst/>
      </dsp:spPr>
      <dsp:style>
        <a:lnRef idx="0">
          <a:scrgbClr r="0" g="0" b="0"/>
        </a:lnRef>
        <a:fillRef idx="0">
          <a:scrgbClr r="0" g="0" b="0"/>
        </a:fillRef>
        <a:effectRef idx="0">
          <a:scrgbClr r="0" g="0" b="0"/>
        </a:effectRef>
        <a:fontRef idx="minor"/>
      </dsp:style>
    </dsp:sp>
    <dsp:sp modelId="{D52D5F0D-49B1-40A5-BBF5-F5BB111F81ED}">
      <dsp:nvSpPr>
        <dsp:cNvPr id="0" name=""/>
        <dsp:cNvSpPr/>
      </dsp:nvSpPr>
      <dsp:spPr>
        <a:xfrm rot="5400000">
          <a:off x="1661396" y="76991"/>
          <a:ext cx="1139361" cy="991244"/>
        </a:xfrm>
        <a:prstGeom prst="hexagon">
          <a:avLst>
            <a:gd name="adj" fmla="val 25000"/>
            <a:gd name="vf" fmla="val 1154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a:t>1. Public value statement</a:t>
          </a:r>
        </a:p>
      </dsp:txBody>
      <dsp:txXfrm rot="-5400000">
        <a:off x="1889923" y="180483"/>
        <a:ext cx="682306" cy="784261"/>
      </dsp:txXfrm>
    </dsp:sp>
    <dsp:sp modelId="{B6881D91-24CA-4343-B5A9-72CCE896F24C}">
      <dsp:nvSpPr>
        <dsp:cNvPr id="0" name=""/>
        <dsp:cNvSpPr/>
      </dsp:nvSpPr>
      <dsp:spPr>
        <a:xfrm rot="5400000">
          <a:off x="2194617" y="1044082"/>
          <a:ext cx="1139361" cy="991244"/>
        </a:xfrm>
        <a:prstGeom prst="hexagon">
          <a:avLst>
            <a:gd name="adj" fmla="val 25000"/>
            <a:gd name="vf" fmla="val 11547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3. Public value statement</a:t>
          </a:r>
        </a:p>
      </dsp:txBody>
      <dsp:txXfrm rot="-5400000">
        <a:off x="2423144" y="1147574"/>
        <a:ext cx="682306" cy="784261"/>
      </dsp:txXfrm>
    </dsp:sp>
    <dsp:sp modelId="{FF47617A-9545-41E0-B805-6AA1EA127195}">
      <dsp:nvSpPr>
        <dsp:cNvPr id="0" name=""/>
        <dsp:cNvSpPr/>
      </dsp:nvSpPr>
      <dsp:spPr>
        <a:xfrm>
          <a:off x="997148" y="1197895"/>
          <a:ext cx="1230510" cy="683617"/>
        </a:xfrm>
        <a:prstGeom prst="rect">
          <a:avLst/>
        </a:prstGeom>
        <a:noFill/>
        <a:ln>
          <a:noFill/>
        </a:ln>
        <a:effectLst/>
      </dsp:spPr>
      <dsp:style>
        <a:lnRef idx="0">
          <a:scrgbClr r="0" g="0" b="0"/>
        </a:lnRef>
        <a:fillRef idx="0">
          <a:scrgbClr r="0" g="0" b="0"/>
        </a:fillRef>
        <a:effectRef idx="0">
          <a:scrgbClr r="0" g="0" b="0"/>
        </a:effectRef>
        <a:fontRef idx="minor"/>
      </dsp:style>
    </dsp:sp>
    <dsp:sp modelId="{87601BE4-1AF6-483D-82CB-C212F3064881}">
      <dsp:nvSpPr>
        <dsp:cNvPr id="0" name=""/>
        <dsp:cNvSpPr/>
      </dsp:nvSpPr>
      <dsp:spPr>
        <a:xfrm rot="5400000">
          <a:off x="3265162" y="1044082"/>
          <a:ext cx="1139361" cy="991244"/>
        </a:xfrm>
        <a:prstGeom prst="hexagon">
          <a:avLst>
            <a:gd name="adj" fmla="val 25000"/>
            <a:gd name="vf" fmla="val 11547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a:t>4. Public value statement</a:t>
          </a:r>
        </a:p>
      </dsp:txBody>
      <dsp:txXfrm rot="-5400000">
        <a:off x="3493689" y="1147574"/>
        <a:ext cx="682306" cy="784261"/>
      </dsp:txXfrm>
    </dsp:sp>
    <dsp:sp modelId="{ED341492-2DC4-4BAF-9655-BCE282583E3F}">
      <dsp:nvSpPr>
        <dsp:cNvPr id="0" name=""/>
        <dsp:cNvSpPr/>
      </dsp:nvSpPr>
      <dsp:spPr>
        <a:xfrm rot="5400000">
          <a:off x="2731940" y="2011172"/>
          <a:ext cx="1139361" cy="991244"/>
        </a:xfrm>
        <a:prstGeom prst="hexagon">
          <a:avLst>
            <a:gd name="adj" fmla="val 25000"/>
            <a:gd name="vf" fmla="val 11547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6. Public value statement</a:t>
          </a:r>
        </a:p>
      </dsp:txBody>
      <dsp:txXfrm rot="-5400000">
        <a:off x="2960467" y="2114664"/>
        <a:ext cx="682306" cy="784261"/>
      </dsp:txXfrm>
    </dsp:sp>
    <dsp:sp modelId="{55BE82E1-755D-4486-BD75-3501FB6AB1C1}">
      <dsp:nvSpPr>
        <dsp:cNvPr id="0" name=""/>
        <dsp:cNvSpPr/>
      </dsp:nvSpPr>
      <dsp:spPr>
        <a:xfrm>
          <a:off x="3827323" y="2164986"/>
          <a:ext cx="1271527" cy="683617"/>
        </a:xfrm>
        <a:prstGeom prst="rect">
          <a:avLst/>
        </a:prstGeom>
        <a:noFill/>
        <a:ln>
          <a:noFill/>
        </a:ln>
        <a:effectLst/>
      </dsp:spPr>
      <dsp:style>
        <a:lnRef idx="0">
          <a:scrgbClr r="0" g="0" b="0"/>
        </a:lnRef>
        <a:fillRef idx="0">
          <a:scrgbClr r="0" g="0" b="0"/>
        </a:fillRef>
        <a:effectRef idx="0">
          <a:scrgbClr r="0" g="0" b="0"/>
        </a:effectRef>
        <a:fontRef idx="minor"/>
      </dsp:style>
    </dsp:sp>
    <dsp:sp modelId="{85AA45F2-C12D-4C85-9D8D-562FB5FFB1AF}">
      <dsp:nvSpPr>
        <dsp:cNvPr id="0" name=""/>
        <dsp:cNvSpPr/>
      </dsp:nvSpPr>
      <dsp:spPr>
        <a:xfrm rot="5400000">
          <a:off x="1661396" y="2011172"/>
          <a:ext cx="1139361" cy="991244"/>
        </a:xfrm>
        <a:prstGeom prst="hexagon">
          <a:avLst>
            <a:gd name="adj" fmla="val 2500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r>
            <a:rPr lang="en-US" sz="1200" kern="1200" dirty="0"/>
            <a:t>5. Public value statement</a:t>
          </a:r>
        </a:p>
      </dsp:txBody>
      <dsp:txXfrm rot="-5400000">
        <a:off x="1889923" y="2114664"/>
        <a:ext cx="682306" cy="784261"/>
      </dsp:txXfrm>
    </dsp:sp>
    <dsp:sp modelId="{0B9769AA-3128-43D4-A6AC-32E9D3C2A039}">
      <dsp:nvSpPr>
        <dsp:cNvPr id="0" name=""/>
        <dsp:cNvSpPr/>
      </dsp:nvSpPr>
      <dsp:spPr>
        <a:xfrm rot="5400000">
          <a:off x="2185867" y="2923474"/>
          <a:ext cx="1156862" cy="1118322"/>
        </a:xfrm>
        <a:prstGeom prst="hexagon">
          <a:avLst>
            <a:gd name="adj" fmla="val 25000"/>
            <a:gd name="vf" fmla="val 1154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7. Public value statement</a:t>
          </a:r>
        </a:p>
      </dsp:txBody>
      <dsp:txXfrm rot="-5400000">
        <a:off x="2388419" y="3093803"/>
        <a:ext cx="751758" cy="777664"/>
      </dsp:txXfrm>
    </dsp:sp>
    <dsp:sp modelId="{68988C1B-55CE-4F97-A0DB-2332FA820F7F}">
      <dsp:nvSpPr>
        <dsp:cNvPr id="0" name=""/>
        <dsp:cNvSpPr/>
      </dsp:nvSpPr>
      <dsp:spPr>
        <a:xfrm>
          <a:off x="997148" y="3140827"/>
          <a:ext cx="1230510" cy="683617"/>
        </a:xfrm>
        <a:prstGeom prst="rect">
          <a:avLst/>
        </a:prstGeom>
        <a:noFill/>
        <a:ln>
          <a:noFill/>
        </a:ln>
        <a:effectLst/>
      </dsp:spPr>
      <dsp:style>
        <a:lnRef idx="0">
          <a:scrgbClr r="0" g="0" b="0"/>
        </a:lnRef>
        <a:fillRef idx="0">
          <a:scrgbClr r="0" g="0" b="0"/>
        </a:fillRef>
        <a:effectRef idx="0">
          <a:scrgbClr r="0" g="0" b="0"/>
        </a:effectRef>
        <a:fontRef idx="minor"/>
      </dsp:style>
    </dsp:sp>
    <dsp:sp modelId="{AA6453F9-7CC8-4491-BC6C-C2A289E3805A}">
      <dsp:nvSpPr>
        <dsp:cNvPr id="0" name=""/>
        <dsp:cNvSpPr/>
      </dsp:nvSpPr>
      <dsp:spPr>
        <a:xfrm rot="5400000">
          <a:off x="4155944" y="1533517"/>
          <a:ext cx="1139361" cy="991244"/>
        </a:xfrm>
        <a:prstGeom prst="hexagon">
          <a:avLst>
            <a:gd name="adj" fmla="val 25000"/>
            <a:gd name="vf" fmla="val 115470"/>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dirty="0"/>
        </a:p>
      </dsp:txBody>
      <dsp:txXfrm rot="-5400000">
        <a:off x="4384471" y="1637009"/>
        <a:ext cx="682306" cy="7842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25548-EF08-4BDE-9DA6-B527B3139727}">
      <dsp:nvSpPr>
        <dsp:cNvPr id="0" name=""/>
        <dsp:cNvSpPr/>
      </dsp:nvSpPr>
      <dsp:spPr>
        <a:xfrm>
          <a:off x="1226630" y="-37321"/>
          <a:ext cx="6690739" cy="6541401"/>
        </a:xfrm>
        <a:prstGeom prst="ellipse">
          <a:avLst/>
        </a:prstGeom>
        <a:gradFill rotWithShape="0">
          <a:gsLst>
            <a:gs pos="0">
              <a:schemeClr val="accent1">
                <a:shade val="50000"/>
                <a:hueOff val="0"/>
                <a:satOff val="0"/>
                <a:lumOff val="0"/>
                <a:alphaOff val="0"/>
                <a:tint val="50000"/>
                <a:satMod val="300000"/>
              </a:schemeClr>
            </a:gs>
            <a:gs pos="35000">
              <a:schemeClr val="accent1">
                <a:shade val="50000"/>
                <a:hueOff val="0"/>
                <a:satOff val="0"/>
                <a:lumOff val="0"/>
                <a:alphaOff val="0"/>
                <a:tint val="37000"/>
                <a:satMod val="300000"/>
              </a:schemeClr>
            </a:gs>
            <a:gs pos="100000">
              <a:schemeClr val="accent1">
                <a:shade val="5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Brand Promise</a:t>
          </a:r>
        </a:p>
      </dsp:txBody>
      <dsp:txXfrm>
        <a:off x="3317486" y="289748"/>
        <a:ext cx="2509027" cy="654140"/>
      </dsp:txXfrm>
    </dsp:sp>
    <dsp:sp modelId="{E7AF7B21-65CA-4255-BCA3-90A64070AEFC}">
      <dsp:nvSpPr>
        <dsp:cNvPr id="0" name=""/>
        <dsp:cNvSpPr/>
      </dsp:nvSpPr>
      <dsp:spPr>
        <a:xfrm>
          <a:off x="1728435" y="891620"/>
          <a:ext cx="5687128" cy="5687128"/>
        </a:xfrm>
        <a:prstGeom prst="ellipse">
          <a:avLst/>
        </a:prstGeom>
        <a:gradFill rotWithShape="0">
          <a:gsLst>
            <a:gs pos="0">
              <a:schemeClr val="accent1">
                <a:shade val="50000"/>
                <a:hueOff val="103268"/>
                <a:satOff val="-2160"/>
                <a:lumOff val="12018"/>
                <a:alphaOff val="0"/>
                <a:tint val="50000"/>
                <a:satMod val="300000"/>
              </a:schemeClr>
            </a:gs>
            <a:gs pos="35000">
              <a:schemeClr val="accent1">
                <a:shade val="50000"/>
                <a:hueOff val="103268"/>
                <a:satOff val="-2160"/>
                <a:lumOff val="12018"/>
                <a:alphaOff val="0"/>
                <a:tint val="37000"/>
                <a:satMod val="300000"/>
              </a:schemeClr>
            </a:gs>
            <a:gs pos="100000">
              <a:schemeClr val="accent1">
                <a:shade val="50000"/>
                <a:hueOff val="103268"/>
                <a:satOff val="-2160"/>
                <a:lumOff val="1201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Strategic Vision</a:t>
          </a:r>
        </a:p>
      </dsp:txBody>
      <dsp:txXfrm>
        <a:off x="3345712" y="1218630"/>
        <a:ext cx="2452574" cy="654019"/>
      </dsp:txXfrm>
    </dsp:sp>
    <dsp:sp modelId="{CA0CA2B2-B1F1-4B80-A07C-344245C424A7}">
      <dsp:nvSpPr>
        <dsp:cNvPr id="0" name=""/>
        <dsp:cNvSpPr/>
      </dsp:nvSpPr>
      <dsp:spPr>
        <a:xfrm>
          <a:off x="2230241" y="1895231"/>
          <a:ext cx="4683517" cy="4683517"/>
        </a:xfrm>
        <a:prstGeom prst="ellipse">
          <a:avLst/>
        </a:prstGeom>
        <a:gradFill rotWithShape="0">
          <a:gsLst>
            <a:gs pos="0">
              <a:schemeClr val="accent1">
                <a:shade val="50000"/>
                <a:hueOff val="206535"/>
                <a:satOff val="-4320"/>
                <a:lumOff val="24036"/>
                <a:alphaOff val="0"/>
                <a:tint val="50000"/>
                <a:satMod val="300000"/>
              </a:schemeClr>
            </a:gs>
            <a:gs pos="35000">
              <a:schemeClr val="accent1">
                <a:shade val="50000"/>
                <a:hueOff val="206535"/>
                <a:satOff val="-4320"/>
                <a:lumOff val="24036"/>
                <a:alphaOff val="0"/>
                <a:tint val="37000"/>
                <a:satMod val="300000"/>
              </a:schemeClr>
            </a:gs>
            <a:gs pos="100000">
              <a:schemeClr val="accent1">
                <a:shade val="50000"/>
                <a:hueOff val="206535"/>
                <a:satOff val="-4320"/>
                <a:lumOff val="2403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Strategic Plan</a:t>
          </a:r>
        </a:p>
      </dsp:txBody>
      <dsp:txXfrm>
        <a:off x="3360139" y="2218393"/>
        <a:ext cx="2423720" cy="646325"/>
      </dsp:txXfrm>
    </dsp:sp>
    <dsp:sp modelId="{A17F83AC-5B00-47CE-9FD7-438A0D78F692}">
      <dsp:nvSpPr>
        <dsp:cNvPr id="0" name=""/>
        <dsp:cNvSpPr/>
      </dsp:nvSpPr>
      <dsp:spPr>
        <a:xfrm>
          <a:off x="2530755" y="2898842"/>
          <a:ext cx="4082488" cy="3679906"/>
        </a:xfrm>
        <a:prstGeom prst="ellipse">
          <a:avLst/>
        </a:prstGeom>
        <a:gradFill rotWithShape="0">
          <a:gsLst>
            <a:gs pos="0">
              <a:schemeClr val="accent1">
                <a:shade val="50000"/>
                <a:hueOff val="309803"/>
                <a:satOff val="-6480"/>
                <a:lumOff val="36054"/>
                <a:alphaOff val="0"/>
                <a:tint val="50000"/>
                <a:satMod val="300000"/>
              </a:schemeClr>
            </a:gs>
            <a:gs pos="35000">
              <a:schemeClr val="accent1">
                <a:shade val="50000"/>
                <a:hueOff val="309803"/>
                <a:satOff val="-6480"/>
                <a:lumOff val="36054"/>
                <a:alphaOff val="0"/>
                <a:tint val="37000"/>
                <a:satMod val="300000"/>
              </a:schemeClr>
            </a:gs>
            <a:gs pos="100000">
              <a:schemeClr val="accent1">
                <a:shade val="50000"/>
                <a:hueOff val="309803"/>
                <a:satOff val="-6480"/>
                <a:lumOff val="3605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Strategic Objectives &amp; </a:t>
          </a:r>
          <a:r>
            <a:rPr lang="en-US" sz="1800" b="1" kern="1200" dirty="0">
              <a:solidFill>
                <a:schemeClr val="tx1"/>
              </a:solidFill>
            </a:rPr>
            <a:t>Goals</a:t>
          </a:r>
        </a:p>
      </dsp:txBody>
      <dsp:txXfrm>
        <a:off x="3469728" y="3230033"/>
        <a:ext cx="2204543" cy="662383"/>
      </dsp:txXfrm>
    </dsp:sp>
    <dsp:sp modelId="{B3C0B30B-4CCE-433B-92D3-76C695EB392A}">
      <dsp:nvSpPr>
        <dsp:cNvPr id="0" name=""/>
        <dsp:cNvSpPr/>
      </dsp:nvSpPr>
      <dsp:spPr>
        <a:xfrm>
          <a:off x="2946565" y="3780547"/>
          <a:ext cx="3250869" cy="2920106"/>
        </a:xfrm>
        <a:prstGeom prst="ellipse">
          <a:avLst/>
        </a:prstGeom>
        <a:gradFill rotWithShape="0">
          <a:gsLst>
            <a:gs pos="0">
              <a:schemeClr val="accent1">
                <a:shade val="50000"/>
                <a:hueOff val="309803"/>
                <a:satOff val="-6480"/>
                <a:lumOff val="36054"/>
                <a:alphaOff val="0"/>
                <a:tint val="50000"/>
                <a:satMod val="300000"/>
              </a:schemeClr>
            </a:gs>
            <a:gs pos="35000">
              <a:schemeClr val="accent1">
                <a:shade val="50000"/>
                <a:hueOff val="309803"/>
                <a:satOff val="-6480"/>
                <a:lumOff val="36054"/>
                <a:alphaOff val="0"/>
                <a:tint val="37000"/>
                <a:satMod val="300000"/>
              </a:schemeClr>
            </a:gs>
            <a:gs pos="100000">
              <a:schemeClr val="accent1">
                <a:shade val="50000"/>
                <a:hueOff val="309803"/>
                <a:satOff val="-6480"/>
                <a:lumOff val="3605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Public Value Statements</a:t>
          </a:r>
        </a:p>
      </dsp:txBody>
      <dsp:txXfrm>
        <a:off x="3515467" y="4145560"/>
        <a:ext cx="2113065" cy="730026"/>
      </dsp:txXfrm>
    </dsp:sp>
    <dsp:sp modelId="{7537DE46-1A20-4040-9409-1EAF5B6C061C}">
      <dsp:nvSpPr>
        <dsp:cNvPr id="0" name=""/>
        <dsp:cNvSpPr/>
      </dsp:nvSpPr>
      <dsp:spPr>
        <a:xfrm>
          <a:off x="3490893" y="4756751"/>
          <a:ext cx="2162212" cy="1971309"/>
        </a:xfrm>
        <a:prstGeom prst="ellipse">
          <a:avLst/>
        </a:prstGeom>
        <a:gradFill rotWithShape="0">
          <a:gsLst>
            <a:gs pos="0">
              <a:schemeClr val="accent1">
                <a:shade val="50000"/>
                <a:hueOff val="206535"/>
                <a:satOff val="-4320"/>
                <a:lumOff val="24036"/>
                <a:alphaOff val="0"/>
                <a:tint val="50000"/>
                <a:satMod val="300000"/>
              </a:schemeClr>
            </a:gs>
            <a:gs pos="35000">
              <a:schemeClr val="accent1">
                <a:shade val="50000"/>
                <a:hueOff val="206535"/>
                <a:satOff val="-4320"/>
                <a:lumOff val="24036"/>
                <a:alphaOff val="0"/>
                <a:tint val="37000"/>
                <a:satMod val="300000"/>
              </a:schemeClr>
            </a:gs>
            <a:gs pos="100000">
              <a:schemeClr val="accent1">
                <a:shade val="50000"/>
                <a:hueOff val="206535"/>
                <a:satOff val="-4320"/>
                <a:lumOff val="2403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Condition Changes</a:t>
          </a:r>
        </a:p>
      </dsp:txBody>
      <dsp:txXfrm>
        <a:off x="3836847" y="5051462"/>
        <a:ext cx="1470304" cy="475085"/>
      </dsp:txXfrm>
    </dsp:sp>
    <dsp:sp modelId="{691DE3C7-CB23-41D2-B3E9-778A2E195392}">
      <dsp:nvSpPr>
        <dsp:cNvPr id="0" name=""/>
        <dsp:cNvSpPr/>
      </dsp:nvSpPr>
      <dsp:spPr>
        <a:xfrm>
          <a:off x="3726753" y="5593980"/>
          <a:ext cx="1690492" cy="965925"/>
        </a:xfrm>
        <a:prstGeom prst="ellipse">
          <a:avLst/>
        </a:prstGeom>
        <a:gradFill rotWithShape="0">
          <a:gsLst>
            <a:gs pos="0">
              <a:schemeClr val="accent1">
                <a:shade val="50000"/>
                <a:hueOff val="103268"/>
                <a:satOff val="-2160"/>
                <a:lumOff val="12018"/>
                <a:alphaOff val="0"/>
                <a:tint val="50000"/>
                <a:satMod val="300000"/>
              </a:schemeClr>
            </a:gs>
            <a:gs pos="35000">
              <a:schemeClr val="accent1">
                <a:shade val="50000"/>
                <a:hueOff val="103268"/>
                <a:satOff val="-2160"/>
                <a:lumOff val="12018"/>
                <a:alphaOff val="0"/>
                <a:tint val="37000"/>
                <a:satMod val="300000"/>
              </a:schemeClr>
            </a:gs>
            <a:gs pos="100000">
              <a:schemeClr val="accent1">
                <a:shade val="50000"/>
                <a:hueOff val="103268"/>
                <a:satOff val="-2160"/>
                <a:lumOff val="1201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t>Condition Indicators</a:t>
          </a:r>
        </a:p>
      </dsp:txBody>
      <dsp:txXfrm>
        <a:off x="3974320" y="5835461"/>
        <a:ext cx="1195358" cy="482962"/>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9D8D2C01-5A6D-4379-AE17-5D57D2B94F88}" type="datetimeFigureOut">
              <a:rPr lang="en-US" smtClean="0"/>
              <a:t>8/11/2017</a:t>
            </a:fld>
            <a:endParaRPr lang="en-US" dirty="0"/>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205F99E4-EA8D-461E-A139-EFA46483FC46}" type="slidenum">
              <a:rPr lang="en-US" smtClean="0"/>
              <a:t>‹#›</a:t>
            </a:fld>
            <a:endParaRPr lang="en-US" dirty="0"/>
          </a:p>
        </p:txBody>
      </p:sp>
    </p:spTree>
    <p:extLst>
      <p:ext uri="{BB962C8B-B14F-4D97-AF65-F5344CB8AC3E}">
        <p14:creationId xmlns:p14="http://schemas.microsoft.com/office/powerpoint/2010/main" val="3512439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1</a:t>
            </a:fld>
            <a:endParaRPr lang="en-US" dirty="0"/>
          </a:p>
        </p:txBody>
      </p:sp>
    </p:spTree>
    <p:extLst>
      <p:ext uri="{BB962C8B-B14F-4D97-AF65-F5344CB8AC3E}">
        <p14:creationId xmlns:p14="http://schemas.microsoft.com/office/powerpoint/2010/main" val="509221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may evolve as a result of the next working sessions</a:t>
            </a:r>
          </a:p>
          <a:p>
            <a:r>
              <a:rPr lang="en-US" dirty="0"/>
              <a:t>Opportunity to engage on this iteration</a:t>
            </a:r>
          </a:p>
        </p:txBody>
      </p:sp>
      <p:sp>
        <p:nvSpPr>
          <p:cNvPr id="4" name="Slide Number Placeholder 3"/>
          <p:cNvSpPr>
            <a:spLocks noGrp="1"/>
          </p:cNvSpPr>
          <p:nvPr>
            <p:ph type="sldNum" sz="quarter" idx="10"/>
          </p:nvPr>
        </p:nvSpPr>
        <p:spPr/>
        <p:txBody>
          <a:bodyPr/>
          <a:lstStyle/>
          <a:p>
            <a:fld id="{205F99E4-EA8D-461E-A139-EFA46483FC46}" type="slidenum">
              <a:rPr lang="en-US" smtClean="0"/>
              <a:t>18</a:t>
            </a:fld>
            <a:endParaRPr lang="en-US" dirty="0"/>
          </a:p>
        </p:txBody>
      </p:sp>
    </p:spTree>
    <p:extLst>
      <p:ext uri="{BB962C8B-B14F-4D97-AF65-F5344CB8AC3E}">
        <p14:creationId xmlns:p14="http://schemas.microsoft.com/office/powerpoint/2010/main" val="119936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9363">
              <a:defRPr/>
            </a:pPr>
            <a:r>
              <a:rPr lang="en-US" b="0" dirty="0"/>
              <a:t>Strategic communications group composed the brand promise</a:t>
            </a:r>
          </a:p>
          <a:p>
            <a:pPr defTabSz="939363">
              <a:defRPr/>
            </a:pPr>
            <a:r>
              <a:rPr lang="en-US" b="0" dirty="0"/>
              <a:t>UC ANR brand promise available on google – presentation given at 2015 joints SI conference</a:t>
            </a:r>
          </a:p>
          <a:p>
            <a:pPr defTabSz="939363">
              <a:defRPr/>
            </a:pPr>
            <a:r>
              <a:rPr lang="en-US" b="0" dirty="0"/>
              <a:t>UC ANR brand promise – google you will find the ANR story (goal 15)</a:t>
            </a:r>
          </a:p>
          <a:p>
            <a:pPr defTabSz="939363">
              <a:defRPr/>
            </a:pPr>
            <a:r>
              <a:rPr lang="en-US" b="0" dirty="0"/>
              <a:t>Brand promise = how we do our work</a:t>
            </a:r>
          </a:p>
          <a:p>
            <a:pPr defTabSz="939363">
              <a:defRPr/>
            </a:pPr>
            <a:r>
              <a:rPr lang="en-US" b="1" dirty="0"/>
              <a:t>How do we frame the brand promise</a:t>
            </a:r>
          </a:p>
          <a:p>
            <a:pPr marL="293551" indent="-293551">
              <a:buFont typeface="Arial" panose="020B0604020202020204" pitchFamily="34" charset="0"/>
              <a:buChar char="•"/>
            </a:pPr>
            <a:r>
              <a:rPr lang="en-US" i="1" dirty="0"/>
              <a:t>Position and </a:t>
            </a:r>
            <a:r>
              <a:rPr lang="en-US" b="1" i="1" dirty="0"/>
              <a:t>value</a:t>
            </a:r>
            <a:r>
              <a:rPr lang="en-US" i="1" dirty="0"/>
              <a:t> of UC ANR</a:t>
            </a:r>
          </a:p>
          <a:p>
            <a:pPr marL="293551" indent="-293551">
              <a:buFont typeface="Arial" panose="020B0604020202020204" pitchFamily="34" charset="0"/>
              <a:buChar char="•"/>
            </a:pPr>
            <a:r>
              <a:rPr lang="en-US" i="1" dirty="0"/>
              <a:t>What customers can </a:t>
            </a:r>
            <a:r>
              <a:rPr lang="en-US" b="1" i="1" dirty="0"/>
              <a:t>expect</a:t>
            </a:r>
            <a:r>
              <a:rPr lang="en-US" i="1" dirty="0"/>
              <a:t> in their interactions with UC ANR </a:t>
            </a:r>
          </a:p>
          <a:p>
            <a:pPr marL="293551" indent="-293551">
              <a:buFont typeface="Arial" panose="020B0604020202020204" pitchFamily="34" charset="0"/>
              <a:buChar char="•"/>
            </a:pPr>
            <a:r>
              <a:rPr lang="en-US" i="1" dirty="0"/>
              <a:t>What should they </a:t>
            </a:r>
            <a:r>
              <a:rPr lang="en-US" b="1" i="1" dirty="0"/>
              <a:t>experience</a:t>
            </a:r>
            <a:r>
              <a:rPr lang="en-US" i="1" dirty="0"/>
              <a:t> with UC ANR</a:t>
            </a:r>
          </a:p>
          <a:p>
            <a:pPr marL="293551" indent="-293551">
              <a:buFont typeface="Arial" panose="020B0604020202020204" pitchFamily="34" charset="0"/>
              <a:buChar char="•"/>
            </a:pPr>
            <a:r>
              <a:rPr lang="en-US" i="1" dirty="0"/>
              <a:t>How should they </a:t>
            </a:r>
            <a:r>
              <a:rPr lang="en-US" b="1" i="1" dirty="0"/>
              <a:t>feel</a:t>
            </a:r>
            <a:r>
              <a:rPr lang="en-US" i="1" dirty="0"/>
              <a:t> when working with UC ANR</a:t>
            </a:r>
          </a:p>
          <a:p>
            <a:pPr marL="293551" indent="-293551">
              <a:buFont typeface="Arial" panose="020B0604020202020204" pitchFamily="34" charset="0"/>
              <a:buChar char="•"/>
            </a:pPr>
            <a:r>
              <a:rPr lang="en-US" i="1" dirty="0"/>
              <a:t>What UC ANR </a:t>
            </a:r>
            <a:r>
              <a:rPr lang="en-US" b="1" i="1" dirty="0"/>
              <a:t>promises that is unique</a:t>
            </a:r>
          </a:p>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19</a:t>
            </a:fld>
            <a:endParaRPr lang="en-US" dirty="0"/>
          </a:p>
        </p:txBody>
      </p:sp>
    </p:spTree>
    <p:extLst>
      <p:ext uri="{BB962C8B-B14F-4D97-AF65-F5344CB8AC3E}">
        <p14:creationId xmlns:p14="http://schemas.microsoft.com/office/powerpoint/2010/main" val="377344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an expectation that we are measuring indicators?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21</a:t>
            </a:fld>
            <a:endParaRPr lang="en-US" dirty="0"/>
          </a:p>
        </p:txBody>
      </p:sp>
    </p:spTree>
    <p:extLst>
      <p:ext uri="{BB962C8B-B14F-4D97-AF65-F5344CB8AC3E}">
        <p14:creationId xmlns:p14="http://schemas.microsoft.com/office/powerpoint/2010/main" val="2140343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an expectation that we are measuring indicators?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22</a:t>
            </a:fld>
            <a:endParaRPr lang="en-US" dirty="0"/>
          </a:p>
        </p:txBody>
      </p:sp>
    </p:spTree>
    <p:extLst>
      <p:ext uri="{BB962C8B-B14F-4D97-AF65-F5344CB8AC3E}">
        <p14:creationId xmlns:p14="http://schemas.microsoft.com/office/powerpoint/2010/main" val="1380072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an expectation that we are measuring indicators?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23</a:t>
            </a:fld>
            <a:endParaRPr lang="en-US" dirty="0"/>
          </a:p>
        </p:txBody>
      </p:sp>
    </p:spTree>
    <p:extLst>
      <p:ext uri="{BB962C8B-B14F-4D97-AF65-F5344CB8AC3E}">
        <p14:creationId xmlns:p14="http://schemas.microsoft.com/office/powerpoint/2010/main" val="2000590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24</a:t>
            </a:fld>
            <a:endParaRPr lang="en-US" dirty="0"/>
          </a:p>
        </p:txBody>
      </p:sp>
    </p:spTree>
    <p:extLst>
      <p:ext uri="{BB962C8B-B14F-4D97-AF65-F5344CB8AC3E}">
        <p14:creationId xmlns:p14="http://schemas.microsoft.com/office/powerpoint/2010/main" val="2804753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26</a:t>
            </a:fld>
            <a:endParaRPr lang="en-US" dirty="0"/>
          </a:p>
        </p:txBody>
      </p:sp>
    </p:spTree>
    <p:extLst>
      <p:ext uri="{BB962C8B-B14F-4D97-AF65-F5344CB8AC3E}">
        <p14:creationId xmlns:p14="http://schemas.microsoft.com/office/powerpoint/2010/main" val="31885890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28</a:t>
            </a:fld>
            <a:endParaRPr lang="en-US" dirty="0"/>
          </a:p>
        </p:txBody>
      </p:sp>
    </p:spTree>
    <p:extLst>
      <p:ext uri="{BB962C8B-B14F-4D97-AF65-F5344CB8AC3E}">
        <p14:creationId xmlns:p14="http://schemas.microsoft.com/office/powerpoint/2010/main" val="1541909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this is a timely and useful exercise for the division, it comes with a very challenging timeline. The 2025 Strategic Vision will guide our work, and where strategic plans already exist within the statewide programs, strategic initiatives, Research and Extension Centers, budget plans, etc., we will draw from these plans.</a:t>
            </a:r>
          </a:p>
          <a:p>
            <a:endParaRPr lang="en-US" dirty="0"/>
          </a:p>
          <a:p>
            <a:r>
              <a:rPr lang="en-US" dirty="0"/>
              <a:t>Because of the timeline, it is not possible to conduct the extensive input and feedback processes that were used in creating the 2025 Strategic Vision. </a:t>
            </a:r>
          </a:p>
          <a:p>
            <a:endParaRPr lang="en-US" dirty="0"/>
          </a:p>
          <a:p>
            <a:r>
              <a:rPr lang="en-US" dirty="0"/>
              <a:t>However, strategic plans, by nature, are dynamic documents. The intent is to position ANR to achieve the goals laid out in the 2025 Strategic Vision and address strengths, weaknesses and gaps in attaining those goals. </a:t>
            </a:r>
          </a:p>
          <a:p>
            <a:endParaRPr lang="en-US" dirty="0"/>
          </a:p>
          <a:p>
            <a:r>
              <a:rPr lang="en-US" dirty="0"/>
              <a:t>The draft that is shared with the president will undergo a vetting process with ANR advisory groups and committees.</a:t>
            </a:r>
          </a:p>
        </p:txBody>
      </p:sp>
      <p:sp>
        <p:nvSpPr>
          <p:cNvPr id="4" name="Slide Number Placeholder 3"/>
          <p:cNvSpPr>
            <a:spLocks noGrp="1"/>
          </p:cNvSpPr>
          <p:nvPr>
            <p:ph type="sldNum" sz="quarter" idx="10"/>
          </p:nvPr>
        </p:nvSpPr>
        <p:spPr/>
        <p:txBody>
          <a:bodyPr/>
          <a:lstStyle/>
          <a:p>
            <a:fld id="{920D8FB2-DDAF-401B-A992-870DFD215404}"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938494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6975" y="701675"/>
            <a:ext cx="4683125" cy="35115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008708" y="8893297"/>
            <a:ext cx="3066733" cy="468154"/>
          </a:xfrm>
          <a:prstGeom prst="rect">
            <a:avLst/>
          </a:prstGeom>
        </p:spPr>
        <p:txBody>
          <a:bodyPr lIns="92023" tIns="46011" rIns="92023" bIns="46011"/>
          <a:lstStyle/>
          <a:p>
            <a:fld id="{920D8FB2-DDAF-401B-A992-870DFD215404}"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60116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7</a:t>
            </a:fld>
            <a:endParaRPr lang="en-US" dirty="0"/>
          </a:p>
        </p:txBody>
      </p:sp>
    </p:spTree>
    <p:extLst>
      <p:ext uri="{BB962C8B-B14F-4D97-AF65-F5344CB8AC3E}">
        <p14:creationId xmlns:p14="http://schemas.microsoft.com/office/powerpoint/2010/main" val="1322190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Traditionally, ANR is good at conveying the value we provide to stakeholders and we can improve how we convey the value we indirectly provide to California and how this aligns with our goal 5.</a:t>
            </a:r>
          </a:p>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8</a:t>
            </a:fld>
            <a:endParaRPr lang="en-US" dirty="0"/>
          </a:p>
        </p:txBody>
      </p:sp>
    </p:spTree>
    <p:extLst>
      <p:ext uri="{BB962C8B-B14F-4D97-AF65-F5344CB8AC3E}">
        <p14:creationId xmlns:p14="http://schemas.microsoft.com/office/powerpoint/2010/main" val="1618951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9</a:t>
            </a:fld>
            <a:endParaRPr lang="en-US" dirty="0"/>
          </a:p>
        </p:txBody>
      </p:sp>
    </p:spTree>
    <p:extLst>
      <p:ext uri="{BB962C8B-B14F-4D97-AF65-F5344CB8AC3E}">
        <p14:creationId xmlns:p14="http://schemas.microsoft.com/office/powerpoint/2010/main" val="1769519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10</a:t>
            </a:fld>
            <a:endParaRPr lang="en-US" dirty="0"/>
          </a:p>
        </p:txBody>
      </p:sp>
    </p:spTree>
    <p:extLst>
      <p:ext uri="{BB962C8B-B14F-4D97-AF65-F5344CB8AC3E}">
        <p14:creationId xmlns:p14="http://schemas.microsoft.com/office/powerpoint/2010/main" val="4231631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11</a:t>
            </a:fld>
            <a:endParaRPr lang="en-US" dirty="0"/>
          </a:p>
        </p:txBody>
      </p:sp>
    </p:spTree>
    <p:extLst>
      <p:ext uri="{BB962C8B-B14F-4D97-AF65-F5344CB8AC3E}">
        <p14:creationId xmlns:p14="http://schemas.microsoft.com/office/powerpoint/2010/main" val="911277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5F99E4-EA8D-461E-A139-EFA46483FC46}" type="slidenum">
              <a:rPr lang="en-US" smtClean="0"/>
              <a:t>17</a:t>
            </a:fld>
            <a:endParaRPr lang="en-US" dirty="0"/>
          </a:p>
        </p:txBody>
      </p:sp>
    </p:spTree>
    <p:extLst>
      <p:ext uri="{BB962C8B-B14F-4D97-AF65-F5344CB8AC3E}">
        <p14:creationId xmlns:p14="http://schemas.microsoft.com/office/powerpoint/2010/main" val="3224385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0B1071-FAFC-41DD-86E6-876D9F46D25C}" type="datetime1">
              <a:rPr lang="en-US" smtClean="0"/>
              <a:t>8/11/2017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32769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DEC0EF-25E7-4162-AABB-6483A8C16D5B}" type="datetime1">
              <a:rPr lang="en-US" smtClean="0"/>
              <a:t>8/11/2017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57268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364514-F135-42B1-B56F-60C1489254A2}" type="datetime1">
              <a:rPr lang="en-US" smtClean="0"/>
              <a:t>8/11/2017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146460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279892-86FF-43BB-9D9E-A574614C42B0}"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829380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lvl1pPr algn="l">
              <a:defRPr sz="3200" b="1">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457200" y="914400"/>
            <a:ext cx="8229600" cy="53340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57F14B-EA6F-49A0-987A-7B240753F658}"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4267223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1E642D-AA3E-4636-9157-5F33B179699D}"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2407625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6C23E7-7890-4AF3-87EA-04485A522D05}"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3369483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E67EB0-524D-422A-B3C2-3350171A642A}"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1073655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88AE3A-4FC9-462D-8CED-B9D13562C134}"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1416347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7B4E5-230E-4094-B137-D12CB08CC83E}"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15679140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433704-8F53-4557-A1B4-96ABA52D97B9}"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23441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9BD221-0794-45E6-8361-6786A93CFBC0}" type="datetime1">
              <a:rPr lang="en-US" smtClean="0"/>
              <a:t>8/11/2017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40274660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0E6F65-5FB0-4573-8D3D-F184FF87F2A4}"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2398027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8FC761-DFA6-4E22-9EC1-84AB532A56FF}"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14860087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8A7E67-1098-4C06-A674-8A546B98BFB8}" type="datetime1">
              <a:rPr lang="en-US" smtClean="0">
                <a:solidFill>
                  <a:prstClr val="black">
                    <a:lumMod val="50000"/>
                    <a:lumOff val="50000"/>
                  </a:prstClr>
                </a:solidFill>
              </a:rPr>
              <a:t>8/11/2017</a:t>
            </a:fld>
            <a:endParaRPr lang="en-US" dirty="0">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67D120D4-6535-4B7A-BCEB-2AA33453683A}" type="slidenum">
              <a:rPr lang="en-US" smtClean="0">
                <a:solidFill>
                  <a:prstClr val="black">
                    <a:lumMod val="50000"/>
                    <a:lumOff val="50000"/>
                  </a:prstClr>
                </a:solidFill>
              </a:rPr>
              <a:pPr/>
              <a:t>‹#›</a:t>
            </a:fld>
            <a:endParaRPr lang="en-US" dirty="0">
              <a:solidFill>
                <a:prstClr val="black">
                  <a:lumMod val="50000"/>
                  <a:lumOff val="50000"/>
                </a:prstClr>
              </a:solidFill>
            </a:endParaRPr>
          </a:p>
        </p:txBody>
      </p:sp>
    </p:spTree>
    <p:extLst>
      <p:ext uri="{BB962C8B-B14F-4D97-AF65-F5344CB8AC3E}">
        <p14:creationId xmlns:p14="http://schemas.microsoft.com/office/powerpoint/2010/main" val="3958876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493A6C-1B74-4829-AC37-EF014DC1D6C1}" type="datetime1">
              <a:rPr lang="en-US" smtClean="0"/>
              <a:t>8/11/2017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3223125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1FEAD9-E4C9-4D82-9393-6A575A302BCE}" type="datetime1">
              <a:rPr lang="en-US" smtClean="0"/>
              <a:t>8/11/2017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257228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63623B-952B-4F78-94E8-267F2908ADE1}" type="datetime1">
              <a:rPr lang="en-US" smtClean="0"/>
              <a:t>8/11/2017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48E8F0D-114A-4EA1-9534-55863BE30F68}" type="slidenum">
              <a:rPr lang="en-US" smtClean="0"/>
              <a:t>‹#›</a:t>
            </a:fld>
            <a:endParaRPr lang="en-US" dirty="0"/>
          </a:p>
        </p:txBody>
      </p:sp>
    </p:spTree>
    <p:extLst>
      <p:ext uri="{BB962C8B-B14F-4D97-AF65-F5344CB8AC3E}">
        <p14:creationId xmlns:p14="http://schemas.microsoft.com/office/powerpoint/2010/main" val="3454354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3852AB-A6C1-4B62-BE19-8F2AC750F773}" type="datetime1">
              <a:rPr lang="en-US" smtClean="0"/>
              <a:t>8/11/2017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4040725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C29EA-A779-41B3-A787-93AB0E5156A5}" type="datetime1">
              <a:rPr lang="en-US" smtClean="0"/>
              <a:t>8/11/2017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299323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D0BE70-0999-4E0E-B8DC-3E09BD451DE9}" type="datetime1">
              <a:rPr lang="en-US" smtClean="0"/>
              <a:t>8/11/2017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3204629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B8991B-78C0-4A10-B648-5D5C1FCD6AA7}" type="datetime1">
              <a:rPr lang="en-US" smtClean="0"/>
              <a:t>8/11/2017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051A5-D11F-4417-B757-835634448630}" type="slidenum">
              <a:rPr lang="en-US" altLang="en-US" smtClean="0"/>
              <a:pPr/>
              <a:t>‹#›</a:t>
            </a:fld>
            <a:endParaRPr lang="en-US" altLang="en-US" dirty="0"/>
          </a:p>
        </p:txBody>
      </p:sp>
    </p:spTree>
    <p:extLst>
      <p:ext uri="{BB962C8B-B14F-4D97-AF65-F5344CB8AC3E}">
        <p14:creationId xmlns:p14="http://schemas.microsoft.com/office/powerpoint/2010/main" val="1117862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10892-390D-468E-8DC6-DEF43E04B4AE}" type="datetime1">
              <a:rPr lang="en-US" smtClean="0"/>
              <a:t>8/11/2017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F051A5-D11F-4417-B757-835634448630}" type="slidenum">
              <a:rPr lang="en-US" altLang="en-US" smtClean="0"/>
              <a:pPr/>
              <a:t>‹#›</a:t>
            </a:fld>
            <a:endParaRPr lang="en-US" altLang="en-US" dirty="0"/>
          </a:p>
        </p:txBody>
      </p:sp>
      <p:pic>
        <p:nvPicPr>
          <p:cNvPr id="7" name="Picture 6" descr="Wave+ANRLogo_UCanr_long_swash.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597" y="5697329"/>
            <a:ext cx="9131808" cy="969264"/>
          </a:xfrm>
          <a:prstGeom prst="rect">
            <a:avLst/>
          </a:prstGeom>
        </p:spPr>
      </p:pic>
    </p:spTree>
    <p:extLst>
      <p:ext uri="{BB962C8B-B14F-4D97-AF65-F5344CB8AC3E}">
        <p14:creationId xmlns:p14="http://schemas.microsoft.com/office/powerpoint/2010/main" val="329996240"/>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38200" y="685800"/>
            <a:ext cx="685800" cy="457200"/>
            <a:chOff x="76200" y="685800"/>
            <a:chExt cx="685800" cy="457200"/>
          </a:xfrm>
        </p:grpSpPr>
        <p:cxnSp>
          <p:nvCxnSpPr>
            <p:cNvPr id="9" name="Straight Connector 8"/>
            <p:cNvCxnSpPr/>
            <p:nvPr userDrawn="1"/>
          </p:nvCxnSpPr>
          <p:spPr>
            <a:xfrm>
              <a:off x="76200" y="914400"/>
              <a:ext cx="685800"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381000" y="685800"/>
              <a:ext cx="0" cy="4572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Placeholder 1"/>
          <p:cNvSpPr>
            <a:spLocks noGrp="1"/>
          </p:cNvSpPr>
          <p:nvPr>
            <p:ph type="title"/>
          </p:nvPr>
        </p:nvSpPr>
        <p:spPr>
          <a:xfrm>
            <a:off x="381000" y="274638"/>
            <a:ext cx="8382000" cy="5635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81000" y="914401"/>
            <a:ext cx="8382000" cy="5211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553201"/>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defTabSz="914400" fontAlgn="auto">
              <a:spcBef>
                <a:spcPts val="0"/>
              </a:spcBef>
              <a:spcAft>
                <a:spcPts val="0"/>
              </a:spcAft>
            </a:pPr>
            <a:fld id="{0390145A-A254-481D-A238-0A5AA3EF576E}" type="datetime1">
              <a:rPr lang="en-US" smtClean="0">
                <a:solidFill>
                  <a:prstClr val="black">
                    <a:lumMod val="50000"/>
                    <a:lumOff val="50000"/>
                  </a:prstClr>
                </a:solidFill>
                <a:latin typeface="Calibri"/>
                <a:ea typeface="+mn-ea"/>
                <a:cs typeface="+mn-cs"/>
              </a:rPr>
              <a:t>8/11/2017</a:t>
            </a:fld>
            <a:endParaRPr lang="en-US" dirty="0">
              <a:solidFill>
                <a:prstClr val="black">
                  <a:lumMod val="50000"/>
                  <a:lumOff val="50000"/>
                </a:prstClr>
              </a:solidFill>
              <a:latin typeface="Calibri"/>
              <a:ea typeface="+mn-ea"/>
              <a:cs typeface="+mn-cs"/>
            </a:endParaRPr>
          </a:p>
        </p:txBody>
      </p:sp>
      <p:sp>
        <p:nvSpPr>
          <p:cNvPr id="5" name="Footer Placeholder 4"/>
          <p:cNvSpPr>
            <a:spLocks noGrp="1"/>
          </p:cNvSpPr>
          <p:nvPr>
            <p:ph type="ftr" sz="quarter" idx="3"/>
          </p:nvPr>
        </p:nvSpPr>
        <p:spPr>
          <a:xfrm>
            <a:off x="3124200" y="6553201"/>
            <a:ext cx="28956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pPr defTabSz="914400" fontAlgn="auto">
              <a:spcBef>
                <a:spcPts val="0"/>
              </a:spcBef>
              <a:spcAft>
                <a:spcPts val="0"/>
              </a:spcAft>
            </a:pPr>
            <a:endParaRPr lang="en-US" dirty="0">
              <a:solidFill>
                <a:prstClr val="black">
                  <a:lumMod val="50000"/>
                  <a:lumOff val="50000"/>
                </a:prstClr>
              </a:solidFill>
              <a:latin typeface="Calibri"/>
              <a:ea typeface="+mn-ea"/>
              <a:cs typeface="+mn-cs"/>
            </a:endParaRPr>
          </a:p>
        </p:txBody>
      </p:sp>
      <p:sp>
        <p:nvSpPr>
          <p:cNvPr id="6" name="Slide Number Placeholder 5"/>
          <p:cNvSpPr>
            <a:spLocks noGrp="1"/>
          </p:cNvSpPr>
          <p:nvPr>
            <p:ph type="sldNum" sz="quarter" idx="4"/>
          </p:nvPr>
        </p:nvSpPr>
        <p:spPr>
          <a:xfrm>
            <a:off x="6553200" y="6553201"/>
            <a:ext cx="2133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defTabSz="914400" fontAlgn="auto">
              <a:spcBef>
                <a:spcPts val="0"/>
              </a:spcBef>
              <a:spcAft>
                <a:spcPts val="0"/>
              </a:spcAft>
            </a:pPr>
            <a:fld id="{67D120D4-6535-4B7A-BCEB-2AA33453683A}" type="slidenum">
              <a:rPr lang="en-US" smtClean="0">
                <a:solidFill>
                  <a:prstClr val="black">
                    <a:lumMod val="50000"/>
                    <a:lumOff val="50000"/>
                  </a:prstClr>
                </a:solidFill>
                <a:latin typeface="Calibri"/>
                <a:ea typeface="+mn-ea"/>
                <a:cs typeface="+mn-cs"/>
              </a:rPr>
              <a:pPr defTabSz="914400" fontAlgn="auto">
                <a:spcBef>
                  <a:spcPts val="0"/>
                </a:spcBef>
                <a:spcAft>
                  <a:spcPts val="0"/>
                </a:spcAft>
              </a:pPr>
              <a:t>‹#›</a:t>
            </a:fld>
            <a:endParaRPr lang="en-US" dirty="0">
              <a:solidFill>
                <a:prstClr val="black">
                  <a:lumMod val="50000"/>
                  <a:lumOff val="50000"/>
                </a:prstClr>
              </a:solidFill>
              <a:latin typeface="Calibri"/>
              <a:ea typeface="+mn-ea"/>
              <a:cs typeface="+mn-cs"/>
            </a:endParaRPr>
          </a:p>
        </p:txBody>
      </p:sp>
    </p:spTree>
    <p:extLst>
      <p:ext uri="{BB962C8B-B14F-4D97-AF65-F5344CB8AC3E}">
        <p14:creationId xmlns:p14="http://schemas.microsoft.com/office/powerpoint/2010/main" val="48772373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ftr="0" dt="0"/>
  <p:txStyles>
    <p:titleStyle>
      <a:lvl1pPr algn="l" defTabSz="914400" rtl="0" eaLnBrk="1" latinLnBrk="0" hangingPunct="1">
        <a:spcBef>
          <a:spcPct val="0"/>
        </a:spcBef>
        <a:buNone/>
        <a:defRPr sz="30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canr.edu/strategicpla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ucanr.edu/sites/anrstaff/2016-2020_Strategic_Plan/Feedback_391/"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56717"/>
            <a:ext cx="9144000" cy="2003425"/>
          </a:xfrm>
        </p:spPr>
        <p:txBody>
          <a:bodyPr>
            <a:normAutofit fontScale="90000"/>
          </a:bodyPr>
          <a:lstStyle/>
          <a:p>
            <a:r>
              <a:rPr lang="en-US" sz="4000" dirty="0"/>
              <a:t>University of California Division of </a:t>
            </a:r>
            <a:br>
              <a:rPr lang="en-US" sz="4000" dirty="0"/>
            </a:br>
            <a:r>
              <a:rPr lang="en-US" sz="4000" dirty="0"/>
              <a:t>Agriculture and Natural Resources</a:t>
            </a:r>
            <a:r>
              <a:rPr lang="en-US" sz="3600" dirty="0"/>
              <a:t/>
            </a:r>
            <a:br>
              <a:rPr lang="en-US" sz="3600" dirty="0"/>
            </a:br>
            <a:r>
              <a:rPr lang="en-US" sz="3600" dirty="0"/>
              <a:t/>
            </a:r>
            <a:br>
              <a:rPr lang="en-US" sz="3600" dirty="0"/>
            </a:br>
            <a:r>
              <a:rPr lang="en-US" sz="4900" dirty="0"/>
              <a:t>Regional Information Session</a:t>
            </a:r>
            <a:r>
              <a:rPr lang="en-US" dirty="0"/>
              <a:t/>
            </a:r>
            <a:br>
              <a:rPr lang="en-US" dirty="0"/>
            </a:br>
            <a:r>
              <a:rPr lang="en-US" sz="3600" dirty="0"/>
              <a:t>July 28</a:t>
            </a:r>
            <a:r>
              <a:rPr lang="en-US" sz="3600" baseline="30000" dirty="0"/>
              <a:t>th</a:t>
            </a:r>
            <a:r>
              <a:rPr lang="en-US" sz="3600" dirty="0"/>
              <a:t>, 2017</a:t>
            </a:r>
            <a:br>
              <a:rPr lang="en-US" sz="3600" dirty="0"/>
            </a:br>
            <a:endParaRPr lang="en-US" dirty="0"/>
          </a:p>
        </p:txBody>
      </p:sp>
      <p:sp>
        <p:nvSpPr>
          <p:cNvPr id="5" name="Rectangle 4"/>
          <p:cNvSpPr/>
          <p:nvPr/>
        </p:nvSpPr>
        <p:spPr>
          <a:xfrm>
            <a:off x="4521693" y="4160808"/>
            <a:ext cx="4572000" cy="1200329"/>
          </a:xfrm>
          <a:prstGeom prst="rect">
            <a:avLst/>
          </a:prstGeom>
        </p:spPr>
        <p:txBody>
          <a:bodyPr>
            <a:spAutoFit/>
          </a:bodyPr>
          <a:lstStyle/>
          <a:p>
            <a:pPr algn="r"/>
            <a:r>
              <a:rPr lang="en-US" sz="2400" dirty="0"/>
              <a:t>Wendy Powers</a:t>
            </a:r>
          </a:p>
          <a:p>
            <a:pPr algn="r"/>
            <a:r>
              <a:rPr lang="en-US" sz="2400" dirty="0"/>
              <a:t>Jan Corlett</a:t>
            </a:r>
          </a:p>
          <a:p>
            <a:pPr algn="r"/>
            <a:r>
              <a:rPr lang="en-US" sz="2400" dirty="0"/>
              <a:t>Raj Kapur</a:t>
            </a:r>
          </a:p>
        </p:txBody>
      </p:sp>
    </p:spTree>
    <p:extLst>
      <p:ext uri="{BB962C8B-B14F-4D97-AF65-F5344CB8AC3E}">
        <p14:creationId xmlns:p14="http://schemas.microsoft.com/office/powerpoint/2010/main" val="998171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18"/>
            <a:ext cx="8229600" cy="1143000"/>
          </a:xfrm>
        </p:spPr>
        <p:txBody>
          <a:bodyPr/>
          <a:lstStyle/>
          <a:p>
            <a:r>
              <a:rPr lang="en-US" dirty="0"/>
              <a:t>Goal 5</a:t>
            </a:r>
          </a:p>
        </p:txBody>
      </p:sp>
      <p:sp>
        <p:nvSpPr>
          <p:cNvPr id="3" name="Content Placeholder 2"/>
          <p:cNvSpPr>
            <a:spLocks noGrp="1"/>
          </p:cNvSpPr>
          <p:nvPr>
            <p:ph idx="1"/>
          </p:nvPr>
        </p:nvSpPr>
        <p:spPr>
          <a:xfrm>
            <a:off x="457200" y="1152718"/>
            <a:ext cx="8229600" cy="4525963"/>
          </a:xfrm>
        </p:spPr>
        <p:txBody>
          <a:bodyPr>
            <a:normAutofit fontScale="92500" lnSpcReduction="10000"/>
          </a:bodyPr>
          <a:lstStyle/>
          <a:p>
            <a:pPr marL="0" indent="0">
              <a:buNone/>
            </a:pPr>
            <a:r>
              <a:rPr lang="en-US" sz="3900" b="1" dirty="0"/>
              <a:t>Solution</a:t>
            </a:r>
          </a:p>
          <a:p>
            <a:pPr marL="631825"/>
            <a:r>
              <a:rPr lang="en-US" sz="3000" dirty="0">
                <a:solidFill>
                  <a:prstClr val="black"/>
                </a:solidFill>
              </a:rPr>
              <a:t>UC ANR </a:t>
            </a:r>
            <a:r>
              <a:rPr lang="en-US" sz="3000" dirty="0"/>
              <a:t>will</a:t>
            </a:r>
            <a:r>
              <a:rPr lang="en-US" sz="3000" dirty="0">
                <a:solidFill>
                  <a:prstClr val="black"/>
                </a:solidFill>
              </a:rPr>
              <a:t> determine what it can and cannot do to remain relevant and impactful, anticipate future challenges to minimize negative consequences, and remain committed to its 2025 Strategic Vision.</a:t>
            </a:r>
          </a:p>
          <a:p>
            <a:pPr marL="631825"/>
            <a:r>
              <a:rPr lang="en-US" sz="3000" dirty="0"/>
              <a:t>We will conduct </a:t>
            </a:r>
            <a:r>
              <a:rPr lang="en-US" sz="3000" dirty="0">
                <a:solidFill>
                  <a:prstClr val="black"/>
                </a:solidFill>
              </a:rPr>
              <a:t>an extensive programmatic review process to assess both current and future needs, strengths, impacts, and desired outcomes with a critical look at what potential unintended consequences might result.</a:t>
            </a:r>
            <a:endParaRPr lang="en-US" sz="3000" dirty="0"/>
          </a:p>
        </p:txBody>
      </p:sp>
      <p:sp>
        <p:nvSpPr>
          <p:cNvPr id="4" name="Slide Number Placeholder 3">
            <a:extLst>
              <a:ext uri="{FF2B5EF4-FFF2-40B4-BE49-F238E27FC236}">
                <a16:creationId xmlns:a16="http://schemas.microsoft.com/office/drawing/2014/main" id="{8A07DF13-295A-49A4-B855-009CAFA15AD8}"/>
              </a:ext>
            </a:extLst>
          </p:cNvPr>
          <p:cNvSpPr>
            <a:spLocks noGrp="1"/>
          </p:cNvSpPr>
          <p:nvPr>
            <p:ph type="sldNum" sz="quarter" idx="12"/>
          </p:nvPr>
        </p:nvSpPr>
        <p:spPr/>
        <p:txBody>
          <a:bodyPr/>
          <a:lstStyle/>
          <a:p>
            <a:fld id="{E7F051A5-D11F-4417-B757-835634448630}" type="slidenum">
              <a:rPr lang="en-US" altLang="en-US" smtClean="0"/>
              <a:pPr/>
              <a:t>10</a:t>
            </a:fld>
            <a:endParaRPr lang="en-US" altLang="en-US" dirty="0"/>
          </a:p>
        </p:txBody>
      </p:sp>
    </p:spTree>
    <p:extLst>
      <p:ext uri="{BB962C8B-B14F-4D97-AF65-F5344CB8AC3E}">
        <p14:creationId xmlns:p14="http://schemas.microsoft.com/office/powerpoint/2010/main" val="2130590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1143000"/>
          </a:xfrm>
        </p:spPr>
        <p:txBody>
          <a:bodyPr/>
          <a:lstStyle/>
          <a:p>
            <a:r>
              <a:rPr lang="en-US" dirty="0"/>
              <a:t>What is Goal 5 Really About?</a:t>
            </a:r>
          </a:p>
        </p:txBody>
      </p:sp>
      <p:sp>
        <p:nvSpPr>
          <p:cNvPr id="8" name="Content Placeholder 7"/>
          <p:cNvSpPr>
            <a:spLocks noGrp="1"/>
          </p:cNvSpPr>
          <p:nvPr>
            <p:ph sz="half" idx="2"/>
          </p:nvPr>
        </p:nvSpPr>
        <p:spPr>
          <a:xfrm>
            <a:off x="762000" y="1143000"/>
            <a:ext cx="7927975" cy="3951288"/>
          </a:xfrm>
        </p:spPr>
        <p:txBody>
          <a:bodyPr>
            <a:noAutofit/>
          </a:bodyPr>
          <a:lstStyle/>
          <a:p>
            <a:r>
              <a:rPr lang="en-US" sz="2800" dirty="0"/>
              <a:t>A good business practice</a:t>
            </a:r>
          </a:p>
          <a:p>
            <a:pPr lvl="1"/>
            <a:r>
              <a:rPr lang="en-US" sz="2800" dirty="0"/>
              <a:t>Relevance</a:t>
            </a:r>
          </a:p>
          <a:p>
            <a:pPr lvl="1"/>
            <a:r>
              <a:rPr lang="en-US" sz="2800" dirty="0"/>
              <a:t>Responsiveness</a:t>
            </a:r>
          </a:p>
          <a:p>
            <a:pPr lvl="1"/>
            <a:r>
              <a:rPr lang="en-US" sz="2800" dirty="0"/>
              <a:t>Results (continuous improvement) </a:t>
            </a:r>
            <a:endParaRPr lang="en-US" sz="2800" dirty="0">
              <a:solidFill>
                <a:srgbClr val="FF0000"/>
              </a:solidFill>
            </a:endParaRPr>
          </a:p>
          <a:p>
            <a:r>
              <a:rPr lang="en-US" sz="2800" dirty="0"/>
              <a:t>An opportunity to focus thereby gaining </a:t>
            </a:r>
          </a:p>
          <a:p>
            <a:pPr lvl="1"/>
            <a:r>
              <a:rPr lang="en-US" sz="2800" dirty="0"/>
              <a:t>Time for the individual</a:t>
            </a:r>
          </a:p>
          <a:p>
            <a:pPr lvl="1"/>
            <a:r>
              <a:rPr lang="en-US" sz="2800" dirty="0"/>
              <a:t>Aggregated impacts</a:t>
            </a:r>
          </a:p>
          <a:p>
            <a:pPr lvl="1"/>
            <a:r>
              <a:rPr lang="en-US" sz="2800" dirty="0"/>
              <a:t>Synergy across program areas</a:t>
            </a:r>
          </a:p>
          <a:p>
            <a:r>
              <a:rPr lang="en-US" sz="2800" dirty="0"/>
              <a:t>Something of a SWOT</a:t>
            </a:r>
          </a:p>
        </p:txBody>
      </p:sp>
      <p:sp>
        <p:nvSpPr>
          <p:cNvPr id="3" name="Slide Number Placeholder 2">
            <a:extLst>
              <a:ext uri="{FF2B5EF4-FFF2-40B4-BE49-F238E27FC236}">
                <a16:creationId xmlns:a16="http://schemas.microsoft.com/office/drawing/2014/main" id="{1A67E023-3476-4957-8375-F0ACFF4A374D}"/>
              </a:ext>
            </a:extLst>
          </p:cNvPr>
          <p:cNvSpPr>
            <a:spLocks noGrp="1"/>
          </p:cNvSpPr>
          <p:nvPr>
            <p:ph type="sldNum" sz="quarter" idx="12"/>
          </p:nvPr>
        </p:nvSpPr>
        <p:spPr/>
        <p:txBody>
          <a:bodyPr/>
          <a:lstStyle/>
          <a:p>
            <a:fld id="{848E8F0D-114A-4EA1-9534-55863BE30F68}" type="slidenum">
              <a:rPr lang="en-US" smtClean="0"/>
              <a:t>11</a:t>
            </a:fld>
            <a:endParaRPr lang="en-US" dirty="0"/>
          </a:p>
        </p:txBody>
      </p:sp>
      <p:sp>
        <p:nvSpPr>
          <p:cNvPr id="2" name="TextBox 1">
            <a:extLst>
              <a:ext uri="{FF2B5EF4-FFF2-40B4-BE49-F238E27FC236}">
                <a16:creationId xmlns:a16="http://schemas.microsoft.com/office/drawing/2014/main" id="{706D5303-FB06-4225-B12D-990D72E698F6}"/>
              </a:ext>
            </a:extLst>
          </p:cNvPr>
          <p:cNvSpPr txBox="1"/>
          <p:nvPr/>
        </p:nvSpPr>
        <p:spPr>
          <a:xfrm>
            <a:off x="4572000" y="1982481"/>
            <a:ext cx="4046429" cy="400110"/>
          </a:xfrm>
          <a:prstGeom prst="rect">
            <a:avLst/>
          </a:prstGeom>
          <a:solidFill>
            <a:srgbClr val="00B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rtlCol="0">
            <a:spAutoFit/>
          </a:bodyPr>
          <a:lstStyle/>
          <a:p>
            <a:r>
              <a:rPr lang="en-US" sz="2000" dirty="0">
                <a:solidFill>
                  <a:schemeClr val="bg1"/>
                </a:solidFill>
              </a:rPr>
              <a:t>Expressed as public value statements</a:t>
            </a:r>
          </a:p>
        </p:txBody>
      </p:sp>
    </p:spTree>
    <p:extLst>
      <p:ext uri="{BB962C8B-B14F-4D97-AF65-F5344CB8AC3E}">
        <p14:creationId xmlns:p14="http://schemas.microsoft.com/office/powerpoint/2010/main" val="195214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mph" presetSubtype="2" fill="hold" nodeType="clickEffect">
                                  <p:stCondLst>
                                    <p:cond delay="0"/>
                                  </p:stCondLst>
                                  <p:childTnLst>
                                    <p:animClr clrSpc="rgb" dir="cw">
                                      <p:cBhvr override="childStyle">
                                        <p:cTn id="16" dur="500" fill="hold"/>
                                        <p:tgtEl>
                                          <p:spTgt spid="8">
                                            <p:txEl>
                                              <p:pRg st="1" end="1"/>
                                            </p:txEl>
                                          </p:spTgt>
                                        </p:tgtEl>
                                        <p:attrNameLst>
                                          <p:attrName>style.color</p:attrName>
                                        </p:attrNameLst>
                                      </p:cBhvr>
                                      <p:to>
                                        <a:srgbClr val="00CC66"/>
                                      </p:to>
                                    </p:animClr>
                                  </p:childTnLst>
                                </p:cTn>
                              </p:par>
                              <p:par>
                                <p:cTn id="17" presetID="3" presetClass="emph" presetSubtype="2" fill="hold" nodeType="withEffect">
                                  <p:stCondLst>
                                    <p:cond delay="0"/>
                                  </p:stCondLst>
                                  <p:childTnLst>
                                    <p:animClr clrSpc="rgb" dir="cw">
                                      <p:cBhvr override="childStyle">
                                        <p:cTn id="18" dur="500" fill="hold"/>
                                        <p:tgtEl>
                                          <p:spTgt spid="8">
                                            <p:txEl>
                                              <p:pRg st="2" end="2"/>
                                            </p:txEl>
                                          </p:spTgt>
                                        </p:tgtEl>
                                        <p:attrNameLst>
                                          <p:attrName>style.color</p:attrName>
                                        </p:attrNameLst>
                                      </p:cBhvr>
                                      <p:to>
                                        <a:srgbClr val="00CC66"/>
                                      </p:to>
                                    </p:animClr>
                                  </p:childTnLst>
                                </p:cTn>
                              </p:par>
                              <p:par>
                                <p:cTn id="19" presetID="3" presetClass="emph" presetSubtype="2" fill="hold" nodeType="withEffect">
                                  <p:stCondLst>
                                    <p:cond delay="0"/>
                                  </p:stCondLst>
                                  <p:childTnLst>
                                    <p:animClr clrSpc="rgb" dir="cw">
                                      <p:cBhvr override="childStyle">
                                        <p:cTn id="20" dur="500" fill="hold"/>
                                        <p:tgtEl>
                                          <p:spTgt spid="8">
                                            <p:txEl>
                                              <p:pRg st="3" end="3"/>
                                            </p:txEl>
                                          </p:spTgt>
                                        </p:tgtEl>
                                        <p:attrNameLst>
                                          <p:attrName>style.color</p:attrName>
                                        </p:attrNameLst>
                                      </p:cBhvr>
                                      <p:to>
                                        <a:srgbClr val="00CC66"/>
                                      </p:to>
                                    </p:animClr>
                                  </p:childTnLst>
                                </p:cTn>
                              </p:par>
                              <p:par>
                                <p:cTn id="21" presetID="10"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Effect transition="in" filter="fade">
                                      <p:cBhvr>
                                        <p:cTn id="28" dur="500"/>
                                        <p:tgtEl>
                                          <p:spTgt spid="8">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Effect transition="in" filter="fade">
                                      <p:cBhvr>
                                        <p:cTn id="31" dur="500"/>
                                        <p:tgtEl>
                                          <p:spTgt spid="8">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8">
                                            <p:txEl>
                                              <p:pRg st="6" end="6"/>
                                            </p:txEl>
                                          </p:spTgt>
                                        </p:tgtEl>
                                        <p:attrNameLst>
                                          <p:attrName>style.visibility</p:attrName>
                                        </p:attrNameLst>
                                      </p:cBhvr>
                                      <p:to>
                                        <p:strVal val="visible"/>
                                      </p:to>
                                    </p:set>
                                    <p:animEffect transition="in" filter="fade">
                                      <p:cBhvr>
                                        <p:cTn id="34" dur="500"/>
                                        <p:tgtEl>
                                          <p:spTgt spid="8">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fade">
                                      <p:cBhvr>
                                        <p:cTn id="37" dur="500"/>
                                        <p:tgtEl>
                                          <p:spTgt spid="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dirty="0"/>
              <a:t>Defining Public Value Statements</a:t>
            </a:r>
          </a:p>
        </p:txBody>
      </p:sp>
      <p:sp>
        <p:nvSpPr>
          <p:cNvPr id="3" name="Content Placeholder 2"/>
          <p:cNvSpPr>
            <a:spLocks noGrp="1"/>
          </p:cNvSpPr>
          <p:nvPr>
            <p:ph idx="1"/>
          </p:nvPr>
        </p:nvSpPr>
        <p:spPr>
          <a:xfrm>
            <a:off x="914400" y="1600201"/>
            <a:ext cx="7772400" cy="4306330"/>
          </a:xfrm>
        </p:spPr>
        <p:txBody>
          <a:bodyPr>
            <a:normAutofit lnSpcReduction="10000"/>
          </a:bodyPr>
          <a:lstStyle/>
          <a:p>
            <a:pPr marL="0" indent="0">
              <a:buNone/>
            </a:pPr>
            <a:r>
              <a:rPr lang="en-US" dirty="0"/>
              <a:t>A </a:t>
            </a:r>
            <a:r>
              <a:rPr lang="en-US" b="1" dirty="0"/>
              <a:t>public value statement </a:t>
            </a:r>
            <a:r>
              <a:rPr lang="en-US" dirty="0"/>
              <a:t>includes the following</a:t>
            </a:r>
          </a:p>
          <a:p>
            <a:pPr marL="1030288" indent="-514350">
              <a:buFont typeface="+mj-lt"/>
              <a:buAutoNum type="arabicPeriod"/>
            </a:pPr>
            <a:r>
              <a:rPr lang="en-US" dirty="0"/>
              <a:t>Relevance – the issue being addressed</a:t>
            </a:r>
          </a:p>
          <a:p>
            <a:pPr marL="1030288" indent="-514350">
              <a:buFont typeface="+mj-lt"/>
              <a:buAutoNum type="arabicPeriod"/>
            </a:pPr>
            <a:r>
              <a:rPr lang="en-US" dirty="0"/>
              <a:t>Response – what ANR is doing 		</a:t>
            </a:r>
          </a:p>
          <a:p>
            <a:pPr marL="1030288" indent="-514350">
              <a:buFont typeface="+mj-lt"/>
              <a:buAutoNum type="arabicPeriod"/>
            </a:pPr>
            <a:r>
              <a:rPr lang="en-US" dirty="0"/>
              <a:t>Results – the payoff 	</a:t>
            </a:r>
          </a:p>
          <a:p>
            <a:pPr marL="1030288" indent="-514350">
              <a:buFont typeface="+mj-lt"/>
              <a:buAutoNum type="arabicPeriod"/>
            </a:pPr>
            <a:endParaRPr lang="en-US" dirty="0"/>
          </a:p>
          <a:p>
            <a:pPr marL="53975" indent="0">
              <a:buNone/>
            </a:pPr>
            <a:r>
              <a:rPr lang="en-US" b="1" dirty="0"/>
              <a:t>The guideline is 3-5 sentences to capture the relevance, response and results	</a:t>
            </a:r>
          </a:p>
          <a:p>
            <a:pPr marL="53975" indent="0"/>
            <a:endParaRPr lang="en-US" b="1" dirty="0"/>
          </a:p>
          <a:p>
            <a:pPr marL="1317625" indent="-514350">
              <a:buFont typeface="+mj-lt"/>
              <a:buAutoNum type="arabicPeriod"/>
            </a:pPr>
            <a:endParaRPr lang="en-US" dirty="0"/>
          </a:p>
          <a:p>
            <a:pPr marL="1317625" indent="-514350">
              <a:buFont typeface="+mj-lt"/>
              <a:buAutoNum type="arabicPeriod"/>
            </a:pPr>
            <a:endParaRPr lang="en-US" dirty="0"/>
          </a:p>
          <a:p>
            <a:pPr marL="914400" lvl="1" indent="-514350">
              <a:buFont typeface="+mj-lt"/>
              <a:buAutoNum type="arabicPeriod"/>
            </a:pPr>
            <a:endParaRPr lang="en-US" dirty="0"/>
          </a:p>
          <a:p>
            <a:endParaRPr lang="en-US" dirty="0"/>
          </a:p>
        </p:txBody>
      </p:sp>
      <p:sp>
        <p:nvSpPr>
          <p:cNvPr id="5" name="Slide Number Placeholder 4"/>
          <p:cNvSpPr>
            <a:spLocks noGrp="1"/>
          </p:cNvSpPr>
          <p:nvPr>
            <p:ph type="sldNum" sz="quarter" idx="12"/>
          </p:nvPr>
        </p:nvSpPr>
        <p:spPr/>
        <p:txBody>
          <a:bodyPr/>
          <a:lstStyle/>
          <a:p>
            <a:fld id="{E7F051A5-D11F-4417-B757-835634448630}" type="slidenum">
              <a:rPr lang="en-US" altLang="en-US" smtClean="0"/>
              <a:pPr/>
              <a:t>12</a:t>
            </a:fld>
            <a:endParaRPr lang="en-US" altLang="en-US" dirty="0"/>
          </a:p>
        </p:txBody>
      </p:sp>
    </p:spTree>
    <p:extLst>
      <p:ext uri="{BB962C8B-B14F-4D97-AF65-F5344CB8AC3E}">
        <p14:creationId xmlns:p14="http://schemas.microsoft.com/office/powerpoint/2010/main" val="4206091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Value Statement Example</a:t>
            </a:r>
          </a:p>
        </p:txBody>
      </p:sp>
      <p:sp>
        <p:nvSpPr>
          <p:cNvPr id="3" name="Content Placeholder 2"/>
          <p:cNvSpPr>
            <a:spLocks noGrp="1"/>
          </p:cNvSpPr>
          <p:nvPr>
            <p:ph idx="1"/>
          </p:nvPr>
        </p:nvSpPr>
        <p:spPr>
          <a:xfrm>
            <a:off x="914400" y="1417638"/>
            <a:ext cx="7772400" cy="4953000"/>
          </a:xfrm>
        </p:spPr>
        <p:txBody>
          <a:bodyPr>
            <a:normAutofit fontScale="77500" lnSpcReduction="20000"/>
          </a:bodyPr>
          <a:lstStyle/>
          <a:p>
            <a:pPr marL="514350" indent="-514350">
              <a:buFont typeface="+mj-lt"/>
              <a:buAutoNum type="arabicPeriod"/>
            </a:pPr>
            <a:r>
              <a:rPr lang="en-US" b="1" dirty="0"/>
              <a:t>Relevance: </a:t>
            </a:r>
            <a:r>
              <a:rPr lang="en-US" dirty="0"/>
              <a:t>Ensuring safe &amp; secure food</a:t>
            </a:r>
          </a:p>
          <a:p>
            <a:pPr marL="514350" indent="-514350">
              <a:buFont typeface="+mj-lt"/>
              <a:buAutoNum type="arabicPeriod"/>
            </a:pPr>
            <a:endParaRPr lang="en-US" b="1" dirty="0"/>
          </a:p>
          <a:p>
            <a:pPr marL="514350" indent="-514350">
              <a:buFont typeface="+mj-lt"/>
              <a:buAutoNum type="arabicPeriod"/>
            </a:pPr>
            <a:r>
              <a:rPr lang="en-US" b="1" dirty="0"/>
              <a:t>Response</a:t>
            </a:r>
            <a:r>
              <a:rPr lang="en-US" dirty="0"/>
              <a:t>: Support MSU Extension’s efforts to enhance residents’ access to an adequate supply of safe, affordable food, program participants will focus on food safety measures in the field and at harvest, learn proper food preparation and food preservation techniques, and bring community partners together to strengthen access to healthy food supplies. </a:t>
            </a:r>
          </a:p>
          <a:p>
            <a:pPr marL="514350" indent="-514350">
              <a:buFont typeface="+mj-lt"/>
              <a:buAutoNum type="arabicPeriod"/>
            </a:pPr>
            <a:endParaRPr lang="en-US" b="1" dirty="0"/>
          </a:p>
          <a:p>
            <a:pPr marL="514350" indent="-514350">
              <a:buFont typeface="+mj-lt"/>
              <a:buAutoNum type="arabicPeriod"/>
            </a:pPr>
            <a:r>
              <a:rPr lang="en-US" b="1" dirty="0"/>
              <a:t>Result</a:t>
            </a:r>
            <a:r>
              <a:rPr lang="en-US" dirty="0"/>
              <a:t>: This leads to a healthy population, which in turn helps keep health care costs in check and our communities viable.</a:t>
            </a:r>
          </a:p>
          <a:p>
            <a:pPr marL="1030288"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fld id="{E7F051A5-D11F-4417-B757-835634448630}" type="slidenum">
              <a:rPr lang="en-US" altLang="en-US" smtClean="0"/>
              <a:pPr/>
              <a:t>13</a:t>
            </a:fld>
            <a:endParaRPr lang="en-US" altLang="en-US" dirty="0"/>
          </a:p>
        </p:txBody>
      </p:sp>
      <p:sp>
        <p:nvSpPr>
          <p:cNvPr id="8" name="TextBox 7"/>
          <p:cNvSpPr txBox="1"/>
          <p:nvPr/>
        </p:nvSpPr>
        <p:spPr>
          <a:xfrm>
            <a:off x="0" y="55827"/>
            <a:ext cx="9144000" cy="6863417"/>
          </a:xfrm>
          <a:prstGeom prst="rect">
            <a:avLst/>
          </a:prstGeom>
          <a:solidFill>
            <a:schemeClr val="bg1"/>
          </a:solidFill>
        </p:spPr>
        <p:txBody>
          <a:bodyPr wrap="square" rtlCol="0">
            <a:spAutoFit/>
          </a:bodyPr>
          <a:lstStyle/>
          <a:p>
            <a:pPr algn="ctr"/>
            <a:endParaRPr lang="en-US" sz="4000" dirty="0"/>
          </a:p>
          <a:p>
            <a:pPr algn="ctr"/>
            <a:endParaRPr lang="en-US" sz="4000" dirty="0"/>
          </a:p>
          <a:p>
            <a:pPr algn="ctr"/>
            <a:endParaRPr lang="en-US" sz="4000" dirty="0"/>
          </a:p>
          <a:p>
            <a:pPr algn="ctr"/>
            <a:endParaRPr lang="en-US" sz="4000" dirty="0"/>
          </a:p>
          <a:p>
            <a:pPr algn="ctr"/>
            <a:endParaRPr lang="en-US" sz="4000" dirty="0"/>
          </a:p>
          <a:p>
            <a:pPr algn="ctr"/>
            <a:r>
              <a:rPr lang="en-US" sz="4000" dirty="0"/>
              <a:t>Dissect this narrative into 3 statements</a:t>
            </a:r>
          </a:p>
          <a:p>
            <a:pPr algn="ctr"/>
            <a:endParaRPr lang="en-US" sz="4000" dirty="0"/>
          </a:p>
          <a:p>
            <a:pPr algn="ctr"/>
            <a:endParaRPr lang="en-US" sz="4000" dirty="0"/>
          </a:p>
          <a:p>
            <a:pPr algn="ctr"/>
            <a:endParaRPr lang="en-US" sz="4000" dirty="0"/>
          </a:p>
          <a:p>
            <a:pPr algn="ctr"/>
            <a:endParaRPr lang="en-US" sz="4000" dirty="0"/>
          </a:p>
          <a:p>
            <a:pPr algn="ctr"/>
            <a:endParaRPr lang="en-US" sz="4000" dirty="0"/>
          </a:p>
        </p:txBody>
      </p:sp>
      <p:grpSp>
        <p:nvGrpSpPr>
          <p:cNvPr id="13" name="Group 12"/>
          <p:cNvGrpSpPr/>
          <p:nvPr/>
        </p:nvGrpSpPr>
        <p:grpSpPr>
          <a:xfrm>
            <a:off x="0" y="130854"/>
            <a:ext cx="9144000" cy="6791286"/>
            <a:chOff x="0" y="76200"/>
            <a:chExt cx="9144000" cy="6791286"/>
          </a:xfrm>
        </p:grpSpPr>
        <p:sp>
          <p:nvSpPr>
            <p:cNvPr id="9" name="Title 1"/>
            <p:cNvSpPr txBox="1">
              <a:spLocks/>
            </p:cNvSpPr>
            <p:nvPr/>
          </p:nvSpPr>
          <p:spPr bwMode="auto">
            <a:xfrm>
              <a:off x="457200" y="762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dirty="0"/>
                <a:t>Public Value Statement Example</a:t>
              </a:r>
            </a:p>
          </p:txBody>
        </p:sp>
        <p:grpSp>
          <p:nvGrpSpPr>
            <p:cNvPr id="12" name="Group 11"/>
            <p:cNvGrpSpPr/>
            <p:nvPr/>
          </p:nvGrpSpPr>
          <p:grpSpPr>
            <a:xfrm>
              <a:off x="0" y="1275128"/>
              <a:ext cx="9144000" cy="5592358"/>
              <a:chOff x="0" y="1275128"/>
              <a:chExt cx="9144000" cy="5592358"/>
            </a:xfrm>
          </p:grpSpPr>
          <p:sp>
            <p:nvSpPr>
              <p:cNvPr id="7" name="TextBox 6"/>
              <p:cNvSpPr txBox="1"/>
              <p:nvPr/>
            </p:nvSpPr>
            <p:spPr>
              <a:xfrm>
                <a:off x="457200" y="1275128"/>
                <a:ext cx="8229600" cy="4216539"/>
              </a:xfrm>
              <a:prstGeom prst="rect">
                <a:avLst/>
              </a:prstGeom>
              <a:solidFill>
                <a:schemeClr val="bg1"/>
              </a:solidFill>
            </p:spPr>
            <p:txBody>
              <a:bodyPr wrap="square" rtlCol="0">
                <a:spAutoFit/>
              </a:bodyPr>
              <a:lstStyle/>
              <a:p>
                <a:r>
                  <a:rPr lang="en-US" sz="2800" b="1" dirty="0"/>
                  <a:t>Ensuring Safe &amp; Secure Food</a:t>
                </a:r>
                <a:endParaRPr lang="en-US" dirty="0"/>
              </a:p>
              <a:p>
                <a:endParaRPr lang="en-US" sz="2400" dirty="0"/>
              </a:p>
              <a:p>
                <a:r>
                  <a:rPr lang="en-US" sz="2400" dirty="0"/>
                  <a:t>When you support MSU Extension’s efforts to enhance residents’ access to an adequate supply of safe, affordable food, program participants will focus on food safety measures in the field and at harvest, learn proper food preparation and food preservation techniques, and bring community partners together to strengthen access to healthy food supplies. This leads to a healthy population, which in turn helps keep health care costs in check and our communities viable.</a:t>
                </a:r>
              </a:p>
            </p:txBody>
          </p:sp>
          <p:pic>
            <p:nvPicPr>
              <p:cNvPr id="10" name="Picture 9"/>
              <p:cNvPicPr>
                <a:picLocks noChangeAspect="1"/>
              </p:cNvPicPr>
              <p:nvPr/>
            </p:nvPicPr>
            <p:blipFill rotWithShape="1">
              <a:blip r:embed="rId2"/>
              <a:srcRect l="36727" t="73769" r="20576" b="15270"/>
              <a:stretch/>
            </p:blipFill>
            <p:spPr>
              <a:xfrm>
                <a:off x="0" y="5547114"/>
                <a:ext cx="9144000" cy="1320372"/>
              </a:xfrm>
              <a:prstGeom prst="rect">
                <a:avLst/>
              </a:prstGeom>
            </p:spPr>
          </p:pic>
          <p:sp>
            <p:nvSpPr>
              <p:cNvPr id="11" name="Slide Number Placeholder 4"/>
              <p:cNvSpPr txBox="1">
                <a:spLocks/>
              </p:cNvSpPr>
              <p:nvPr/>
            </p:nvSpPr>
            <p:spPr>
              <a:xfrm>
                <a:off x="6553200" y="6322653"/>
                <a:ext cx="2133600" cy="365125"/>
              </a:xfrm>
              <a:prstGeom prst="rect">
                <a:avLst/>
              </a:prstGeom>
              <a:solidFill>
                <a:schemeClr val="bg1"/>
              </a:solidFill>
            </p:spPr>
            <p:txBody>
              <a:bodyPr/>
              <a:lstStyle>
                <a:defPPr>
                  <a:defRPr lang="en-US"/>
                </a:defPPr>
                <a:lvl1pPr algn="r" defTabSz="457200" rtl="0" fontAlgn="base">
                  <a:spcBef>
                    <a:spcPct val="0"/>
                  </a:spcBef>
                  <a:spcAft>
                    <a:spcPct val="0"/>
                  </a:spcAft>
                  <a:defRPr sz="1200"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a:lstStyle>
              <a:p>
                <a:fld id="{E7F051A5-D11F-4417-B757-835634448630}" type="slidenum">
                  <a:rPr lang="en-US" altLang="en-US" smtClean="0"/>
                  <a:pPr/>
                  <a:t>13</a:t>
                </a:fld>
                <a:endParaRPr lang="en-US" altLang="en-US" dirty="0"/>
              </a:p>
            </p:txBody>
          </p:sp>
        </p:grpSp>
      </p:grpSp>
    </p:spTree>
    <p:extLst>
      <p:ext uri="{BB962C8B-B14F-4D97-AF65-F5344CB8AC3E}">
        <p14:creationId xmlns:p14="http://schemas.microsoft.com/office/powerpoint/2010/main" val="4111735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3"/>
                                        </p:tgtEl>
                                      </p:cBhvr>
                                    </p:animEffect>
                                    <p:set>
                                      <p:cBhvr>
                                        <p:cTn id="7" dur="1" fill="hold">
                                          <p:stCondLst>
                                            <p:cond delay="499"/>
                                          </p:stCondLst>
                                        </p:cTn>
                                        <p:tgtEl>
                                          <p:spTgt spid="1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85800" y="152400"/>
            <a:ext cx="7772400" cy="1143000"/>
          </a:xfrm>
        </p:spPr>
        <p:txBody>
          <a:bodyPr/>
          <a:lstStyle/>
          <a:p>
            <a:r>
              <a:rPr lang="en-US" altLang="en-US" dirty="0"/>
              <a:t>What is Public Value?</a:t>
            </a:r>
          </a:p>
        </p:txBody>
      </p:sp>
      <p:sp>
        <p:nvSpPr>
          <p:cNvPr id="3" name="Content Placeholder 2"/>
          <p:cNvSpPr>
            <a:spLocks noGrp="1"/>
          </p:cNvSpPr>
          <p:nvPr>
            <p:ph idx="1"/>
          </p:nvPr>
        </p:nvSpPr>
        <p:spPr>
          <a:xfrm>
            <a:off x="685800" y="2667000"/>
            <a:ext cx="7772400" cy="2971800"/>
          </a:xfrm>
        </p:spPr>
        <p:txBody>
          <a:bodyPr/>
          <a:lstStyle/>
          <a:p>
            <a:pPr marL="0" eaLnBrk="1" hangingPunct="1">
              <a:buFont typeface="Wingdings" pitchFamily="2" charset="2"/>
              <a:buNone/>
              <a:defRPr/>
            </a:pPr>
            <a:r>
              <a:rPr lang="en-US" sz="3600" b="1" dirty="0"/>
              <a:t>The value of a program to those who do not directly benefit from the program </a:t>
            </a:r>
          </a:p>
          <a:p>
            <a:pPr marL="285750" indent="-228600" eaLnBrk="1" hangingPunct="1">
              <a:buFont typeface="Wingdings" pitchFamily="2" charset="2"/>
              <a:buNone/>
              <a:defRPr/>
            </a:pPr>
            <a:endParaRPr lang="en-US" sz="2800" dirty="0"/>
          </a:p>
          <a:p>
            <a:pPr marL="285750" indent="-228600" eaLnBrk="1" hangingPunct="1">
              <a:buFont typeface="Wingdings" pitchFamily="2" charset="2"/>
              <a:buNone/>
              <a:defRPr/>
            </a:pPr>
            <a:r>
              <a:rPr lang="en-US" sz="2400" i="1" dirty="0"/>
              <a:t>Laura Kalambokidis</a:t>
            </a:r>
          </a:p>
          <a:p>
            <a:pPr marL="285750" lvl="2" eaLnBrk="1" hangingPunct="1">
              <a:spcBef>
                <a:spcPts val="0"/>
              </a:spcBef>
              <a:buFont typeface="Wingdings" pitchFamily="2" charset="2"/>
              <a:buNone/>
              <a:defRPr/>
            </a:pPr>
            <a:r>
              <a:rPr lang="en-US" i="1" dirty="0"/>
              <a:t>University of Minnesota</a:t>
            </a:r>
          </a:p>
          <a:p>
            <a:pPr marL="285750" lvl="2" eaLnBrk="1" hangingPunct="1">
              <a:spcBef>
                <a:spcPts val="0"/>
              </a:spcBef>
              <a:buFont typeface="Wingdings" pitchFamily="2" charset="2"/>
              <a:buNone/>
              <a:defRPr/>
            </a:pPr>
            <a:r>
              <a:rPr lang="en-US" i="1" dirty="0"/>
              <a:t>Extension</a:t>
            </a:r>
          </a:p>
          <a:p>
            <a:pPr>
              <a:defRPr/>
            </a:pPr>
            <a:endParaRPr lang="en-US" dirty="0"/>
          </a:p>
        </p:txBody>
      </p:sp>
      <p:sp>
        <p:nvSpPr>
          <p:cNvPr id="4" name="Slide Number Placeholder 3"/>
          <p:cNvSpPr>
            <a:spLocks noGrp="1"/>
          </p:cNvSpPr>
          <p:nvPr>
            <p:ph type="sldNum" sz="quarter" idx="12"/>
          </p:nvPr>
        </p:nvSpPr>
        <p:spPr/>
        <p:txBody>
          <a:bodyPr/>
          <a:lstStyle/>
          <a:p>
            <a:fld id="{E7F051A5-D11F-4417-B757-835634448630}" type="slidenum">
              <a:rPr lang="en-US" altLang="en-US" smtClean="0"/>
              <a:pPr/>
              <a:t>14</a:t>
            </a:fld>
            <a:endParaRPr lang="en-US" altLang="en-US" dirty="0"/>
          </a:p>
        </p:txBody>
      </p:sp>
    </p:spTree>
    <p:extLst>
      <p:ext uri="{BB962C8B-B14F-4D97-AF65-F5344CB8AC3E}">
        <p14:creationId xmlns:p14="http://schemas.microsoft.com/office/powerpoint/2010/main" val="32435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dirty="0"/>
              <a:t>Public Value vs. Private Value </a:t>
            </a:r>
          </a:p>
        </p:txBody>
      </p:sp>
      <p:sp>
        <p:nvSpPr>
          <p:cNvPr id="9219" name="Content Placeholder 2"/>
          <p:cNvSpPr>
            <a:spLocks noGrp="1"/>
          </p:cNvSpPr>
          <p:nvPr>
            <p:ph idx="1"/>
          </p:nvPr>
        </p:nvSpPr>
        <p:spPr>
          <a:xfrm>
            <a:off x="152400" y="1546654"/>
            <a:ext cx="8839200" cy="4114800"/>
          </a:xfrm>
        </p:spPr>
        <p:txBody>
          <a:bodyPr/>
          <a:lstStyle/>
          <a:p>
            <a:pPr marL="0" indent="0">
              <a:buNone/>
            </a:pPr>
            <a:r>
              <a:rPr lang="en-US" altLang="en-US" b="1" dirty="0"/>
              <a:t>An example regarding nutrition education:</a:t>
            </a:r>
          </a:p>
          <a:p>
            <a:pPr marL="457200" lvl="1" indent="0">
              <a:buNone/>
            </a:pPr>
            <a:endParaRPr lang="en-US" altLang="en-US" sz="3200" b="1" dirty="0"/>
          </a:p>
          <a:p>
            <a:pPr marL="457200" lvl="1" indent="0">
              <a:buNone/>
            </a:pPr>
            <a:r>
              <a:rPr lang="en-US" altLang="en-US" sz="3200" b="1" dirty="0"/>
              <a:t>Private Value </a:t>
            </a:r>
          </a:p>
          <a:p>
            <a:pPr lvl="2"/>
            <a:r>
              <a:rPr lang="en-US" altLang="en-US" dirty="0"/>
              <a:t>Increase intake of fruits and vegetables which reduces an individuals body weight</a:t>
            </a:r>
          </a:p>
          <a:p>
            <a:pPr marL="914400" lvl="2" indent="0">
              <a:buNone/>
            </a:pPr>
            <a:endParaRPr lang="en-US" altLang="en-US" dirty="0"/>
          </a:p>
          <a:p>
            <a:pPr marL="457200" lvl="1" indent="0">
              <a:buNone/>
            </a:pPr>
            <a:r>
              <a:rPr lang="en-US" altLang="en-US" sz="3200" b="1" dirty="0"/>
              <a:t>Public Value </a:t>
            </a:r>
          </a:p>
          <a:p>
            <a:pPr lvl="2"/>
            <a:r>
              <a:rPr lang="en-US" altLang="en-US" dirty="0"/>
              <a:t>An overall decrease in health care costs in the United States</a:t>
            </a:r>
          </a:p>
        </p:txBody>
      </p:sp>
      <p:sp>
        <p:nvSpPr>
          <p:cNvPr id="3" name="Slide Number Placeholder 2"/>
          <p:cNvSpPr>
            <a:spLocks noGrp="1"/>
          </p:cNvSpPr>
          <p:nvPr>
            <p:ph type="sldNum" sz="quarter" idx="12"/>
          </p:nvPr>
        </p:nvSpPr>
        <p:spPr/>
        <p:txBody>
          <a:bodyPr/>
          <a:lstStyle/>
          <a:p>
            <a:fld id="{E7F051A5-D11F-4417-B757-835634448630}" type="slidenum">
              <a:rPr lang="en-US" altLang="en-US" smtClean="0"/>
              <a:pPr/>
              <a:t>15</a:t>
            </a:fld>
            <a:endParaRPr lang="en-US" altLang="en-US" dirty="0"/>
          </a:p>
        </p:txBody>
      </p:sp>
    </p:spTree>
    <p:extLst>
      <p:ext uri="{BB962C8B-B14F-4D97-AF65-F5344CB8AC3E}">
        <p14:creationId xmlns:p14="http://schemas.microsoft.com/office/powerpoint/2010/main" val="3180026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dirty="0"/>
              <a:t>Defining Public Value Statements</a:t>
            </a:r>
          </a:p>
        </p:txBody>
      </p:sp>
      <p:sp>
        <p:nvSpPr>
          <p:cNvPr id="3" name="Content Placeholder 2"/>
          <p:cNvSpPr>
            <a:spLocks noGrp="1"/>
          </p:cNvSpPr>
          <p:nvPr>
            <p:ph idx="1"/>
          </p:nvPr>
        </p:nvSpPr>
        <p:spPr>
          <a:xfrm>
            <a:off x="914400" y="2286000"/>
            <a:ext cx="7848600" cy="3429000"/>
          </a:xfrm>
        </p:spPr>
        <p:txBody>
          <a:bodyPr>
            <a:normAutofit/>
          </a:bodyPr>
          <a:lstStyle/>
          <a:p>
            <a:pPr marL="0" indent="0">
              <a:buNone/>
            </a:pPr>
            <a:r>
              <a:rPr lang="en-US" dirty="0"/>
              <a:t>Our perspective is ANR division wide and forward looking</a:t>
            </a:r>
          </a:p>
          <a:p>
            <a:pPr marL="0" indent="0">
              <a:buNone/>
            </a:pPr>
            <a:endParaRPr lang="en-US" dirty="0"/>
          </a:p>
          <a:p>
            <a:pPr marL="0" indent="0">
              <a:buNone/>
            </a:pPr>
            <a:r>
              <a:rPr lang="en-US" dirty="0"/>
              <a:t>We are defining the value we seek to provide through 2025</a:t>
            </a:r>
          </a:p>
        </p:txBody>
      </p:sp>
      <p:sp>
        <p:nvSpPr>
          <p:cNvPr id="5" name="Slide Number Placeholder 4"/>
          <p:cNvSpPr>
            <a:spLocks noGrp="1"/>
          </p:cNvSpPr>
          <p:nvPr>
            <p:ph type="sldNum" sz="quarter" idx="12"/>
          </p:nvPr>
        </p:nvSpPr>
        <p:spPr/>
        <p:txBody>
          <a:bodyPr/>
          <a:lstStyle/>
          <a:p>
            <a:fld id="{E7F051A5-D11F-4417-B757-835634448630}" type="slidenum">
              <a:rPr lang="en-US" altLang="en-US" smtClean="0"/>
              <a:pPr/>
              <a:t>16</a:t>
            </a:fld>
            <a:endParaRPr lang="en-US" altLang="en-US" dirty="0"/>
          </a:p>
        </p:txBody>
      </p:sp>
    </p:spTree>
    <p:extLst>
      <p:ext uri="{BB962C8B-B14F-4D97-AF65-F5344CB8AC3E}">
        <p14:creationId xmlns:p14="http://schemas.microsoft.com/office/powerpoint/2010/main" val="3411642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6430702" cy="461665"/>
          </a:xfrm>
          <a:prstGeom prst="rect">
            <a:avLst/>
          </a:prstGeom>
          <a:noFill/>
        </p:spPr>
        <p:txBody>
          <a:bodyPr wrap="square" rtlCol="0">
            <a:spAutoFit/>
          </a:bodyPr>
          <a:lstStyle/>
          <a:p>
            <a:r>
              <a:rPr lang="en-US" sz="2400" b="1" dirty="0">
                <a:solidFill>
                  <a:prstClr val="black"/>
                </a:solidFill>
              </a:rPr>
              <a:t>Goal 5:</a:t>
            </a:r>
            <a:r>
              <a:rPr lang="en-US" sz="2400" dirty="0">
                <a:solidFill>
                  <a:prstClr val="black"/>
                </a:solidFill>
              </a:rPr>
              <a:t> Prioritization of programs and services</a:t>
            </a:r>
          </a:p>
        </p:txBody>
      </p:sp>
      <p:sp>
        <p:nvSpPr>
          <p:cNvPr id="5" name="TextBox 4"/>
          <p:cNvSpPr txBox="1"/>
          <p:nvPr/>
        </p:nvSpPr>
        <p:spPr>
          <a:xfrm>
            <a:off x="228600" y="225971"/>
            <a:ext cx="6430702" cy="461665"/>
          </a:xfrm>
          <a:prstGeom prst="rect">
            <a:avLst/>
          </a:prstGeom>
          <a:noFill/>
        </p:spPr>
        <p:txBody>
          <a:bodyPr wrap="square" rtlCol="0">
            <a:spAutoFit/>
          </a:bodyPr>
          <a:lstStyle/>
          <a:p>
            <a:r>
              <a:rPr lang="en-US" sz="2400" b="1" dirty="0">
                <a:solidFill>
                  <a:prstClr val="black"/>
                </a:solidFill>
              </a:rPr>
              <a:t>Goal 5:</a:t>
            </a:r>
            <a:r>
              <a:rPr lang="en-US" sz="2400" dirty="0">
                <a:solidFill>
                  <a:prstClr val="black"/>
                </a:solidFill>
              </a:rPr>
              <a:t> </a:t>
            </a:r>
            <a:r>
              <a:rPr lang="en-US" sz="2400" strike="dblStrike" dirty="0">
                <a:solidFill>
                  <a:prstClr val="black"/>
                </a:solidFill>
              </a:rPr>
              <a:t>Prioritization of programs and services</a:t>
            </a:r>
          </a:p>
        </p:txBody>
      </p:sp>
      <p:sp>
        <p:nvSpPr>
          <p:cNvPr id="6" name="TextBox 5"/>
          <p:cNvSpPr txBox="1"/>
          <p:nvPr/>
        </p:nvSpPr>
        <p:spPr>
          <a:xfrm>
            <a:off x="225893" y="217899"/>
            <a:ext cx="8610601" cy="461665"/>
          </a:xfrm>
          <a:prstGeom prst="rect">
            <a:avLst/>
          </a:prstGeom>
          <a:noFill/>
        </p:spPr>
        <p:txBody>
          <a:bodyPr wrap="square" rtlCol="0">
            <a:spAutoFit/>
          </a:bodyPr>
          <a:lstStyle/>
          <a:p>
            <a:r>
              <a:rPr lang="en-US" sz="2400" b="1" dirty="0">
                <a:solidFill>
                  <a:prstClr val="black"/>
                </a:solidFill>
              </a:rPr>
              <a:t>Goal 5:</a:t>
            </a:r>
            <a:r>
              <a:rPr lang="en-US" sz="2400" dirty="0">
                <a:solidFill>
                  <a:prstClr val="black"/>
                </a:solidFill>
              </a:rPr>
              <a:t> Alignment of programs and services with desired state</a:t>
            </a:r>
          </a:p>
        </p:txBody>
      </p:sp>
      <p:sp>
        <p:nvSpPr>
          <p:cNvPr id="25" name="Rectangle 24">
            <a:extLst>
              <a:ext uri="{FF2B5EF4-FFF2-40B4-BE49-F238E27FC236}">
                <a16:creationId xmlns:a16="http://schemas.microsoft.com/office/drawing/2014/main" id="{EF13C069-5A3A-4052-8E41-78FC7653197E}"/>
              </a:ext>
            </a:extLst>
          </p:cNvPr>
          <p:cNvSpPr/>
          <p:nvPr/>
        </p:nvSpPr>
        <p:spPr>
          <a:xfrm>
            <a:off x="0" y="5498916"/>
            <a:ext cx="9144000" cy="1359084"/>
          </a:xfrm>
          <a:prstGeom prst="rect">
            <a:avLst/>
          </a:prstGeom>
          <a:solidFill>
            <a:schemeClr val="bg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0" name="Group 9"/>
          <p:cNvGrpSpPr/>
          <p:nvPr/>
        </p:nvGrpSpPr>
        <p:grpSpPr>
          <a:xfrm>
            <a:off x="14615" y="731018"/>
            <a:ext cx="8153400" cy="1066800"/>
            <a:chOff x="533400" y="823127"/>
            <a:chExt cx="8153400" cy="1066800"/>
          </a:xfrm>
        </p:grpSpPr>
        <p:sp>
          <p:nvSpPr>
            <p:cNvPr id="8" name="Up Ribbon 7"/>
            <p:cNvSpPr/>
            <p:nvPr/>
          </p:nvSpPr>
          <p:spPr>
            <a:xfrm>
              <a:off x="533400" y="823127"/>
              <a:ext cx="8153400" cy="1066800"/>
            </a:xfrm>
            <a:prstGeom prst="ribbon2">
              <a:avLst/>
            </a:prstGeom>
            <a:solidFill>
              <a:schemeClr val="accent5">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TextBox 8"/>
            <p:cNvSpPr txBox="1"/>
            <p:nvPr/>
          </p:nvSpPr>
          <p:spPr>
            <a:xfrm>
              <a:off x="2667000" y="845403"/>
              <a:ext cx="4000500" cy="830997"/>
            </a:xfrm>
            <a:prstGeom prst="rect">
              <a:avLst/>
            </a:prstGeom>
            <a:noFill/>
          </p:spPr>
          <p:txBody>
            <a:bodyPr wrap="square" rtlCol="0">
              <a:spAutoFit/>
            </a:bodyPr>
            <a:lstStyle/>
            <a:p>
              <a:r>
                <a:rPr lang="en-US" sz="4800" dirty="0">
                  <a:solidFill>
                    <a:prstClr val="black"/>
                  </a:solidFill>
                </a:rPr>
                <a:t>DESIRED STATE</a:t>
              </a:r>
            </a:p>
          </p:txBody>
        </p:sp>
      </p:grpSp>
      <p:grpSp>
        <p:nvGrpSpPr>
          <p:cNvPr id="14" name="Group 13"/>
          <p:cNvGrpSpPr/>
          <p:nvPr/>
        </p:nvGrpSpPr>
        <p:grpSpPr>
          <a:xfrm>
            <a:off x="6163330" y="664253"/>
            <a:ext cx="2461885" cy="1200329"/>
            <a:chOff x="6737420" y="685800"/>
            <a:chExt cx="2177980" cy="1200329"/>
          </a:xfrm>
        </p:grpSpPr>
        <p:sp>
          <p:nvSpPr>
            <p:cNvPr id="12" name="Equal 11"/>
            <p:cNvSpPr/>
            <p:nvPr/>
          </p:nvSpPr>
          <p:spPr>
            <a:xfrm>
              <a:off x="6737420" y="1070233"/>
              <a:ext cx="609600" cy="491531"/>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13" name="TextBox 12"/>
            <p:cNvSpPr txBox="1"/>
            <p:nvPr/>
          </p:nvSpPr>
          <p:spPr>
            <a:xfrm>
              <a:off x="7467600" y="685800"/>
              <a:ext cx="1447800" cy="1200329"/>
            </a:xfrm>
            <a:prstGeom prst="rect">
              <a:avLst/>
            </a:prstGeom>
            <a:noFill/>
          </p:spPr>
          <p:txBody>
            <a:bodyPr wrap="square" rtlCol="0">
              <a:spAutoFit/>
            </a:bodyPr>
            <a:lstStyle/>
            <a:p>
              <a:r>
                <a:rPr lang="en-US" sz="3600" dirty="0">
                  <a:solidFill>
                    <a:prstClr val="black"/>
                  </a:solidFill>
                </a:rPr>
                <a:t>2025 Vision</a:t>
              </a:r>
            </a:p>
          </p:txBody>
        </p:sp>
      </p:grpSp>
      <p:graphicFrame>
        <p:nvGraphicFramePr>
          <p:cNvPr id="35" name="Diagram 34"/>
          <p:cNvGraphicFramePr/>
          <p:nvPr>
            <p:extLst>
              <p:ext uri="{D42A27DB-BD31-4B8C-83A1-F6EECF244321}">
                <p14:modId xmlns:p14="http://schemas.microsoft.com/office/powerpoint/2010/main" val="1220360592"/>
              </p:ext>
            </p:extLst>
          </p:nvPr>
        </p:nvGraphicFramePr>
        <p:xfrm>
          <a:off x="1310015" y="2026418"/>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Group 2"/>
          <p:cNvGrpSpPr/>
          <p:nvPr/>
        </p:nvGrpSpPr>
        <p:grpSpPr>
          <a:xfrm>
            <a:off x="5397788" y="6028706"/>
            <a:ext cx="3227427" cy="645912"/>
            <a:chOff x="5611773" y="6059688"/>
            <a:chExt cx="3227427" cy="645912"/>
          </a:xfrm>
        </p:grpSpPr>
        <p:sp>
          <p:nvSpPr>
            <p:cNvPr id="30" name="TextBox 29"/>
            <p:cNvSpPr txBox="1"/>
            <p:nvPr/>
          </p:nvSpPr>
          <p:spPr>
            <a:xfrm>
              <a:off x="5611773" y="6336268"/>
              <a:ext cx="3227427" cy="369332"/>
            </a:xfrm>
            <a:prstGeom prst="rect">
              <a:avLst/>
            </a:prstGeom>
            <a:noFill/>
          </p:spPr>
          <p:txBody>
            <a:bodyPr wrap="square" rtlCol="0">
              <a:spAutoFit/>
            </a:bodyPr>
            <a:lstStyle/>
            <a:p>
              <a:r>
                <a:rPr lang="en-US" dirty="0">
                  <a:solidFill>
                    <a:prstClr val="black"/>
                  </a:solidFill>
                </a:rPr>
                <a:t>Indicators of condition changes</a:t>
              </a:r>
            </a:p>
          </p:txBody>
        </p:sp>
        <p:grpSp>
          <p:nvGrpSpPr>
            <p:cNvPr id="2" name="Group 1"/>
            <p:cNvGrpSpPr/>
            <p:nvPr/>
          </p:nvGrpSpPr>
          <p:grpSpPr>
            <a:xfrm>
              <a:off x="5715000" y="6059688"/>
              <a:ext cx="2819400" cy="297068"/>
              <a:chOff x="5715000" y="6059688"/>
              <a:chExt cx="2819400" cy="297068"/>
            </a:xfrm>
          </p:grpSpPr>
          <p:sp>
            <p:nvSpPr>
              <p:cNvPr id="36" name="Oval 35"/>
              <p:cNvSpPr/>
              <p:nvPr/>
            </p:nvSpPr>
            <p:spPr>
              <a:xfrm>
                <a:off x="5715000" y="6062255"/>
                <a:ext cx="304800" cy="284202"/>
              </a:xfrm>
              <a:prstGeom prst="ellipse">
                <a:avLst/>
              </a:prstGeom>
              <a:solidFill>
                <a:srgbClr val="C0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7" name="Oval 36"/>
              <p:cNvSpPr/>
              <p:nvPr/>
            </p:nvSpPr>
            <p:spPr>
              <a:xfrm>
                <a:off x="7179547" y="6062255"/>
                <a:ext cx="304800" cy="284202"/>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8" name="Oval 37"/>
              <p:cNvSpPr/>
              <p:nvPr/>
            </p:nvSpPr>
            <p:spPr>
              <a:xfrm>
                <a:off x="7696200" y="6059688"/>
                <a:ext cx="304800" cy="284202"/>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39" name="Oval 38"/>
              <p:cNvSpPr/>
              <p:nvPr/>
            </p:nvSpPr>
            <p:spPr>
              <a:xfrm>
                <a:off x="8229600" y="6062255"/>
                <a:ext cx="304800" cy="284202"/>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0" name="Oval 39"/>
              <p:cNvSpPr/>
              <p:nvPr/>
            </p:nvSpPr>
            <p:spPr>
              <a:xfrm>
                <a:off x="6210300" y="6072554"/>
                <a:ext cx="304800" cy="284202"/>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1" name="Oval 40"/>
              <p:cNvSpPr/>
              <p:nvPr/>
            </p:nvSpPr>
            <p:spPr>
              <a:xfrm>
                <a:off x="6705600" y="6072554"/>
                <a:ext cx="304800" cy="284202"/>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grpSp>
        <p:nvGrpSpPr>
          <p:cNvPr id="15" name="Group 14"/>
          <p:cNvGrpSpPr/>
          <p:nvPr/>
        </p:nvGrpSpPr>
        <p:grpSpPr>
          <a:xfrm>
            <a:off x="14615" y="753295"/>
            <a:ext cx="9062710" cy="5955656"/>
            <a:chOff x="228600" y="872531"/>
            <a:chExt cx="8686800" cy="5867401"/>
          </a:xfrm>
        </p:grpSpPr>
        <p:sp>
          <p:nvSpPr>
            <p:cNvPr id="7" name="Rounded Rectangle 6"/>
            <p:cNvSpPr/>
            <p:nvPr/>
          </p:nvSpPr>
          <p:spPr>
            <a:xfrm>
              <a:off x="228600" y="872531"/>
              <a:ext cx="8686800" cy="5867401"/>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p:nvSpPr>
          <p:spPr>
            <a:xfrm>
              <a:off x="790632" y="3467514"/>
              <a:ext cx="1845237" cy="1303827"/>
            </a:xfrm>
            <a:prstGeom prst="rect">
              <a:avLst/>
            </a:prstGeom>
            <a:noFill/>
          </p:spPr>
          <p:txBody>
            <a:bodyPr wrap="square" rtlCol="0">
              <a:spAutoFit/>
            </a:bodyPr>
            <a:lstStyle/>
            <a:p>
              <a:pPr algn="ctr"/>
              <a:r>
                <a:rPr lang="en-US" sz="4000" b="1" dirty="0">
                  <a:solidFill>
                    <a:prstClr val="black"/>
                  </a:solidFill>
                </a:rPr>
                <a:t>Phase 1 2017</a:t>
              </a:r>
            </a:p>
          </p:txBody>
        </p:sp>
      </p:grpSp>
      <p:sp>
        <p:nvSpPr>
          <p:cNvPr id="16" name="TextBox 15"/>
          <p:cNvSpPr txBox="1"/>
          <p:nvPr/>
        </p:nvSpPr>
        <p:spPr>
          <a:xfrm rot="16200000">
            <a:off x="6438028" y="3407063"/>
            <a:ext cx="3459980" cy="830997"/>
          </a:xfrm>
          <a:prstGeom prst="rect">
            <a:avLst/>
          </a:prstGeom>
          <a:noFill/>
        </p:spPr>
        <p:txBody>
          <a:bodyPr wrap="square" rtlCol="0">
            <a:spAutoFit/>
          </a:bodyPr>
          <a:lstStyle/>
          <a:p>
            <a:r>
              <a:rPr lang="en-US" sz="2400" b="1" dirty="0">
                <a:solidFill>
                  <a:prstClr val="black"/>
                </a:solidFill>
              </a:rPr>
              <a:t>Alignment of work units with condition indicators</a:t>
            </a:r>
          </a:p>
        </p:txBody>
      </p:sp>
      <p:grpSp>
        <p:nvGrpSpPr>
          <p:cNvPr id="20" name="Group 19"/>
          <p:cNvGrpSpPr/>
          <p:nvPr/>
        </p:nvGrpSpPr>
        <p:grpSpPr>
          <a:xfrm>
            <a:off x="1268566" y="1919375"/>
            <a:ext cx="1295400" cy="1200972"/>
            <a:chOff x="1482551" y="1950357"/>
            <a:chExt cx="1295400" cy="1200972"/>
          </a:xfrm>
        </p:grpSpPr>
        <p:pic>
          <p:nvPicPr>
            <p:cNvPr id="27" name="Picture 2" descr="C:\Users\wpowers\AppData\Local\Microsoft\Windows\Temporary Internet Files\Content.IE5\BZN19KAG\LuckyOliver-1997455-blog-group_of_people[1].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1634951" y="1997947"/>
              <a:ext cx="990600" cy="990600"/>
            </a:xfrm>
            <a:prstGeom prst="rect">
              <a:avLst/>
            </a:prstGeom>
            <a:noFill/>
            <a:extLst>
              <a:ext uri="{909E8E84-426E-40DD-AFC4-6F175D3DCCD1}">
                <a14:hiddenFill xmlns:a14="http://schemas.microsoft.com/office/drawing/2010/main">
                  <a:solidFill>
                    <a:srgbClr val="FFFFFF"/>
                  </a:solidFill>
                </a14:hiddenFill>
              </a:ext>
            </a:extLst>
          </p:spPr>
        </p:pic>
        <p:sp>
          <p:nvSpPr>
            <p:cNvPr id="17" name="Hexagon 16"/>
            <p:cNvSpPr/>
            <p:nvPr/>
          </p:nvSpPr>
          <p:spPr>
            <a:xfrm>
              <a:off x="1482551" y="1950357"/>
              <a:ext cx="1295400" cy="1200972"/>
            </a:xfrm>
            <a:prstGeom prst="hexagon">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44" name="Hexagon 43"/>
          <p:cNvSpPr/>
          <p:nvPr/>
        </p:nvSpPr>
        <p:spPr>
          <a:xfrm>
            <a:off x="1212070" y="1880214"/>
            <a:ext cx="1428750" cy="1295400"/>
          </a:xfrm>
          <a:prstGeom prst="hexagon">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3" name="Group 22"/>
          <p:cNvGrpSpPr/>
          <p:nvPr/>
        </p:nvGrpSpPr>
        <p:grpSpPr>
          <a:xfrm>
            <a:off x="5879373" y="4533900"/>
            <a:ext cx="1602005" cy="1438155"/>
            <a:chOff x="6093358" y="4564882"/>
            <a:chExt cx="1602005" cy="1438155"/>
          </a:xfrm>
        </p:grpSpPr>
        <p:pic>
          <p:nvPicPr>
            <p:cNvPr id="31" name="Picture 3" descr="C:\Users\wpowers\AppData\Local\Microsoft\Windows\Temporary Internet Files\Content.IE5\BZN19KAG\LuckyOliver-1997455-blog-group_of_people[1].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305550" y="4564882"/>
              <a:ext cx="1257300" cy="1257300"/>
            </a:xfrm>
            <a:prstGeom prst="rect">
              <a:avLst/>
            </a:prstGeom>
            <a:noFill/>
            <a:extLst>
              <a:ext uri="{909E8E84-426E-40DD-AFC4-6F175D3DCCD1}">
                <a14:hiddenFill xmlns:a14="http://schemas.microsoft.com/office/drawing/2010/main">
                  <a:solidFill>
                    <a:srgbClr val="FFFFFF"/>
                  </a:solidFill>
                </a14:hiddenFill>
              </a:ext>
            </a:extLst>
          </p:spPr>
        </p:pic>
        <p:grpSp>
          <p:nvGrpSpPr>
            <p:cNvPr id="18" name="Group 17"/>
            <p:cNvGrpSpPr/>
            <p:nvPr/>
          </p:nvGrpSpPr>
          <p:grpSpPr>
            <a:xfrm>
              <a:off x="6093358" y="4580123"/>
              <a:ext cx="1602005" cy="1422914"/>
              <a:chOff x="6093358" y="4580123"/>
              <a:chExt cx="1602005" cy="1422914"/>
            </a:xfrm>
          </p:grpSpPr>
          <p:sp>
            <p:nvSpPr>
              <p:cNvPr id="42" name="Hexagon 41"/>
              <p:cNvSpPr/>
              <p:nvPr/>
            </p:nvSpPr>
            <p:spPr>
              <a:xfrm>
                <a:off x="6191250" y="4665789"/>
                <a:ext cx="1428750" cy="1243593"/>
              </a:xfrm>
              <a:prstGeom prst="hexagon">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7" name="Hexagon 46"/>
              <p:cNvSpPr/>
              <p:nvPr/>
            </p:nvSpPr>
            <p:spPr>
              <a:xfrm>
                <a:off x="6093358" y="4580123"/>
                <a:ext cx="1602005" cy="1422914"/>
              </a:xfrm>
              <a:prstGeom prst="hexagon">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sp>
        <p:nvSpPr>
          <p:cNvPr id="48" name="Hexagon 47"/>
          <p:cNvSpPr/>
          <p:nvPr/>
        </p:nvSpPr>
        <p:spPr>
          <a:xfrm>
            <a:off x="826427" y="5106369"/>
            <a:ext cx="1602005" cy="1422914"/>
          </a:xfrm>
          <a:prstGeom prst="hexagon">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2" name="Group 21"/>
          <p:cNvGrpSpPr/>
          <p:nvPr/>
        </p:nvGrpSpPr>
        <p:grpSpPr>
          <a:xfrm>
            <a:off x="719862" y="4998218"/>
            <a:ext cx="1809353" cy="1626114"/>
            <a:chOff x="933847" y="5029200"/>
            <a:chExt cx="1809353" cy="1626114"/>
          </a:xfrm>
        </p:grpSpPr>
        <p:pic>
          <p:nvPicPr>
            <p:cNvPr id="32" name="Picture 2" descr="C:\Users\wpowers\AppData\Local\Microsoft\Windows\Temporary Internet Files\Content.IE5\BZN19KAG\LuckyOliver-1997455-blog-group_of_people[1].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1371600" y="5277004"/>
              <a:ext cx="990600" cy="990600"/>
            </a:xfrm>
            <a:prstGeom prst="rect">
              <a:avLst/>
            </a:prstGeom>
            <a:noFill/>
            <a:extLst>
              <a:ext uri="{909E8E84-426E-40DD-AFC4-6F175D3DCCD1}">
                <a14:hiddenFill xmlns:a14="http://schemas.microsoft.com/office/drawing/2010/main">
                  <a:solidFill>
                    <a:srgbClr val="FFFFFF"/>
                  </a:solidFill>
                </a14:hiddenFill>
              </a:ext>
            </a:extLst>
          </p:spPr>
        </p:pic>
        <p:sp>
          <p:nvSpPr>
            <p:cNvPr id="45" name="Hexagon 44"/>
            <p:cNvSpPr/>
            <p:nvPr/>
          </p:nvSpPr>
          <p:spPr>
            <a:xfrm>
              <a:off x="1127040" y="5184200"/>
              <a:ext cx="1428750" cy="1295400"/>
            </a:xfrm>
            <a:prstGeom prst="hexagon">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9" name="Hexagon 48"/>
            <p:cNvSpPr/>
            <p:nvPr/>
          </p:nvSpPr>
          <p:spPr>
            <a:xfrm>
              <a:off x="933847" y="5029200"/>
              <a:ext cx="1809353" cy="1626114"/>
            </a:xfrm>
            <a:prstGeom prst="hexagon">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nvGrpSpPr>
          <p:cNvPr id="24" name="Group 23"/>
          <p:cNvGrpSpPr/>
          <p:nvPr/>
        </p:nvGrpSpPr>
        <p:grpSpPr>
          <a:xfrm>
            <a:off x="5928437" y="2178069"/>
            <a:ext cx="1809353" cy="1626114"/>
            <a:chOff x="6142422" y="2209051"/>
            <a:chExt cx="1809353" cy="1626114"/>
          </a:xfrm>
        </p:grpSpPr>
        <p:pic>
          <p:nvPicPr>
            <p:cNvPr id="1027" name="Picture 3" descr="C:\Users\wpowers\AppData\Local\Microsoft\Windows\Temporary Internet Files\Content.IE5\BZN19KAG\LuckyOliver-1997455-blog-group_of_people[1].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421649" y="2323933"/>
              <a:ext cx="1257300" cy="1257300"/>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18"/>
            <p:cNvGrpSpPr/>
            <p:nvPr/>
          </p:nvGrpSpPr>
          <p:grpSpPr>
            <a:xfrm>
              <a:off x="6142422" y="2209051"/>
              <a:ext cx="1809353" cy="1626114"/>
              <a:chOff x="6142422" y="2209051"/>
              <a:chExt cx="1809353" cy="1626114"/>
            </a:xfrm>
          </p:grpSpPr>
          <p:sp>
            <p:nvSpPr>
              <p:cNvPr id="33" name="Hexagon 32"/>
              <p:cNvSpPr/>
              <p:nvPr/>
            </p:nvSpPr>
            <p:spPr>
              <a:xfrm>
                <a:off x="6343650" y="2373603"/>
                <a:ext cx="1428750" cy="1243593"/>
              </a:xfrm>
              <a:prstGeom prst="hexagon">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6" name="Hexagon 45"/>
              <p:cNvSpPr/>
              <p:nvPr/>
            </p:nvSpPr>
            <p:spPr>
              <a:xfrm>
                <a:off x="6248400" y="2286000"/>
                <a:ext cx="1602005" cy="1422914"/>
              </a:xfrm>
              <a:prstGeom prst="hexagon">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0" name="Hexagon 49"/>
              <p:cNvSpPr/>
              <p:nvPr/>
            </p:nvSpPr>
            <p:spPr>
              <a:xfrm>
                <a:off x="6142422" y="2209051"/>
                <a:ext cx="1809353" cy="1626114"/>
              </a:xfrm>
              <a:prstGeom prst="hexagon">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grpSp>
      <p:sp>
        <p:nvSpPr>
          <p:cNvPr id="21" name="Slide Number Placeholder 20">
            <a:extLst>
              <a:ext uri="{FF2B5EF4-FFF2-40B4-BE49-F238E27FC236}">
                <a16:creationId xmlns:a16="http://schemas.microsoft.com/office/drawing/2014/main" id="{FC228F99-1484-433E-BC90-C3E5968B5F7A}"/>
              </a:ext>
            </a:extLst>
          </p:cNvPr>
          <p:cNvSpPr>
            <a:spLocks noGrp="1"/>
          </p:cNvSpPr>
          <p:nvPr>
            <p:ph type="sldNum" sz="quarter" idx="12"/>
          </p:nvPr>
        </p:nvSpPr>
        <p:spPr/>
        <p:txBody>
          <a:bodyPr/>
          <a:lstStyle/>
          <a:p>
            <a:fld id="{E7F051A5-D11F-4417-B757-835634448630}" type="slidenum">
              <a:rPr lang="en-US" altLang="en-US" smtClean="0"/>
              <a:pPr/>
              <a:t>17</a:t>
            </a:fld>
            <a:endParaRPr lang="en-US" altLang="en-US" dirty="0"/>
          </a:p>
        </p:txBody>
      </p:sp>
    </p:spTree>
    <p:extLst>
      <p:ext uri="{BB962C8B-B14F-4D97-AF65-F5344CB8AC3E}">
        <p14:creationId xmlns:p14="http://schemas.microsoft.com/office/powerpoint/2010/main" val="322099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additive="base">
                                        <p:cTn id="24" dur="500" fill="hold"/>
                                        <p:tgtEl>
                                          <p:spTgt spid="14"/>
                                        </p:tgtEl>
                                        <p:attrNameLst>
                                          <p:attrName>ppt_x</p:attrName>
                                        </p:attrNameLst>
                                      </p:cBhvr>
                                      <p:tavLst>
                                        <p:tav tm="0">
                                          <p:val>
                                            <p:strVal val="#ppt_x"/>
                                          </p:val>
                                        </p:tav>
                                        <p:tav tm="100000">
                                          <p:val>
                                            <p:strVal val="#ppt_x"/>
                                          </p:val>
                                        </p:tav>
                                      </p:tavLst>
                                    </p:anim>
                                    <p:anim calcmode="lin" valueType="num">
                                      <p:cBhvr additive="base">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fade">
                                      <p:cBhvr>
                                        <p:cTn id="30" dur="1000"/>
                                        <p:tgtEl>
                                          <p:spTgt spid="35"/>
                                        </p:tgtEl>
                                      </p:cBhvr>
                                    </p:animEffect>
                                    <p:anim calcmode="lin" valueType="num">
                                      <p:cBhvr>
                                        <p:cTn id="31" dur="1000" fill="hold"/>
                                        <p:tgtEl>
                                          <p:spTgt spid="35"/>
                                        </p:tgtEl>
                                        <p:attrNameLst>
                                          <p:attrName>ppt_x</p:attrName>
                                        </p:attrNameLst>
                                      </p:cBhvr>
                                      <p:tavLst>
                                        <p:tav tm="0">
                                          <p:val>
                                            <p:strVal val="#ppt_x"/>
                                          </p:val>
                                        </p:tav>
                                        <p:tav tm="100000">
                                          <p:val>
                                            <p:strVal val="#ppt_x"/>
                                          </p:val>
                                        </p:tav>
                                      </p:tavLst>
                                    </p:anim>
                                    <p:anim calcmode="lin" valueType="num">
                                      <p:cBhvr>
                                        <p:cTn id="3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circle(in)">
                                      <p:cBhvr>
                                        <p:cTn id="37" dur="10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par>
                                <p:cTn id="43" presetID="1" presetClass="entr" presetSubtype="0" fill="hold" grpId="0"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par>
                                <p:cTn id="47" presetID="10"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par>
                                <p:cTn id="50" presetID="1" presetClass="entr" presetSubtype="0" fill="hold" nodeType="withEffect">
                                  <p:stCondLst>
                                    <p:cond delay="0"/>
                                  </p:stCondLst>
                                  <p:childTnLst>
                                    <p:set>
                                      <p:cBhvr>
                                        <p:cTn id="51" dur="1" fill="hold">
                                          <p:stCondLst>
                                            <p:cond delay="0"/>
                                          </p:stCondLst>
                                        </p:cTn>
                                        <p:tgtEl>
                                          <p:spTgt spid="23"/>
                                        </p:tgtEl>
                                        <p:attrNameLst>
                                          <p:attrName>style.visibility</p:attrName>
                                        </p:attrNameLst>
                                      </p:cBhvr>
                                      <p:to>
                                        <p:strVal val="visible"/>
                                      </p:to>
                                    </p:set>
                                  </p:childTnLst>
                                </p:cTn>
                              </p:par>
                              <p:par>
                                <p:cTn id="52" presetID="6" presetClass="entr" presetSubtype="16" fill="hold" nodeType="with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circle(in)">
                                      <p:cBhvr>
                                        <p:cTn id="54" dur="1000"/>
                                        <p:tgtEl>
                                          <p:spTgt spid="24"/>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 calcmode="lin" valueType="num">
                                      <p:cBhvr>
                                        <p:cTn id="62" dur="500" fill="hold"/>
                                        <p:tgtEl>
                                          <p:spTgt spid="15"/>
                                        </p:tgtEl>
                                        <p:attrNameLst>
                                          <p:attrName>ppt_w</p:attrName>
                                        </p:attrNameLst>
                                      </p:cBhvr>
                                      <p:tavLst>
                                        <p:tav tm="0">
                                          <p:val>
                                            <p:fltVal val="0"/>
                                          </p:val>
                                        </p:tav>
                                        <p:tav tm="100000">
                                          <p:val>
                                            <p:strVal val="#ppt_w"/>
                                          </p:val>
                                        </p:tav>
                                      </p:tavLst>
                                    </p:anim>
                                    <p:anim calcmode="lin" valueType="num">
                                      <p:cBhvr>
                                        <p:cTn id="63" dur="500" fill="hold"/>
                                        <p:tgtEl>
                                          <p:spTgt spid="15"/>
                                        </p:tgtEl>
                                        <p:attrNameLst>
                                          <p:attrName>ppt_h</p:attrName>
                                        </p:attrNameLst>
                                      </p:cBhvr>
                                      <p:tavLst>
                                        <p:tav tm="0">
                                          <p:val>
                                            <p:fltVal val="0"/>
                                          </p:val>
                                        </p:tav>
                                        <p:tav tm="100000">
                                          <p:val>
                                            <p:strVal val="#ppt_h"/>
                                          </p:val>
                                        </p:tav>
                                      </p:tavLst>
                                    </p:anim>
                                    <p:animEffect transition="in" filter="fade">
                                      <p:cBhvr>
                                        <p:cTn id="6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5" grpId="1"/>
      <p:bldP spid="6" grpId="0"/>
      <p:bldGraphic spid="35" grpId="0">
        <p:bldAsOne/>
      </p:bldGraphic>
      <p:bldP spid="16" grpId="0"/>
      <p:bldP spid="44" grpId="0" animBg="1"/>
      <p:bldP spid="4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58200" cy="1143000"/>
          </a:xfrm>
        </p:spPr>
        <p:txBody>
          <a:bodyPr/>
          <a:lstStyle/>
          <a:p>
            <a:r>
              <a:rPr lang="en-US" dirty="0"/>
              <a:t>ANR Public Value Statements Titles</a:t>
            </a:r>
          </a:p>
        </p:txBody>
      </p:sp>
      <p:sp>
        <p:nvSpPr>
          <p:cNvPr id="3" name="Content Placeholder 2"/>
          <p:cNvSpPr>
            <a:spLocks noGrp="1"/>
          </p:cNvSpPr>
          <p:nvPr>
            <p:ph idx="1"/>
          </p:nvPr>
        </p:nvSpPr>
        <p:spPr>
          <a:xfrm>
            <a:off x="256374" y="1056830"/>
            <a:ext cx="8659026" cy="5010684"/>
          </a:xfrm>
        </p:spPr>
        <p:txBody>
          <a:bodyPr>
            <a:normAutofit fontScale="92500"/>
          </a:bodyPr>
          <a:lstStyle/>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increases the viability of California’s economy through innovation implementation</a:t>
            </a:r>
          </a:p>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ensures sufficient, safe, healthy food for all Californians</a:t>
            </a:r>
          </a:p>
          <a:p>
            <a:pPr marL="631825" indent="-514350">
              <a:lnSpc>
                <a:spcPct val="115000"/>
              </a:lnSpc>
              <a:spcBef>
                <a:spcPts val="0"/>
              </a:spcBef>
              <a:spcAft>
                <a:spcPts val="1000"/>
              </a:spcAft>
            </a:pPr>
            <a:r>
              <a:rPr lang="en-US" sz="2400" dirty="0">
                <a:solidFill>
                  <a:srgbClr val="333333"/>
                </a:solidFill>
                <a:ea typeface="Calibri" panose="020F0502020204030204" pitchFamily="34" charset="0"/>
                <a:cs typeface="Times New Roman" panose="02020603050405020304" pitchFamily="18" charset="0"/>
              </a:rPr>
              <a:t>UC ANR secures safe and healthy environments</a:t>
            </a:r>
            <a:endParaRPr lang="en-US" sz="2400" dirty="0">
              <a:ea typeface="Calibri" panose="020F0502020204030204" pitchFamily="34" charset="0"/>
              <a:cs typeface="Times New Roman" panose="02020603050405020304" pitchFamily="18" charset="0"/>
            </a:endParaRPr>
          </a:p>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cultivates a safe and healthy California for all people and communities</a:t>
            </a:r>
          </a:p>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develops a qualified workforce for California</a:t>
            </a:r>
          </a:p>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builds communities that are resilient to extreme weather to meet California's climate goals</a:t>
            </a:r>
          </a:p>
          <a:p>
            <a:pPr marL="631825" indent="-514350">
              <a:lnSpc>
                <a:spcPct val="115000"/>
              </a:lnSpc>
              <a:spcBef>
                <a:spcPts val="0"/>
              </a:spcBef>
              <a:spcAft>
                <a:spcPts val="1000"/>
              </a:spcAft>
            </a:pPr>
            <a:r>
              <a:rPr lang="en-US" sz="2400" dirty="0">
                <a:ea typeface="Calibri" panose="020F0502020204030204" pitchFamily="34" charset="0"/>
                <a:cs typeface="Times New Roman" panose="02020603050405020304" pitchFamily="18" charset="0"/>
              </a:rPr>
              <a:t>UC ANR promotes a society with reduced racial and ethnic inequality</a:t>
            </a:r>
            <a:endParaRPr lang="en-US" sz="2400" dirty="0"/>
          </a:p>
        </p:txBody>
      </p:sp>
      <p:sp>
        <p:nvSpPr>
          <p:cNvPr id="4" name="Slide Number Placeholder 3">
            <a:extLst>
              <a:ext uri="{FF2B5EF4-FFF2-40B4-BE49-F238E27FC236}">
                <a16:creationId xmlns:a16="http://schemas.microsoft.com/office/drawing/2014/main" id="{A0E47F18-261D-47D0-AF2A-417800AFDE0A}"/>
              </a:ext>
            </a:extLst>
          </p:cNvPr>
          <p:cNvSpPr>
            <a:spLocks noGrp="1"/>
          </p:cNvSpPr>
          <p:nvPr>
            <p:ph type="sldNum" sz="quarter" idx="12"/>
          </p:nvPr>
        </p:nvSpPr>
        <p:spPr/>
        <p:txBody>
          <a:bodyPr/>
          <a:lstStyle/>
          <a:p>
            <a:fld id="{E7F051A5-D11F-4417-B757-835634448630}" type="slidenum">
              <a:rPr lang="en-US" altLang="en-US" smtClean="0"/>
              <a:pPr/>
              <a:t>18</a:t>
            </a:fld>
            <a:endParaRPr lang="en-US" altLang="en-US" dirty="0"/>
          </a:p>
        </p:txBody>
      </p:sp>
    </p:spTree>
    <p:extLst>
      <p:ext uri="{BB962C8B-B14F-4D97-AF65-F5344CB8AC3E}">
        <p14:creationId xmlns:p14="http://schemas.microsoft.com/office/powerpoint/2010/main" val="1513735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EBEBBA4-17AF-46D2-9C13-EA85730876BE}"/>
              </a:ext>
            </a:extLst>
          </p:cNvPr>
          <p:cNvSpPr/>
          <p:nvPr/>
        </p:nvSpPr>
        <p:spPr>
          <a:xfrm>
            <a:off x="0" y="5616102"/>
            <a:ext cx="9144000" cy="1202552"/>
          </a:xfrm>
          <a:prstGeom prst="rect">
            <a:avLst/>
          </a:prstGeom>
          <a:solidFill>
            <a:schemeClr val="bg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 name="Content Placeholder 4">
            <a:extLst>
              <a:ext uri="{FF2B5EF4-FFF2-40B4-BE49-F238E27FC236}">
                <a16:creationId xmlns:a16="http://schemas.microsoft.com/office/drawing/2014/main" id="{DA486816-A5AC-4B5B-AE7B-3D7BA39F656C}"/>
              </a:ext>
            </a:extLst>
          </p:cNvPr>
          <p:cNvGraphicFramePr>
            <a:graphicFrameLocks noGrp="1"/>
          </p:cNvGraphicFramePr>
          <p:nvPr>
            <p:ph idx="1"/>
            <p:extLst>
              <p:ext uri="{D42A27DB-BD31-4B8C-83A1-F6EECF244321}">
                <p14:modId xmlns:p14="http://schemas.microsoft.com/office/powerpoint/2010/main" val="1588517393"/>
              </p:ext>
            </p:extLst>
          </p:nvPr>
        </p:nvGraphicFramePr>
        <p:xfrm>
          <a:off x="0" y="77555"/>
          <a:ext cx="9144000" cy="66907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75495EEE-5DBB-4A3D-991D-C6BE52B46022}"/>
              </a:ext>
            </a:extLst>
          </p:cNvPr>
          <p:cNvSpPr>
            <a:spLocks noGrp="1"/>
          </p:cNvSpPr>
          <p:nvPr>
            <p:ph type="sldNum" sz="quarter" idx="12"/>
          </p:nvPr>
        </p:nvSpPr>
        <p:spPr/>
        <p:txBody>
          <a:bodyPr/>
          <a:lstStyle/>
          <a:p>
            <a:fld id="{E7F051A5-D11F-4417-B757-835634448630}" type="slidenum">
              <a:rPr lang="en-US" altLang="en-US" smtClean="0"/>
              <a:pPr/>
              <a:t>19</a:t>
            </a:fld>
            <a:endParaRPr lang="en-US" altLang="en-US" dirty="0"/>
          </a:p>
        </p:txBody>
      </p:sp>
      <p:sp>
        <p:nvSpPr>
          <p:cNvPr id="10" name="TextBox 9">
            <a:extLst>
              <a:ext uri="{FF2B5EF4-FFF2-40B4-BE49-F238E27FC236}">
                <a16:creationId xmlns:a16="http://schemas.microsoft.com/office/drawing/2014/main" id="{1D7812EF-A12E-430B-8662-FD309AE1C9B4}"/>
              </a:ext>
            </a:extLst>
          </p:cNvPr>
          <p:cNvSpPr txBox="1"/>
          <p:nvPr/>
        </p:nvSpPr>
        <p:spPr>
          <a:xfrm>
            <a:off x="0" y="-49946"/>
            <a:ext cx="2891304" cy="646331"/>
          </a:xfrm>
          <a:prstGeom prst="rect">
            <a:avLst/>
          </a:prstGeom>
          <a:noFill/>
        </p:spPr>
        <p:txBody>
          <a:bodyPr wrap="none" rtlCol="0">
            <a:spAutoFit/>
          </a:bodyPr>
          <a:lstStyle/>
          <a:p>
            <a:r>
              <a:rPr lang="en-US" sz="3600" dirty="0"/>
              <a:t>The ANR Stack</a:t>
            </a:r>
          </a:p>
        </p:txBody>
      </p:sp>
      <p:pic>
        <p:nvPicPr>
          <p:cNvPr id="13" name="Graphic 12" descr="Checkmark">
            <a:extLst>
              <a:ext uri="{FF2B5EF4-FFF2-40B4-BE49-F238E27FC236}">
                <a16:creationId xmlns:a16="http://schemas.microsoft.com/office/drawing/2014/main" id="{7D0090A6-94A6-4D85-857C-97DFD79D18CA}"/>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5341685" y="421573"/>
            <a:ext cx="441832" cy="441832"/>
          </a:xfrm>
          <a:prstGeom prst="rect">
            <a:avLst/>
          </a:prstGeom>
        </p:spPr>
      </p:pic>
      <p:pic>
        <p:nvPicPr>
          <p:cNvPr id="15" name="Graphic 14" descr="Checkmark">
            <a:extLst>
              <a:ext uri="{FF2B5EF4-FFF2-40B4-BE49-F238E27FC236}">
                <a16:creationId xmlns:a16="http://schemas.microsoft.com/office/drawing/2014/main" id="{54EB82F7-0567-4140-A6BA-731325341569}"/>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5337843" y="4306349"/>
            <a:ext cx="441832" cy="441832"/>
          </a:xfrm>
          <a:prstGeom prst="rect">
            <a:avLst/>
          </a:prstGeom>
        </p:spPr>
      </p:pic>
      <p:pic>
        <p:nvPicPr>
          <p:cNvPr id="16" name="Graphic 15" descr="Checkmark">
            <a:extLst>
              <a:ext uri="{FF2B5EF4-FFF2-40B4-BE49-F238E27FC236}">
                <a16:creationId xmlns:a16="http://schemas.microsoft.com/office/drawing/2014/main" id="{AD03CA0A-A4EA-4190-8FF0-2BFF23D2A4E0}"/>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5351930" y="3474232"/>
            <a:ext cx="441832" cy="441832"/>
          </a:xfrm>
          <a:prstGeom prst="rect">
            <a:avLst/>
          </a:prstGeom>
        </p:spPr>
      </p:pic>
      <p:pic>
        <p:nvPicPr>
          <p:cNvPr id="18" name="Graphic 17" descr="Checkmark">
            <a:extLst>
              <a:ext uri="{FF2B5EF4-FFF2-40B4-BE49-F238E27FC236}">
                <a16:creationId xmlns:a16="http://schemas.microsoft.com/office/drawing/2014/main" id="{5EC83A89-3294-4DC8-B41E-4A196DB46C71}"/>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5337843" y="1332362"/>
            <a:ext cx="441832" cy="441832"/>
          </a:xfrm>
          <a:prstGeom prst="rect">
            <a:avLst/>
          </a:prstGeom>
        </p:spPr>
      </p:pic>
      <p:pic>
        <p:nvPicPr>
          <p:cNvPr id="19" name="Graphic 18" descr="Checkmark">
            <a:extLst>
              <a:ext uri="{FF2B5EF4-FFF2-40B4-BE49-F238E27FC236}">
                <a16:creationId xmlns:a16="http://schemas.microsoft.com/office/drawing/2014/main" id="{E1D7F31B-B238-48E3-BAAA-FF6EE402E6B9}"/>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5337843" y="2377523"/>
            <a:ext cx="441832" cy="441832"/>
          </a:xfrm>
          <a:prstGeom prst="rect">
            <a:avLst/>
          </a:prstGeom>
        </p:spPr>
      </p:pic>
    </p:spTree>
    <p:extLst>
      <p:ext uri="{BB962C8B-B14F-4D97-AF65-F5344CB8AC3E}">
        <p14:creationId xmlns:p14="http://schemas.microsoft.com/office/powerpoint/2010/main" val="825369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500"/>
                                        <p:tgtEl>
                                          <p:spTgt spid="18"/>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867C-0E25-43BF-96EF-010D17CD4625}"/>
              </a:ext>
            </a:extLst>
          </p:cNvPr>
          <p:cNvSpPr>
            <a:spLocks noGrp="1"/>
          </p:cNvSpPr>
          <p:nvPr>
            <p:ph type="title"/>
          </p:nvPr>
        </p:nvSpPr>
        <p:spPr/>
        <p:txBody>
          <a:bodyPr/>
          <a:lstStyle/>
          <a:p>
            <a:r>
              <a:rPr lang="en-US" dirty="0"/>
              <a:t>Today’s Objectives</a:t>
            </a:r>
          </a:p>
        </p:txBody>
      </p:sp>
      <p:sp>
        <p:nvSpPr>
          <p:cNvPr id="3" name="Content Placeholder 2">
            <a:extLst>
              <a:ext uri="{FF2B5EF4-FFF2-40B4-BE49-F238E27FC236}">
                <a16:creationId xmlns:a16="http://schemas.microsoft.com/office/drawing/2014/main" id="{AC6D7B44-A8B0-4332-A609-1AAB07123259}"/>
              </a:ext>
            </a:extLst>
          </p:cNvPr>
          <p:cNvSpPr>
            <a:spLocks noGrp="1"/>
          </p:cNvSpPr>
          <p:nvPr>
            <p:ph idx="1"/>
          </p:nvPr>
        </p:nvSpPr>
        <p:spPr>
          <a:xfrm>
            <a:off x="457200" y="1600200"/>
            <a:ext cx="7734300" cy="4525963"/>
          </a:xfrm>
        </p:spPr>
        <p:txBody>
          <a:bodyPr/>
          <a:lstStyle/>
          <a:p>
            <a:r>
              <a:rPr lang="en-US" dirty="0"/>
              <a:t>Reflect on the history and foundation of UC ANR</a:t>
            </a:r>
          </a:p>
          <a:p>
            <a:r>
              <a:rPr lang="en-US" dirty="0"/>
              <a:t>Acknowledge the UC ANR team </a:t>
            </a:r>
          </a:p>
          <a:p>
            <a:r>
              <a:rPr lang="en-US" dirty="0"/>
              <a:t>Explore the UC ANR strategic plan</a:t>
            </a:r>
          </a:p>
          <a:p>
            <a:r>
              <a:rPr lang="en-US" dirty="0"/>
              <a:t>Learn about public value statements and why they are important for us</a:t>
            </a:r>
          </a:p>
          <a:p>
            <a:r>
              <a:rPr lang="en-US" dirty="0"/>
              <a:t>Open Q/A</a:t>
            </a:r>
          </a:p>
        </p:txBody>
      </p:sp>
      <p:sp>
        <p:nvSpPr>
          <p:cNvPr id="4" name="Slide Number Placeholder 3">
            <a:extLst>
              <a:ext uri="{FF2B5EF4-FFF2-40B4-BE49-F238E27FC236}">
                <a16:creationId xmlns:a16="http://schemas.microsoft.com/office/drawing/2014/main" id="{10CB56F2-BC8B-448D-9796-9AEB352410D5}"/>
              </a:ext>
            </a:extLst>
          </p:cNvPr>
          <p:cNvSpPr>
            <a:spLocks noGrp="1"/>
          </p:cNvSpPr>
          <p:nvPr>
            <p:ph type="sldNum" sz="quarter" idx="12"/>
          </p:nvPr>
        </p:nvSpPr>
        <p:spPr/>
        <p:txBody>
          <a:bodyPr/>
          <a:lstStyle/>
          <a:p>
            <a:fld id="{E7F051A5-D11F-4417-B757-835634448630}" type="slidenum">
              <a:rPr lang="en-US" altLang="en-US" smtClean="0"/>
              <a:pPr/>
              <a:t>2</a:t>
            </a:fld>
            <a:endParaRPr lang="en-US" altLang="en-US" dirty="0"/>
          </a:p>
        </p:txBody>
      </p:sp>
    </p:spTree>
    <p:extLst>
      <p:ext uri="{BB962C8B-B14F-4D97-AF65-F5344CB8AC3E}">
        <p14:creationId xmlns:p14="http://schemas.microsoft.com/office/powerpoint/2010/main" val="969811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7C62B66-F9FD-4CC8-AA78-7EA49A57AF9F}"/>
              </a:ext>
            </a:extLst>
          </p:cNvPr>
          <p:cNvSpPr/>
          <p:nvPr/>
        </p:nvSpPr>
        <p:spPr>
          <a:xfrm>
            <a:off x="514350" y="1721813"/>
            <a:ext cx="8134350" cy="3939540"/>
          </a:xfrm>
          <a:prstGeom prst="rect">
            <a:avLst/>
          </a:prstGeom>
          <a:noFill/>
        </p:spPr>
        <p:txBody>
          <a:bodyPr wrap="square">
            <a:spAutoFit/>
          </a:bodyPr>
          <a:lstStyle/>
          <a:p>
            <a:pPr marL="293551" indent="-293551">
              <a:spcBef>
                <a:spcPts val="600"/>
              </a:spcBef>
              <a:spcAft>
                <a:spcPts val="600"/>
              </a:spcAft>
              <a:buFont typeface="Arial" panose="020B0604020202020204" pitchFamily="34" charset="0"/>
              <a:buChar char="•"/>
            </a:pPr>
            <a:r>
              <a:rPr lang="en-US" sz="3000" dirty="0"/>
              <a:t>The position and </a:t>
            </a:r>
            <a:r>
              <a:rPr lang="en-US" sz="3000" b="1" dirty="0"/>
              <a:t>value</a:t>
            </a:r>
            <a:r>
              <a:rPr lang="en-US" sz="3000" dirty="0"/>
              <a:t> of UC ANR</a:t>
            </a:r>
          </a:p>
          <a:p>
            <a:pPr marL="293551" indent="-293551">
              <a:spcBef>
                <a:spcPts val="600"/>
              </a:spcBef>
              <a:spcAft>
                <a:spcPts val="600"/>
              </a:spcAft>
              <a:buFont typeface="Arial" panose="020B0604020202020204" pitchFamily="34" charset="0"/>
              <a:buChar char="•"/>
            </a:pPr>
            <a:r>
              <a:rPr lang="en-US" sz="3000" dirty="0"/>
              <a:t>What customers can </a:t>
            </a:r>
            <a:r>
              <a:rPr lang="en-US" sz="3000" b="1" dirty="0"/>
              <a:t>expect</a:t>
            </a:r>
            <a:r>
              <a:rPr lang="en-US" sz="3000" dirty="0"/>
              <a:t> in their interactions with UC ANR </a:t>
            </a:r>
          </a:p>
          <a:p>
            <a:pPr marL="293551" indent="-293551">
              <a:spcBef>
                <a:spcPts val="600"/>
              </a:spcBef>
              <a:spcAft>
                <a:spcPts val="600"/>
              </a:spcAft>
              <a:buFont typeface="Arial" panose="020B0604020202020204" pitchFamily="34" charset="0"/>
              <a:buChar char="•"/>
            </a:pPr>
            <a:r>
              <a:rPr lang="en-US" sz="3000" dirty="0"/>
              <a:t>What customers should </a:t>
            </a:r>
            <a:r>
              <a:rPr lang="en-US" sz="3000" b="1" dirty="0"/>
              <a:t>experience</a:t>
            </a:r>
            <a:r>
              <a:rPr lang="en-US" sz="3000" dirty="0"/>
              <a:t> with UC ANR</a:t>
            </a:r>
          </a:p>
          <a:p>
            <a:pPr marL="293551" indent="-293551">
              <a:spcBef>
                <a:spcPts val="600"/>
              </a:spcBef>
              <a:spcAft>
                <a:spcPts val="600"/>
              </a:spcAft>
              <a:buFont typeface="Arial" panose="020B0604020202020204" pitchFamily="34" charset="0"/>
              <a:buChar char="•"/>
            </a:pPr>
            <a:r>
              <a:rPr lang="en-US" sz="3000" dirty="0"/>
              <a:t>How customers should </a:t>
            </a:r>
            <a:r>
              <a:rPr lang="en-US" sz="3000" b="1" dirty="0"/>
              <a:t>feel</a:t>
            </a:r>
            <a:r>
              <a:rPr lang="en-US" sz="3000" dirty="0"/>
              <a:t> when working with UC ANR</a:t>
            </a:r>
          </a:p>
          <a:p>
            <a:pPr marL="293551" indent="-293551">
              <a:spcBef>
                <a:spcPts val="600"/>
              </a:spcBef>
              <a:spcAft>
                <a:spcPts val="600"/>
              </a:spcAft>
              <a:buFont typeface="Arial" panose="020B0604020202020204" pitchFamily="34" charset="0"/>
              <a:buChar char="•"/>
            </a:pPr>
            <a:r>
              <a:rPr lang="en-US" sz="3000" dirty="0"/>
              <a:t>What UC ANR </a:t>
            </a:r>
            <a:r>
              <a:rPr lang="en-US" sz="3000" b="1" dirty="0"/>
              <a:t>promises that is unique</a:t>
            </a:r>
          </a:p>
        </p:txBody>
      </p:sp>
      <p:sp>
        <p:nvSpPr>
          <p:cNvPr id="2" name="Title 1">
            <a:extLst>
              <a:ext uri="{FF2B5EF4-FFF2-40B4-BE49-F238E27FC236}">
                <a16:creationId xmlns:a16="http://schemas.microsoft.com/office/drawing/2014/main" id="{94C6847D-E970-405D-92B6-B699B6B773DA}"/>
              </a:ext>
            </a:extLst>
          </p:cNvPr>
          <p:cNvSpPr>
            <a:spLocks noGrp="1"/>
          </p:cNvSpPr>
          <p:nvPr>
            <p:ph type="title"/>
          </p:nvPr>
        </p:nvSpPr>
        <p:spPr/>
        <p:txBody>
          <a:bodyPr/>
          <a:lstStyle/>
          <a:p>
            <a:r>
              <a:rPr lang="en-US" dirty="0"/>
              <a:t>UC ANR Brand Promise</a:t>
            </a:r>
          </a:p>
        </p:txBody>
      </p:sp>
      <p:sp>
        <p:nvSpPr>
          <p:cNvPr id="3" name="Content Placeholder 2">
            <a:extLst>
              <a:ext uri="{FF2B5EF4-FFF2-40B4-BE49-F238E27FC236}">
                <a16:creationId xmlns:a16="http://schemas.microsoft.com/office/drawing/2014/main" id="{8A0B900F-C534-4D8D-9DF5-9BC999D47272}"/>
              </a:ext>
            </a:extLst>
          </p:cNvPr>
          <p:cNvSpPr>
            <a:spLocks noGrp="1"/>
          </p:cNvSpPr>
          <p:nvPr>
            <p:ph idx="1"/>
          </p:nvPr>
        </p:nvSpPr>
        <p:spPr>
          <a:xfrm>
            <a:off x="514350" y="1721813"/>
            <a:ext cx="8229600" cy="4086225"/>
          </a:xfrm>
          <a:solidFill>
            <a:schemeClr val="bg1"/>
          </a:solidFill>
        </p:spPr>
        <p:txBody>
          <a:bodyPr>
            <a:normAutofit fontScale="92500"/>
          </a:bodyPr>
          <a:lstStyle/>
          <a:p>
            <a:r>
              <a:rPr lang="en-US" dirty="0"/>
              <a:t>UC ANR is a network connecting the people of California and their University</a:t>
            </a:r>
          </a:p>
          <a:p>
            <a:r>
              <a:rPr lang="en-US" dirty="0"/>
              <a:t>Practical, non-biased research that people trust</a:t>
            </a:r>
          </a:p>
          <a:p>
            <a:r>
              <a:rPr lang="en-US" dirty="0"/>
              <a:t>Part of the community</a:t>
            </a:r>
          </a:p>
          <a:p>
            <a:r>
              <a:rPr lang="en-US" dirty="0"/>
              <a:t>Participatory model</a:t>
            </a:r>
          </a:p>
          <a:p>
            <a:r>
              <a:rPr lang="en-US" dirty="0"/>
              <a:t>Serve in a leadership role</a:t>
            </a:r>
          </a:p>
          <a:p>
            <a:r>
              <a:rPr lang="en-US" dirty="0"/>
              <a:t>We serve where private industry can’t/won’t</a:t>
            </a:r>
          </a:p>
          <a:p>
            <a:endParaRPr lang="en-US" dirty="0"/>
          </a:p>
        </p:txBody>
      </p:sp>
      <p:sp>
        <p:nvSpPr>
          <p:cNvPr id="4" name="Slide Number Placeholder 3">
            <a:extLst>
              <a:ext uri="{FF2B5EF4-FFF2-40B4-BE49-F238E27FC236}">
                <a16:creationId xmlns:a16="http://schemas.microsoft.com/office/drawing/2014/main" id="{00E0A69C-1530-4B79-97E8-776E92DC5C01}"/>
              </a:ext>
            </a:extLst>
          </p:cNvPr>
          <p:cNvSpPr>
            <a:spLocks noGrp="1"/>
          </p:cNvSpPr>
          <p:nvPr>
            <p:ph type="sldNum" sz="quarter" idx="12"/>
          </p:nvPr>
        </p:nvSpPr>
        <p:spPr/>
        <p:txBody>
          <a:bodyPr/>
          <a:lstStyle/>
          <a:p>
            <a:fld id="{E7F051A5-D11F-4417-B757-835634448630}" type="slidenum">
              <a:rPr lang="en-US" altLang="en-US" smtClean="0"/>
              <a:pPr/>
              <a:t>20</a:t>
            </a:fld>
            <a:endParaRPr lang="en-US" altLang="en-US" dirty="0"/>
          </a:p>
        </p:txBody>
      </p:sp>
    </p:spTree>
    <p:extLst>
      <p:ext uri="{BB962C8B-B14F-4D97-AF65-F5344CB8AC3E}">
        <p14:creationId xmlns:p14="http://schemas.microsoft.com/office/powerpoint/2010/main" val="281030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4AE1-EA4A-40F6-A9CD-F1B3668241FC}"/>
              </a:ext>
            </a:extLst>
          </p:cNvPr>
          <p:cNvSpPr>
            <a:spLocks noGrp="1"/>
          </p:cNvSpPr>
          <p:nvPr>
            <p:ph type="title"/>
          </p:nvPr>
        </p:nvSpPr>
        <p:spPr/>
        <p:txBody>
          <a:bodyPr/>
          <a:lstStyle/>
          <a:p>
            <a:r>
              <a:rPr lang="en-US" dirty="0"/>
              <a:t>Phases 1 &amp; 2</a:t>
            </a:r>
          </a:p>
        </p:txBody>
      </p:sp>
      <p:sp>
        <p:nvSpPr>
          <p:cNvPr id="3" name="Content Placeholder 2">
            <a:extLst>
              <a:ext uri="{FF2B5EF4-FFF2-40B4-BE49-F238E27FC236}">
                <a16:creationId xmlns:a16="http://schemas.microsoft.com/office/drawing/2014/main" id="{7040A852-843D-47B9-BC31-A5CC4B4010FD}"/>
              </a:ext>
            </a:extLst>
          </p:cNvPr>
          <p:cNvSpPr>
            <a:spLocks noGrp="1"/>
          </p:cNvSpPr>
          <p:nvPr>
            <p:ph idx="1"/>
          </p:nvPr>
        </p:nvSpPr>
        <p:spPr>
          <a:xfrm>
            <a:off x="457200" y="1089145"/>
            <a:ext cx="8229600" cy="4597039"/>
          </a:xfrm>
        </p:spPr>
        <p:txBody>
          <a:bodyPr/>
          <a:lstStyle/>
          <a:p>
            <a:pPr marL="0" lvl="0" indent="0">
              <a:buNone/>
            </a:pPr>
            <a:r>
              <a:rPr lang="en-US" sz="2400" b="1" dirty="0"/>
              <a:t>Phase 1</a:t>
            </a:r>
            <a:r>
              <a:rPr lang="en-US" sz="2400" dirty="0"/>
              <a:t>  - April 2017</a:t>
            </a:r>
          </a:p>
          <a:p>
            <a:pPr marL="0" lvl="0" indent="0">
              <a:buNone/>
            </a:pPr>
            <a:r>
              <a:rPr lang="en-US" sz="2400" dirty="0"/>
              <a:t>Statewide Program and Institutes and Strategic Initiative Leaders, led by Nancy Franz, conducted our Public Value Statements workshop. 7 PVS were built.</a:t>
            </a:r>
          </a:p>
          <a:p>
            <a:pPr marL="3175" indent="0">
              <a:buNone/>
            </a:pPr>
            <a:r>
              <a:rPr lang="en-US" sz="2400" dirty="0"/>
              <a:t>The ANR public value statements created during this session are not final</a:t>
            </a:r>
          </a:p>
          <a:p>
            <a:pPr marL="3175" indent="0">
              <a:buNone/>
            </a:pPr>
            <a:r>
              <a:rPr lang="en-US" sz="2400" dirty="0"/>
              <a:t>We will evolve our public value statements during our upcoming August 29-30 workshop </a:t>
            </a:r>
          </a:p>
          <a:p>
            <a:pPr marL="0" indent="0">
              <a:buNone/>
            </a:pPr>
            <a:endParaRPr lang="en-US" sz="2000" dirty="0"/>
          </a:p>
        </p:txBody>
      </p:sp>
      <p:sp>
        <p:nvSpPr>
          <p:cNvPr id="4" name="Slide Number Placeholder 3">
            <a:extLst>
              <a:ext uri="{FF2B5EF4-FFF2-40B4-BE49-F238E27FC236}">
                <a16:creationId xmlns:a16="http://schemas.microsoft.com/office/drawing/2014/main" id="{FF08ED28-F822-4E2C-8517-7489AD0EE3D7}"/>
              </a:ext>
            </a:extLst>
          </p:cNvPr>
          <p:cNvSpPr>
            <a:spLocks noGrp="1"/>
          </p:cNvSpPr>
          <p:nvPr>
            <p:ph type="sldNum" sz="quarter" idx="12"/>
          </p:nvPr>
        </p:nvSpPr>
        <p:spPr/>
        <p:txBody>
          <a:bodyPr/>
          <a:lstStyle/>
          <a:p>
            <a:fld id="{E7F051A5-D11F-4417-B757-835634448630}" type="slidenum">
              <a:rPr lang="en-US" altLang="en-US" smtClean="0"/>
              <a:pPr/>
              <a:t>21</a:t>
            </a:fld>
            <a:endParaRPr lang="en-US" altLang="en-US" dirty="0"/>
          </a:p>
        </p:txBody>
      </p:sp>
      <p:pic>
        <p:nvPicPr>
          <p:cNvPr id="5" name="Graphic 4" descr="Checkmark">
            <a:extLst>
              <a:ext uri="{FF2B5EF4-FFF2-40B4-BE49-F238E27FC236}">
                <a16:creationId xmlns:a16="http://schemas.microsoft.com/office/drawing/2014/main" id="{5348A4C0-3F23-410C-BE0B-605A1612AB72}"/>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3220025" y="1089973"/>
            <a:ext cx="441832" cy="441832"/>
          </a:xfrm>
          <a:prstGeom prst="rect">
            <a:avLst/>
          </a:prstGeom>
        </p:spPr>
      </p:pic>
    </p:spTree>
    <p:extLst>
      <p:ext uri="{BB962C8B-B14F-4D97-AF65-F5344CB8AC3E}">
        <p14:creationId xmlns:p14="http://schemas.microsoft.com/office/powerpoint/2010/main" val="94038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4AE1-EA4A-40F6-A9CD-F1B3668241FC}"/>
              </a:ext>
            </a:extLst>
          </p:cNvPr>
          <p:cNvSpPr>
            <a:spLocks noGrp="1"/>
          </p:cNvSpPr>
          <p:nvPr>
            <p:ph type="title"/>
          </p:nvPr>
        </p:nvSpPr>
        <p:spPr/>
        <p:txBody>
          <a:bodyPr/>
          <a:lstStyle/>
          <a:p>
            <a:r>
              <a:rPr lang="en-US" dirty="0"/>
              <a:t>Phases 1 &amp; 2</a:t>
            </a:r>
          </a:p>
        </p:txBody>
      </p:sp>
      <p:sp>
        <p:nvSpPr>
          <p:cNvPr id="3" name="Content Placeholder 2">
            <a:extLst>
              <a:ext uri="{FF2B5EF4-FFF2-40B4-BE49-F238E27FC236}">
                <a16:creationId xmlns:a16="http://schemas.microsoft.com/office/drawing/2014/main" id="{7040A852-843D-47B9-BC31-A5CC4B4010FD}"/>
              </a:ext>
            </a:extLst>
          </p:cNvPr>
          <p:cNvSpPr>
            <a:spLocks noGrp="1"/>
          </p:cNvSpPr>
          <p:nvPr>
            <p:ph idx="1"/>
          </p:nvPr>
        </p:nvSpPr>
        <p:spPr>
          <a:xfrm>
            <a:off x="457200" y="1089145"/>
            <a:ext cx="8229600" cy="4597039"/>
          </a:xfrm>
        </p:spPr>
        <p:txBody>
          <a:bodyPr/>
          <a:lstStyle/>
          <a:p>
            <a:pPr marL="0" lvl="0" indent="0">
              <a:buNone/>
            </a:pPr>
            <a:r>
              <a:rPr lang="en-US" sz="2400" b="1" dirty="0"/>
              <a:t>Phase 1 - </a:t>
            </a:r>
            <a:r>
              <a:rPr lang="en-US" sz="2400" dirty="0"/>
              <a:t>August 29-30, 2017</a:t>
            </a:r>
          </a:p>
          <a:p>
            <a:pPr marL="0" lvl="0" indent="0">
              <a:buNone/>
            </a:pPr>
            <a:r>
              <a:rPr lang="en-US" sz="2400" dirty="0"/>
              <a:t>Statewide Program and Institutes, Strategic Initiative Leaders and Program Team Leaders will:</a:t>
            </a:r>
          </a:p>
          <a:p>
            <a:pPr marL="746125">
              <a:spcBef>
                <a:spcPts val="1200"/>
              </a:spcBef>
              <a:spcAft>
                <a:spcPts val="1200"/>
              </a:spcAft>
            </a:pPr>
            <a:r>
              <a:rPr lang="en-US" sz="2400" dirty="0"/>
              <a:t>Define</a:t>
            </a:r>
            <a:r>
              <a:rPr lang="en-US" sz="2400" b="1" dirty="0"/>
              <a:t> Desired, Planned, Achieved (DPA) </a:t>
            </a:r>
            <a:r>
              <a:rPr lang="en-US" sz="2400" dirty="0"/>
              <a:t>metric model </a:t>
            </a:r>
          </a:p>
          <a:p>
            <a:pPr marL="746125">
              <a:spcBef>
                <a:spcPts val="1200"/>
              </a:spcBef>
              <a:spcAft>
                <a:spcPts val="1200"/>
              </a:spcAft>
            </a:pPr>
            <a:r>
              <a:rPr lang="en-US" sz="2400" dirty="0"/>
              <a:t>Identify</a:t>
            </a:r>
            <a:r>
              <a:rPr lang="en-US" sz="2400" b="1" dirty="0"/>
              <a:t> condition changes</a:t>
            </a:r>
          </a:p>
          <a:p>
            <a:pPr marL="746125">
              <a:spcBef>
                <a:spcPts val="1200"/>
              </a:spcBef>
              <a:spcAft>
                <a:spcPts val="1200"/>
              </a:spcAft>
            </a:pPr>
            <a:r>
              <a:rPr lang="en-US" sz="2400" dirty="0"/>
              <a:t>Identify</a:t>
            </a:r>
            <a:r>
              <a:rPr lang="en-US" sz="2400" b="1" dirty="0"/>
              <a:t> condition change indicators </a:t>
            </a:r>
            <a:r>
              <a:rPr lang="en-US" sz="2400" dirty="0"/>
              <a:t>for each of the 7 public value statements</a:t>
            </a:r>
          </a:p>
          <a:p>
            <a:pPr marL="0" lvl="0" indent="0">
              <a:buNone/>
            </a:pPr>
            <a:endParaRPr lang="en-US" sz="2000" dirty="0"/>
          </a:p>
          <a:p>
            <a:pPr marL="0" lvl="0" indent="0">
              <a:buNone/>
            </a:pPr>
            <a:endParaRPr lang="en-US" sz="2000" dirty="0"/>
          </a:p>
          <a:p>
            <a:pPr marL="0" lvl="0" indent="0">
              <a:buNone/>
            </a:pPr>
            <a:endParaRPr lang="en-US" sz="2000" dirty="0"/>
          </a:p>
          <a:p>
            <a:pPr marL="0" lvl="0" indent="0">
              <a:buNone/>
            </a:pPr>
            <a:endParaRPr lang="en-US" sz="2000" dirty="0"/>
          </a:p>
          <a:p>
            <a:endParaRPr lang="en-US" dirty="0"/>
          </a:p>
        </p:txBody>
      </p:sp>
      <p:sp>
        <p:nvSpPr>
          <p:cNvPr id="4" name="Slide Number Placeholder 3">
            <a:extLst>
              <a:ext uri="{FF2B5EF4-FFF2-40B4-BE49-F238E27FC236}">
                <a16:creationId xmlns:a16="http://schemas.microsoft.com/office/drawing/2014/main" id="{FF08ED28-F822-4E2C-8517-7489AD0EE3D7}"/>
              </a:ext>
            </a:extLst>
          </p:cNvPr>
          <p:cNvSpPr>
            <a:spLocks noGrp="1"/>
          </p:cNvSpPr>
          <p:nvPr>
            <p:ph type="sldNum" sz="quarter" idx="12"/>
          </p:nvPr>
        </p:nvSpPr>
        <p:spPr/>
        <p:txBody>
          <a:bodyPr/>
          <a:lstStyle/>
          <a:p>
            <a:fld id="{E7F051A5-D11F-4417-B757-835634448630}" type="slidenum">
              <a:rPr lang="en-US" altLang="en-US" smtClean="0"/>
              <a:pPr/>
              <a:t>22</a:t>
            </a:fld>
            <a:endParaRPr lang="en-US" altLang="en-US" dirty="0"/>
          </a:p>
        </p:txBody>
      </p:sp>
    </p:spTree>
    <p:extLst>
      <p:ext uri="{BB962C8B-B14F-4D97-AF65-F5344CB8AC3E}">
        <p14:creationId xmlns:p14="http://schemas.microsoft.com/office/powerpoint/2010/main" val="2478131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4AE1-EA4A-40F6-A9CD-F1B3668241FC}"/>
              </a:ext>
            </a:extLst>
          </p:cNvPr>
          <p:cNvSpPr>
            <a:spLocks noGrp="1"/>
          </p:cNvSpPr>
          <p:nvPr>
            <p:ph type="title"/>
          </p:nvPr>
        </p:nvSpPr>
        <p:spPr/>
        <p:txBody>
          <a:bodyPr/>
          <a:lstStyle/>
          <a:p>
            <a:r>
              <a:rPr lang="en-US" dirty="0"/>
              <a:t>Phases 1 &amp; 2</a:t>
            </a:r>
          </a:p>
        </p:txBody>
      </p:sp>
      <p:sp>
        <p:nvSpPr>
          <p:cNvPr id="3" name="Content Placeholder 2">
            <a:extLst>
              <a:ext uri="{FF2B5EF4-FFF2-40B4-BE49-F238E27FC236}">
                <a16:creationId xmlns:a16="http://schemas.microsoft.com/office/drawing/2014/main" id="{7040A852-843D-47B9-BC31-A5CC4B4010FD}"/>
              </a:ext>
            </a:extLst>
          </p:cNvPr>
          <p:cNvSpPr>
            <a:spLocks noGrp="1"/>
          </p:cNvSpPr>
          <p:nvPr>
            <p:ph idx="1"/>
          </p:nvPr>
        </p:nvSpPr>
        <p:spPr>
          <a:xfrm>
            <a:off x="457200" y="1089145"/>
            <a:ext cx="8229600" cy="4597039"/>
          </a:xfrm>
        </p:spPr>
        <p:txBody>
          <a:bodyPr/>
          <a:lstStyle/>
          <a:p>
            <a:pPr marL="0" lvl="0" indent="0">
              <a:buNone/>
            </a:pPr>
            <a:r>
              <a:rPr lang="en-US" sz="2400" b="1" dirty="0"/>
              <a:t>Phase 1</a:t>
            </a:r>
            <a:r>
              <a:rPr lang="en-US" sz="2400" dirty="0"/>
              <a:t> continued</a:t>
            </a:r>
          </a:p>
          <a:p>
            <a:pPr marL="0" lvl="0" indent="0">
              <a:buNone/>
            </a:pPr>
            <a:r>
              <a:rPr lang="en-US" sz="2400" dirty="0"/>
              <a:t>Inventory current efforts across UC ANR which are focused on achieving condition changes</a:t>
            </a:r>
          </a:p>
          <a:p>
            <a:pPr marL="0" lvl="0" indent="0">
              <a:buNone/>
            </a:pPr>
            <a:endParaRPr lang="en-US" sz="2400" b="1" dirty="0"/>
          </a:p>
          <a:p>
            <a:pPr marL="0" lvl="0" indent="0">
              <a:buNone/>
            </a:pPr>
            <a:r>
              <a:rPr lang="en-US" sz="2400" b="1" dirty="0"/>
              <a:t>Phase 2</a:t>
            </a:r>
            <a:r>
              <a:rPr lang="en-US" sz="2400" dirty="0"/>
              <a:t> </a:t>
            </a:r>
          </a:p>
          <a:p>
            <a:pPr marL="0" lvl="0" indent="0">
              <a:buNone/>
            </a:pPr>
            <a:r>
              <a:rPr lang="en-US" sz="2400" dirty="0"/>
              <a:t>Optimize UC ANR efforts to ensure achievement of the 2025 vision</a:t>
            </a:r>
            <a:endParaRPr lang="en-US" dirty="0"/>
          </a:p>
        </p:txBody>
      </p:sp>
      <p:sp>
        <p:nvSpPr>
          <p:cNvPr id="4" name="Slide Number Placeholder 3">
            <a:extLst>
              <a:ext uri="{FF2B5EF4-FFF2-40B4-BE49-F238E27FC236}">
                <a16:creationId xmlns:a16="http://schemas.microsoft.com/office/drawing/2014/main" id="{FF08ED28-F822-4E2C-8517-7489AD0EE3D7}"/>
              </a:ext>
            </a:extLst>
          </p:cNvPr>
          <p:cNvSpPr>
            <a:spLocks noGrp="1"/>
          </p:cNvSpPr>
          <p:nvPr>
            <p:ph type="sldNum" sz="quarter" idx="12"/>
          </p:nvPr>
        </p:nvSpPr>
        <p:spPr/>
        <p:txBody>
          <a:bodyPr/>
          <a:lstStyle/>
          <a:p>
            <a:fld id="{E7F051A5-D11F-4417-B757-835634448630}" type="slidenum">
              <a:rPr lang="en-US" altLang="en-US" smtClean="0"/>
              <a:pPr/>
              <a:t>23</a:t>
            </a:fld>
            <a:endParaRPr lang="en-US" altLang="en-US" dirty="0"/>
          </a:p>
        </p:txBody>
      </p:sp>
    </p:spTree>
    <p:extLst>
      <p:ext uri="{BB962C8B-B14F-4D97-AF65-F5344CB8AC3E}">
        <p14:creationId xmlns:p14="http://schemas.microsoft.com/office/powerpoint/2010/main" val="3599561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Opportunities for Engagement</a:t>
            </a:r>
          </a:p>
        </p:txBody>
      </p:sp>
      <p:sp>
        <p:nvSpPr>
          <p:cNvPr id="3" name="Content Placeholder 2"/>
          <p:cNvSpPr>
            <a:spLocks noGrp="1"/>
          </p:cNvSpPr>
          <p:nvPr>
            <p:ph idx="1"/>
          </p:nvPr>
        </p:nvSpPr>
        <p:spPr/>
        <p:txBody>
          <a:bodyPr/>
          <a:lstStyle/>
          <a:p>
            <a:r>
              <a:rPr lang="en-US" dirty="0"/>
              <a:t>Talk with PT, SWP, SI, Institute Leaders</a:t>
            </a:r>
          </a:p>
          <a:p>
            <a:pPr lvl="1"/>
            <a:r>
              <a:rPr lang="en-US" dirty="0"/>
              <a:t>About public value statements</a:t>
            </a:r>
          </a:p>
          <a:p>
            <a:pPr lvl="1"/>
            <a:r>
              <a:rPr lang="en-US" dirty="0"/>
              <a:t>About indicators for condition changes</a:t>
            </a:r>
          </a:p>
          <a:p>
            <a:r>
              <a:rPr lang="en-US" dirty="0"/>
              <a:t>Comment button on strategic plan website</a:t>
            </a:r>
          </a:p>
          <a:p>
            <a:pPr lvl="1"/>
            <a:r>
              <a:rPr lang="en-US" dirty="0">
                <a:hlinkClick r:id="rId3"/>
              </a:rPr>
              <a:t>www.ucanr.edu/strategicplan</a:t>
            </a:r>
            <a:endParaRPr lang="en-US" dirty="0"/>
          </a:p>
          <a:p>
            <a:r>
              <a:rPr lang="en-US"/>
              <a:t>Spring </a:t>
            </a:r>
            <a:r>
              <a:rPr lang="en-US" dirty="0"/>
              <a:t>survey to identify current efforts with developed outcomes</a:t>
            </a:r>
          </a:p>
          <a:p>
            <a:endParaRPr lang="en-US" dirty="0"/>
          </a:p>
        </p:txBody>
      </p:sp>
      <p:sp>
        <p:nvSpPr>
          <p:cNvPr id="4" name="Slide Number Placeholder 3">
            <a:extLst>
              <a:ext uri="{FF2B5EF4-FFF2-40B4-BE49-F238E27FC236}">
                <a16:creationId xmlns:a16="http://schemas.microsoft.com/office/drawing/2014/main" id="{0FE50170-0894-47AF-88FC-AD521C457AC4}"/>
              </a:ext>
            </a:extLst>
          </p:cNvPr>
          <p:cNvSpPr>
            <a:spLocks noGrp="1"/>
          </p:cNvSpPr>
          <p:nvPr>
            <p:ph type="sldNum" sz="quarter" idx="12"/>
          </p:nvPr>
        </p:nvSpPr>
        <p:spPr/>
        <p:txBody>
          <a:bodyPr/>
          <a:lstStyle/>
          <a:p>
            <a:fld id="{E7F051A5-D11F-4417-B757-835634448630}" type="slidenum">
              <a:rPr lang="en-US" altLang="en-US" smtClean="0"/>
              <a:pPr/>
              <a:t>24</a:t>
            </a:fld>
            <a:endParaRPr lang="en-US" altLang="en-US" dirty="0"/>
          </a:p>
        </p:txBody>
      </p:sp>
    </p:spTree>
    <p:extLst>
      <p:ext uri="{BB962C8B-B14F-4D97-AF65-F5344CB8AC3E}">
        <p14:creationId xmlns:p14="http://schemas.microsoft.com/office/powerpoint/2010/main" val="245317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7804D-36E8-4C94-98F6-5B4BD4000359}"/>
              </a:ext>
            </a:extLst>
          </p:cNvPr>
          <p:cNvSpPr>
            <a:spLocks noGrp="1"/>
          </p:cNvSpPr>
          <p:nvPr>
            <p:ph type="title"/>
          </p:nvPr>
        </p:nvSpPr>
        <p:spPr>
          <a:xfrm>
            <a:off x="0" y="0"/>
            <a:ext cx="9144000" cy="1143000"/>
          </a:xfrm>
        </p:spPr>
        <p:txBody>
          <a:bodyPr>
            <a:normAutofit/>
          </a:bodyPr>
          <a:lstStyle/>
          <a:p>
            <a:r>
              <a:rPr lang="en-US" dirty="0"/>
              <a:t>Key Takeaways from Today</a:t>
            </a:r>
          </a:p>
        </p:txBody>
      </p:sp>
      <p:sp>
        <p:nvSpPr>
          <p:cNvPr id="4" name="Slide Number Placeholder 3">
            <a:extLst>
              <a:ext uri="{FF2B5EF4-FFF2-40B4-BE49-F238E27FC236}">
                <a16:creationId xmlns:a16="http://schemas.microsoft.com/office/drawing/2014/main" id="{3E24F495-7F4B-4D6C-A96C-E1B8DBB4F1D1}"/>
              </a:ext>
            </a:extLst>
          </p:cNvPr>
          <p:cNvSpPr>
            <a:spLocks noGrp="1"/>
          </p:cNvSpPr>
          <p:nvPr>
            <p:ph type="sldNum" sz="quarter" idx="12"/>
          </p:nvPr>
        </p:nvSpPr>
        <p:spPr/>
        <p:txBody>
          <a:bodyPr/>
          <a:lstStyle/>
          <a:p>
            <a:fld id="{E7F051A5-D11F-4417-B757-835634448630}" type="slidenum">
              <a:rPr lang="en-US" altLang="en-US" smtClean="0"/>
              <a:pPr/>
              <a:t>25</a:t>
            </a:fld>
            <a:endParaRPr lang="en-US" altLang="en-US" dirty="0"/>
          </a:p>
        </p:txBody>
      </p:sp>
      <p:sp>
        <p:nvSpPr>
          <p:cNvPr id="7" name="Rectangle 6">
            <a:extLst>
              <a:ext uri="{FF2B5EF4-FFF2-40B4-BE49-F238E27FC236}">
                <a16:creationId xmlns:a16="http://schemas.microsoft.com/office/drawing/2014/main" id="{15E2540D-24ED-489E-9B29-81859269A1B6}"/>
              </a:ext>
            </a:extLst>
          </p:cNvPr>
          <p:cNvSpPr/>
          <p:nvPr/>
        </p:nvSpPr>
        <p:spPr>
          <a:xfrm>
            <a:off x="504826" y="1148060"/>
            <a:ext cx="7772400" cy="4401205"/>
          </a:xfrm>
          <a:prstGeom prst="rect">
            <a:avLst/>
          </a:prstGeom>
        </p:spPr>
        <p:txBody>
          <a:bodyPr wrap="square">
            <a:spAutoFit/>
          </a:bodyPr>
          <a:lstStyle/>
          <a:p>
            <a:pPr marL="457200" marR="0" indent="-457200">
              <a:spcBef>
                <a:spcPts val="0"/>
              </a:spcBef>
              <a:spcAft>
                <a:spcPts val="0"/>
              </a:spcAft>
              <a:buFont typeface="Arial" panose="020B0604020202020204" pitchFamily="34" charset="0"/>
              <a:buChar char="•"/>
            </a:pPr>
            <a:r>
              <a:rPr lang="en-US" sz="2800" dirty="0">
                <a:latin typeface="Calibri" panose="020F0502020204030204" pitchFamily="34" charset="0"/>
                <a:ea typeface="Calibri" panose="020F0502020204030204" pitchFamily="34" charset="0"/>
              </a:rPr>
              <a:t>Understand the role of PVSA and how they can help focus our activities for greater impact</a:t>
            </a:r>
          </a:p>
          <a:p>
            <a:pPr marL="457200" marR="0" indent="-457200">
              <a:spcBef>
                <a:spcPts val="0"/>
              </a:spcBef>
              <a:spcAft>
                <a:spcPts val="0"/>
              </a:spcAft>
              <a:buFont typeface="Arial" panose="020B0604020202020204" pitchFamily="34" charset="0"/>
              <a:buChar char="•"/>
            </a:pPr>
            <a:r>
              <a:rPr lang="en-US" sz="2800" dirty="0">
                <a:latin typeface="Calibri" panose="020F0502020204030204" pitchFamily="34" charset="0"/>
                <a:ea typeface="Calibri" panose="020F0502020204030204" pitchFamily="34" charset="0"/>
              </a:rPr>
              <a:t>Understand how the PVS can be used to unite our efforts and attract funding</a:t>
            </a:r>
          </a:p>
          <a:p>
            <a:pPr marL="457200" marR="0" indent="-457200">
              <a:spcBef>
                <a:spcPts val="0"/>
              </a:spcBef>
              <a:spcAft>
                <a:spcPts val="0"/>
              </a:spcAft>
              <a:buFont typeface="Arial" panose="020B0604020202020204" pitchFamily="34" charset="0"/>
              <a:buChar char="•"/>
            </a:pPr>
            <a:r>
              <a:rPr lang="en-US" sz="2800" dirty="0">
                <a:latin typeface="Calibri" panose="020F0502020204030204" pitchFamily="34" charset="0"/>
                <a:ea typeface="Calibri" panose="020F0502020204030204" pitchFamily="34" charset="0"/>
              </a:rPr>
              <a:t>Remove concerns about the purpose of the PVS </a:t>
            </a:r>
          </a:p>
          <a:p>
            <a:pPr marL="457200" marR="0" indent="-457200">
              <a:spcBef>
                <a:spcPts val="0"/>
              </a:spcBef>
              <a:spcAft>
                <a:spcPts val="0"/>
              </a:spcAft>
              <a:buFont typeface="Arial" panose="020B0604020202020204" pitchFamily="34" charset="0"/>
              <a:buChar char="•"/>
            </a:pPr>
            <a:r>
              <a:rPr lang="en-US" sz="2800" dirty="0">
                <a:latin typeface="Calibri" panose="020F0502020204030204" pitchFamily="34" charset="0"/>
                <a:ea typeface="Calibri" panose="020F0502020204030204" pitchFamily="34" charset="0"/>
              </a:rPr>
              <a:t>Nothing is set. We want your input - send comments using the link on the PVS web page URL: </a:t>
            </a:r>
            <a:r>
              <a:rPr lang="en-US" sz="2800" u="sng" dirty="0">
                <a:solidFill>
                  <a:srgbClr val="0000FF"/>
                </a:solidFill>
                <a:latin typeface="Calibri" panose="020F0502020204030204" pitchFamily="34" charset="0"/>
                <a:ea typeface="Calibri" panose="020F0502020204030204" pitchFamily="34" charset="0"/>
                <a:hlinkClick r:id="rId2"/>
              </a:rPr>
              <a:t>http://ucanr.edu/sites/anrstaff/2016-2020_Strategic_Plan/Feedback_391/</a:t>
            </a:r>
            <a:endParaRPr lang="en-US" sz="2800" u="sng" dirty="0">
              <a:solidFill>
                <a:srgbClr val="0000FF"/>
              </a:solidFill>
              <a:latin typeface="Calibri" panose="020F0502020204030204" pitchFamily="34" charset="0"/>
              <a:ea typeface="Calibri" panose="020F0502020204030204" pitchFamily="34" charset="0"/>
            </a:endParaRPr>
          </a:p>
          <a:p>
            <a:pPr marL="457200" marR="0" indent="-457200">
              <a:spcBef>
                <a:spcPts val="0"/>
              </a:spcBef>
              <a:spcAft>
                <a:spcPts val="0"/>
              </a:spcAft>
              <a:buFont typeface="Arial" panose="020B0604020202020204" pitchFamily="34" charset="0"/>
              <a:buChar char="•"/>
            </a:pPr>
            <a:r>
              <a:rPr lang="en-US" sz="2800" dirty="0">
                <a:latin typeface="Calibri" panose="020F0502020204030204" pitchFamily="34" charset="0"/>
                <a:ea typeface="Calibri" panose="020F0502020204030204" pitchFamily="34" charset="0"/>
              </a:rPr>
              <a:t>What else?</a:t>
            </a:r>
          </a:p>
        </p:txBody>
      </p:sp>
    </p:spTree>
    <p:extLst>
      <p:ext uri="{BB962C8B-B14F-4D97-AF65-F5344CB8AC3E}">
        <p14:creationId xmlns:p14="http://schemas.microsoft.com/office/powerpoint/2010/main" val="3217731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9F942-27BC-43BC-B62D-D31E21416CC8}"/>
              </a:ext>
            </a:extLst>
          </p:cNvPr>
          <p:cNvSpPr>
            <a:spLocks noGrp="1"/>
          </p:cNvSpPr>
          <p:nvPr>
            <p:ph type="title"/>
          </p:nvPr>
        </p:nvSpPr>
        <p:spPr/>
        <p:txBody>
          <a:bodyPr/>
          <a:lstStyle/>
          <a:p>
            <a:r>
              <a:rPr lang="en-US" dirty="0"/>
              <a:t>Upcoming Events</a:t>
            </a:r>
          </a:p>
        </p:txBody>
      </p:sp>
      <p:sp>
        <p:nvSpPr>
          <p:cNvPr id="3" name="Content Placeholder 2">
            <a:extLst>
              <a:ext uri="{FF2B5EF4-FFF2-40B4-BE49-F238E27FC236}">
                <a16:creationId xmlns:a16="http://schemas.microsoft.com/office/drawing/2014/main" id="{8BBC3F16-189C-4949-AA5B-28F3B9E2988D}"/>
              </a:ext>
            </a:extLst>
          </p:cNvPr>
          <p:cNvSpPr>
            <a:spLocks noGrp="1"/>
          </p:cNvSpPr>
          <p:nvPr>
            <p:ph idx="1"/>
          </p:nvPr>
        </p:nvSpPr>
        <p:spPr>
          <a:xfrm>
            <a:off x="457200" y="1300523"/>
            <a:ext cx="8229600" cy="4525963"/>
          </a:xfrm>
        </p:spPr>
        <p:txBody>
          <a:bodyPr>
            <a:normAutofit/>
          </a:bodyPr>
          <a:lstStyle/>
          <a:p>
            <a:pPr lvl="0">
              <a:spcBef>
                <a:spcPts val="1200"/>
              </a:spcBef>
              <a:spcAft>
                <a:spcPts val="1200"/>
              </a:spcAft>
              <a:buFont typeface="Symbol" panose="05050102010706020507" pitchFamily="18" charset="2"/>
              <a:buChar char=""/>
            </a:pPr>
            <a:r>
              <a:rPr lang="en-US" sz="2200" dirty="0">
                <a:latin typeface="Calibri" panose="020F0502020204030204" pitchFamily="34" charset="0"/>
                <a:ea typeface="Times New Roman" panose="02020603050405020304" pitchFamily="18" charset="0"/>
                <a:cs typeface="Times New Roman" panose="02020603050405020304" pitchFamily="18" charset="0"/>
              </a:rPr>
              <a:t>Wednesday, July 26</a:t>
            </a:r>
            <a:r>
              <a:rPr lang="en-US" sz="22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200" dirty="0">
                <a:latin typeface="Calibri" panose="020F0502020204030204" pitchFamily="34" charset="0"/>
                <a:ea typeface="Times New Roman" panose="02020603050405020304" pitchFamily="18" charset="0"/>
                <a:cs typeface="Times New Roman" panose="02020603050405020304" pitchFamily="18" charset="0"/>
              </a:rPr>
              <a:t>, 2017 - South Region Information Session </a:t>
            </a:r>
          </a:p>
          <a:p>
            <a:pPr lvl="0">
              <a:spcBef>
                <a:spcPts val="1200"/>
              </a:spcBef>
              <a:spcAft>
                <a:spcPts val="1200"/>
              </a:spcAft>
              <a:buFont typeface="Symbol" panose="05050102010706020507" pitchFamily="18" charset="2"/>
              <a:buChar char=""/>
            </a:pPr>
            <a:r>
              <a:rPr lang="en-US" sz="2200" dirty="0">
                <a:latin typeface="Calibri" panose="020F0502020204030204" pitchFamily="34" charset="0"/>
                <a:ea typeface="Times New Roman" panose="02020603050405020304" pitchFamily="18" charset="0"/>
                <a:cs typeface="Times New Roman" panose="02020603050405020304" pitchFamily="18" charset="0"/>
              </a:rPr>
              <a:t>Thursday, July 27</a:t>
            </a:r>
            <a:r>
              <a:rPr lang="en-US" sz="22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200" dirty="0">
                <a:latin typeface="Calibri" panose="020F0502020204030204" pitchFamily="34" charset="0"/>
                <a:ea typeface="Times New Roman" panose="02020603050405020304" pitchFamily="18" charset="0"/>
                <a:cs typeface="Times New Roman" panose="02020603050405020304" pitchFamily="18" charset="0"/>
              </a:rPr>
              <a:t>, 2017 - Coast Region Information Session</a:t>
            </a:r>
          </a:p>
          <a:p>
            <a:pPr lvl="0">
              <a:spcBef>
                <a:spcPts val="1200"/>
              </a:spcBef>
              <a:spcAft>
                <a:spcPts val="1200"/>
              </a:spcAft>
              <a:buFont typeface="Symbol" panose="05050102010706020507" pitchFamily="18" charset="2"/>
              <a:buChar char=""/>
            </a:pPr>
            <a:r>
              <a:rPr lang="en-US" sz="2200" b="1" dirty="0">
                <a:latin typeface="Calibri" panose="020F0502020204030204" pitchFamily="34" charset="0"/>
                <a:ea typeface="Times New Roman" panose="02020603050405020304" pitchFamily="18" charset="0"/>
                <a:cs typeface="Times New Roman" panose="02020603050405020304" pitchFamily="18" charset="0"/>
              </a:rPr>
              <a:t>Friday, July 28</a:t>
            </a:r>
            <a:r>
              <a:rPr lang="en-US" sz="2200" b="1"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200" b="1" dirty="0">
                <a:latin typeface="Calibri" panose="020F0502020204030204" pitchFamily="34" charset="0"/>
                <a:ea typeface="Times New Roman" panose="02020603050405020304" pitchFamily="18" charset="0"/>
                <a:cs typeface="Times New Roman" panose="02020603050405020304" pitchFamily="18" charset="0"/>
              </a:rPr>
              <a:t>, 2017 - Central Valley Region Information Session </a:t>
            </a:r>
          </a:p>
          <a:p>
            <a:pPr lvl="0">
              <a:spcBef>
                <a:spcPts val="1200"/>
              </a:spcBef>
              <a:spcAft>
                <a:spcPts val="1200"/>
              </a:spcAft>
              <a:buFont typeface="Symbol" panose="05050102010706020507" pitchFamily="18" charset="2"/>
              <a:buChar char=""/>
            </a:pPr>
            <a:r>
              <a:rPr lang="en-US" sz="2200" dirty="0">
                <a:latin typeface="Calibri" panose="020F0502020204030204" pitchFamily="34" charset="0"/>
                <a:ea typeface="Times New Roman" panose="02020603050405020304" pitchFamily="18" charset="0"/>
                <a:cs typeface="Times New Roman" panose="02020603050405020304" pitchFamily="18" charset="0"/>
              </a:rPr>
              <a:t>Thursday, August 3</a:t>
            </a:r>
            <a:r>
              <a:rPr lang="en-US" sz="2200" baseline="30000" dirty="0">
                <a:latin typeface="Calibri" panose="020F0502020204030204" pitchFamily="34" charset="0"/>
                <a:ea typeface="Times New Roman" panose="02020603050405020304" pitchFamily="18" charset="0"/>
                <a:cs typeface="Times New Roman" panose="02020603050405020304" pitchFamily="18" charset="0"/>
              </a:rPr>
              <a:t>rd</a:t>
            </a:r>
            <a:r>
              <a:rPr lang="en-US" sz="2200" dirty="0">
                <a:latin typeface="Calibri" panose="020F0502020204030204" pitchFamily="34" charset="0"/>
                <a:ea typeface="Times New Roman" panose="02020603050405020304" pitchFamily="18" charset="0"/>
                <a:cs typeface="Times New Roman" panose="02020603050405020304" pitchFamily="18" charset="0"/>
              </a:rPr>
              <a:t>, 2017 - North Region Information Session</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lvl="0">
              <a:spcBef>
                <a:spcPts val="1200"/>
              </a:spcBef>
              <a:spcAft>
                <a:spcPts val="1200"/>
              </a:spcAft>
              <a:buFont typeface="Symbol" panose="05050102010706020507" pitchFamily="18" charset="2"/>
              <a:buChar char=""/>
            </a:pPr>
            <a:r>
              <a:rPr lang="en-US" sz="2200" dirty="0">
                <a:latin typeface="Calibri" panose="020F0502020204030204" pitchFamily="34" charset="0"/>
                <a:ea typeface="Times New Roman" panose="02020603050405020304" pitchFamily="18" charset="0"/>
                <a:cs typeface="Times New Roman" panose="02020603050405020304" pitchFamily="18" charset="0"/>
              </a:rPr>
              <a:t>Friday, August 4</a:t>
            </a:r>
            <a:r>
              <a:rPr lang="en-US" sz="22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200" dirty="0">
                <a:latin typeface="Calibri" panose="020F0502020204030204" pitchFamily="34" charset="0"/>
                <a:ea typeface="Times New Roman" panose="02020603050405020304" pitchFamily="18" charset="0"/>
                <a:cs typeface="Times New Roman" panose="02020603050405020304" pitchFamily="18" charset="0"/>
              </a:rPr>
              <a:t>, 2017 -</a:t>
            </a:r>
            <a:r>
              <a:rPr lang="en-US" sz="2000" dirty="0">
                <a:latin typeface="Calibri" panose="020F0502020204030204" pitchFamily="34" charset="0"/>
                <a:ea typeface="Times New Roman" panose="02020603050405020304" pitchFamily="18" charset="0"/>
                <a:cs typeface="Times New Roman" panose="02020603050405020304" pitchFamily="18" charset="0"/>
              </a:rPr>
              <a:t> </a:t>
            </a:r>
            <a:r>
              <a:rPr lang="en-US" sz="2200" dirty="0">
                <a:latin typeface="Calibri" panose="020F0502020204030204" pitchFamily="34" charset="0"/>
                <a:ea typeface="Times New Roman" panose="02020603050405020304" pitchFamily="18" charset="0"/>
                <a:cs typeface="Times New Roman" panose="02020603050405020304" pitchFamily="18" charset="0"/>
              </a:rPr>
              <a:t>Sacramento Region Information Session</a:t>
            </a:r>
          </a:p>
          <a:p>
            <a:endParaRPr lang="en-US" sz="2000" dirty="0"/>
          </a:p>
        </p:txBody>
      </p:sp>
      <p:sp>
        <p:nvSpPr>
          <p:cNvPr id="4" name="Slide Number Placeholder 3">
            <a:extLst>
              <a:ext uri="{FF2B5EF4-FFF2-40B4-BE49-F238E27FC236}">
                <a16:creationId xmlns:a16="http://schemas.microsoft.com/office/drawing/2014/main" id="{4ACF53C8-9813-4760-9479-A4A0D9F3D77B}"/>
              </a:ext>
            </a:extLst>
          </p:cNvPr>
          <p:cNvSpPr>
            <a:spLocks noGrp="1"/>
          </p:cNvSpPr>
          <p:nvPr>
            <p:ph type="sldNum" sz="quarter" idx="12"/>
          </p:nvPr>
        </p:nvSpPr>
        <p:spPr/>
        <p:txBody>
          <a:bodyPr/>
          <a:lstStyle/>
          <a:p>
            <a:fld id="{E7F051A5-D11F-4417-B757-835634448630}" type="slidenum">
              <a:rPr lang="en-US" altLang="en-US" smtClean="0"/>
              <a:pPr/>
              <a:t>26</a:t>
            </a:fld>
            <a:endParaRPr lang="en-US" altLang="en-US" dirty="0"/>
          </a:p>
        </p:txBody>
      </p:sp>
    </p:spTree>
    <p:extLst>
      <p:ext uri="{BB962C8B-B14F-4D97-AF65-F5344CB8AC3E}">
        <p14:creationId xmlns:p14="http://schemas.microsoft.com/office/powerpoint/2010/main" val="2444133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738798-3093-48EE-9AB7-FB1067A93F95}"/>
              </a:ext>
            </a:extLst>
          </p:cNvPr>
          <p:cNvSpPr>
            <a:spLocks noGrp="1"/>
          </p:cNvSpPr>
          <p:nvPr>
            <p:ph idx="1"/>
          </p:nvPr>
        </p:nvSpPr>
        <p:spPr>
          <a:xfrm>
            <a:off x="457200" y="3065929"/>
            <a:ext cx="8229600" cy="3060234"/>
          </a:xfrm>
        </p:spPr>
        <p:txBody>
          <a:bodyPr/>
          <a:lstStyle/>
          <a:p>
            <a:pPr marL="0" indent="0" algn="ctr">
              <a:buNone/>
            </a:pPr>
            <a:r>
              <a:rPr lang="en-US" sz="4400" dirty="0"/>
              <a:t>Questions</a:t>
            </a:r>
            <a:r>
              <a:rPr lang="en-US" dirty="0"/>
              <a:t> </a:t>
            </a:r>
            <a:r>
              <a:rPr lang="en-US" sz="4400" dirty="0"/>
              <a:t>and Discussion</a:t>
            </a:r>
            <a:endParaRPr lang="en-US" dirty="0"/>
          </a:p>
        </p:txBody>
      </p:sp>
      <p:sp>
        <p:nvSpPr>
          <p:cNvPr id="4" name="Slide Number Placeholder 3">
            <a:extLst>
              <a:ext uri="{FF2B5EF4-FFF2-40B4-BE49-F238E27FC236}">
                <a16:creationId xmlns:a16="http://schemas.microsoft.com/office/drawing/2014/main" id="{D084493D-2B09-422A-90C5-13D5E0BD6BC5}"/>
              </a:ext>
            </a:extLst>
          </p:cNvPr>
          <p:cNvSpPr>
            <a:spLocks noGrp="1"/>
          </p:cNvSpPr>
          <p:nvPr>
            <p:ph type="sldNum" sz="quarter" idx="12"/>
          </p:nvPr>
        </p:nvSpPr>
        <p:spPr/>
        <p:txBody>
          <a:bodyPr/>
          <a:lstStyle/>
          <a:p>
            <a:fld id="{E7F051A5-D11F-4417-B757-835634448630}" type="slidenum">
              <a:rPr lang="en-US" altLang="en-US" smtClean="0"/>
              <a:pPr/>
              <a:t>27</a:t>
            </a:fld>
            <a:endParaRPr lang="en-US" altLang="en-US" dirty="0"/>
          </a:p>
        </p:txBody>
      </p:sp>
    </p:spTree>
    <p:extLst>
      <p:ext uri="{BB962C8B-B14F-4D97-AF65-F5344CB8AC3E}">
        <p14:creationId xmlns:p14="http://schemas.microsoft.com/office/powerpoint/2010/main" val="3802255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6" y="2971800"/>
            <a:ext cx="9141204" cy="1066800"/>
          </a:xfrm>
        </p:spPr>
        <p:txBody>
          <a:bodyPr>
            <a:normAutofit lnSpcReduction="10000"/>
          </a:bodyPr>
          <a:lstStyle/>
          <a:p>
            <a:pPr marL="0" indent="0" algn="ctr">
              <a:buNone/>
            </a:pPr>
            <a:r>
              <a:rPr lang="en-US" sz="6600" dirty="0"/>
              <a:t>Thank You!</a:t>
            </a:r>
          </a:p>
        </p:txBody>
      </p:sp>
      <p:sp>
        <p:nvSpPr>
          <p:cNvPr id="2" name="Slide Number Placeholder 1"/>
          <p:cNvSpPr>
            <a:spLocks noGrp="1"/>
          </p:cNvSpPr>
          <p:nvPr>
            <p:ph type="sldNum" sz="quarter" idx="12"/>
          </p:nvPr>
        </p:nvSpPr>
        <p:spPr/>
        <p:txBody>
          <a:bodyPr/>
          <a:lstStyle/>
          <a:p>
            <a:fld id="{E7F051A5-D11F-4417-B757-835634448630}" type="slidenum">
              <a:rPr lang="en-US" altLang="en-US" smtClean="0"/>
              <a:pPr/>
              <a:t>28</a:t>
            </a:fld>
            <a:endParaRPr lang="en-US" altLang="en-US" dirty="0"/>
          </a:p>
        </p:txBody>
      </p:sp>
    </p:spTree>
    <p:extLst>
      <p:ext uri="{BB962C8B-B14F-4D97-AF65-F5344CB8AC3E}">
        <p14:creationId xmlns:p14="http://schemas.microsoft.com/office/powerpoint/2010/main" val="3308425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0335B-1B80-47E3-99FA-3DBF7AFD7AF1}"/>
              </a:ext>
            </a:extLst>
          </p:cNvPr>
          <p:cNvSpPr>
            <a:spLocks noGrp="1"/>
          </p:cNvSpPr>
          <p:nvPr>
            <p:ph type="title"/>
          </p:nvPr>
        </p:nvSpPr>
        <p:spPr/>
        <p:txBody>
          <a:bodyPr/>
          <a:lstStyle/>
          <a:p>
            <a:r>
              <a:rPr lang="en-US" dirty="0"/>
              <a:t>We All Make Our Mission Possible</a:t>
            </a:r>
          </a:p>
        </p:txBody>
      </p:sp>
      <p:sp>
        <p:nvSpPr>
          <p:cNvPr id="3" name="Content Placeholder 2">
            <a:extLst>
              <a:ext uri="{FF2B5EF4-FFF2-40B4-BE49-F238E27FC236}">
                <a16:creationId xmlns:a16="http://schemas.microsoft.com/office/drawing/2014/main" id="{A7AB26A8-F49E-4AEE-9344-A41F34F60D05}"/>
              </a:ext>
            </a:extLst>
          </p:cNvPr>
          <p:cNvSpPr>
            <a:spLocks noGrp="1"/>
          </p:cNvSpPr>
          <p:nvPr>
            <p:ph idx="1"/>
          </p:nvPr>
        </p:nvSpPr>
        <p:spPr/>
        <p:txBody>
          <a:bodyPr>
            <a:normAutofit/>
          </a:bodyPr>
          <a:lstStyle/>
          <a:p>
            <a:pPr lvl="0"/>
            <a:r>
              <a:rPr lang="en-US" sz="2800" dirty="0"/>
              <a:t>The important work ANR does is truly a team effort </a:t>
            </a:r>
          </a:p>
          <a:p>
            <a:r>
              <a:rPr lang="en-US" sz="2800" dirty="0">
                <a:latin typeface="Calibri" panose="020F0502020204030204" pitchFamily="34" charset="0"/>
                <a:ea typeface="Calibri" panose="020F0502020204030204" pitchFamily="34" charset="0"/>
                <a:cs typeface="Times New Roman" panose="02020603050405020304" pitchFamily="18" charset="0"/>
              </a:rPr>
              <a:t>Our academics turn science into solutions</a:t>
            </a:r>
          </a:p>
          <a:p>
            <a:pPr lvl="0"/>
            <a:r>
              <a:rPr lang="en-US" sz="2800" dirty="0"/>
              <a:t>Our dedicated administrative team members play a pivotal role in our continued success</a:t>
            </a:r>
          </a:p>
          <a:p>
            <a:pPr lvl="0"/>
            <a:r>
              <a:rPr lang="en-US" sz="2800" dirty="0"/>
              <a:t>We acknowledge and thank everyone for their continued dedication!</a:t>
            </a:r>
          </a:p>
          <a:p>
            <a:endParaRPr lang="en-US" sz="2800" dirty="0"/>
          </a:p>
        </p:txBody>
      </p:sp>
      <p:sp>
        <p:nvSpPr>
          <p:cNvPr id="4" name="Slide Number Placeholder 3">
            <a:extLst>
              <a:ext uri="{FF2B5EF4-FFF2-40B4-BE49-F238E27FC236}">
                <a16:creationId xmlns:a16="http://schemas.microsoft.com/office/drawing/2014/main" id="{9AF8823A-4787-45E0-A7F4-C12B9457FBED}"/>
              </a:ext>
            </a:extLst>
          </p:cNvPr>
          <p:cNvSpPr>
            <a:spLocks noGrp="1"/>
          </p:cNvSpPr>
          <p:nvPr>
            <p:ph type="sldNum" sz="quarter" idx="12"/>
          </p:nvPr>
        </p:nvSpPr>
        <p:spPr/>
        <p:txBody>
          <a:bodyPr/>
          <a:lstStyle/>
          <a:p>
            <a:fld id="{E7F051A5-D11F-4417-B757-835634448630}" type="slidenum">
              <a:rPr lang="en-US" altLang="en-US" smtClean="0"/>
              <a:pPr/>
              <a:t>3</a:t>
            </a:fld>
            <a:endParaRPr lang="en-US" altLang="en-US" dirty="0"/>
          </a:p>
        </p:txBody>
      </p:sp>
    </p:spTree>
    <p:extLst>
      <p:ext uri="{BB962C8B-B14F-4D97-AF65-F5344CB8AC3E}">
        <p14:creationId xmlns:p14="http://schemas.microsoft.com/office/powerpoint/2010/main" val="155032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81"/>
            <a:ext cx="8229600" cy="1143000"/>
          </a:xfrm>
        </p:spPr>
        <p:txBody>
          <a:bodyPr>
            <a:noAutofit/>
          </a:bodyPr>
          <a:lstStyle/>
          <a:p>
            <a:r>
              <a:rPr lang="en-US" sz="3600" dirty="0"/>
              <a:t>ANR STRATEGIC PLANNING CHARGE</a:t>
            </a:r>
          </a:p>
        </p:txBody>
      </p:sp>
      <p:sp>
        <p:nvSpPr>
          <p:cNvPr id="3" name="Content Placeholder 2"/>
          <p:cNvSpPr>
            <a:spLocks noGrp="1"/>
          </p:cNvSpPr>
          <p:nvPr>
            <p:ph idx="1"/>
          </p:nvPr>
        </p:nvSpPr>
        <p:spPr/>
        <p:txBody>
          <a:bodyPr>
            <a:normAutofit/>
          </a:bodyPr>
          <a:lstStyle/>
          <a:p>
            <a:pPr marL="68580" indent="0">
              <a:buNone/>
            </a:pPr>
            <a:endParaRPr lang="en-US" sz="2600" b="1" dirty="0"/>
          </a:p>
          <a:p>
            <a:pPr lvl="1"/>
            <a:endParaRPr lang="en-US" dirty="0"/>
          </a:p>
          <a:p>
            <a:endParaRPr lang="en-US" dirty="0"/>
          </a:p>
          <a:p>
            <a:endParaRPr lang="en-US" dirty="0"/>
          </a:p>
        </p:txBody>
      </p:sp>
      <p:sp>
        <p:nvSpPr>
          <p:cNvPr id="7" name="Rectangle 6"/>
          <p:cNvSpPr/>
          <p:nvPr/>
        </p:nvSpPr>
        <p:spPr>
          <a:xfrm>
            <a:off x="457199" y="1143000"/>
            <a:ext cx="8095129" cy="3908762"/>
          </a:xfrm>
          <a:prstGeom prst="rect">
            <a:avLst/>
          </a:prstGeom>
        </p:spPr>
        <p:txBody>
          <a:bodyPr wrap="square">
            <a:spAutoFit/>
          </a:bodyPr>
          <a:lstStyle/>
          <a:p>
            <a:pPr marL="457200" lvl="0" indent="-227013" defTabSz="457200">
              <a:spcBef>
                <a:spcPts val="1200"/>
              </a:spcBef>
              <a:spcAft>
                <a:spcPts val="1200"/>
              </a:spcAft>
              <a:buFont typeface="Arial" panose="020B0604020202020204" pitchFamily="34" charset="0"/>
              <a:buChar char="•"/>
            </a:pPr>
            <a:r>
              <a:rPr lang="en-US" sz="2400" dirty="0">
                <a:solidFill>
                  <a:srgbClr val="000000"/>
                </a:solidFill>
                <a:cs typeface="Arial"/>
              </a:rPr>
              <a:t>UC President Napolitano requested that UC ANR complete a 5-year strategic plan by December 2016</a:t>
            </a:r>
            <a:endParaRPr lang="en-US" sz="2400" dirty="0">
              <a:solidFill>
                <a:schemeClr val="accent1">
                  <a:lumMod val="50000"/>
                </a:schemeClr>
              </a:solidFill>
              <a:latin typeface="Arial" panose="020B0604020202020204" pitchFamily="34" charset="0"/>
              <a:cs typeface="Arial" panose="020B0604020202020204" pitchFamily="34" charset="0"/>
            </a:endParaRPr>
          </a:p>
          <a:p>
            <a:pPr marL="457200" lvl="0" indent="-227013" defTabSz="457200">
              <a:spcBef>
                <a:spcPts val="1200"/>
              </a:spcBef>
              <a:spcAft>
                <a:spcPts val="1200"/>
              </a:spcAft>
              <a:buFont typeface="Arial" panose="020B0604020202020204" pitchFamily="34" charset="0"/>
              <a:buChar char="•"/>
            </a:pPr>
            <a:r>
              <a:rPr lang="en-US" sz="2400" dirty="0">
                <a:solidFill>
                  <a:srgbClr val="000000"/>
                </a:solidFill>
                <a:cs typeface="Arial"/>
              </a:rPr>
              <a:t>Abbreviated process building on ANR’s 2025 Strategic Vision </a:t>
            </a:r>
          </a:p>
          <a:p>
            <a:pPr marL="457200" lvl="0" indent="-227013" defTabSz="457200">
              <a:spcBef>
                <a:spcPts val="1200"/>
              </a:spcBef>
              <a:spcAft>
                <a:spcPts val="1200"/>
              </a:spcAft>
              <a:buFont typeface="Arial" panose="020B0604020202020204" pitchFamily="34" charset="0"/>
              <a:buChar char="•"/>
            </a:pPr>
            <a:r>
              <a:rPr lang="en-US" sz="2400" dirty="0">
                <a:solidFill>
                  <a:srgbClr val="000000"/>
                </a:solidFill>
                <a:cs typeface="Arial"/>
              </a:rPr>
              <a:t>Stakeholder meetings</a:t>
            </a:r>
          </a:p>
          <a:p>
            <a:pPr marL="457200" lvl="0" indent="-227013" defTabSz="457200">
              <a:spcBef>
                <a:spcPts val="1200"/>
              </a:spcBef>
              <a:spcAft>
                <a:spcPts val="1200"/>
              </a:spcAft>
              <a:buFont typeface="Arial" panose="020B0604020202020204" pitchFamily="34" charset="0"/>
              <a:buChar char="•"/>
            </a:pPr>
            <a:r>
              <a:rPr lang="en-US" sz="2400" dirty="0">
                <a:solidFill>
                  <a:srgbClr val="000000"/>
                </a:solidFill>
                <a:cs typeface="Arial"/>
              </a:rPr>
              <a:t>Survey</a:t>
            </a:r>
          </a:p>
          <a:p>
            <a:pPr marL="457200" lvl="0" indent="-227013" defTabSz="457200">
              <a:spcBef>
                <a:spcPts val="1200"/>
              </a:spcBef>
              <a:spcAft>
                <a:spcPts val="1200"/>
              </a:spcAft>
              <a:buFont typeface="Arial" panose="020B0604020202020204" pitchFamily="34" charset="0"/>
              <a:buChar char="•"/>
            </a:pPr>
            <a:r>
              <a:rPr lang="en-US" sz="2400" dirty="0">
                <a:solidFill>
                  <a:srgbClr val="000000"/>
                </a:solidFill>
                <a:cs typeface="Arial"/>
              </a:rPr>
              <a:t>Programmatic review and alignment is a goal in the strategic plan</a:t>
            </a:r>
          </a:p>
        </p:txBody>
      </p:sp>
      <p:sp>
        <p:nvSpPr>
          <p:cNvPr id="4" name="Slide Number Placeholder 3">
            <a:extLst>
              <a:ext uri="{FF2B5EF4-FFF2-40B4-BE49-F238E27FC236}">
                <a16:creationId xmlns:a16="http://schemas.microsoft.com/office/drawing/2014/main" id="{EBD27493-5203-4D84-8109-05AC00B04C0C}"/>
              </a:ext>
            </a:extLst>
          </p:cNvPr>
          <p:cNvSpPr>
            <a:spLocks noGrp="1"/>
          </p:cNvSpPr>
          <p:nvPr>
            <p:ph type="sldNum" sz="quarter" idx="12"/>
          </p:nvPr>
        </p:nvSpPr>
        <p:spPr/>
        <p:txBody>
          <a:bodyPr/>
          <a:lstStyle/>
          <a:p>
            <a:fld id="{E7F051A5-D11F-4417-B757-835634448630}" type="slidenum">
              <a:rPr lang="en-US" altLang="en-US" smtClean="0"/>
              <a:pPr/>
              <a:t>4</a:t>
            </a:fld>
            <a:endParaRPr lang="en-US" altLang="en-US" dirty="0"/>
          </a:p>
        </p:txBody>
      </p:sp>
    </p:spTree>
    <p:extLst>
      <p:ext uri="{BB962C8B-B14F-4D97-AF65-F5344CB8AC3E}">
        <p14:creationId xmlns:p14="http://schemas.microsoft.com/office/powerpoint/2010/main" val="304625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a:solidFill>
            <a:srgbClr val="005581"/>
          </a:solidFill>
          <a:scene3d>
            <a:camera prst="orthographicFront"/>
            <a:lightRig rig="threePt" dir="t"/>
          </a:scene3d>
          <a:sp3d>
            <a:bevelT/>
          </a:sp3d>
        </p:spPr>
        <p:txBody>
          <a:bodyPr>
            <a:normAutofit/>
          </a:bodyPr>
          <a:lstStyle/>
          <a:p>
            <a:pPr algn="ctr"/>
            <a:r>
              <a:rPr lang="en-US" sz="4000" dirty="0">
                <a:solidFill>
                  <a:schemeClr val="bg1"/>
                </a:solidFill>
                <a:cs typeface="Arial" panose="020B0604020202020204" pitchFamily="34" charset="0"/>
              </a:rPr>
              <a:t>UC ANR STRATEGIC OBJECTIVES</a:t>
            </a:r>
          </a:p>
        </p:txBody>
      </p:sp>
      <p:sp>
        <p:nvSpPr>
          <p:cNvPr id="6" name="TextBox 5"/>
          <p:cNvSpPr txBox="1"/>
          <p:nvPr/>
        </p:nvSpPr>
        <p:spPr>
          <a:xfrm>
            <a:off x="381000" y="1143000"/>
            <a:ext cx="8305800" cy="584775"/>
          </a:xfrm>
          <a:prstGeom prst="rect">
            <a:avLst/>
          </a:prstGeom>
          <a:noFill/>
        </p:spPr>
        <p:txBody>
          <a:bodyPr wrap="square" rtlCol="0">
            <a:spAutoFit/>
          </a:bodyPr>
          <a:lstStyle/>
          <a:p>
            <a:pPr algn="just" defTabSz="914400" fontAlgn="auto">
              <a:spcBef>
                <a:spcPts val="0"/>
              </a:spcBef>
              <a:spcAft>
                <a:spcPts val="0"/>
              </a:spcAft>
              <a:buClr>
                <a:srgbClr val="005581"/>
              </a:buClr>
            </a:pPr>
            <a:r>
              <a:rPr lang="en-US" sz="1600" b="1" dirty="0">
                <a:solidFill>
                  <a:prstClr val="black"/>
                </a:solidFill>
                <a:latin typeface="Calibri"/>
                <a:ea typeface="+mn-ea"/>
                <a:cs typeface="+mn-cs"/>
              </a:rPr>
              <a:t>The following five strategic objectives are broad-based, long-term aims that will move UC ANR towards actualizing its vision. All UC ANR goals support one of these objectives.</a:t>
            </a:r>
          </a:p>
        </p:txBody>
      </p:sp>
      <p:sp>
        <p:nvSpPr>
          <p:cNvPr id="4" name="Rectangle 3"/>
          <p:cNvSpPr/>
          <p:nvPr/>
        </p:nvSpPr>
        <p:spPr>
          <a:xfrm>
            <a:off x="466725" y="3581400"/>
            <a:ext cx="1447801" cy="523220"/>
          </a:xfrm>
          <a:prstGeom prst="rect">
            <a:avLst/>
          </a:prstGeom>
        </p:spPr>
        <p:txBody>
          <a:bodyPr wrap="square">
            <a:spAutoFit/>
          </a:bodyPr>
          <a:lstStyle/>
          <a:p>
            <a:pPr algn="ctr" defTabSz="914400" fontAlgn="auto">
              <a:spcBef>
                <a:spcPts val="0"/>
              </a:spcBef>
              <a:spcAft>
                <a:spcPts val="0"/>
              </a:spcAft>
            </a:pPr>
            <a:r>
              <a:rPr lang="en-US" sz="1400" b="1" dirty="0">
                <a:solidFill>
                  <a:prstClr val="white"/>
                </a:solidFill>
                <a:latin typeface="Calibri"/>
                <a:ea typeface="+mn-ea"/>
                <a:cs typeface="+mn-cs"/>
              </a:rPr>
              <a:t>Financial</a:t>
            </a:r>
          </a:p>
          <a:p>
            <a:pPr algn="ctr" defTabSz="914400" fontAlgn="auto">
              <a:spcBef>
                <a:spcPts val="0"/>
              </a:spcBef>
              <a:spcAft>
                <a:spcPts val="0"/>
              </a:spcAft>
            </a:pPr>
            <a:r>
              <a:rPr lang="en-US" sz="1400" b="1" dirty="0">
                <a:solidFill>
                  <a:prstClr val="white"/>
                </a:solidFill>
                <a:latin typeface="Calibri"/>
                <a:ea typeface="+mn-ea"/>
                <a:cs typeface="+mn-cs"/>
              </a:rPr>
              <a:t> Stability</a:t>
            </a:r>
            <a:endParaRPr lang="en-US" sz="1400" dirty="0">
              <a:solidFill>
                <a:prstClr val="black"/>
              </a:solidFill>
              <a:latin typeface="Calibri"/>
              <a:ea typeface="+mn-ea"/>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val="174965589"/>
              </p:ext>
            </p:extLst>
          </p:nvPr>
        </p:nvGraphicFramePr>
        <p:xfrm>
          <a:off x="457200" y="1737360"/>
          <a:ext cx="8156353" cy="4587240"/>
        </p:xfrm>
        <a:graphic>
          <a:graphicData uri="http://schemas.openxmlformats.org/drawingml/2006/table">
            <a:tbl>
              <a:tblPr firstRow="1" bandRow="1">
                <a:effectLst/>
                <a:tableStyleId>{5C22544A-7EE6-4342-B048-85BDC9FD1C3A}</a:tableStyleId>
              </a:tblPr>
              <a:tblGrid>
                <a:gridCol w="1463040">
                  <a:extLst>
                    <a:ext uri="{9D8B030D-6E8A-4147-A177-3AD203B41FA5}">
                      <a16:colId xmlns:a16="http://schemas.microsoft.com/office/drawing/2014/main" val="20000"/>
                    </a:ext>
                  </a:extLst>
                </a:gridCol>
                <a:gridCol w="201073">
                  <a:extLst>
                    <a:ext uri="{9D8B030D-6E8A-4147-A177-3AD203B41FA5}">
                      <a16:colId xmlns:a16="http://schemas.microsoft.com/office/drawing/2014/main" val="20001"/>
                    </a:ext>
                  </a:extLst>
                </a:gridCol>
                <a:gridCol w="6492240">
                  <a:extLst>
                    <a:ext uri="{9D8B030D-6E8A-4147-A177-3AD203B41FA5}">
                      <a16:colId xmlns:a16="http://schemas.microsoft.com/office/drawing/2014/main" val="20002"/>
                    </a:ext>
                  </a:extLst>
                </a:gridCol>
              </a:tblGrid>
              <a:tr h="302455">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a:solidFill>
                            <a:schemeClr val="tx1"/>
                          </a:solidFill>
                        </a:rPr>
                        <a:t> Executing </a:t>
                      </a:r>
                      <a:r>
                        <a:rPr lang="en-US" sz="1400" b="1" i="1" baseline="0" dirty="0">
                          <a:solidFill>
                            <a:schemeClr val="tx1"/>
                          </a:solidFill>
                        </a:rPr>
                        <a:t>the Mission:</a:t>
                      </a:r>
                      <a:endParaRPr lang="en-US" sz="1400" b="1" i="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228600" marR="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057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prstClr val="white"/>
                          </a:solidFill>
                        </a:rPr>
                        <a:t>Research and Extension</a:t>
                      </a:r>
                      <a:endParaRPr lang="en-US" sz="14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latin typeface="+mn-lt"/>
                          <a:ea typeface="+mn-ea"/>
                          <a:cs typeface="+mn-cs"/>
                        </a:rPr>
                        <a:t>Advance and encourage forward-thinking, science-based solutions through</a:t>
                      </a:r>
                      <a:r>
                        <a:rPr lang="en-US" sz="1400" b="1" kern="1200" baseline="0" dirty="0">
                          <a:solidFill>
                            <a:schemeClr val="bg1"/>
                          </a:solidFill>
                          <a:latin typeface="+mn-lt"/>
                          <a:ea typeface="+mn-ea"/>
                          <a:cs typeface="+mn-cs"/>
                        </a:rPr>
                        <a:t> </a:t>
                      </a:r>
                      <a:r>
                        <a:rPr lang="en-US" sz="1400" b="1" kern="1200" dirty="0">
                          <a:solidFill>
                            <a:schemeClr val="bg1"/>
                          </a:solidFill>
                          <a:latin typeface="+mn-lt"/>
                          <a:ea typeface="+mn-ea"/>
                          <a:cs typeface="+mn-cs"/>
                        </a:rPr>
                        <a:t>discovery and engagement with Californians to address local issues with global impact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extLst>
                  <a:ext uri="{0D108BD9-81ED-4DB2-BD59-A6C34878D82A}">
                    <a16:rowId xmlns:a16="http://schemas.microsoft.com/office/drawing/2014/main" val="10001"/>
                  </a:ext>
                </a:extLst>
              </a:tr>
              <a:tr h="90737">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2455">
                <a:tc gridSpan="3">
                  <a:txBody>
                    <a:bodyPr/>
                    <a:lstStyle/>
                    <a:p>
                      <a:pPr algn="l"/>
                      <a:r>
                        <a:rPr lang="en-US" sz="1400" b="1" i="1" dirty="0"/>
                        <a:t> In</a:t>
                      </a:r>
                      <a:r>
                        <a:rPr lang="en-US" sz="1400" b="1" i="1" baseline="0" dirty="0"/>
                        <a:t> Support of the Mission:</a:t>
                      </a:r>
                      <a:endParaRPr lang="en-US" sz="1400" b="1" i="1"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057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prstClr val="white"/>
                          </a:solidFill>
                          <a:latin typeface="+mn-lt"/>
                          <a:ea typeface="+mn-ea"/>
                          <a:cs typeface="+mn-cs"/>
                        </a:rPr>
                        <a:t>People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Attract, develop, and retain diverse, highly</a:t>
                      </a:r>
                      <a:r>
                        <a:rPr lang="en-US" sz="1400" b="1" baseline="0" dirty="0">
                          <a:solidFill>
                            <a:schemeClr val="bg1"/>
                          </a:solidFill>
                        </a:rPr>
                        <a:t> </a:t>
                      </a:r>
                      <a:r>
                        <a:rPr lang="en-US" sz="1400" b="1" dirty="0">
                          <a:solidFill>
                            <a:schemeClr val="bg1"/>
                          </a:solidFill>
                        </a:rPr>
                        <a:t>productive, talented, and motivated people who seek a mission-driven experience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10004"/>
                  </a:ext>
                </a:extLst>
              </a:tr>
              <a:tr h="90737">
                <a:tc>
                  <a:txBody>
                    <a:bodyPr/>
                    <a:lstStyle/>
                    <a:p>
                      <a:pPr algn="ctr"/>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7057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prstClr val="white"/>
                          </a:solidFill>
                        </a:rPr>
                        <a:t>Financial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prstClr val="white"/>
                          </a:solidFill>
                        </a:rPr>
                        <a:t>Stability</a:t>
                      </a:r>
                      <a:endParaRPr lang="en-US" sz="14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kern="1200" dirty="0">
                          <a:solidFill>
                            <a:schemeClr val="bg1"/>
                          </a:solidFill>
                          <a:latin typeface="+mn-lt"/>
                          <a:ea typeface="+mn-ea"/>
                          <a:cs typeface="+mn-cs"/>
                        </a:rPr>
                        <a:t>Develop a sustainable,</a:t>
                      </a:r>
                      <a:r>
                        <a:rPr lang="en-US" sz="1400" b="1" kern="1200" baseline="0" dirty="0">
                          <a:solidFill>
                            <a:schemeClr val="bg1"/>
                          </a:solidFill>
                          <a:latin typeface="+mn-lt"/>
                          <a:ea typeface="+mn-ea"/>
                          <a:cs typeface="+mn-cs"/>
                        </a:rPr>
                        <a:t> diverse </a:t>
                      </a:r>
                      <a:r>
                        <a:rPr lang="en-US" sz="1400" b="1" kern="1200" dirty="0">
                          <a:solidFill>
                            <a:schemeClr val="bg1"/>
                          </a:solidFill>
                          <a:latin typeface="+mn-lt"/>
                          <a:ea typeface="+mn-ea"/>
                          <a:cs typeface="+mn-cs"/>
                        </a:rPr>
                        <a:t>revenue</a:t>
                      </a:r>
                      <a:r>
                        <a:rPr lang="en-US" sz="1400" b="1" kern="1200" baseline="0" dirty="0">
                          <a:solidFill>
                            <a:schemeClr val="bg1"/>
                          </a:solidFill>
                          <a:latin typeface="+mn-lt"/>
                          <a:ea typeface="+mn-ea"/>
                          <a:cs typeface="+mn-cs"/>
                        </a:rPr>
                        <a:t> </a:t>
                      </a:r>
                      <a:r>
                        <a:rPr lang="en-US" sz="1400" b="1" kern="1200" dirty="0">
                          <a:solidFill>
                            <a:schemeClr val="bg1"/>
                          </a:solidFill>
                          <a:latin typeface="+mn-lt"/>
                          <a:ea typeface="+mn-ea"/>
                          <a:cs typeface="+mn-cs"/>
                        </a:rPr>
                        <a:t>model with efficient administration to support UC ANR’s mission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6"/>
                  </a:ext>
                </a:extLst>
              </a:tr>
              <a:tr h="90737">
                <a:tc>
                  <a:txBody>
                    <a:bodyPr/>
                    <a:lstStyle/>
                    <a:p>
                      <a:pPr algn="ctr"/>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7057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solidFill>
                            <a:prstClr val="white"/>
                          </a:solidFill>
                        </a:rPr>
                        <a:t>Administrative Excellence</a:t>
                      </a:r>
                      <a:endParaRPr lang="en-US" sz="14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Optimize delivery</a:t>
                      </a:r>
                      <a:r>
                        <a:rPr lang="en-US" sz="1400" b="1" baseline="0" dirty="0">
                          <a:solidFill>
                            <a:schemeClr val="bg1"/>
                          </a:solidFill>
                        </a:rPr>
                        <a:t> of programs and services through best management practices</a:t>
                      </a:r>
                      <a:br>
                        <a:rPr lang="en-US" sz="1400" b="1" baseline="0" dirty="0">
                          <a:solidFill>
                            <a:schemeClr val="bg1"/>
                          </a:solidFill>
                        </a:rPr>
                      </a:br>
                      <a:r>
                        <a:rPr lang="en-US" sz="1400" b="1" baseline="0" dirty="0">
                          <a:solidFill>
                            <a:schemeClr val="bg1"/>
                          </a:solidFill>
                        </a:rPr>
                        <a:t>with efficiency, transparency, and integrity</a:t>
                      </a:r>
                      <a:endParaRPr lang="en-US" sz="14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10008"/>
                  </a:ext>
                </a:extLst>
              </a:tr>
              <a:tr h="90737">
                <a:tc>
                  <a:txBody>
                    <a:bodyPr/>
                    <a:lstStyle/>
                    <a:p>
                      <a:pPr algn="ctr"/>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9063" indent="0" algn="l"/>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705729">
                <a:tc>
                  <a:txBody>
                    <a:bodyPr/>
                    <a:lstStyle/>
                    <a:p>
                      <a:pPr algn="ctr"/>
                      <a:r>
                        <a:rPr lang="en-US" sz="1400" b="1" dirty="0">
                          <a:solidFill>
                            <a:prstClr val="white"/>
                          </a:solidFill>
                        </a:rPr>
                        <a:t>Value of </a:t>
                      </a:r>
                    </a:p>
                    <a:p>
                      <a:pPr algn="ctr"/>
                      <a:r>
                        <a:rPr lang="en-US" sz="1400" b="1" dirty="0">
                          <a:solidFill>
                            <a:prstClr val="white"/>
                          </a:solidFill>
                        </a:rPr>
                        <a:t>UC ANR</a:t>
                      </a:r>
                      <a:endParaRPr lang="en-US" sz="14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5581"/>
                    </a:solid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latin typeface="+mn-lt"/>
                          <a:ea typeface="+mn-ea"/>
                          <a:cs typeface="+mn-cs"/>
                        </a:rPr>
                        <a:t>Communicate the value of UC ANR to th</a:t>
                      </a:r>
                      <a:r>
                        <a:rPr lang="en-US" sz="1400" b="1" kern="1200" baseline="0" dirty="0">
                          <a:solidFill>
                            <a:schemeClr val="bg1"/>
                          </a:solidFill>
                          <a:effectLst/>
                          <a:latin typeface="+mn-lt"/>
                          <a:ea typeface="+mn-ea"/>
                          <a:cs typeface="+mn-cs"/>
                        </a:rPr>
                        <a:t>e </a:t>
                      </a:r>
                      <a:r>
                        <a:rPr lang="en-US" sz="1400" b="1" kern="1200" dirty="0">
                          <a:solidFill>
                            <a:schemeClr val="bg1"/>
                          </a:solidFill>
                          <a:effectLst/>
                          <a:latin typeface="+mn-lt"/>
                          <a:ea typeface="+mn-ea"/>
                          <a:cs typeface="+mn-cs"/>
                        </a:rPr>
                        <a:t>UC community, our partners, and the people of California</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5581"/>
                    </a:solidFill>
                  </a:tcPr>
                </a:tc>
                <a:extLst>
                  <a:ext uri="{0D108BD9-81ED-4DB2-BD59-A6C34878D82A}">
                    <a16:rowId xmlns:a16="http://schemas.microsoft.com/office/drawing/2014/main" val="10010"/>
                  </a:ext>
                </a:extLst>
              </a:tr>
              <a:tr h="90737">
                <a:tc>
                  <a:txBody>
                    <a:bodyPr/>
                    <a:lstStyle/>
                    <a:p>
                      <a:pPr algn="ctr"/>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indent="0" algn="l"/>
                      <a:endParaRPr lang="en-US" sz="100" b="1" dirty="0">
                        <a:solidFill>
                          <a:schemeClr val="bg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bl>
          </a:graphicData>
        </a:graphic>
      </p:graphicFrame>
      <p:sp>
        <p:nvSpPr>
          <p:cNvPr id="12" name="Slide Number Placeholder 22"/>
          <p:cNvSpPr>
            <a:spLocks noGrp="1"/>
          </p:cNvSpPr>
          <p:nvPr>
            <p:ph type="sldNum" sz="quarter" idx="12"/>
          </p:nvPr>
        </p:nvSpPr>
        <p:spPr>
          <a:xfrm>
            <a:off x="6553200" y="6477001"/>
            <a:ext cx="2133600" cy="365125"/>
          </a:xfrm>
        </p:spPr>
        <p:txBody>
          <a:bodyPr/>
          <a:lstStyle/>
          <a:p>
            <a:fld id="{39063438-EDC9-4FC8-9CD7-2CB5B1A0F56A}" type="slidenum">
              <a:rPr lang="en-US" b="0" smtClean="0">
                <a:solidFill>
                  <a:prstClr val="black">
                    <a:tint val="75000"/>
                  </a:prstClr>
                </a:solidFill>
              </a:rPr>
              <a:pPr/>
              <a:t>5</a:t>
            </a:fld>
            <a:endParaRPr lang="en-US" b="0" dirty="0">
              <a:solidFill>
                <a:prstClr val="black">
                  <a:tint val="75000"/>
                </a:prstClr>
              </a:solidFill>
            </a:endParaRPr>
          </a:p>
        </p:txBody>
      </p:sp>
    </p:spTree>
    <p:extLst>
      <p:ext uri="{BB962C8B-B14F-4D97-AF65-F5344CB8AC3E}">
        <p14:creationId xmlns:p14="http://schemas.microsoft.com/office/powerpoint/2010/main" val="382967639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657A-8670-4395-A45F-A39077C38D8A}"/>
              </a:ext>
            </a:extLst>
          </p:cNvPr>
          <p:cNvSpPr>
            <a:spLocks noGrp="1"/>
          </p:cNvSpPr>
          <p:nvPr>
            <p:ph type="title"/>
          </p:nvPr>
        </p:nvSpPr>
        <p:spPr/>
        <p:txBody>
          <a:bodyPr/>
          <a:lstStyle/>
          <a:p>
            <a:r>
              <a:rPr lang="en-US" dirty="0"/>
              <a:t>Our Journey to Clarity</a:t>
            </a:r>
          </a:p>
        </p:txBody>
      </p:sp>
      <p:sp>
        <p:nvSpPr>
          <p:cNvPr id="3" name="Content Placeholder 2">
            <a:extLst>
              <a:ext uri="{FF2B5EF4-FFF2-40B4-BE49-F238E27FC236}">
                <a16:creationId xmlns:a16="http://schemas.microsoft.com/office/drawing/2014/main" id="{DA9ED163-EEFC-4B4C-94B0-C38CA2100677}"/>
              </a:ext>
            </a:extLst>
          </p:cNvPr>
          <p:cNvSpPr>
            <a:spLocks noGrp="1"/>
          </p:cNvSpPr>
          <p:nvPr>
            <p:ph idx="1"/>
          </p:nvPr>
        </p:nvSpPr>
        <p:spPr>
          <a:xfrm>
            <a:off x="457200" y="1600201"/>
            <a:ext cx="8229600" cy="3985054"/>
          </a:xfrm>
        </p:spPr>
        <p:txBody>
          <a:bodyPr>
            <a:normAutofit lnSpcReduction="10000"/>
          </a:bodyPr>
          <a:lstStyle/>
          <a:p>
            <a:pPr lvl="0"/>
            <a:r>
              <a:rPr lang="en-US" dirty="0"/>
              <a:t>This process of refining ANR’s focus is drawn from our strategic vision</a:t>
            </a:r>
          </a:p>
          <a:p>
            <a:pPr lvl="0"/>
            <a:r>
              <a:rPr lang="en-US" dirty="0"/>
              <a:t>Our strategic vision gives us direction and this vision needs indicators</a:t>
            </a:r>
          </a:p>
          <a:p>
            <a:pPr lvl="0"/>
            <a:r>
              <a:rPr lang="en-US" dirty="0"/>
              <a:t>Now, we will work together to define these indicators that will enable us to measure and better articulate how we impact our communities</a:t>
            </a:r>
          </a:p>
          <a:p>
            <a:endParaRPr lang="en-US" dirty="0"/>
          </a:p>
        </p:txBody>
      </p:sp>
      <p:sp>
        <p:nvSpPr>
          <p:cNvPr id="4" name="Slide Number Placeholder 3">
            <a:extLst>
              <a:ext uri="{FF2B5EF4-FFF2-40B4-BE49-F238E27FC236}">
                <a16:creationId xmlns:a16="http://schemas.microsoft.com/office/drawing/2014/main" id="{F8DA24E6-C94D-4140-BB29-D722BED5975D}"/>
              </a:ext>
            </a:extLst>
          </p:cNvPr>
          <p:cNvSpPr>
            <a:spLocks noGrp="1"/>
          </p:cNvSpPr>
          <p:nvPr>
            <p:ph type="sldNum" sz="quarter" idx="12"/>
          </p:nvPr>
        </p:nvSpPr>
        <p:spPr/>
        <p:txBody>
          <a:bodyPr/>
          <a:lstStyle/>
          <a:p>
            <a:fld id="{E7F051A5-D11F-4417-B757-835634448630}" type="slidenum">
              <a:rPr lang="en-US" altLang="en-US" smtClean="0"/>
              <a:pPr/>
              <a:t>6</a:t>
            </a:fld>
            <a:endParaRPr lang="en-US" altLang="en-US" dirty="0"/>
          </a:p>
        </p:txBody>
      </p:sp>
    </p:spTree>
    <p:extLst>
      <p:ext uri="{BB962C8B-B14F-4D97-AF65-F5344CB8AC3E}">
        <p14:creationId xmlns:p14="http://schemas.microsoft.com/office/powerpoint/2010/main" val="534766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a:lstStyle/>
          <a:p>
            <a:r>
              <a:rPr lang="en-US" dirty="0"/>
              <a:t>How Goal 5 Evolved and its Intent</a:t>
            </a:r>
          </a:p>
        </p:txBody>
      </p:sp>
      <p:sp>
        <p:nvSpPr>
          <p:cNvPr id="3" name="Slide Number Placeholder 2">
            <a:extLst>
              <a:ext uri="{FF2B5EF4-FFF2-40B4-BE49-F238E27FC236}">
                <a16:creationId xmlns:a16="http://schemas.microsoft.com/office/drawing/2014/main" id="{170DCDE1-BDE6-4472-B8C8-297CFF63BD18}"/>
              </a:ext>
            </a:extLst>
          </p:cNvPr>
          <p:cNvSpPr>
            <a:spLocks noGrp="1"/>
          </p:cNvSpPr>
          <p:nvPr>
            <p:ph type="sldNum" sz="quarter" idx="12"/>
          </p:nvPr>
        </p:nvSpPr>
        <p:spPr/>
        <p:txBody>
          <a:bodyPr/>
          <a:lstStyle/>
          <a:p>
            <a:fld id="{E7F051A5-D11F-4417-B757-835634448630}" type="slidenum">
              <a:rPr lang="en-US" altLang="en-US" smtClean="0"/>
              <a:pPr/>
              <a:t>7</a:t>
            </a:fld>
            <a:endParaRPr lang="en-US" altLang="en-US" dirty="0"/>
          </a:p>
        </p:txBody>
      </p:sp>
    </p:spTree>
    <p:extLst>
      <p:ext uri="{BB962C8B-B14F-4D97-AF65-F5344CB8AC3E}">
        <p14:creationId xmlns:p14="http://schemas.microsoft.com/office/powerpoint/2010/main" val="389144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sz="4900" dirty="0"/>
              <a:t>Goal 5 </a:t>
            </a:r>
            <a:r>
              <a:rPr lang="en-US" dirty="0"/>
              <a:t/>
            </a:r>
            <a:br>
              <a:rPr lang="en-US" dirty="0"/>
            </a:br>
            <a:r>
              <a:rPr lang="en-US" sz="3600" b="1" dirty="0"/>
              <a:t>Alignment of program &amp; services with desired state</a:t>
            </a:r>
            <a:endParaRPr lang="en-US" b="1" dirty="0"/>
          </a:p>
        </p:txBody>
      </p:sp>
      <p:sp>
        <p:nvSpPr>
          <p:cNvPr id="3" name="Content Placeholder 2"/>
          <p:cNvSpPr>
            <a:spLocks noGrp="1"/>
          </p:cNvSpPr>
          <p:nvPr>
            <p:ph idx="1"/>
          </p:nvPr>
        </p:nvSpPr>
        <p:spPr/>
        <p:txBody>
          <a:bodyPr/>
          <a:lstStyle/>
          <a:p>
            <a:pPr marL="0" indent="0">
              <a:buNone/>
            </a:pPr>
            <a:r>
              <a:rPr lang="en-US" dirty="0"/>
              <a:t>Started as a sub-goal under Goal 2 </a:t>
            </a:r>
          </a:p>
          <a:p>
            <a:pPr marL="631825">
              <a:spcBef>
                <a:spcPts val="1200"/>
              </a:spcBef>
              <a:spcAft>
                <a:spcPts val="1200"/>
              </a:spcAft>
            </a:pPr>
            <a:r>
              <a:rPr lang="en-US" sz="2800" b="1" dirty="0"/>
              <a:t>Goal 2</a:t>
            </a:r>
            <a:r>
              <a:rPr lang="en-US" sz="2800" i="1" dirty="0"/>
              <a:t> Increase the reach of UC ANR research and extension impacts across California by increasing programmatic participation</a:t>
            </a:r>
          </a:p>
          <a:p>
            <a:pPr marL="631825">
              <a:spcBef>
                <a:spcPts val="1200"/>
              </a:spcBef>
              <a:spcAft>
                <a:spcPts val="1200"/>
              </a:spcAft>
            </a:pPr>
            <a:r>
              <a:rPr lang="en-US" sz="2800" b="1" dirty="0"/>
              <a:t>Goal 5</a:t>
            </a:r>
            <a:r>
              <a:rPr lang="en-US" sz="2800" dirty="0"/>
              <a:t> was then elevated to its own goal early on in the process</a:t>
            </a:r>
          </a:p>
        </p:txBody>
      </p:sp>
      <p:sp>
        <p:nvSpPr>
          <p:cNvPr id="4" name="Slide Number Placeholder 3">
            <a:extLst>
              <a:ext uri="{FF2B5EF4-FFF2-40B4-BE49-F238E27FC236}">
                <a16:creationId xmlns:a16="http://schemas.microsoft.com/office/drawing/2014/main" id="{634EF21E-8359-4102-AD76-06EB4F4E8FED}"/>
              </a:ext>
            </a:extLst>
          </p:cNvPr>
          <p:cNvSpPr>
            <a:spLocks noGrp="1"/>
          </p:cNvSpPr>
          <p:nvPr>
            <p:ph type="sldNum" sz="quarter" idx="12"/>
          </p:nvPr>
        </p:nvSpPr>
        <p:spPr/>
        <p:txBody>
          <a:bodyPr/>
          <a:lstStyle/>
          <a:p>
            <a:fld id="{E7F051A5-D11F-4417-B757-835634448630}" type="slidenum">
              <a:rPr lang="en-US" altLang="en-US" smtClean="0"/>
              <a:pPr/>
              <a:t>8</a:t>
            </a:fld>
            <a:endParaRPr lang="en-US" altLang="en-US" dirty="0"/>
          </a:p>
        </p:txBody>
      </p:sp>
    </p:spTree>
    <p:extLst>
      <p:ext uri="{BB962C8B-B14F-4D97-AF65-F5344CB8AC3E}">
        <p14:creationId xmlns:p14="http://schemas.microsoft.com/office/powerpoint/2010/main" val="2563747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18"/>
            <a:ext cx="8229600" cy="1143000"/>
          </a:xfrm>
        </p:spPr>
        <p:txBody>
          <a:bodyPr/>
          <a:lstStyle/>
          <a:p>
            <a:r>
              <a:rPr lang="en-US" dirty="0"/>
              <a:t>Goal 5</a:t>
            </a:r>
          </a:p>
        </p:txBody>
      </p:sp>
      <p:sp>
        <p:nvSpPr>
          <p:cNvPr id="3" name="Content Placeholder 2"/>
          <p:cNvSpPr>
            <a:spLocks noGrp="1"/>
          </p:cNvSpPr>
          <p:nvPr>
            <p:ph idx="1"/>
          </p:nvPr>
        </p:nvSpPr>
        <p:spPr>
          <a:xfrm>
            <a:off x="159657" y="1152718"/>
            <a:ext cx="8824686" cy="4936027"/>
          </a:xfrm>
        </p:spPr>
        <p:txBody>
          <a:bodyPr>
            <a:noAutofit/>
          </a:bodyPr>
          <a:lstStyle/>
          <a:p>
            <a:pPr marL="0" indent="0">
              <a:buNone/>
            </a:pPr>
            <a:r>
              <a:rPr lang="en-US" sz="3600" b="1" dirty="0">
                <a:solidFill>
                  <a:srgbClr val="000000"/>
                </a:solidFill>
              </a:rPr>
              <a:t>Opportunity/Problem Statement</a:t>
            </a:r>
          </a:p>
          <a:p>
            <a:pPr marL="800100" indent="-457200">
              <a:lnSpc>
                <a:spcPct val="120000"/>
              </a:lnSpc>
              <a:spcBef>
                <a:spcPts val="600"/>
              </a:spcBef>
              <a:spcAft>
                <a:spcPts val="600"/>
              </a:spcAft>
            </a:pPr>
            <a:r>
              <a:rPr lang="en-US" sz="2300" dirty="0">
                <a:solidFill>
                  <a:prstClr val="black"/>
                </a:solidFill>
              </a:rPr>
              <a:t>As a partner and leader in improving lives across California, </a:t>
            </a:r>
            <a:r>
              <a:rPr lang="en-US" sz="2300" u="sng" dirty="0">
                <a:solidFill>
                  <a:prstClr val="black"/>
                </a:solidFill>
              </a:rPr>
              <a:t>UC ANR is called upon to both maintain traditional program areas while at the same time address</a:t>
            </a:r>
            <a:r>
              <a:rPr lang="en-US" sz="2300" u="sng" dirty="0"/>
              <a:t>ing</a:t>
            </a:r>
            <a:r>
              <a:rPr lang="en-US" sz="2300" u="sng" dirty="0">
                <a:solidFill>
                  <a:prstClr val="black"/>
                </a:solidFill>
              </a:rPr>
              <a:t> emerging, complex challenges for the state</a:t>
            </a:r>
            <a:r>
              <a:rPr lang="en-US" sz="2300" dirty="0">
                <a:solidFill>
                  <a:prstClr val="black"/>
                </a:solidFill>
              </a:rPr>
              <a:t>. </a:t>
            </a:r>
          </a:p>
          <a:p>
            <a:pPr marL="800100" indent="-457200">
              <a:lnSpc>
                <a:spcPct val="120000"/>
              </a:lnSpc>
              <a:spcBef>
                <a:spcPts val="600"/>
              </a:spcBef>
              <a:spcAft>
                <a:spcPts val="600"/>
              </a:spcAft>
            </a:pPr>
            <a:r>
              <a:rPr lang="en-US" sz="2300" dirty="0">
                <a:solidFill>
                  <a:prstClr val="black"/>
                </a:solidFill>
              </a:rPr>
              <a:t>These challenges are complex, often with no solution, but unmet they have the potential for severe unintended consequences. </a:t>
            </a:r>
            <a:r>
              <a:rPr lang="en-US" sz="2300" u="sng" dirty="0">
                <a:solidFill>
                  <a:prstClr val="black"/>
                </a:solidFill>
              </a:rPr>
              <a:t>It is impossible to address emerging critical issues while at the same time maintaining everything UC ANR has done and is doing with a finite number of people and resources</a:t>
            </a:r>
            <a:r>
              <a:rPr lang="en-US" sz="2300" dirty="0">
                <a:solidFill>
                  <a:prstClr val="black"/>
                </a:solidFill>
              </a:rPr>
              <a:t>.</a:t>
            </a:r>
          </a:p>
          <a:p>
            <a:endParaRPr lang="en-US" dirty="0"/>
          </a:p>
        </p:txBody>
      </p:sp>
      <p:sp>
        <p:nvSpPr>
          <p:cNvPr id="4" name="Slide Number Placeholder 3">
            <a:extLst>
              <a:ext uri="{FF2B5EF4-FFF2-40B4-BE49-F238E27FC236}">
                <a16:creationId xmlns:a16="http://schemas.microsoft.com/office/drawing/2014/main" id="{6C04738F-CA70-42ED-A5EC-30E42D804FDC}"/>
              </a:ext>
            </a:extLst>
          </p:cNvPr>
          <p:cNvSpPr>
            <a:spLocks noGrp="1"/>
          </p:cNvSpPr>
          <p:nvPr>
            <p:ph type="sldNum" sz="quarter" idx="12"/>
          </p:nvPr>
        </p:nvSpPr>
        <p:spPr/>
        <p:txBody>
          <a:bodyPr/>
          <a:lstStyle/>
          <a:p>
            <a:fld id="{E7F051A5-D11F-4417-B757-835634448630}" type="slidenum">
              <a:rPr lang="en-US" altLang="en-US" smtClean="0"/>
              <a:pPr/>
              <a:t>9</a:t>
            </a:fld>
            <a:endParaRPr lang="en-US" altLang="en-US" dirty="0"/>
          </a:p>
        </p:txBody>
      </p:sp>
    </p:spTree>
    <p:extLst>
      <p:ext uri="{BB962C8B-B14F-4D97-AF65-F5344CB8AC3E}">
        <p14:creationId xmlns:p14="http://schemas.microsoft.com/office/powerpoint/2010/main" val="773899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4318</TotalTime>
  <Words>1647</Words>
  <Application>Microsoft Office PowerPoint</Application>
  <PresentationFormat>On-screen Show (4:3)</PresentationFormat>
  <Paragraphs>271</Paragraphs>
  <Slides>28</Slides>
  <Notes>17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28</vt:i4>
      </vt:variant>
    </vt:vector>
  </HeadingPairs>
  <TitlesOfParts>
    <vt:vector size="36" baseType="lpstr">
      <vt:lpstr>ＭＳ Ｐゴシック</vt:lpstr>
      <vt:lpstr>Arial</vt:lpstr>
      <vt:lpstr>Calibri</vt:lpstr>
      <vt:lpstr>Symbol</vt:lpstr>
      <vt:lpstr>Times New Roman</vt:lpstr>
      <vt:lpstr>Wingdings</vt:lpstr>
      <vt:lpstr>Office Theme</vt:lpstr>
      <vt:lpstr>8_Office Theme</vt:lpstr>
      <vt:lpstr>University of California Division of  Agriculture and Natural Resources  Regional Information Session July 28th, 2017 </vt:lpstr>
      <vt:lpstr>Today’s Objectives</vt:lpstr>
      <vt:lpstr>We All Make Our Mission Possible</vt:lpstr>
      <vt:lpstr>ANR STRATEGIC PLANNING CHARGE</vt:lpstr>
      <vt:lpstr>UC ANR STRATEGIC OBJECTIVES</vt:lpstr>
      <vt:lpstr>Our Journey to Clarity</vt:lpstr>
      <vt:lpstr>How Goal 5 Evolved and its Intent</vt:lpstr>
      <vt:lpstr>Goal 5  Alignment of program &amp; services with desired state</vt:lpstr>
      <vt:lpstr>Goal 5</vt:lpstr>
      <vt:lpstr>Goal 5</vt:lpstr>
      <vt:lpstr>What is Goal 5 Really About?</vt:lpstr>
      <vt:lpstr>Defining Public Value Statements</vt:lpstr>
      <vt:lpstr>Public Value Statement Example</vt:lpstr>
      <vt:lpstr>What is Public Value?</vt:lpstr>
      <vt:lpstr>Public Value vs. Private Value </vt:lpstr>
      <vt:lpstr>Defining Public Value Statements</vt:lpstr>
      <vt:lpstr>PowerPoint Presentation</vt:lpstr>
      <vt:lpstr>ANR Public Value Statements Titles</vt:lpstr>
      <vt:lpstr>PowerPoint Presentation</vt:lpstr>
      <vt:lpstr>UC ANR Brand Promise</vt:lpstr>
      <vt:lpstr>Phases 1 &amp; 2</vt:lpstr>
      <vt:lpstr>Phases 1 &amp; 2</vt:lpstr>
      <vt:lpstr>Phases 1 &amp; 2</vt:lpstr>
      <vt:lpstr>Opportunities for Engagement</vt:lpstr>
      <vt:lpstr>Key Takeaways from Today</vt:lpstr>
      <vt:lpstr>Upcoming Events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California Division of  Agriculture and Natural Resources  Exploring our Alignment of Programs and Services with the ANR Vision April 14, 2017</dc:title>
  <dc:creator>Raj Kapur</dc:creator>
  <cp:lastModifiedBy>Jeannette Ellen Warnert</cp:lastModifiedBy>
  <cp:revision>112</cp:revision>
  <cp:lastPrinted>2017-06-20T20:12:59Z</cp:lastPrinted>
  <dcterms:created xsi:type="dcterms:W3CDTF">2017-04-12T22:33:53Z</dcterms:created>
  <dcterms:modified xsi:type="dcterms:W3CDTF">2017-08-11T16:49:15Z</dcterms:modified>
</cp:coreProperties>
</file>