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12" r:id="rId1"/>
  </p:sldMasterIdLst>
  <p:notesMasterIdLst>
    <p:notesMasterId r:id="rId26"/>
  </p:notesMasterIdLst>
  <p:sldIdLst>
    <p:sldId id="256" r:id="rId2"/>
    <p:sldId id="259" r:id="rId3"/>
    <p:sldId id="267" r:id="rId4"/>
    <p:sldId id="261" r:id="rId5"/>
    <p:sldId id="258" r:id="rId6"/>
    <p:sldId id="272" r:id="rId7"/>
    <p:sldId id="273" r:id="rId8"/>
    <p:sldId id="282" r:id="rId9"/>
    <p:sldId id="281" r:id="rId10"/>
    <p:sldId id="280" r:id="rId11"/>
    <p:sldId id="279" r:id="rId12"/>
    <p:sldId id="278" r:id="rId13"/>
    <p:sldId id="277" r:id="rId14"/>
    <p:sldId id="276" r:id="rId15"/>
    <p:sldId id="274" r:id="rId16"/>
    <p:sldId id="260" r:id="rId17"/>
    <p:sldId id="271" r:id="rId18"/>
    <p:sldId id="270" r:id="rId19"/>
    <p:sldId id="262" r:id="rId20"/>
    <p:sldId id="263" r:id="rId21"/>
    <p:sldId id="264" r:id="rId22"/>
    <p:sldId id="265" r:id="rId23"/>
    <p:sldId id="269" r:id="rId24"/>
    <p:sldId id="26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ay, Zsolt@CALFIRE" initials="KZ" lastIdx="0" clrIdx="0">
    <p:extLst>
      <p:ext uri="{19B8F6BF-5375-455C-9EA6-DF929625EA0E}">
        <p15:presenceInfo xmlns:p15="http://schemas.microsoft.com/office/powerpoint/2012/main" userId="S-1-5-21-82125038-88502799-1244863647-1716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32F8E6-AAD1-4FD7-A4C4-E4673D3C0440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68AA513-DE7C-4AC4-90D1-6FC96AE5ADBB}">
      <dgm:prSet/>
      <dgm:spPr/>
      <dgm:t>
        <a:bodyPr/>
        <a:lstStyle/>
        <a:p>
          <a:r>
            <a:rPr lang="en-US" dirty="0"/>
            <a:t>Ownership must be 20 to 5,000 acres</a:t>
          </a:r>
        </a:p>
      </dgm:t>
    </dgm:pt>
    <dgm:pt modelId="{35FD2088-2150-41F5-AEBD-F14F215C8EB4}" type="parTrans" cxnId="{E0E7DE80-8C94-40AC-A727-0446BCFF86BA}">
      <dgm:prSet/>
      <dgm:spPr/>
      <dgm:t>
        <a:bodyPr/>
        <a:lstStyle/>
        <a:p>
          <a:endParaRPr lang="en-US"/>
        </a:p>
      </dgm:t>
    </dgm:pt>
    <dgm:pt modelId="{6A4E2A3F-2DEA-4873-BC49-2EF2FD7A251B}" type="sibTrans" cxnId="{E0E7DE80-8C94-40AC-A727-0446BCFF86BA}">
      <dgm:prSet phldrT="01" phldr="0"/>
      <dgm:spPr/>
      <dgm:t>
        <a:bodyPr/>
        <a:lstStyle/>
        <a:p>
          <a:r>
            <a:rPr lang="en-US" dirty="0"/>
            <a:t>01</a:t>
          </a:r>
        </a:p>
      </dgm:t>
    </dgm:pt>
    <dgm:pt modelId="{B69F264B-F17B-4A8C-BFD5-256E6F9A18C6}">
      <dgm:prSet/>
      <dgm:spPr/>
      <dgm:t>
        <a:bodyPr/>
        <a:lstStyle/>
        <a:p>
          <a:r>
            <a:rPr lang="en-US" dirty="0"/>
            <a:t>Must be capable of supporting at least 10% native tree cover</a:t>
          </a:r>
        </a:p>
      </dgm:t>
    </dgm:pt>
    <dgm:pt modelId="{C4417CC7-4168-4A98-B00B-06DFCB6DF775}" type="parTrans" cxnId="{C958A21B-29ED-44A0-9B78-DF0C41D5D196}">
      <dgm:prSet/>
      <dgm:spPr/>
      <dgm:t>
        <a:bodyPr/>
        <a:lstStyle/>
        <a:p>
          <a:endParaRPr lang="en-US"/>
        </a:p>
      </dgm:t>
    </dgm:pt>
    <dgm:pt modelId="{CB8BC6D3-EB2F-4A69-BDE1-B5D0ACF1864E}" type="sibTrans" cxnId="{C958A21B-29ED-44A0-9B78-DF0C41D5D196}">
      <dgm:prSet phldrT="02" phldr="0"/>
      <dgm:spPr/>
      <dgm:t>
        <a:bodyPr/>
        <a:lstStyle/>
        <a:p>
          <a:r>
            <a:rPr lang="en-US" dirty="0"/>
            <a:t>02</a:t>
          </a:r>
        </a:p>
      </dgm:t>
    </dgm:pt>
    <dgm:pt modelId="{08DA71B4-950F-492A-8C53-8DE5D13D2EB5}">
      <dgm:prSet/>
      <dgm:spPr/>
      <dgm:t>
        <a:bodyPr/>
        <a:lstStyle/>
        <a:p>
          <a:r>
            <a:rPr lang="en-US" dirty="0"/>
            <a:t>Zoning does not prohibit Forest Management*</a:t>
          </a:r>
        </a:p>
      </dgm:t>
    </dgm:pt>
    <dgm:pt modelId="{5F33C262-5BB8-4E25-8794-31B824A8903F}" type="parTrans" cxnId="{58DF4F3F-DBE1-4E96-9BB6-7060DF2E04FC}">
      <dgm:prSet/>
      <dgm:spPr/>
      <dgm:t>
        <a:bodyPr/>
        <a:lstStyle/>
        <a:p>
          <a:endParaRPr lang="en-US"/>
        </a:p>
      </dgm:t>
    </dgm:pt>
    <dgm:pt modelId="{433A5444-1877-484E-9C46-D575E7C4E519}" type="sibTrans" cxnId="{58DF4F3F-DBE1-4E96-9BB6-7060DF2E04FC}">
      <dgm:prSet phldrT="03" phldr="0"/>
      <dgm:spPr/>
      <dgm:t>
        <a:bodyPr/>
        <a:lstStyle/>
        <a:p>
          <a:r>
            <a:rPr lang="en-US" dirty="0"/>
            <a:t>03</a:t>
          </a:r>
        </a:p>
      </dgm:t>
    </dgm:pt>
    <dgm:pt modelId="{8619D723-FC29-4ABE-8F22-EC52B6F861B6}" type="pres">
      <dgm:prSet presAssocID="{0B32F8E6-AAD1-4FD7-A4C4-E4673D3C0440}" presName="Name0" presStyleCnt="0">
        <dgm:presLayoutVars>
          <dgm:animLvl val="lvl"/>
          <dgm:resizeHandles val="exact"/>
        </dgm:presLayoutVars>
      </dgm:prSet>
      <dgm:spPr/>
    </dgm:pt>
    <dgm:pt modelId="{87B074E7-F8A2-4C7F-B08C-96D879BE26C7}" type="pres">
      <dgm:prSet presAssocID="{A68AA513-DE7C-4AC4-90D1-6FC96AE5ADBB}" presName="compositeNode" presStyleCnt="0">
        <dgm:presLayoutVars>
          <dgm:bulletEnabled val="1"/>
        </dgm:presLayoutVars>
      </dgm:prSet>
      <dgm:spPr/>
    </dgm:pt>
    <dgm:pt modelId="{238E4D6A-010F-4D5C-8B49-2FD8D4A3B49B}" type="pres">
      <dgm:prSet presAssocID="{A68AA513-DE7C-4AC4-90D1-6FC96AE5ADBB}" presName="bgRect" presStyleLbl="alignNode1" presStyleIdx="0" presStyleCnt="3"/>
      <dgm:spPr/>
    </dgm:pt>
    <dgm:pt modelId="{3D394A54-0FF8-486F-BB20-F8C1737A85D5}" type="pres">
      <dgm:prSet presAssocID="{6A4E2A3F-2DEA-4873-BC49-2EF2FD7A251B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CA997A24-0C68-4270-BB2C-290E23BCD2F9}" type="pres">
      <dgm:prSet presAssocID="{A68AA513-DE7C-4AC4-90D1-6FC96AE5ADBB}" presName="nodeRect" presStyleLbl="alignNode1" presStyleIdx="0" presStyleCnt="3">
        <dgm:presLayoutVars>
          <dgm:bulletEnabled val="1"/>
        </dgm:presLayoutVars>
      </dgm:prSet>
      <dgm:spPr/>
    </dgm:pt>
    <dgm:pt modelId="{029A7AC1-2078-44BD-800E-4439E39B762F}" type="pres">
      <dgm:prSet presAssocID="{6A4E2A3F-2DEA-4873-BC49-2EF2FD7A251B}" presName="sibTrans" presStyleCnt="0"/>
      <dgm:spPr/>
    </dgm:pt>
    <dgm:pt modelId="{2E21A2F2-DAF3-4E3C-A892-27F04F490C1D}" type="pres">
      <dgm:prSet presAssocID="{B69F264B-F17B-4A8C-BFD5-256E6F9A18C6}" presName="compositeNode" presStyleCnt="0">
        <dgm:presLayoutVars>
          <dgm:bulletEnabled val="1"/>
        </dgm:presLayoutVars>
      </dgm:prSet>
      <dgm:spPr/>
    </dgm:pt>
    <dgm:pt modelId="{C41DB31F-6027-4023-A2CD-0B81790F14DD}" type="pres">
      <dgm:prSet presAssocID="{B69F264B-F17B-4A8C-BFD5-256E6F9A18C6}" presName="bgRect" presStyleLbl="alignNode1" presStyleIdx="1" presStyleCnt="3"/>
      <dgm:spPr/>
    </dgm:pt>
    <dgm:pt modelId="{55E5C591-64D7-40EC-8302-17F9491526D5}" type="pres">
      <dgm:prSet presAssocID="{CB8BC6D3-EB2F-4A69-BDE1-B5D0ACF1864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7FAFAB2E-9879-4A74-8A06-0ED2331DB871}" type="pres">
      <dgm:prSet presAssocID="{B69F264B-F17B-4A8C-BFD5-256E6F9A18C6}" presName="nodeRect" presStyleLbl="alignNode1" presStyleIdx="1" presStyleCnt="3">
        <dgm:presLayoutVars>
          <dgm:bulletEnabled val="1"/>
        </dgm:presLayoutVars>
      </dgm:prSet>
      <dgm:spPr/>
    </dgm:pt>
    <dgm:pt modelId="{9827BBF3-639E-4702-AAD1-247C06C69979}" type="pres">
      <dgm:prSet presAssocID="{CB8BC6D3-EB2F-4A69-BDE1-B5D0ACF1864E}" presName="sibTrans" presStyleCnt="0"/>
      <dgm:spPr/>
    </dgm:pt>
    <dgm:pt modelId="{B5E39528-C844-4031-8A66-8FD6C90CE568}" type="pres">
      <dgm:prSet presAssocID="{08DA71B4-950F-492A-8C53-8DE5D13D2EB5}" presName="compositeNode" presStyleCnt="0">
        <dgm:presLayoutVars>
          <dgm:bulletEnabled val="1"/>
        </dgm:presLayoutVars>
      </dgm:prSet>
      <dgm:spPr/>
    </dgm:pt>
    <dgm:pt modelId="{842BC194-3A37-4FAF-A35F-AE4D747C2C5E}" type="pres">
      <dgm:prSet presAssocID="{08DA71B4-950F-492A-8C53-8DE5D13D2EB5}" presName="bgRect" presStyleLbl="alignNode1" presStyleIdx="2" presStyleCnt="3"/>
      <dgm:spPr/>
    </dgm:pt>
    <dgm:pt modelId="{2A547D18-1E2F-434E-B5A4-2ED3C3A4B216}" type="pres">
      <dgm:prSet presAssocID="{433A5444-1877-484E-9C46-D575E7C4E519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37E2FF55-958F-47CC-A8F4-18AFC03C7700}" type="pres">
      <dgm:prSet presAssocID="{08DA71B4-950F-492A-8C53-8DE5D13D2EB5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EE7C8E16-0672-4D90-B625-EF0A06C5B307}" type="presOf" srcId="{B69F264B-F17B-4A8C-BFD5-256E6F9A18C6}" destId="{7FAFAB2E-9879-4A74-8A06-0ED2331DB871}" srcOrd="1" destOrd="0" presId="urn:microsoft.com/office/officeart/2016/7/layout/LinearBlockProcessNumbered"/>
    <dgm:cxn modelId="{C958A21B-29ED-44A0-9B78-DF0C41D5D196}" srcId="{0B32F8E6-AAD1-4FD7-A4C4-E4673D3C0440}" destId="{B69F264B-F17B-4A8C-BFD5-256E6F9A18C6}" srcOrd="1" destOrd="0" parTransId="{C4417CC7-4168-4A98-B00B-06DFCB6DF775}" sibTransId="{CB8BC6D3-EB2F-4A69-BDE1-B5D0ACF1864E}"/>
    <dgm:cxn modelId="{CFFAFA28-E89A-4898-8C0B-9DE88C0E17AB}" type="presOf" srcId="{6A4E2A3F-2DEA-4873-BC49-2EF2FD7A251B}" destId="{3D394A54-0FF8-486F-BB20-F8C1737A85D5}" srcOrd="0" destOrd="0" presId="urn:microsoft.com/office/officeart/2016/7/layout/LinearBlockProcessNumbered"/>
    <dgm:cxn modelId="{58DF4F3F-DBE1-4E96-9BB6-7060DF2E04FC}" srcId="{0B32F8E6-AAD1-4FD7-A4C4-E4673D3C0440}" destId="{08DA71B4-950F-492A-8C53-8DE5D13D2EB5}" srcOrd="2" destOrd="0" parTransId="{5F33C262-5BB8-4E25-8794-31B824A8903F}" sibTransId="{433A5444-1877-484E-9C46-D575E7C4E519}"/>
    <dgm:cxn modelId="{E0E7DE80-8C94-40AC-A727-0446BCFF86BA}" srcId="{0B32F8E6-AAD1-4FD7-A4C4-E4673D3C0440}" destId="{A68AA513-DE7C-4AC4-90D1-6FC96AE5ADBB}" srcOrd="0" destOrd="0" parTransId="{35FD2088-2150-41F5-AEBD-F14F215C8EB4}" sibTransId="{6A4E2A3F-2DEA-4873-BC49-2EF2FD7A251B}"/>
    <dgm:cxn modelId="{7985C895-153B-4A17-BC7D-F863F7B469F8}" type="presOf" srcId="{A68AA513-DE7C-4AC4-90D1-6FC96AE5ADBB}" destId="{238E4D6A-010F-4D5C-8B49-2FD8D4A3B49B}" srcOrd="0" destOrd="0" presId="urn:microsoft.com/office/officeart/2016/7/layout/LinearBlockProcessNumbered"/>
    <dgm:cxn modelId="{09A675AA-433A-498A-9319-52525C4B2E3C}" type="presOf" srcId="{08DA71B4-950F-492A-8C53-8DE5D13D2EB5}" destId="{37E2FF55-958F-47CC-A8F4-18AFC03C7700}" srcOrd="1" destOrd="0" presId="urn:microsoft.com/office/officeart/2016/7/layout/LinearBlockProcessNumbered"/>
    <dgm:cxn modelId="{25FC29AC-FC7D-4CDA-A79F-1BB4C61392F7}" type="presOf" srcId="{CB8BC6D3-EB2F-4A69-BDE1-B5D0ACF1864E}" destId="{55E5C591-64D7-40EC-8302-17F9491526D5}" srcOrd="0" destOrd="0" presId="urn:microsoft.com/office/officeart/2016/7/layout/LinearBlockProcessNumbered"/>
    <dgm:cxn modelId="{82C2ACB2-1AB4-4201-9DAF-46419B877318}" type="presOf" srcId="{08DA71B4-950F-492A-8C53-8DE5D13D2EB5}" destId="{842BC194-3A37-4FAF-A35F-AE4D747C2C5E}" srcOrd="0" destOrd="0" presId="urn:microsoft.com/office/officeart/2016/7/layout/LinearBlockProcessNumbered"/>
    <dgm:cxn modelId="{F598F6C6-54C2-4096-B322-EEA802FC5C6B}" type="presOf" srcId="{433A5444-1877-484E-9C46-D575E7C4E519}" destId="{2A547D18-1E2F-434E-B5A4-2ED3C3A4B216}" srcOrd="0" destOrd="0" presId="urn:microsoft.com/office/officeart/2016/7/layout/LinearBlockProcessNumbered"/>
    <dgm:cxn modelId="{CE10AFE5-6406-4473-AA2D-F79E71A6898F}" type="presOf" srcId="{0B32F8E6-AAD1-4FD7-A4C4-E4673D3C0440}" destId="{8619D723-FC29-4ABE-8F22-EC52B6F861B6}" srcOrd="0" destOrd="0" presId="urn:microsoft.com/office/officeart/2016/7/layout/LinearBlockProcessNumbered"/>
    <dgm:cxn modelId="{2E8715F9-A7E6-466B-B079-DEF658C15724}" type="presOf" srcId="{B69F264B-F17B-4A8C-BFD5-256E6F9A18C6}" destId="{C41DB31F-6027-4023-A2CD-0B81790F14DD}" srcOrd="0" destOrd="0" presId="urn:microsoft.com/office/officeart/2016/7/layout/LinearBlockProcessNumbered"/>
    <dgm:cxn modelId="{71FFF7FA-216F-4DB2-AA31-A52F955A0B22}" type="presOf" srcId="{A68AA513-DE7C-4AC4-90D1-6FC96AE5ADBB}" destId="{CA997A24-0C68-4270-BB2C-290E23BCD2F9}" srcOrd="1" destOrd="0" presId="urn:microsoft.com/office/officeart/2016/7/layout/LinearBlockProcessNumbered"/>
    <dgm:cxn modelId="{9641D866-605E-42E3-951F-BC706CAD1A9F}" type="presParOf" srcId="{8619D723-FC29-4ABE-8F22-EC52B6F861B6}" destId="{87B074E7-F8A2-4C7F-B08C-96D879BE26C7}" srcOrd="0" destOrd="0" presId="urn:microsoft.com/office/officeart/2016/7/layout/LinearBlockProcessNumbered"/>
    <dgm:cxn modelId="{802AC6C2-914A-4C6C-BC19-603F652575D2}" type="presParOf" srcId="{87B074E7-F8A2-4C7F-B08C-96D879BE26C7}" destId="{238E4D6A-010F-4D5C-8B49-2FD8D4A3B49B}" srcOrd="0" destOrd="0" presId="urn:microsoft.com/office/officeart/2016/7/layout/LinearBlockProcessNumbered"/>
    <dgm:cxn modelId="{AB60A0FE-025C-4EED-A306-06A93AA55917}" type="presParOf" srcId="{87B074E7-F8A2-4C7F-B08C-96D879BE26C7}" destId="{3D394A54-0FF8-486F-BB20-F8C1737A85D5}" srcOrd="1" destOrd="0" presId="urn:microsoft.com/office/officeart/2016/7/layout/LinearBlockProcessNumbered"/>
    <dgm:cxn modelId="{CE9D886E-A68A-4B12-A915-3A092A5888F1}" type="presParOf" srcId="{87B074E7-F8A2-4C7F-B08C-96D879BE26C7}" destId="{CA997A24-0C68-4270-BB2C-290E23BCD2F9}" srcOrd="2" destOrd="0" presId="urn:microsoft.com/office/officeart/2016/7/layout/LinearBlockProcessNumbered"/>
    <dgm:cxn modelId="{4201F6CE-6ED6-48F7-B1EC-F479EBF93888}" type="presParOf" srcId="{8619D723-FC29-4ABE-8F22-EC52B6F861B6}" destId="{029A7AC1-2078-44BD-800E-4439E39B762F}" srcOrd="1" destOrd="0" presId="urn:microsoft.com/office/officeart/2016/7/layout/LinearBlockProcessNumbered"/>
    <dgm:cxn modelId="{A5E4AE9A-D27C-4F45-8C50-7FAA32A7A2FB}" type="presParOf" srcId="{8619D723-FC29-4ABE-8F22-EC52B6F861B6}" destId="{2E21A2F2-DAF3-4E3C-A892-27F04F490C1D}" srcOrd="2" destOrd="0" presId="urn:microsoft.com/office/officeart/2016/7/layout/LinearBlockProcessNumbered"/>
    <dgm:cxn modelId="{CF825123-3631-4A23-83C6-0E382D8905FE}" type="presParOf" srcId="{2E21A2F2-DAF3-4E3C-A892-27F04F490C1D}" destId="{C41DB31F-6027-4023-A2CD-0B81790F14DD}" srcOrd="0" destOrd="0" presId="urn:microsoft.com/office/officeart/2016/7/layout/LinearBlockProcessNumbered"/>
    <dgm:cxn modelId="{447C932B-1F3E-4760-B2C2-FC4A231DE7EC}" type="presParOf" srcId="{2E21A2F2-DAF3-4E3C-A892-27F04F490C1D}" destId="{55E5C591-64D7-40EC-8302-17F9491526D5}" srcOrd="1" destOrd="0" presId="urn:microsoft.com/office/officeart/2016/7/layout/LinearBlockProcessNumbered"/>
    <dgm:cxn modelId="{3E4F8C73-38F8-4AD4-8316-0DFDED83245D}" type="presParOf" srcId="{2E21A2F2-DAF3-4E3C-A892-27F04F490C1D}" destId="{7FAFAB2E-9879-4A74-8A06-0ED2331DB871}" srcOrd="2" destOrd="0" presId="urn:microsoft.com/office/officeart/2016/7/layout/LinearBlockProcessNumbered"/>
    <dgm:cxn modelId="{8A608833-59BA-4ACB-BF04-1A58AD36850C}" type="presParOf" srcId="{8619D723-FC29-4ABE-8F22-EC52B6F861B6}" destId="{9827BBF3-639E-4702-AAD1-247C06C69979}" srcOrd="3" destOrd="0" presId="urn:microsoft.com/office/officeart/2016/7/layout/LinearBlockProcessNumbered"/>
    <dgm:cxn modelId="{F1C37F07-77FB-44DB-8C23-19D8B2C59E6B}" type="presParOf" srcId="{8619D723-FC29-4ABE-8F22-EC52B6F861B6}" destId="{B5E39528-C844-4031-8A66-8FD6C90CE568}" srcOrd="4" destOrd="0" presId="urn:microsoft.com/office/officeart/2016/7/layout/LinearBlockProcessNumbered"/>
    <dgm:cxn modelId="{62BD05CD-0C07-423C-889D-9635037395C5}" type="presParOf" srcId="{B5E39528-C844-4031-8A66-8FD6C90CE568}" destId="{842BC194-3A37-4FAF-A35F-AE4D747C2C5E}" srcOrd="0" destOrd="0" presId="urn:microsoft.com/office/officeart/2016/7/layout/LinearBlockProcessNumbered"/>
    <dgm:cxn modelId="{00FF6584-5C06-4A62-A538-E24964CE99AC}" type="presParOf" srcId="{B5E39528-C844-4031-8A66-8FD6C90CE568}" destId="{2A547D18-1E2F-434E-B5A4-2ED3C3A4B216}" srcOrd="1" destOrd="0" presId="urn:microsoft.com/office/officeart/2016/7/layout/LinearBlockProcessNumbered"/>
    <dgm:cxn modelId="{04EED82A-F530-4F51-84F8-1D6A1ABAC492}" type="presParOf" srcId="{B5E39528-C844-4031-8A66-8FD6C90CE568}" destId="{37E2FF55-958F-47CC-A8F4-18AFC03C7700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E4D6A-010F-4D5C-8B49-2FD8D4A3B49B}">
      <dsp:nvSpPr>
        <dsp:cNvPr id="0" name=""/>
        <dsp:cNvSpPr/>
      </dsp:nvSpPr>
      <dsp:spPr>
        <a:xfrm>
          <a:off x="851" y="0"/>
          <a:ext cx="3450431" cy="32948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826" tIns="0" rIns="340826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Ownership must be 20 to 5,000 acres</a:t>
          </a:r>
        </a:p>
      </dsp:txBody>
      <dsp:txXfrm>
        <a:off x="851" y="1317959"/>
        <a:ext cx="3450431" cy="1976938"/>
      </dsp:txXfrm>
    </dsp:sp>
    <dsp:sp modelId="{3D394A54-0FF8-486F-BB20-F8C1737A85D5}">
      <dsp:nvSpPr>
        <dsp:cNvPr id="0" name=""/>
        <dsp:cNvSpPr/>
      </dsp:nvSpPr>
      <dsp:spPr>
        <a:xfrm>
          <a:off x="851" y="0"/>
          <a:ext cx="3450431" cy="131795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826" tIns="165100" rIns="340826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/>
            <a:t>01</a:t>
          </a:r>
        </a:p>
      </dsp:txBody>
      <dsp:txXfrm>
        <a:off x="851" y="0"/>
        <a:ext cx="3450431" cy="1317959"/>
      </dsp:txXfrm>
    </dsp:sp>
    <dsp:sp modelId="{C41DB31F-6027-4023-A2CD-0B81790F14DD}">
      <dsp:nvSpPr>
        <dsp:cNvPr id="0" name=""/>
        <dsp:cNvSpPr/>
      </dsp:nvSpPr>
      <dsp:spPr>
        <a:xfrm>
          <a:off x="3727317" y="0"/>
          <a:ext cx="3450431" cy="3294898"/>
        </a:xfrm>
        <a:prstGeom prst="rect">
          <a:avLst/>
        </a:prstGeom>
        <a:solidFill>
          <a:schemeClr val="accent3">
            <a:hueOff val="3283952"/>
            <a:satOff val="-25316"/>
            <a:lumOff val="686"/>
            <a:alphaOff val="0"/>
          </a:schemeClr>
        </a:solidFill>
        <a:ln w="19050" cap="rnd" cmpd="sng" algn="ctr">
          <a:solidFill>
            <a:schemeClr val="accent3">
              <a:hueOff val="3283952"/>
              <a:satOff val="-25316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826" tIns="0" rIns="340826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Must be capable of supporting at least 10% native tree cover</a:t>
          </a:r>
        </a:p>
      </dsp:txBody>
      <dsp:txXfrm>
        <a:off x="3727317" y="1317959"/>
        <a:ext cx="3450431" cy="1976938"/>
      </dsp:txXfrm>
    </dsp:sp>
    <dsp:sp modelId="{55E5C591-64D7-40EC-8302-17F9491526D5}">
      <dsp:nvSpPr>
        <dsp:cNvPr id="0" name=""/>
        <dsp:cNvSpPr/>
      </dsp:nvSpPr>
      <dsp:spPr>
        <a:xfrm>
          <a:off x="3727317" y="0"/>
          <a:ext cx="3450431" cy="131795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826" tIns="165100" rIns="340826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/>
            <a:t>02</a:t>
          </a:r>
        </a:p>
      </dsp:txBody>
      <dsp:txXfrm>
        <a:off x="3727317" y="0"/>
        <a:ext cx="3450431" cy="1317959"/>
      </dsp:txXfrm>
    </dsp:sp>
    <dsp:sp modelId="{842BC194-3A37-4FAF-A35F-AE4D747C2C5E}">
      <dsp:nvSpPr>
        <dsp:cNvPr id="0" name=""/>
        <dsp:cNvSpPr/>
      </dsp:nvSpPr>
      <dsp:spPr>
        <a:xfrm>
          <a:off x="7453783" y="0"/>
          <a:ext cx="3450431" cy="3294898"/>
        </a:xfrm>
        <a:prstGeom prst="rect">
          <a:avLst/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826" tIns="0" rIns="340826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Zoning does not prohibit Forest Management*</a:t>
          </a:r>
        </a:p>
      </dsp:txBody>
      <dsp:txXfrm>
        <a:off x="7453783" y="1317959"/>
        <a:ext cx="3450431" cy="1976938"/>
      </dsp:txXfrm>
    </dsp:sp>
    <dsp:sp modelId="{2A547D18-1E2F-434E-B5A4-2ED3C3A4B216}">
      <dsp:nvSpPr>
        <dsp:cNvPr id="0" name=""/>
        <dsp:cNvSpPr/>
      </dsp:nvSpPr>
      <dsp:spPr>
        <a:xfrm>
          <a:off x="7453783" y="0"/>
          <a:ext cx="3450431" cy="131795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826" tIns="165100" rIns="340826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/>
            <a:t>03</a:t>
          </a:r>
        </a:p>
      </dsp:txBody>
      <dsp:txXfrm>
        <a:off x="7453783" y="0"/>
        <a:ext cx="3450431" cy="1317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39856-13E6-45E1-9EA7-163A2993FA4A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2B49B-A382-4262-8743-606F260A9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939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Mastication work to reduce fuel loading…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FEBEF9-C06E-4143-AF7E-EA396BDA84A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42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This is a photo from the 2014 King Fire showing a site that has been cleared and prepared for planting.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CD5F9-3075-4963-A981-432428702F1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4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Planting conifer seedlings and protecting them with vexar tubing to protect them from animal brousing...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37EAA9-BB9A-44BE-896C-549A4A39BBD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6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This set of before and after photos from the southern Sierra Nevada shows how fuel treatments can reduce tree density and the risk of crowning wildfires.  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807418-A4F0-49EE-AB1C-B7ED8743E18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72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Resulting in stands that look like this.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284A4B-AA0F-4C31-8645-350FB2AD656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46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Understory brush removal for fuel reduction…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8CD904-2151-4449-9856-B16D5D740D7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824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The results can be dramatic, as illustrated in this photo showing trees planted following the 1999 Pendola Fire in the central Sierra Nevada, and where they were not planted.  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8E3448-73D8-40AF-BAA5-D71DCAF95E3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2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Here are some examples; they include conversion of brush fields to conifer plantations...</a:t>
            </a:r>
          </a:p>
          <a:p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C38756-7009-4405-AB52-96152471295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32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C7F9-9484-41E4-9F5C-0B16DA3B0899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2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9A93-A741-477F-9E5C-BD563AE7257C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9482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9A93-A741-477F-9E5C-BD563AE7257C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53544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9A93-A741-477F-9E5C-BD563AE7257C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632362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9A93-A741-477F-9E5C-BD563AE7257C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1301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9A93-A741-477F-9E5C-BD563AE7257C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84520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9A93-A741-477F-9E5C-BD563AE7257C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1825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E848-B71A-407D-88FE-366BB8FC2DD1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90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0B85-B1F0-4353-827D-A3DBC4056E7C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135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BE7F-CC96-4419-9929-ED0FDEA323D8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58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B2448-9581-42D6-92EA-27C96D173C0B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47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77C2-6846-4E0C-A6C8-167E9BE49647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17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1B3B-8B54-485B-B315-760836415CB9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82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596E-9F5C-46A1-A7AC-97B36918CFA9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83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1AF3-69C2-4BD7-B30C-1D8EF895A583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4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456B-D827-4607-A857-F422509A6B6D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7765-3814-4F73-99A4-14E36982D33A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8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4F79A93-A741-477F-9E5C-BD563AE7257C}" type="datetime1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3123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975946"/>
            <a:ext cx="8786329" cy="1118030"/>
          </a:xfrm>
        </p:spPr>
        <p:txBody>
          <a:bodyPr>
            <a:normAutofit fontScale="90000"/>
          </a:bodyPr>
          <a:lstStyle/>
          <a:p>
            <a:pPr algn="ctr">
              <a:spcBef>
                <a:spcPts val="600"/>
              </a:spcBef>
            </a:pPr>
            <a:r>
              <a:rPr lang="en-US" sz="2200" dirty="0"/>
              <a:t>CALIFORNIA FOREST IMPROVEMENT PROGRAM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KEY CONCEPTS for LANDOWNERS</a:t>
            </a:r>
            <a:br>
              <a:rPr lang="en-US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069848" y="2435468"/>
            <a:ext cx="9595221" cy="373673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i="1" dirty="0"/>
              <a:t>Presented by Zsolt Katay</a:t>
            </a:r>
          </a:p>
          <a:p>
            <a:pPr marL="0" indent="0" algn="r">
              <a:buNone/>
            </a:pPr>
            <a:r>
              <a:rPr lang="en-US" i="1" dirty="0"/>
              <a:t>Forestry Assistant Specialist – CAL FIRE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22" y="3747751"/>
            <a:ext cx="1697093" cy="21926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79508" y="3632433"/>
            <a:ext cx="9239574" cy="2307946"/>
            <a:chOff x="431940" y="1811383"/>
            <a:chExt cx="11118891" cy="3657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431" y="1811383"/>
              <a:ext cx="5486400" cy="3657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40" y="1811383"/>
              <a:ext cx="5486400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175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0903" y="0"/>
            <a:ext cx="9527097" cy="1206500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00B050"/>
                </a:solidFill>
              </a:rPr>
              <a:t>Conifer Planting and Seedling Protection </a:t>
            </a:r>
          </a:p>
        </p:txBody>
      </p:sp>
      <p:sp>
        <p:nvSpPr>
          <p:cNvPr id="1741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69D3D1-2DE1-46B9-9698-45170B03F4F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/>
          </a:p>
        </p:txBody>
      </p:sp>
      <p:pic>
        <p:nvPicPr>
          <p:cNvPr id="17412" name="Picture 8" descr="FH00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35052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8" descr="FH00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851025"/>
            <a:ext cx="304482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7543801" y="6172200"/>
            <a:ext cx="182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Vexar tubes</a:t>
            </a:r>
          </a:p>
        </p:txBody>
      </p:sp>
    </p:spTree>
    <p:extLst>
      <p:ext uri="{BB962C8B-B14F-4D97-AF65-F5344CB8AC3E}">
        <p14:creationId xmlns:p14="http://schemas.microsoft.com/office/powerpoint/2010/main" val="1799901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pic>
        <p:nvPicPr>
          <p:cNvPr id="31747" name="Picture 1" descr="105_05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1" y="838201"/>
            <a:ext cx="421322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pic>
        <p:nvPicPr>
          <p:cNvPr id="31749" name="Picture 3" descr="105_05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838201"/>
            <a:ext cx="42164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486400"/>
            <a:ext cx="6096000" cy="12001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/>
              <a:t>Musick Creek Fuel Treatment Project           (Fresno County near Shaver Lake)                                      Before and After Photos</a:t>
            </a:r>
            <a:endParaRPr lang="en-US" dirty="0"/>
          </a:p>
        </p:txBody>
      </p:sp>
      <p:sp>
        <p:nvSpPr>
          <p:cNvPr id="11271" name="TextBox 4"/>
          <p:cNvSpPr txBox="1">
            <a:spLocks noChangeArrowheads="1"/>
          </p:cNvSpPr>
          <p:nvPr/>
        </p:nvSpPr>
        <p:spPr bwMode="auto">
          <a:xfrm>
            <a:off x="2033631" y="130176"/>
            <a:ext cx="320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spc="-100" dirty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BEFORE</a:t>
            </a:r>
          </a:p>
        </p:txBody>
      </p:sp>
      <p:sp>
        <p:nvSpPr>
          <p:cNvPr id="11272" name="TextBox 5"/>
          <p:cNvSpPr txBox="1">
            <a:spLocks noChangeArrowheads="1"/>
          </p:cNvSpPr>
          <p:nvPr/>
        </p:nvSpPr>
        <p:spPr bwMode="auto">
          <a:xfrm>
            <a:off x="7162800" y="228601"/>
            <a:ext cx="213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spc="-100" dirty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AFTER</a:t>
            </a:r>
          </a:p>
        </p:txBody>
      </p:sp>
      <p:sp>
        <p:nvSpPr>
          <p:cNvPr id="3175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7543BA-A08A-43D6-AC7A-4CD15AE69F7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142976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-411163"/>
            <a:ext cx="10240963" cy="768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866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991600" cy="1206500"/>
          </a:xfrm>
        </p:spPr>
        <p:txBody>
          <a:bodyPr>
            <a:normAutofit/>
          </a:bodyPr>
          <a:lstStyle/>
          <a:p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</a:rPr>
              <a:t>Understory Brush Removal for Fuel Reduction                             </a:t>
            </a:r>
          </a:p>
        </p:txBody>
      </p:sp>
      <p:sp>
        <p:nvSpPr>
          <p:cNvPr id="1945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D9C8FE-C60B-46FC-AB05-125A3D0995C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pic>
        <p:nvPicPr>
          <p:cNvPr id="19460" name="Picture 6" descr="DSCN26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19201"/>
            <a:ext cx="7321550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827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2400" b="1" dirty="0">
                <a:solidFill>
                  <a:schemeClr val="tx1"/>
                </a:solidFill>
              </a:rPr>
              <a:t>The California Forest Improvement Program--CFIP</a:t>
            </a:r>
          </a:p>
        </p:txBody>
      </p:sp>
      <p:sp>
        <p:nvSpPr>
          <p:cNvPr id="2765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E63DCA-296C-43EB-8313-ADD842D679B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5638800" y="1219200"/>
            <a:ext cx="4419600" cy="3416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1800" i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850900"/>
            <a:ext cx="6059488" cy="3416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7817" b="16980"/>
          <a:stretch/>
        </p:blipFill>
        <p:spPr>
          <a:xfrm>
            <a:off x="2057401" y="2522538"/>
            <a:ext cx="3000375" cy="40005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5638800" y="4765675"/>
            <a:ext cx="4419600" cy="1538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C00000"/>
                </a:solidFill>
              </a:rPr>
              <a:t>Trees planted in 2000 following the 1999 Pendola fire in Yuba County, photos taken in 2014 </a:t>
            </a:r>
          </a:p>
          <a:p>
            <a:pPr eaLnBrk="1" hangingPunct="1">
              <a:defRPr/>
            </a:pPr>
            <a:endParaRPr lang="en-US" sz="2000" b="1" dirty="0">
              <a:solidFill>
                <a:srgbClr val="C00000"/>
              </a:solidFill>
            </a:endParaRPr>
          </a:p>
          <a:p>
            <a:pPr eaLnBrk="1" hangingPunct="1">
              <a:defRPr/>
            </a:pPr>
            <a:r>
              <a:rPr lang="en-US" sz="1400" dirty="0">
                <a:solidFill>
                  <a:srgbClr val="C00000"/>
                </a:solidFill>
              </a:rPr>
              <a:t>Photos:  J. Calvert, CAL FIRE </a:t>
            </a:r>
          </a:p>
        </p:txBody>
      </p:sp>
      <p:sp>
        <p:nvSpPr>
          <p:cNvPr id="27656" name="TextBox 1"/>
          <p:cNvSpPr txBox="1">
            <a:spLocks noChangeArrowheads="1"/>
          </p:cNvSpPr>
          <p:nvPr/>
        </p:nvSpPr>
        <p:spPr bwMode="auto">
          <a:xfrm>
            <a:off x="5943600" y="34290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Unplanted (BLM)</a:t>
            </a:r>
          </a:p>
        </p:txBody>
      </p:sp>
      <p:sp>
        <p:nvSpPr>
          <p:cNvPr id="27657" name="TextBox 3"/>
          <p:cNvSpPr txBox="1">
            <a:spLocks noChangeArrowheads="1"/>
          </p:cNvSpPr>
          <p:nvPr/>
        </p:nvSpPr>
        <p:spPr bwMode="auto">
          <a:xfrm>
            <a:off x="7543800" y="9906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Planted (private)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391400" y="1219200"/>
            <a:ext cx="1524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552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9144000" cy="1206500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solidFill>
                  <a:srgbClr val="00B050"/>
                </a:solidFill>
              </a:rPr>
              <a:t>California Forest Improvement Program </a:t>
            </a:r>
            <a:r>
              <a:rPr lang="en-US" altLang="en-US" sz="2800" b="1" dirty="0">
                <a:solidFill>
                  <a:srgbClr val="00B050"/>
                </a:solidFill>
              </a:rPr>
              <a:t>Conversion of Brush Field to Trees</a:t>
            </a:r>
          </a:p>
        </p:txBody>
      </p:sp>
      <p:sp>
        <p:nvSpPr>
          <p:cNvPr id="153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6528AF-021B-4089-946B-8E5BCD0D9E0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/>
          </a:p>
        </p:txBody>
      </p:sp>
      <p:pic>
        <p:nvPicPr>
          <p:cNvPr id="15364" name="Picture 3" descr="P1010154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600201"/>
            <a:ext cx="5459413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P1010151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1"/>
            <a:ext cx="40767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2743200" y="5943601"/>
            <a:ext cx="289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Photos:  H. Bunt, CAL FIRE (retired)</a:t>
            </a:r>
          </a:p>
        </p:txBody>
      </p:sp>
      <p:sp>
        <p:nvSpPr>
          <p:cNvPr id="15367" name="TextBox 2"/>
          <p:cNvSpPr txBox="1">
            <a:spLocks noChangeArrowheads="1"/>
          </p:cNvSpPr>
          <p:nvPr/>
        </p:nvSpPr>
        <p:spPr bwMode="auto">
          <a:xfrm>
            <a:off x="7391400" y="21336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Tuolumne County</a:t>
            </a:r>
          </a:p>
        </p:txBody>
      </p:sp>
    </p:spTree>
    <p:extLst>
      <p:ext uri="{BB962C8B-B14F-4D97-AF65-F5344CB8AC3E}">
        <p14:creationId xmlns:p14="http://schemas.microsoft.com/office/powerpoint/2010/main" val="2520172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76915" y="-239268"/>
            <a:ext cx="10438170" cy="1609344"/>
          </a:xfrm>
        </p:spPr>
        <p:txBody>
          <a:bodyPr>
            <a:normAutofit/>
          </a:bodyPr>
          <a:lstStyle/>
          <a:p>
            <a:r>
              <a:rPr lang="en-US" sz="3600" dirty="0"/>
              <a:t>ELIGIBLE PRACTICES and RATES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4207" y="1517566"/>
            <a:ext cx="3177432" cy="4766149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90" y="820912"/>
            <a:ext cx="5610225" cy="59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74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L</a:t>
            </a:r>
            <a:r>
              <a:rPr lang="en-US" dirty="0"/>
              <a:t>AND </a:t>
            </a:r>
            <a:r>
              <a:rPr lang="en-US" sz="5300" dirty="0"/>
              <a:t>C</a:t>
            </a:r>
            <a:r>
              <a:rPr lang="en-US" dirty="0"/>
              <a:t>ONSERVATION and </a:t>
            </a:r>
            <a:r>
              <a:rPr lang="en-US" sz="5300" dirty="0"/>
              <a:t>W</a:t>
            </a:r>
            <a:r>
              <a:rPr lang="en-US" dirty="0"/>
              <a:t>ILDLIFE/</a:t>
            </a:r>
            <a:r>
              <a:rPr lang="en-US" sz="5300" dirty="0"/>
              <a:t>F</a:t>
            </a:r>
            <a:r>
              <a:rPr lang="en-US" dirty="0"/>
              <a:t>ISHERIES </a:t>
            </a:r>
            <a:r>
              <a:rPr lang="en-US" sz="5300" dirty="0"/>
              <a:t>P</a:t>
            </a:r>
            <a:r>
              <a:rPr lang="en-US" dirty="0"/>
              <a:t>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Improvement of drainage facilities to reduce soil erosion and sedimentation of streams</a:t>
            </a:r>
          </a:p>
          <a:p>
            <a:r>
              <a:rPr lang="en-US" dirty="0"/>
              <a:t>Forest road repair and upgrading*</a:t>
            </a:r>
          </a:p>
          <a:p>
            <a:r>
              <a:rPr lang="en-US" dirty="0"/>
              <a:t>Planting native oaks</a:t>
            </a:r>
          </a:p>
          <a:p>
            <a:r>
              <a:rPr lang="en-US" dirty="0"/>
              <a:t>Planting streamside vegetation**</a:t>
            </a:r>
          </a:p>
          <a:p>
            <a:r>
              <a:rPr lang="en-US" dirty="0"/>
              <a:t>Planting or reshaping eroding stream banks or gullies</a:t>
            </a:r>
          </a:p>
          <a:p>
            <a:r>
              <a:rPr lang="en-US" dirty="0"/>
              <a:t>Remedial work for stabilizing landslides (requires analysis and design by a Certified Engineering Geologist or Geotechnical Engineer) **</a:t>
            </a:r>
          </a:p>
          <a:p>
            <a:r>
              <a:rPr lang="en-US" dirty="0"/>
              <a:t>and others!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* Funding of forest road repair and upgrading is only allowed if it protects, maintains, or enhances fish and wildlife habitat.</a:t>
            </a:r>
          </a:p>
          <a:p>
            <a:pPr marL="0" indent="0">
              <a:buNone/>
            </a:pPr>
            <a:r>
              <a:rPr lang="en-US" i="1" dirty="0"/>
              <a:t>** Projects involving work on stream channels or banks may require permits from the California Department of Fish and Game or other agencies.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58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P</a:t>
            </a:r>
            <a:r>
              <a:rPr lang="en-US" dirty="0"/>
              <a:t>RACTICES </a:t>
            </a:r>
            <a:r>
              <a:rPr lang="en-US" sz="6000" u="sng" dirty="0"/>
              <a:t>NOT</a:t>
            </a:r>
            <a:r>
              <a:rPr lang="en-US" dirty="0"/>
              <a:t> </a:t>
            </a:r>
            <a:r>
              <a:rPr lang="en-US" sz="5400" dirty="0"/>
              <a:t>E</a:t>
            </a:r>
            <a:r>
              <a:rPr lang="en-US" dirty="0"/>
              <a:t>LIGIBLE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121408"/>
            <a:ext cx="11610975" cy="3469767"/>
          </a:xfrm>
        </p:spPr>
        <p:txBody>
          <a:bodyPr>
            <a:noAutofit/>
          </a:bodyPr>
          <a:lstStyle/>
          <a:p>
            <a:r>
              <a:rPr lang="en-US" sz="2800" dirty="0"/>
              <a:t>Work required for compliance with the Forest Practice Act and Rules.</a:t>
            </a:r>
          </a:p>
          <a:p>
            <a:r>
              <a:rPr lang="en-US" sz="2800" dirty="0"/>
              <a:t>Construction of new roads or bridges.</a:t>
            </a:r>
          </a:p>
          <a:p>
            <a:r>
              <a:rPr lang="en-US" sz="2800" dirty="0"/>
              <a:t>Fencing to protect stands from livestock.</a:t>
            </a:r>
          </a:p>
          <a:p>
            <a:r>
              <a:rPr lang="en-US" sz="2800" dirty="0"/>
              <a:t>Planting of Christmas trees and greenery.</a:t>
            </a:r>
          </a:p>
          <a:p>
            <a:r>
              <a:rPr lang="en-US" sz="2800" dirty="0"/>
              <a:t>Costs of land, water, irrigation, or purchase of tools or equipment.</a:t>
            </a:r>
          </a:p>
          <a:p>
            <a:r>
              <a:rPr lang="en-US" sz="2800" dirty="0"/>
              <a:t>Projects designed solely for the production of fuelwood.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60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I</a:t>
            </a:r>
            <a:r>
              <a:rPr lang="en-US" sz="3600" dirty="0"/>
              <a:t>NITIAL </a:t>
            </a:r>
            <a:r>
              <a:rPr lang="en-US" sz="4400" dirty="0"/>
              <a:t>L</a:t>
            </a:r>
            <a:r>
              <a:rPr lang="en-US" sz="3600" dirty="0"/>
              <a:t>ANDOWNER </a:t>
            </a:r>
            <a:r>
              <a:rPr lang="en-US" sz="4400" dirty="0"/>
              <a:t>R</a:t>
            </a:r>
            <a:r>
              <a:rPr lang="en-US" sz="3600" dirty="0"/>
              <a:t>EQUIREMENTS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Retain the services of a Registered Professional Forester (RPF)</a:t>
            </a:r>
          </a:p>
          <a:p>
            <a:r>
              <a:rPr lang="en-US" sz="3200" dirty="0"/>
              <a:t>Have the funds available to pay for your project until reimbursement arrives</a:t>
            </a:r>
          </a:p>
          <a:p>
            <a:pPr lvl="1"/>
            <a:r>
              <a:rPr lang="en-US" sz="3000" dirty="0"/>
              <a:t>~$5k for management plan only</a:t>
            </a:r>
          </a:p>
          <a:p>
            <a:pPr lvl="1"/>
            <a:r>
              <a:rPr lang="en-US" sz="3000" dirty="0"/>
              <a:t>~$50-100k+ for projects, depending on treatments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50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W</a:t>
            </a:r>
            <a:r>
              <a:rPr lang="en-US" sz="6000" dirty="0"/>
              <a:t>HAT IS </a:t>
            </a:r>
            <a:r>
              <a:rPr lang="en-US" sz="7200" dirty="0"/>
              <a:t>CFIP</a:t>
            </a:r>
            <a:r>
              <a:rPr lang="en-US" sz="60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200" dirty="0"/>
              <a:t>A state funded program aimed at improving the economic value and environmental quality of non federal lands</a:t>
            </a:r>
          </a:p>
          <a:p>
            <a:r>
              <a:rPr lang="en-US" sz="3200" dirty="0"/>
              <a:t>Reimbursement program, providing 75-90 % cost-share to non-industrial private forest landowners</a:t>
            </a:r>
          </a:p>
          <a:p>
            <a:r>
              <a:rPr lang="en-US" sz="3200" dirty="0"/>
              <a:t>It’s purpose is to encourage private and public investments in forestlands</a:t>
            </a:r>
          </a:p>
          <a:p>
            <a:r>
              <a:rPr lang="en-US" sz="3200" dirty="0"/>
              <a:t>To ensure adequate future high quality timber supplies</a:t>
            </a:r>
          </a:p>
          <a:p>
            <a:r>
              <a:rPr lang="en-US" sz="3200" dirty="0"/>
              <a:t>Provide employment opportunities and other economic benefits</a:t>
            </a:r>
          </a:p>
          <a:p>
            <a:r>
              <a:rPr lang="en-US" sz="3200" dirty="0"/>
              <a:t>Protect, maintain, and enhance forest resources for the benefit of present and future generations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896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T</a:t>
            </a:r>
            <a:r>
              <a:rPr lang="en-US" sz="4400" dirty="0"/>
              <a:t>HE </a:t>
            </a:r>
            <a:r>
              <a:rPr lang="en-US" sz="5400" dirty="0"/>
              <a:t>P</a:t>
            </a:r>
            <a:r>
              <a:rPr lang="en-US" sz="4400" dirty="0"/>
              <a:t>ROCESS (BRIEFLY)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Submit the Application, Agreement, and other required elements to your local Forestry Assistance Specialist (FAS)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Office review and site inspection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Review and approval by Sacramento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Multi-agency Environmental 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Project Implementation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Invoicing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Reimbursement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45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E</a:t>
            </a:r>
            <a:r>
              <a:rPr lang="en-US" dirty="0"/>
              <a:t>NVIRONMENTAL </a:t>
            </a:r>
            <a:r>
              <a:rPr lang="en-US" sz="6000" dirty="0"/>
              <a:t>R</a:t>
            </a:r>
            <a:r>
              <a:rPr lang="en-US" dirty="0"/>
              <a:t>EVIEW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71500" indent="-571500">
              <a:buFont typeface="+mj-lt"/>
              <a:buAutoNum type="arabicPeriod"/>
            </a:pPr>
            <a:r>
              <a:rPr lang="en-US" sz="3200" dirty="0"/>
              <a:t>The Confidential Archeological Addendum for the property (CAA)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 copy of the Management Plan for the property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 CFIP Project Review Environmental Checklist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RPF check list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Land use addendum (</a:t>
            </a:r>
            <a:r>
              <a:rPr lang="en-US" sz="3200" i="1" dirty="0"/>
              <a:t>if not zoned TPZ</a:t>
            </a:r>
            <a:r>
              <a:rPr lang="en-US" sz="32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 licensed Pest Control Advisors recommendation for proposed herbicide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Natural Diversity Database Findings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10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E</a:t>
            </a:r>
            <a:r>
              <a:rPr lang="en-US" dirty="0"/>
              <a:t>NVIRONMENTAL </a:t>
            </a:r>
            <a:r>
              <a:rPr lang="en-US" sz="6000" dirty="0"/>
              <a:t>R</a:t>
            </a:r>
            <a:r>
              <a:rPr lang="en-US" dirty="0"/>
              <a:t>EVIEW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Usually takes 30 days from the date sent to local agencies and tribes: </a:t>
            </a:r>
          </a:p>
          <a:p>
            <a:pPr lvl="1"/>
            <a:r>
              <a:rPr lang="en-US" sz="3000" dirty="0"/>
              <a:t>CA Dept. of Fish and Wildlife</a:t>
            </a:r>
          </a:p>
          <a:p>
            <a:pPr lvl="1"/>
            <a:r>
              <a:rPr lang="en-US" sz="3000" dirty="0"/>
              <a:t>Water Quality</a:t>
            </a:r>
          </a:p>
          <a:p>
            <a:pPr lvl="1"/>
            <a:r>
              <a:rPr lang="en-US" sz="3000" dirty="0"/>
              <a:t>County Clerk</a:t>
            </a:r>
          </a:p>
          <a:p>
            <a:pPr lvl="1"/>
            <a:r>
              <a:rPr lang="en-US" sz="3000" dirty="0"/>
              <a:t>Local Tribes</a:t>
            </a:r>
          </a:p>
          <a:p>
            <a:pPr lvl="1"/>
            <a:r>
              <a:rPr lang="en-US" sz="3000" dirty="0"/>
              <a:t>US Forest Service (</a:t>
            </a:r>
            <a:r>
              <a:rPr lang="en-US" sz="3000" i="1" dirty="0"/>
              <a:t>if adjacent</a:t>
            </a:r>
            <a:r>
              <a:rPr lang="en-US" sz="3000" dirty="0"/>
              <a:t>)</a:t>
            </a:r>
          </a:p>
          <a:p>
            <a:pPr lvl="1"/>
            <a:r>
              <a:rPr lang="en-US" sz="3000" dirty="0"/>
              <a:t>Caltrans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33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K</a:t>
            </a:r>
            <a:r>
              <a:rPr lang="en-US" dirty="0"/>
              <a:t>EEP IN </a:t>
            </a:r>
            <a:r>
              <a:rPr lang="en-US" sz="5400" dirty="0"/>
              <a:t>M</a:t>
            </a:r>
            <a:r>
              <a:rPr lang="en-US" dirty="0"/>
              <a:t>IND: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CFIP cannot be used in conjunction with other cost-share programs (</a:t>
            </a:r>
            <a:r>
              <a:rPr lang="en-US" sz="3200" i="1" dirty="0"/>
              <a:t>e.g., </a:t>
            </a:r>
            <a:r>
              <a:rPr lang="en-US" sz="3200" dirty="0"/>
              <a:t>EQIP)</a:t>
            </a:r>
          </a:p>
          <a:p>
            <a:r>
              <a:rPr lang="en-US" sz="3200" dirty="0"/>
              <a:t>Priority Ranking is implemented when program funding drops below $1 million</a:t>
            </a:r>
          </a:p>
          <a:p>
            <a:r>
              <a:rPr lang="en-US" sz="3200" dirty="0"/>
              <a:t>You will receive a 1099R form for the tax year(s) in which you receive a CFIP reimbursement payment. Consult your tax advisor/CPA before applying.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56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7200" dirty="0"/>
              <a:t>Q</a:t>
            </a:r>
            <a:r>
              <a:rPr lang="en-US" sz="6000" dirty="0"/>
              <a:t>UESTIONS</a:t>
            </a:r>
            <a:r>
              <a:rPr lang="en-US" sz="7200" dirty="0"/>
              <a:t>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5400" b="1" dirty="0" err="1"/>
              <a:t>Zsolt</a:t>
            </a:r>
            <a:r>
              <a:rPr lang="en-US" sz="5400" b="1" dirty="0"/>
              <a:t> </a:t>
            </a:r>
            <a:r>
              <a:rPr lang="en-US" sz="5400" b="1" dirty="0" err="1"/>
              <a:t>Katay</a:t>
            </a:r>
            <a:endParaRPr lang="en-US" sz="5400" b="1" dirty="0"/>
          </a:p>
          <a:p>
            <a:pPr marL="0" indent="0">
              <a:buNone/>
            </a:pPr>
            <a:r>
              <a:rPr lang="en-US" sz="3200" dirty="0"/>
              <a:t>Forestry Assistance Specialist</a:t>
            </a:r>
          </a:p>
          <a:p>
            <a:pPr marL="0" indent="0">
              <a:buNone/>
            </a:pPr>
            <a:r>
              <a:rPr lang="en-US" sz="3200" dirty="0"/>
              <a:t>CAL FIRE   TCU &amp; MMU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(209) -754-2707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785 Mountain Ranch Rd.</a:t>
            </a:r>
          </a:p>
          <a:p>
            <a:pPr marL="0" indent="0">
              <a:buNone/>
            </a:pPr>
            <a:r>
              <a:rPr lang="en-US" sz="3200" dirty="0"/>
              <a:t>San Andreas, CA 95249</a:t>
            </a:r>
            <a:endParaRPr lang="en-US" sz="3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548" y="2310326"/>
            <a:ext cx="4510435" cy="282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6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W</a:t>
            </a:r>
            <a:r>
              <a:rPr lang="en-US" sz="6000" dirty="0"/>
              <a:t>HO IS </a:t>
            </a:r>
            <a:r>
              <a:rPr lang="en-US" sz="7200" dirty="0"/>
              <a:t>E</a:t>
            </a:r>
            <a:r>
              <a:rPr lang="en-US" sz="6000" dirty="0"/>
              <a:t>LIGIBLE?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Individuals</a:t>
            </a:r>
          </a:p>
          <a:p>
            <a:r>
              <a:rPr lang="en-US" sz="3200" dirty="0"/>
              <a:t>Groups</a:t>
            </a:r>
          </a:p>
          <a:p>
            <a:r>
              <a:rPr lang="en-US" sz="3200" dirty="0"/>
              <a:t>Associations</a:t>
            </a:r>
          </a:p>
          <a:p>
            <a:r>
              <a:rPr lang="en-US" sz="3200" dirty="0"/>
              <a:t>Nonprofit and public entities</a:t>
            </a:r>
          </a:p>
          <a:p>
            <a:r>
              <a:rPr lang="en-US" sz="3200" dirty="0"/>
              <a:t>Corporate land owners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pic>
        <p:nvPicPr>
          <p:cNvPr id="1026" name="Picture 2" descr="Image result for question 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110" y="1654935"/>
            <a:ext cx="2651392" cy="371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836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600" dirty="0"/>
              <a:t>MINIMUM QUALIFICATIONS?</a:t>
            </a:r>
          </a:p>
        </p:txBody>
      </p:sp>
      <p:graphicFrame>
        <p:nvGraphicFramePr>
          <p:cNvPr id="7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2986424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Content Placeholder 7"/>
          <p:cNvSpPr txBox="1">
            <a:spLocks noGrp="1"/>
          </p:cNvSpPr>
          <p:nvPr>
            <p:ph idx="4294967295"/>
          </p:nvPr>
        </p:nvSpPr>
        <p:spPr>
          <a:xfrm>
            <a:off x="2133600" y="4456113"/>
            <a:ext cx="10058400" cy="1716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A Land Use Addendum is filed with the County for projects not under TPZ</a:t>
            </a:r>
          </a:p>
        </p:txBody>
      </p:sp>
    </p:spTree>
    <p:extLst>
      <p:ext uri="{BB962C8B-B14F-4D97-AF65-F5344CB8AC3E}">
        <p14:creationId xmlns:p14="http://schemas.microsoft.com/office/powerpoint/2010/main" val="1372509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Eligible Forest Improvement Practices</a:t>
            </a:r>
          </a:p>
        </p:txBody>
      </p:sp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9529" y="2093976"/>
            <a:ext cx="5594349" cy="419576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48057" y="2093976"/>
            <a:ext cx="5815584" cy="3895344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00" dirty="0"/>
              <a:t>1. Reforestation and timber </a:t>
            </a:r>
          </a:p>
          <a:p>
            <a:pPr marL="0" indent="0">
              <a:buNone/>
            </a:pPr>
            <a:r>
              <a:rPr lang="en-US" sz="8600" dirty="0"/>
              <a:t>      stand improvement</a:t>
            </a:r>
          </a:p>
          <a:p>
            <a:pPr marL="0" indent="0">
              <a:buNone/>
            </a:pPr>
            <a:endParaRPr lang="en-US" sz="8600" dirty="0"/>
          </a:p>
          <a:p>
            <a:r>
              <a:rPr lang="en-US" sz="8600" dirty="0"/>
              <a:t>2. Wildlife habitat   improvement</a:t>
            </a:r>
          </a:p>
          <a:p>
            <a:pPr marL="0" indent="0">
              <a:buNone/>
            </a:pPr>
            <a:r>
              <a:rPr lang="en-US" sz="8600" dirty="0"/>
              <a:t> </a:t>
            </a:r>
          </a:p>
          <a:p>
            <a:endParaRPr lang="en-US" sz="8600" dirty="0"/>
          </a:p>
          <a:p>
            <a:r>
              <a:rPr lang="en-US" sz="8600" dirty="0"/>
              <a:t>3. Land conservation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1356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9848" y="1457325"/>
            <a:ext cx="9988677" cy="471487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Management plans</a:t>
            </a:r>
          </a:p>
          <a:p>
            <a:r>
              <a:rPr lang="en-US" sz="3200" dirty="0"/>
              <a:t>RPF supervision</a:t>
            </a:r>
          </a:p>
          <a:p>
            <a:r>
              <a:rPr lang="en-US" sz="3200" dirty="0"/>
              <a:t>Site preparation</a:t>
            </a:r>
          </a:p>
          <a:p>
            <a:r>
              <a:rPr lang="en-US" sz="3200" dirty="0"/>
              <a:t>Tree planting</a:t>
            </a:r>
          </a:p>
          <a:p>
            <a:r>
              <a:rPr lang="en-US" sz="3200" dirty="0"/>
              <a:t>Tree shelters</a:t>
            </a:r>
          </a:p>
          <a:p>
            <a:r>
              <a:rPr lang="en-US" sz="3200" dirty="0"/>
              <a:t>Pre-commercial thinning</a:t>
            </a:r>
          </a:p>
          <a:p>
            <a:r>
              <a:rPr lang="en-US" sz="3200" dirty="0"/>
              <a:t>Pruning</a:t>
            </a:r>
          </a:p>
          <a:p>
            <a:r>
              <a:rPr lang="en-US" sz="3200" dirty="0"/>
              <a:t>Follow up / Slash disposal</a:t>
            </a:r>
          </a:p>
          <a:p>
            <a:r>
              <a:rPr lang="en-US" sz="3200" dirty="0"/>
              <a:t>Release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9848" y="484632"/>
            <a:ext cx="8293227" cy="97269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Reforestation and timber stand improvement</a:t>
            </a:r>
          </a:p>
        </p:txBody>
      </p:sp>
      <p:pic>
        <p:nvPicPr>
          <p:cNvPr id="6" name="Content Placeholder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186" y="1636487"/>
            <a:ext cx="5425744" cy="413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59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74510" y="1929384"/>
            <a:ext cx="10937202" cy="4010995"/>
            <a:chOff x="431940" y="1811383"/>
            <a:chExt cx="11118891" cy="3657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431" y="1811383"/>
              <a:ext cx="5486400" cy="3657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40" y="1811383"/>
              <a:ext cx="5486400" cy="3657600"/>
            </a:xfrm>
            <a:prstGeom prst="rect">
              <a:avLst/>
            </a:prstGeom>
          </p:spPr>
        </p:pic>
      </p:grp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06424" y="484631"/>
            <a:ext cx="10021824" cy="11123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solidFill>
                  <a:schemeClr val="tx1"/>
                </a:solidFill>
              </a:rPr>
              <a:t>Management Plan Writing and Registered Professional Forester Supervision</a:t>
            </a:r>
          </a:p>
        </p:txBody>
      </p:sp>
    </p:spTree>
    <p:extLst>
      <p:ext uri="{BB962C8B-B14F-4D97-AF65-F5344CB8AC3E}">
        <p14:creationId xmlns:p14="http://schemas.microsoft.com/office/powerpoint/2010/main" val="779851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26664" y="484632"/>
            <a:ext cx="8101584" cy="6675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 dirty="0"/>
              <a:t>Site preparation &amp; Follow up slash disposal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04" y="1260639"/>
            <a:ext cx="6398388" cy="479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590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2743200" y="1143000"/>
            <a:ext cx="6553200" cy="5048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1676400" y="3048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2014 King Fire—Area Prepared for Planting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1600200" y="6430963"/>
            <a:ext cx="899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 Site is cleared of debris, dead standing trees removed, little or no shrub or grass cover</a:t>
            </a:r>
          </a:p>
        </p:txBody>
      </p:sp>
    </p:spTree>
    <p:extLst>
      <p:ext uri="{BB962C8B-B14F-4D97-AF65-F5344CB8AC3E}">
        <p14:creationId xmlns:p14="http://schemas.microsoft.com/office/powerpoint/2010/main" val="30863867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380</TotalTime>
  <Words>931</Words>
  <Application>Microsoft Office PowerPoint</Application>
  <PresentationFormat>Widescreen</PresentationFormat>
  <Paragraphs>159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Tahoma</vt:lpstr>
      <vt:lpstr>Wingdings</vt:lpstr>
      <vt:lpstr>Wingdings 3</vt:lpstr>
      <vt:lpstr>Ion</vt:lpstr>
      <vt:lpstr>CALIFORNIA FOREST IMPROVEMENT PROGRAM  KEY CONCEPTS for LANDOWNERS </vt:lpstr>
      <vt:lpstr>WHAT IS CFIP?</vt:lpstr>
      <vt:lpstr>WHO IS ELIGIBLE?</vt:lpstr>
      <vt:lpstr>MINIMUM QUALIFICATIONS?</vt:lpstr>
      <vt:lpstr>Eligible Forest Improvement Practices</vt:lpstr>
      <vt:lpstr>PowerPoint Presentation</vt:lpstr>
      <vt:lpstr>PowerPoint Presentation</vt:lpstr>
      <vt:lpstr>Site preparation &amp; Follow up slash disposal</vt:lpstr>
      <vt:lpstr>PowerPoint Presentation</vt:lpstr>
      <vt:lpstr>Conifer Planting and Seedling Protection </vt:lpstr>
      <vt:lpstr>PowerPoint Presentation</vt:lpstr>
      <vt:lpstr>PowerPoint Presentation</vt:lpstr>
      <vt:lpstr>Understory Brush Removal for Fuel Reduction                             </vt:lpstr>
      <vt:lpstr>The California Forest Improvement Program--CFIP</vt:lpstr>
      <vt:lpstr>California Forest Improvement Program Conversion of Brush Field to Trees</vt:lpstr>
      <vt:lpstr>ELIGIBLE PRACTICES and RATES</vt:lpstr>
      <vt:lpstr>LAND CONSERVATION and WILDLIFE/FISHERIES PROJECTS</vt:lpstr>
      <vt:lpstr>PRACTICES NOT ELIGIBLE</vt:lpstr>
      <vt:lpstr>INITIAL LANDOWNER REQUIREMENTS</vt:lpstr>
      <vt:lpstr>THE PROCESS (BRIEFLY)</vt:lpstr>
      <vt:lpstr>ENVIRONMENTAL REVIEW</vt:lpstr>
      <vt:lpstr>ENVIRONMENTAL REVIEW</vt:lpstr>
      <vt:lpstr>KEEP IN MIND:</vt:lpstr>
      <vt:lpstr>QUESTIONS?</vt:lpstr>
    </vt:vector>
  </TitlesOfParts>
  <Company>CALFIRE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Forest Improvement Program Key Concepts</dc:title>
  <dc:creator>Henderson, Topher@CALFIRE</dc:creator>
  <cp:lastModifiedBy>Katay, Zsolt@CALFIRE</cp:lastModifiedBy>
  <cp:revision>70</cp:revision>
  <dcterms:created xsi:type="dcterms:W3CDTF">2016-10-24T22:24:03Z</dcterms:created>
  <dcterms:modified xsi:type="dcterms:W3CDTF">2017-06-13T22:16:24Z</dcterms:modified>
</cp:coreProperties>
</file>