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96" r:id="rId3"/>
    <p:sldId id="290" r:id="rId4"/>
    <p:sldId id="289" r:id="rId5"/>
    <p:sldId id="291" r:id="rId6"/>
    <p:sldId id="292" r:id="rId7"/>
    <p:sldId id="293" r:id="rId8"/>
    <p:sldId id="294" r:id="rId9"/>
    <p:sldId id="295" r:id="rId10"/>
    <p:sldId id="284" r:id="rId11"/>
    <p:sldId id="286" r:id="rId12"/>
    <p:sldId id="287" r:id="rId13"/>
    <p:sldId id="288" r:id="rId14"/>
    <p:sldId id="285" r:id="rId15"/>
    <p:sldId id="256" r:id="rId16"/>
    <p:sldId id="267" r:id="rId17"/>
    <p:sldId id="268" r:id="rId18"/>
    <p:sldId id="273" r:id="rId19"/>
    <p:sldId id="298" r:id="rId20"/>
    <p:sldId id="297" r:id="rId21"/>
  </p:sldIdLst>
  <p:sldSz cx="9144000" cy="6858000" type="screen4x3"/>
  <p:notesSz cx="7023100" cy="93091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A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5" d="100"/>
          <a:sy n="75" d="100"/>
        </p:scale>
        <p:origin x="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5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9BF85-2E48-4061-A140-1AA61AAF44A2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3322C-0D27-4F7A-84DE-92A7AECF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7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key</a:t>
            </a:r>
            <a:r>
              <a:rPr lang="en-US" baseline="0" dirty="0" smtClean="0"/>
              <a:t> activity of CUCSA is the Staff Engagement Survey. Many of you probably filled out the survey. It didn’t go to all, but to a statistically significant sample.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3322C-0D27-4F7A-84DE-92A7AECF5A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1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06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dient Bar"/>
          <p:cNvSpPr/>
          <p:nvPr userDrawn="1"/>
        </p:nvSpPr>
        <p:spPr>
          <a:xfrm>
            <a:off x="279400" y="6361734"/>
            <a:ext cx="8610600" cy="45719"/>
          </a:xfrm>
          <a:prstGeom prst="rect">
            <a:avLst/>
          </a:prstGeom>
          <a:gradFill flip="none" rotWithShape="1">
            <a:gsLst>
              <a:gs pos="0">
                <a:srgbClr val="1291C7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ge Number"/>
          <p:cNvSpPr txBox="1"/>
          <p:nvPr userDrawn="1"/>
        </p:nvSpPr>
        <p:spPr>
          <a:xfrm>
            <a:off x="8651118" y="6509122"/>
            <a:ext cx="4777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27D3F5-4124-4C98-91B9-B678FB09C220}" type="slidenum">
              <a:rPr lang="en-US" sz="900" baseline="0" smtClean="0">
                <a:solidFill>
                  <a:srgbClr val="7F7F7F"/>
                </a:solidFill>
                <a:latin typeface="Arial" panose="020B0604020202020204" pitchFamily="34" charset="0"/>
              </a:rPr>
              <a:t>‹#›</a:t>
            </a:fld>
            <a:endParaRPr lang="en-US" sz="900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903619" y="6492823"/>
            <a:ext cx="1721100" cy="2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6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8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1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tyofcalifornia.edu/support-uc/uca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688990" cy="1296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348880"/>
            <a:ext cx="7272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Your delegates to the Council of </a:t>
            </a:r>
          </a:p>
          <a:p>
            <a:pPr algn="ctr"/>
            <a:r>
              <a:rPr lang="en-US" sz="2800" dirty="0" smtClean="0"/>
              <a:t>UC Staff Assemblies:</a:t>
            </a:r>
          </a:p>
          <a:p>
            <a:endParaRPr lang="en-US" sz="2800" dirty="0"/>
          </a:p>
          <a:p>
            <a:pPr algn="ctr"/>
            <a:r>
              <a:rPr lang="en-US" sz="2800" dirty="0" smtClean="0"/>
              <a:t>Jeannette Warnert, senior delegate</a:t>
            </a:r>
          </a:p>
          <a:p>
            <a:pPr algn="ctr"/>
            <a:r>
              <a:rPr lang="en-US" sz="2800" dirty="0" err="1" smtClean="0"/>
              <a:t>LeChé</a:t>
            </a:r>
            <a:r>
              <a:rPr lang="en-US" sz="2800" dirty="0" smtClean="0"/>
              <a:t> McGill, junior delegate</a:t>
            </a:r>
            <a:endParaRPr lang="en-US" sz="2800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53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"/>
            <a:ext cx="52812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18864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Build a stronger link between staff and UC government relations</a:t>
            </a:r>
            <a:br>
              <a:rPr lang="en-US" sz="2000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707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"/>
            <a:ext cx="52812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188640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Build a stronger link between staff and UC government relations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the unique voice of staff to advocacy, in addition to student and faculty voices</a:t>
            </a:r>
            <a:br>
              <a:rPr lang="en-US" sz="2000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15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"/>
            <a:ext cx="52812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188640"/>
            <a:ext cx="30963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Build a stronger link between staff and UC government relations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the unique voice of staff to advocacy, in addition to student and faculty voices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Involve staff in local events with legislators in their districts</a:t>
            </a:r>
            <a:br>
              <a:rPr lang="en-US" sz="2000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953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"/>
            <a:ext cx="52812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188640"/>
            <a:ext cx="30963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Build a stronger link between staff and UC government relations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the unique voice of staff to advocacy, in addition to student and faculty voices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Involve staff in local events with legislators in their districts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Communicate the ability of staff to strengthen UC’s message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20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" y="0"/>
            <a:ext cx="9144000" cy="599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609" y="6237312"/>
            <a:ext cx="883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www.universityofcalifornia.edu/support-uc/ucan</a:t>
            </a:r>
            <a:r>
              <a:rPr lang="en-US" dirty="0" smtClean="0"/>
              <a:t>    (Or Google UC Advocacy Network)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53267" y="260648"/>
            <a:ext cx="6579320" cy="4680520"/>
          </a:xfrm>
          <a:prstGeom prst="rect">
            <a:avLst/>
          </a:prstGeom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1619672" y="2924944"/>
            <a:ext cx="5722787" cy="1224384"/>
            <a:chOff x="-454845" y="620688"/>
            <a:chExt cx="9479579" cy="1224384"/>
          </a:xfrm>
        </p:grpSpPr>
        <p:sp>
          <p:nvSpPr>
            <p:cNvPr id="5" name="New shape"/>
            <p:cNvSpPr/>
            <p:nvPr/>
          </p:nvSpPr>
          <p:spPr>
            <a:xfrm>
              <a:off x="-454845" y="620688"/>
              <a:ext cx="9479579" cy="504056"/>
            </a:xfrm>
            <a:prstGeom prst="rect">
              <a:avLst/>
            </a:prstGeom>
            <a:no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17500" bIns="0" rtlCol="0" anchor="ctr">
              <a:noAutofit/>
            </a:bodyPr>
            <a:lstStyle>
              <a:defPPr>
                <a:defRPr kern="200"/>
              </a:defPPr>
            </a:lstStyle>
            <a:p>
              <a:pPr marL="0" lvl="0" indent="0" algn="l" hangingPunct="0">
                <a:buNone/>
                <a:defRPr sz="2000" b="1" i="0">
                  <a:solidFill>
                    <a:srgbClr val="000000"/>
                  </a:solidFill>
                  <a:latin typeface="arial"/>
                </a:defRPr>
              </a:pPr>
              <a:r>
                <a:rPr sz="2800" b="1" i="0" u="none" kern="200" dirty="0">
                  <a:solidFill>
                    <a:srgbClr val="000000"/>
                  </a:solidFill>
                  <a:latin typeface="arial"/>
                </a:rPr>
                <a:t>2017 UC Staff Engagement Survey</a:t>
              </a:r>
            </a:p>
          </p:txBody>
        </p:sp>
        <p:sp>
          <p:nvSpPr>
            <p:cNvPr id="6" name="New shape"/>
            <p:cNvSpPr/>
            <p:nvPr/>
          </p:nvSpPr>
          <p:spPr>
            <a:xfrm>
              <a:off x="-454845" y="1425972"/>
              <a:ext cx="8509000" cy="419100"/>
            </a:xfrm>
            <a:prstGeom prst="rect">
              <a:avLst/>
            </a:prstGeom>
            <a:no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>
              <a:defPPr>
                <a:defRPr kern="200"/>
              </a:defPPr>
            </a:lstStyle>
            <a:p>
              <a:pPr marL="0" lvl="0" indent="0" algn="l" hangingPunct="0">
                <a:buNone/>
                <a:defRPr sz="1600" b="0" i="0">
                  <a:solidFill>
                    <a:srgbClr val="A6A6A6"/>
                  </a:solidFill>
                  <a:latin typeface="arial"/>
                </a:defRPr>
              </a:pPr>
              <a:r>
                <a:rPr sz="1600" b="0" i="0" u="none" kern="200" dirty="0" smtClean="0">
                  <a:solidFill>
                    <a:schemeClr val="tx1"/>
                  </a:solidFill>
                  <a:latin typeface="arial"/>
                </a:rPr>
                <a:t>Ag</a:t>
              </a:r>
              <a:r>
                <a:rPr lang="en-US" sz="1600" b="0" i="0" u="none" kern="200" dirty="0" smtClean="0">
                  <a:solidFill>
                    <a:schemeClr val="tx1"/>
                  </a:solidFill>
                  <a:latin typeface="arial"/>
                </a:rPr>
                <a:t>riculture</a:t>
              </a:r>
              <a:r>
                <a:rPr sz="1600" b="0" i="0" u="none" kern="200" dirty="0" smtClean="0">
                  <a:solidFill>
                    <a:schemeClr val="tx1"/>
                  </a:solidFill>
                  <a:latin typeface="arial"/>
                </a:rPr>
                <a:t> </a:t>
              </a:r>
              <a:r>
                <a:rPr sz="1600" b="0" i="0" u="none" kern="200" dirty="0">
                  <a:solidFill>
                    <a:schemeClr val="tx1"/>
                  </a:solidFill>
                  <a:latin typeface="arial"/>
                </a:rPr>
                <a:t>and </a:t>
              </a:r>
              <a:r>
                <a:rPr sz="1600" b="0" i="0" u="none" kern="200" dirty="0" smtClean="0">
                  <a:solidFill>
                    <a:schemeClr val="tx1"/>
                  </a:solidFill>
                  <a:latin typeface="arial"/>
                </a:rPr>
                <a:t>Nat</a:t>
              </a:r>
              <a:r>
                <a:rPr lang="en-US" sz="1600" b="0" i="0" u="none" kern="200" dirty="0" smtClean="0">
                  <a:solidFill>
                    <a:schemeClr val="tx1"/>
                  </a:solidFill>
                  <a:latin typeface="arial"/>
                </a:rPr>
                <a:t>ural </a:t>
              </a:r>
              <a:r>
                <a:rPr sz="1600" b="0" i="0" u="none" kern="200" dirty="0" smtClean="0">
                  <a:solidFill>
                    <a:schemeClr val="tx1"/>
                  </a:solidFill>
                  <a:latin typeface="arial"/>
                </a:rPr>
                <a:t>Res</a:t>
              </a:r>
              <a:r>
                <a:rPr lang="en-US" sz="1600" b="0" i="0" u="none" kern="200" dirty="0" smtClean="0">
                  <a:solidFill>
                    <a:schemeClr val="tx1"/>
                  </a:solidFill>
                  <a:latin typeface="arial"/>
                </a:rPr>
                <a:t>ources</a:t>
              </a:r>
              <a:endParaRPr sz="1600" b="0" i="0" u="none" kern="200" dirty="0">
                <a:solidFill>
                  <a:schemeClr val="tx1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8636000" cy="3429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1750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l" hangingPunct="0">
              <a:buNone/>
              <a:defRPr sz="2000" b="1" i="0">
                <a:solidFill>
                  <a:srgbClr val="000000"/>
                </a:solidFill>
                <a:latin typeface="arial"/>
              </a:defRPr>
            </a:pPr>
            <a:r>
              <a:rPr sz="2000" b="1" i="0" u="none" kern="200">
                <a:solidFill>
                  <a:srgbClr val="000000"/>
                </a:solidFill>
                <a:latin typeface="arial"/>
              </a:rPr>
              <a:t>Organizational Change</a:t>
            </a:r>
          </a:p>
        </p:txBody>
      </p:sp>
      <p:sp>
        <p:nvSpPr>
          <p:cNvPr id="38" name="New shape"/>
          <p:cNvSpPr/>
          <p:nvPr/>
        </p:nvSpPr>
        <p:spPr>
          <a:xfrm>
            <a:off x="5435600" y="3302000"/>
            <a:ext cx="863600" cy="508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New shape"/>
          <p:cNvSpPr/>
          <p:nvPr/>
        </p:nvSpPr>
        <p:spPr>
          <a:xfrm>
            <a:off x="5435600" y="2794000"/>
            <a:ext cx="863600" cy="508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ew shape"/>
          <p:cNvSpPr/>
          <p:nvPr/>
        </p:nvSpPr>
        <p:spPr>
          <a:xfrm>
            <a:off x="5435600" y="2286000"/>
            <a:ext cx="863600" cy="508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ew shape"/>
          <p:cNvSpPr/>
          <p:nvPr/>
        </p:nvSpPr>
        <p:spPr>
          <a:xfrm>
            <a:off x="8026400" y="1905000"/>
            <a:ext cx="863600" cy="381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7162800" y="1905000"/>
            <a:ext cx="863600" cy="381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6299200" y="1905000"/>
            <a:ext cx="863600" cy="381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ew shape"/>
          <p:cNvSpPr/>
          <p:nvPr/>
        </p:nvSpPr>
        <p:spPr>
          <a:xfrm>
            <a:off x="5435600" y="1905000"/>
            <a:ext cx="863600" cy="381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254000" y="1905000"/>
            <a:ext cx="5181600" cy="381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ew shape"/>
          <p:cNvSpPr/>
          <p:nvPr/>
        </p:nvSpPr>
        <p:spPr>
          <a:xfrm>
            <a:off x="254000" y="647700"/>
            <a:ext cx="8636000" cy="190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17500" bIns="0" rtlCol="0" anchor="ctr">
            <a:normAutofit/>
          </a:bodyPr>
          <a:lstStyle>
            <a:defPPr>
              <a:defRPr kern="200"/>
            </a:defPPr>
          </a:lstStyle>
          <a:p>
            <a:pPr lvl="0" hangingPunct="0">
              <a:defRPr sz="1600" b="0" i="0">
                <a:solidFill>
                  <a:srgbClr val="A6A6A6"/>
                </a:solidFill>
                <a:latin typeface="arial"/>
              </a:defRPr>
            </a:pPr>
            <a:r>
              <a:rPr lang="en-US" sz="1200" kern="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Agriculture and Natural Resources</a:t>
            </a:r>
          </a:p>
        </p:txBody>
      </p:sp>
      <p:sp>
        <p:nvSpPr>
          <p:cNvPr id="4" name="New shape"/>
          <p:cNvSpPr/>
          <p:nvPr/>
        </p:nvSpPr>
        <p:spPr>
          <a:xfrm>
            <a:off x="5435600" y="889000"/>
            <a:ext cx="863600" cy="1016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100" b="0" i="0">
                <a:solidFill>
                  <a:srgbClr val="000000"/>
                </a:solidFill>
                <a:latin typeface="arial"/>
              </a:defRPr>
            </a:pPr>
            <a:r>
              <a:rPr sz="1100" b="0" i="0" u="none" kern="200">
                <a:solidFill>
                  <a:srgbClr val="000000"/>
                </a:solidFill>
                <a:latin typeface="arial"/>
              </a:rPr>
              <a:t>Total Favorable</a:t>
            </a:r>
          </a:p>
        </p:txBody>
      </p:sp>
      <p:sp>
        <p:nvSpPr>
          <p:cNvPr id="5" name="New shape"/>
          <p:cNvSpPr/>
          <p:nvPr/>
        </p:nvSpPr>
        <p:spPr>
          <a:xfrm>
            <a:off x="6299200" y="889000"/>
            <a:ext cx="863600" cy="1016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100" b="0" i="0">
                <a:solidFill>
                  <a:srgbClr val="000000"/>
                </a:solidFill>
                <a:latin typeface="arial"/>
              </a:defRPr>
            </a:pPr>
            <a:r>
              <a:rPr sz="1100" b="0" i="0" u="none" kern="200">
                <a:solidFill>
                  <a:srgbClr val="000000"/>
                </a:solidFill>
                <a:latin typeface="arial"/>
              </a:rPr>
              <a:t>Ag and Natl Rescs 2015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889000"/>
            <a:ext cx="863600" cy="1016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100" b="0" i="0">
                <a:solidFill>
                  <a:srgbClr val="000000"/>
                </a:solidFill>
                <a:latin typeface="arial"/>
              </a:defRPr>
            </a:pPr>
            <a:r>
              <a:rPr sz="1100" b="0" i="0" u="none" kern="200">
                <a:solidFill>
                  <a:srgbClr val="000000"/>
                </a:solidFill>
                <a:latin typeface="arial"/>
              </a:rPr>
              <a:t>University of California Overall 2017</a:t>
            </a:r>
          </a:p>
        </p:txBody>
      </p:sp>
      <p:sp>
        <p:nvSpPr>
          <p:cNvPr id="7" name="New shape"/>
          <p:cNvSpPr/>
          <p:nvPr/>
        </p:nvSpPr>
        <p:spPr>
          <a:xfrm>
            <a:off x="8026400" y="889000"/>
            <a:ext cx="863600" cy="1016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100" b="0" i="0">
                <a:solidFill>
                  <a:srgbClr val="000000"/>
                </a:solidFill>
                <a:latin typeface="arial"/>
              </a:defRPr>
            </a:pPr>
            <a:r>
              <a:rPr sz="1100" b="0" i="0" u="none" kern="200">
                <a:solidFill>
                  <a:srgbClr val="000000"/>
                </a:solidFill>
                <a:latin typeface="arial"/>
              </a:rPr>
              <a:t>US National Norm</a:t>
            </a:r>
          </a:p>
        </p:txBody>
      </p:sp>
      <p:sp>
        <p:nvSpPr>
          <p:cNvPr id="9" name="New shape"/>
          <p:cNvSpPr/>
          <p:nvPr/>
        </p:nvSpPr>
        <p:spPr>
          <a:xfrm>
            <a:off x="254000" y="1905000"/>
            <a:ext cx="5181600" cy="381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00" tIns="0" rIns="6350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l" hangingPunct="0">
              <a:buNone/>
              <a:defRPr sz="1100" b="1" i="0">
                <a:solidFill>
                  <a:srgbClr val="000000"/>
                </a:solidFill>
                <a:latin typeface="arial"/>
              </a:defRPr>
            </a:pPr>
            <a:r>
              <a:rPr sz="1100" b="1" i="0" u="none" kern="200">
                <a:solidFill>
                  <a:srgbClr val="000000"/>
                </a:solidFill>
                <a:latin typeface="arial"/>
              </a:rPr>
              <a:t>Organizational Change</a:t>
            </a:r>
          </a:p>
        </p:txBody>
      </p:sp>
      <p:sp>
        <p:nvSpPr>
          <p:cNvPr id="11" name="New shape"/>
          <p:cNvSpPr/>
          <p:nvPr/>
        </p:nvSpPr>
        <p:spPr>
          <a:xfrm>
            <a:off x="5435600" y="2007877"/>
            <a:ext cx="863600" cy="17524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 sz="1200" b="1" i="0" kern="200">
                <a:solidFill>
                  <a:srgbClr val="000000"/>
                </a:solidFill>
                <a:latin typeface="arial"/>
              </a:defRPr>
            </a:pPr>
            <a:r>
              <a:rPr lang="en-US" kern="200"/>
              <a:t>32</a:t>
            </a:r>
          </a:p>
        </p:txBody>
      </p:sp>
      <p:sp>
        <p:nvSpPr>
          <p:cNvPr id="13" name="New shape"/>
          <p:cNvSpPr/>
          <p:nvPr/>
        </p:nvSpPr>
        <p:spPr>
          <a:xfrm>
            <a:off x="6508750" y="1936750"/>
            <a:ext cx="444500" cy="317500"/>
          </a:xfrm>
          <a:prstGeom prst="rect">
            <a:avLst/>
          </a:prstGeom>
          <a:solidFill>
            <a:srgbClr val="B7D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2</a:t>
            </a:r>
          </a:p>
        </p:txBody>
      </p:sp>
      <p:sp>
        <p:nvSpPr>
          <p:cNvPr id="15" name="New shape"/>
          <p:cNvSpPr/>
          <p:nvPr/>
        </p:nvSpPr>
        <p:spPr>
          <a:xfrm>
            <a:off x="7372350" y="1936750"/>
            <a:ext cx="444500" cy="317500"/>
          </a:xfrm>
          <a:prstGeom prst="rect">
            <a:avLst/>
          </a:prstGeom>
          <a:solidFill>
            <a:srgbClr val="B7D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2</a:t>
            </a:r>
          </a:p>
        </p:txBody>
      </p:sp>
      <p:sp>
        <p:nvSpPr>
          <p:cNvPr id="17" name="New shape"/>
          <p:cNvSpPr/>
          <p:nvPr/>
        </p:nvSpPr>
        <p:spPr>
          <a:xfrm>
            <a:off x="8235950" y="1936750"/>
            <a:ext cx="444500" cy="317500"/>
          </a:xfrm>
          <a:prstGeom prst="rect">
            <a:avLst/>
          </a:prstGeom>
          <a:solidFill>
            <a:srgbClr val="DA605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FFFFFF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-18*</a:t>
            </a:r>
          </a:p>
        </p:txBody>
      </p:sp>
      <p:sp>
        <p:nvSpPr>
          <p:cNvPr id="18" name="New shape"/>
          <p:cNvSpPr/>
          <p:nvPr/>
        </p:nvSpPr>
        <p:spPr>
          <a:xfrm>
            <a:off x="254000" y="2794000"/>
            <a:ext cx="8636000" cy="0"/>
          </a:xfrm>
          <a:prstGeom prst="line">
            <a:avLst/>
          </a:prstGeom>
          <a:ln w="952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ew shape"/>
          <p:cNvSpPr/>
          <p:nvPr/>
        </p:nvSpPr>
        <p:spPr>
          <a:xfrm>
            <a:off x="254000" y="2794000"/>
            <a:ext cx="8636000" cy="0"/>
          </a:xfrm>
          <a:prstGeom prst="line">
            <a:avLst/>
          </a:prstGeom>
          <a:ln w="952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ew shape"/>
          <p:cNvSpPr/>
          <p:nvPr/>
        </p:nvSpPr>
        <p:spPr>
          <a:xfrm>
            <a:off x="254000" y="2450474"/>
            <a:ext cx="317500" cy="20445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050" b="1" i="0">
                <a:solidFill>
                  <a:srgbClr val="000000"/>
                </a:solidFill>
                <a:latin typeface="arial"/>
              </a:defRPr>
            </a:pPr>
            <a:r>
              <a:rPr sz="1050" b="1" i="0" u="none" kern="200">
                <a:solidFill>
                  <a:srgbClr val="000000"/>
                </a:solidFill>
                <a:latin typeface="arial"/>
              </a:rPr>
              <a:t>15a</a:t>
            </a:r>
          </a:p>
        </p:txBody>
      </p:sp>
      <p:sp>
        <p:nvSpPr>
          <p:cNvPr id="21" name="New shape"/>
          <p:cNvSpPr/>
          <p:nvPr/>
        </p:nvSpPr>
        <p:spPr>
          <a:xfrm>
            <a:off x="571500" y="2330450"/>
            <a:ext cx="4663440" cy="4191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00" tIns="0" rIns="31750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l" hangingPunct="0">
              <a:buNone/>
              <a:defRPr sz="1050" b="0" i="0">
                <a:solidFill>
                  <a:srgbClr val="000000"/>
                </a:solidFill>
                <a:latin typeface="arial"/>
              </a:defRPr>
            </a:pPr>
            <a:r>
              <a:rPr sz="1050" b="0" i="0" u="none" kern="200">
                <a:solidFill>
                  <a:srgbClr val="000000"/>
                </a:solidFill>
                <a:latin typeface="arial"/>
              </a:rPr>
              <a:t>Generally, recent major organizational changes across the UC system have been: Planned well</a:t>
            </a:r>
          </a:p>
        </p:txBody>
      </p:sp>
      <p:sp>
        <p:nvSpPr>
          <p:cNvPr id="23" name="New shape"/>
          <p:cNvSpPr/>
          <p:nvPr/>
        </p:nvSpPr>
        <p:spPr>
          <a:xfrm>
            <a:off x="5435600" y="2452377"/>
            <a:ext cx="863600" cy="17524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 sz="1200" b="1" i="0" kern="200">
                <a:solidFill>
                  <a:srgbClr val="000000"/>
                </a:solidFill>
                <a:latin typeface="arial"/>
              </a:defRPr>
            </a:pPr>
            <a:r>
              <a:rPr lang="en-US" kern="200"/>
              <a:t>34</a:t>
            </a:r>
          </a:p>
        </p:txBody>
      </p:sp>
      <p:sp>
        <p:nvSpPr>
          <p:cNvPr id="24" name="New shape"/>
          <p:cNvSpPr/>
          <p:nvPr/>
        </p:nvSpPr>
        <p:spPr>
          <a:xfrm>
            <a:off x="6508750" y="2381250"/>
            <a:ext cx="444500" cy="317500"/>
          </a:xfrm>
          <a:prstGeom prst="rect">
            <a:avLst/>
          </a:prstGeom>
          <a:solidFill>
            <a:srgbClr val="B7D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2</a:t>
            </a:r>
          </a:p>
        </p:txBody>
      </p:sp>
      <p:sp>
        <p:nvSpPr>
          <p:cNvPr id="25" name="New shape"/>
          <p:cNvSpPr/>
          <p:nvPr/>
        </p:nvSpPr>
        <p:spPr>
          <a:xfrm>
            <a:off x="7372350" y="2381250"/>
            <a:ext cx="444500" cy="317500"/>
          </a:xfrm>
          <a:prstGeom prst="rect">
            <a:avLst/>
          </a:prstGeom>
          <a:solidFill>
            <a:srgbClr val="B7D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4</a:t>
            </a:r>
          </a:p>
        </p:txBody>
      </p:sp>
      <p:sp>
        <p:nvSpPr>
          <p:cNvPr id="26" name="New shape"/>
          <p:cNvSpPr/>
          <p:nvPr/>
        </p:nvSpPr>
        <p:spPr>
          <a:xfrm>
            <a:off x="8235950" y="2381250"/>
            <a:ext cx="444500" cy="317500"/>
          </a:xfrm>
          <a:prstGeom prst="rect">
            <a:avLst/>
          </a:prstGeom>
          <a:solidFill>
            <a:srgbClr val="DA605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FFFFFF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-8*</a:t>
            </a:r>
          </a:p>
        </p:txBody>
      </p:sp>
      <p:sp>
        <p:nvSpPr>
          <p:cNvPr id="27" name="New shape"/>
          <p:cNvSpPr/>
          <p:nvPr/>
        </p:nvSpPr>
        <p:spPr>
          <a:xfrm>
            <a:off x="254000" y="3302000"/>
            <a:ext cx="8636000" cy="0"/>
          </a:xfrm>
          <a:prstGeom prst="line">
            <a:avLst/>
          </a:prstGeom>
          <a:ln w="952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New shape"/>
          <p:cNvSpPr/>
          <p:nvPr/>
        </p:nvSpPr>
        <p:spPr>
          <a:xfrm>
            <a:off x="254000" y="3302000"/>
            <a:ext cx="8636000" cy="0"/>
          </a:xfrm>
          <a:prstGeom prst="line">
            <a:avLst/>
          </a:prstGeom>
          <a:ln w="952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New shape"/>
          <p:cNvSpPr/>
          <p:nvPr/>
        </p:nvSpPr>
        <p:spPr>
          <a:xfrm>
            <a:off x="254000" y="2958474"/>
            <a:ext cx="317500" cy="20445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050" b="1" i="0">
                <a:solidFill>
                  <a:srgbClr val="000000"/>
                </a:solidFill>
                <a:latin typeface="arial"/>
              </a:defRPr>
            </a:pPr>
            <a:r>
              <a:rPr sz="1050" b="1" i="0" u="none" kern="200">
                <a:solidFill>
                  <a:srgbClr val="000000"/>
                </a:solidFill>
                <a:latin typeface="arial"/>
              </a:rPr>
              <a:t>15b</a:t>
            </a:r>
          </a:p>
        </p:txBody>
      </p:sp>
      <p:sp>
        <p:nvSpPr>
          <p:cNvPr id="30" name="New shape"/>
          <p:cNvSpPr/>
          <p:nvPr/>
        </p:nvSpPr>
        <p:spPr>
          <a:xfrm>
            <a:off x="571500" y="2838450"/>
            <a:ext cx="4663440" cy="4191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00" tIns="0" rIns="31750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l" hangingPunct="0">
              <a:buNone/>
              <a:defRPr sz="1050" b="0" i="0">
                <a:solidFill>
                  <a:srgbClr val="000000"/>
                </a:solidFill>
                <a:latin typeface="arial"/>
              </a:defRPr>
            </a:pPr>
            <a:r>
              <a:rPr sz="1050" b="0" i="0" u="none" kern="200">
                <a:solidFill>
                  <a:srgbClr val="000000"/>
                </a:solidFill>
                <a:latin typeface="arial"/>
              </a:rPr>
              <a:t>Generally, recent major organizational changes across the UC system have been: Explained well</a:t>
            </a:r>
          </a:p>
        </p:txBody>
      </p:sp>
      <p:sp>
        <p:nvSpPr>
          <p:cNvPr id="32" name="New shape"/>
          <p:cNvSpPr/>
          <p:nvPr/>
        </p:nvSpPr>
        <p:spPr>
          <a:xfrm>
            <a:off x="5435600" y="2960377"/>
            <a:ext cx="863600" cy="17524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 sz="1200" b="1" i="0" kern="200">
                <a:solidFill>
                  <a:srgbClr val="000000"/>
                </a:solidFill>
                <a:latin typeface="arial"/>
              </a:defRPr>
            </a:pPr>
            <a:r>
              <a:rPr lang="en-US" kern="200"/>
              <a:t>33</a:t>
            </a:r>
          </a:p>
        </p:txBody>
      </p:sp>
      <p:sp>
        <p:nvSpPr>
          <p:cNvPr id="33" name="New shape"/>
          <p:cNvSpPr/>
          <p:nvPr/>
        </p:nvSpPr>
        <p:spPr>
          <a:xfrm>
            <a:off x="6508750" y="2889250"/>
            <a:ext cx="444500" cy="317500"/>
          </a:xfrm>
          <a:prstGeom prst="rect">
            <a:avLst/>
          </a:prstGeom>
          <a:solidFill>
            <a:srgbClr val="B7D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2</a:t>
            </a:r>
          </a:p>
        </p:txBody>
      </p:sp>
      <p:sp>
        <p:nvSpPr>
          <p:cNvPr id="34" name="New shape"/>
          <p:cNvSpPr/>
          <p:nvPr/>
        </p:nvSpPr>
        <p:spPr>
          <a:xfrm>
            <a:off x="7372350" y="2889250"/>
            <a:ext cx="444500" cy="317500"/>
          </a:xfrm>
          <a:prstGeom prst="rect">
            <a:avLst/>
          </a:prstGeom>
          <a:solidFill>
            <a:srgbClr val="B7D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1</a:t>
            </a:r>
          </a:p>
        </p:txBody>
      </p:sp>
      <p:sp>
        <p:nvSpPr>
          <p:cNvPr id="35" name="New shape"/>
          <p:cNvSpPr/>
          <p:nvPr/>
        </p:nvSpPr>
        <p:spPr>
          <a:xfrm>
            <a:off x="8235950" y="2889250"/>
            <a:ext cx="444500" cy="317500"/>
          </a:xfrm>
          <a:prstGeom prst="rect">
            <a:avLst/>
          </a:prstGeom>
          <a:solidFill>
            <a:srgbClr val="DA605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FFFFFF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-23*</a:t>
            </a:r>
          </a:p>
        </p:txBody>
      </p:sp>
      <p:sp>
        <p:nvSpPr>
          <p:cNvPr id="36" name="New shape"/>
          <p:cNvSpPr/>
          <p:nvPr/>
        </p:nvSpPr>
        <p:spPr>
          <a:xfrm>
            <a:off x="254000" y="3466474"/>
            <a:ext cx="317500" cy="20445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050" b="1" i="0">
                <a:solidFill>
                  <a:srgbClr val="000000"/>
                </a:solidFill>
                <a:latin typeface="arial"/>
              </a:defRPr>
            </a:pPr>
            <a:r>
              <a:rPr sz="1050" b="1" i="0" u="none" kern="200">
                <a:solidFill>
                  <a:srgbClr val="000000"/>
                </a:solidFill>
                <a:latin typeface="arial"/>
              </a:rPr>
              <a:t>15c</a:t>
            </a:r>
          </a:p>
        </p:txBody>
      </p:sp>
      <p:sp>
        <p:nvSpPr>
          <p:cNvPr id="37" name="New shape"/>
          <p:cNvSpPr/>
          <p:nvPr/>
        </p:nvSpPr>
        <p:spPr>
          <a:xfrm>
            <a:off x="571500" y="3346450"/>
            <a:ext cx="4663440" cy="4191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00" tIns="0" rIns="31750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l" hangingPunct="0">
              <a:buNone/>
              <a:defRPr sz="1050" b="0" i="0">
                <a:solidFill>
                  <a:srgbClr val="000000"/>
                </a:solidFill>
                <a:latin typeface="arial"/>
              </a:defRPr>
            </a:pPr>
            <a:r>
              <a:rPr sz="1050" b="0" i="0" u="none" kern="200">
                <a:solidFill>
                  <a:srgbClr val="000000"/>
                </a:solidFill>
                <a:latin typeface="arial"/>
              </a:rPr>
              <a:t>Generally, recent major organizational changes across the UC system have been: Executed well</a:t>
            </a:r>
          </a:p>
        </p:txBody>
      </p:sp>
      <p:sp>
        <p:nvSpPr>
          <p:cNvPr id="39" name="New shape"/>
          <p:cNvSpPr/>
          <p:nvPr/>
        </p:nvSpPr>
        <p:spPr>
          <a:xfrm>
            <a:off x="5435600" y="3468377"/>
            <a:ext cx="863600" cy="17524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 sz="1200" b="1" i="0" kern="200">
                <a:solidFill>
                  <a:srgbClr val="000000"/>
                </a:solidFill>
                <a:latin typeface="arial"/>
              </a:defRPr>
            </a:pPr>
            <a:r>
              <a:rPr lang="en-US" kern="200"/>
              <a:t>28</a:t>
            </a:r>
          </a:p>
        </p:txBody>
      </p:sp>
      <p:sp>
        <p:nvSpPr>
          <p:cNvPr id="40" name="New shape"/>
          <p:cNvSpPr/>
          <p:nvPr/>
        </p:nvSpPr>
        <p:spPr>
          <a:xfrm>
            <a:off x="6508750" y="3397250"/>
            <a:ext cx="444500" cy="317500"/>
          </a:xfrm>
          <a:prstGeom prst="rect">
            <a:avLst/>
          </a:prstGeom>
          <a:solidFill>
            <a:srgbClr val="B7D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2</a:t>
            </a:r>
          </a:p>
        </p:txBody>
      </p:sp>
      <p:sp>
        <p:nvSpPr>
          <p:cNvPr id="41" name="New shape"/>
          <p:cNvSpPr/>
          <p:nvPr/>
        </p:nvSpPr>
        <p:spPr>
          <a:xfrm>
            <a:off x="7372350" y="3397250"/>
            <a:ext cx="444500" cy="317500"/>
          </a:xfrm>
          <a:prstGeom prst="rect">
            <a:avLst/>
          </a:prstGeom>
          <a:solidFill>
            <a:srgbClr val="B7D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2</a:t>
            </a:r>
          </a:p>
        </p:txBody>
      </p:sp>
      <p:sp>
        <p:nvSpPr>
          <p:cNvPr id="42" name="New shape"/>
          <p:cNvSpPr/>
          <p:nvPr/>
        </p:nvSpPr>
        <p:spPr>
          <a:xfrm>
            <a:off x="8235950" y="3397250"/>
            <a:ext cx="444500" cy="317500"/>
          </a:xfrm>
          <a:prstGeom prst="rect">
            <a:avLst/>
          </a:prstGeom>
          <a:solidFill>
            <a:srgbClr val="DA605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FFFFFF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-22*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8636000" cy="3429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1750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l" hangingPunct="0">
              <a:buNone/>
              <a:defRPr sz="2000" b="1" i="0">
                <a:solidFill>
                  <a:srgbClr val="000000"/>
                </a:solidFill>
                <a:latin typeface="arial"/>
              </a:defRPr>
            </a:pPr>
            <a:r>
              <a:rPr sz="2000" b="1" i="0" u="none" kern="200">
                <a:solidFill>
                  <a:srgbClr val="000000"/>
                </a:solidFill>
                <a:latin typeface="arial"/>
              </a:rPr>
              <a:t>Performance Management</a:t>
            </a:r>
          </a:p>
        </p:txBody>
      </p:sp>
      <p:sp>
        <p:nvSpPr>
          <p:cNvPr id="38" name="New shape"/>
          <p:cNvSpPr/>
          <p:nvPr/>
        </p:nvSpPr>
        <p:spPr>
          <a:xfrm>
            <a:off x="5435600" y="3302000"/>
            <a:ext cx="863600" cy="508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New shape"/>
          <p:cNvSpPr/>
          <p:nvPr/>
        </p:nvSpPr>
        <p:spPr>
          <a:xfrm>
            <a:off x="5435600" y="2794000"/>
            <a:ext cx="863600" cy="508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ew shape"/>
          <p:cNvSpPr/>
          <p:nvPr/>
        </p:nvSpPr>
        <p:spPr>
          <a:xfrm>
            <a:off x="5435600" y="2286000"/>
            <a:ext cx="863600" cy="508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ew shape"/>
          <p:cNvSpPr/>
          <p:nvPr/>
        </p:nvSpPr>
        <p:spPr>
          <a:xfrm>
            <a:off x="8026400" y="1905000"/>
            <a:ext cx="863600" cy="381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7162800" y="1905000"/>
            <a:ext cx="863600" cy="381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6299200" y="1905000"/>
            <a:ext cx="863600" cy="381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ew shape"/>
          <p:cNvSpPr/>
          <p:nvPr/>
        </p:nvSpPr>
        <p:spPr>
          <a:xfrm>
            <a:off x="5435600" y="1905000"/>
            <a:ext cx="863600" cy="381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254000" y="1905000"/>
            <a:ext cx="5181600" cy="381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ew shape"/>
          <p:cNvSpPr/>
          <p:nvPr/>
        </p:nvSpPr>
        <p:spPr>
          <a:xfrm>
            <a:off x="254000" y="647700"/>
            <a:ext cx="8636000" cy="190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17500" bIns="0" rtlCol="0" anchor="ctr">
            <a:normAutofit/>
          </a:bodyPr>
          <a:lstStyle>
            <a:defPPr>
              <a:defRPr kern="200"/>
            </a:defPPr>
          </a:lstStyle>
          <a:p>
            <a:pPr lvl="0" hangingPunct="0">
              <a:defRPr sz="1600" b="0" i="0">
                <a:solidFill>
                  <a:srgbClr val="A6A6A6"/>
                </a:solidFill>
                <a:latin typeface="arial"/>
              </a:defRPr>
            </a:pPr>
            <a:r>
              <a:rPr lang="en-US" sz="1200" kern="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Agriculture and Natural Resources</a:t>
            </a:r>
          </a:p>
        </p:txBody>
      </p:sp>
      <p:sp>
        <p:nvSpPr>
          <p:cNvPr id="4" name="New shape"/>
          <p:cNvSpPr/>
          <p:nvPr/>
        </p:nvSpPr>
        <p:spPr>
          <a:xfrm>
            <a:off x="5435600" y="889000"/>
            <a:ext cx="863600" cy="1016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100" b="0" i="0">
                <a:solidFill>
                  <a:srgbClr val="000000"/>
                </a:solidFill>
                <a:latin typeface="arial"/>
              </a:defRPr>
            </a:pPr>
            <a:r>
              <a:rPr sz="1100" b="0" i="0" u="none" kern="200">
                <a:solidFill>
                  <a:srgbClr val="000000"/>
                </a:solidFill>
                <a:latin typeface="arial"/>
              </a:rPr>
              <a:t>Total Favorable</a:t>
            </a:r>
          </a:p>
        </p:txBody>
      </p:sp>
      <p:sp>
        <p:nvSpPr>
          <p:cNvPr id="5" name="New shape"/>
          <p:cNvSpPr/>
          <p:nvPr/>
        </p:nvSpPr>
        <p:spPr>
          <a:xfrm>
            <a:off x="6299200" y="889000"/>
            <a:ext cx="863600" cy="1016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100" b="0" i="0">
                <a:solidFill>
                  <a:srgbClr val="000000"/>
                </a:solidFill>
                <a:latin typeface="arial"/>
              </a:defRPr>
            </a:pPr>
            <a:r>
              <a:rPr sz="1100" b="0" i="0" u="none" kern="200">
                <a:solidFill>
                  <a:srgbClr val="000000"/>
                </a:solidFill>
                <a:latin typeface="arial"/>
              </a:rPr>
              <a:t>Ag and Natl Rescs 2015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889000"/>
            <a:ext cx="863600" cy="1016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100" b="0" i="0">
                <a:solidFill>
                  <a:srgbClr val="000000"/>
                </a:solidFill>
                <a:latin typeface="arial"/>
              </a:defRPr>
            </a:pPr>
            <a:r>
              <a:rPr sz="1100" b="0" i="0" u="none" kern="200">
                <a:solidFill>
                  <a:srgbClr val="000000"/>
                </a:solidFill>
                <a:latin typeface="arial"/>
              </a:rPr>
              <a:t>University of California Overall 2017</a:t>
            </a:r>
          </a:p>
        </p:txBody>
      </p:sp>
      <p:sp>
        <p:nvSpPr>
          <p:cNvPr id="7" name="New shape"/>
          <p:cNvSpPr/>
          <p:nvPr/>
        </p:nvSpPr>
        <p:spPr>
          <a:xfrm>
            <a:off x="8026400" y="889000"/>
            <a:ext cx="863600" cy="1016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100" b="0" i="0">
                <a:solidFill>
                  <a:srgbClr val="000000"/>
                </a:solidFill>
                <a:latin typeface="arial"/>
              </a:defRPr>
            </a:pPr>
            <a:r>
              <a:rPr sz="1100" b="0" i="0" u="none" kern="200">
                <a:solidFill>
                  <a:srgbClr val="000000"/>
                </a:solidFill>
                <a:latin typeface="arial"/>
              </a:rPr>
              <a:t>US National Norm</a:t>
            </a:r>
          </a:p>
        </p:txBody>
      </p:sp>
      <p:sp>
        <p:nvSpPr>
          <p:cNvPr id="9" name="New shape"/>
          <p:cNvSpPr/>
          <p:nvPr/>
        </p:nvSpPr>
        <p:spPr>
          <a:xfrm>
            <a:off x="254000" y="1905000"/>
            <a:ext cx="5181600" cy="381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00" tIns="0" rIns="6350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l" hangingPunct="0">
              <a:buNone/>
              <a:defRPr sz="1100" b="1" i="0">
                <a:solidFill>
                  <a:srgbClr val="000000"/>
                </a:solidFill>
                <a:latin typeface="arial"/>
              </a:defRPr>
            </a:pPr>
            <a:r>
              <a:rPr sz="1100" b="1" i="0" u="none" kern="200">
                <a:solidFill>
                  <a:srgbClr val="000000"/>
                </a:solidFill>
                <a:latin typeface="arial"/>
              </a:rPr>
              <a:t>Performance Management</a:t>
            </a:r>
          </a:p>
        </p:txBody>
      </p:sp>
      <p:sp>
        <p:nvSpPr>
          <p:cNvPr id="11" name="New shape"/>
          <p:cNvSpPr/>
          <p:nvPr/>
        </p:nvSpPr>
        <p:spPr>
          <a:xfrm>
            <a:off x="5435600" y="2007877"/>
            <a:ext cx="863600" cy="17524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 sz="1200" b="1" i="0" kern="200">
                <a:solidFill>
                  <a:srgbClr val="000000"/>
                </a:solidFill>
                <a:latin typeface="arial"/>
              </a:defRPr>
            </a:pPr>
            <a:r>
              <a:rPr lang="en-US" kern="200"/>
              <a:t>52</a:t>
            </a:r>
          </a:p>
        </p:txBody>
      </p:sp>
      <p:sp>
        <p:nvSpPr>
          <p:cNvPr id="13" name="New shape"/>
          <p:cNvSpPr/>
          <p:nvPr/>
        </p:nvSpPr>
        <p:spPr>
          <a:xfrm>
            <a:off x="6508750" y="1936750"/>
            <a:ext cx="444500" cy="317500"/>
          </a:xfrm>
          <a:prstGeom prst="rect">
            <a:avLst/>
          </a:prstGeom>
          <a:solidFill>
            <a:srgbClr val="B7D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5</a:t>
            </a:r>
          </a:p>
        </p:txBody>
      </p:sp>
      <p:sp>
        <p:nvSpPr>
          <p:cNvPr id="15" name="New shape"/>
          <p:cNvSpPr/>
          <p:nvPr/>
        </p:nvSpPr>
        <p:spPr>
          <a:xfrm>
            <a:off x="7372350" y="1936750"/>
            <a:ext cx="444500" cy="317500"/>
          </a:xfrm>
          <a:prstGeom prst="rect">
            <a:avLst/>
          </a:prstGeom>
          <a:solidFill>
            <a:srgbClr val="E9928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-5</a:t>
            </a:r>
          </a:p>
        </p:txBody>
      </p:sp>
      <p:sp>
        <p:nvSpPr>
          <p:cNvPr id="17" name="New shape"/>
          <p:cNvSpPr/>
          <p:nvPr/>
        </p:nvSpPr>
        <p:spPr>
          <a:xfrm>
            <a:off x="8235950" y="1936750"/>
            <a:ext cx="444500" cy="317500"/>
          </a:xfrm>
          <a:prstGeom prst="rect">
            <a:avLst/>
          </a:prstGeom>
          <a:solidFill>
            <a:srgbClr val="DA605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FFFFFF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-11*</a:t>
            </a:r>
          </a:p>
        </p:txBody>
      </p:sp>
      <p:sp>
        <p:nvSpPr>
          <p:cNvPr id="18" name="New shape"/>
          <p:cNvSpPr/>
          <p:nvPr/>
        </p:nvSpPr>
        <p:spPr>
          <a:xfrm>
            <a:off x="254000" y="2794000"/>
            <a:ext cx="8636000" cy="0"/>
          </a:xfrm>
          <a:prstGeom prst="line">
            <a:avLst/>
          </a:prstGeom>
          <a:ln w="952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ew shape"/>
          <p:cNvSpPr/>
          <p:nvPr/>
        </p:nvSpPr>
        <p:spPr>
          <a:xfrm>
            <a:off x="254000" y="2794000"/>
            <a:ext cx="8636000" cy="0"/>
          </a:xfrm>
          <a:prstGeom prst="line">
            <a:avLst/>
          </a:prstGeom>
          <a:ln w="952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ew shape"/>
          <p:cNvSpPr/>
          <p:nvPr/>
        </p:nvSpPr>
        <p:spPr>
          <a:xfrm>
            <a:off x="254000" y="2450474"/>
            <a:ext cx="317500" cy="20445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050" b="1" i="0">
                <a:solidFill>
                  <a:srgbClr val="000000"/>
                </a:solidFill>
                <a:latin typeface="arial"/>
              </a:defRPr>
            </a:pPr>
            <a:r>
              <a:rPr sz="1050" b="1" i="0" u="none" kern="20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21" name="New shape"/>
          <p:cNvSpPr/>
          <p:nvPr/>
        </p:nvSpPr>
        <p:spPr>
          <a:xfrm>
            <a:off x="571500" y="2330450"/>
            <a:ext cx="4663440" cy="4191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00" tIns="0" rIns="31750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l" hangingPunct="0">
              <a:buNone/>
              <a:defRPr sz="1050" b="0" i="0">
                <a:solidFill>
                  <a:srgbClr val="000000"/>
                </a:solidFill>
                <a:latin typeface="arial"/>
              </a:defRPr>
            </a:pPr>
            <a:r>
              <a:rPr sz="1050" b="0" i="0" u="none" kern="200">
                <a:solidFill>
                  <a:srgbClr val="000000"/>
                </a:solidFill>
                <a:latin typeface="arial"/>
              </a:rPr>
              <a:t>I feel my campus/location does a good job matching pay to performance.</a:t>
            </a:r>
          </a:p>
        </p:txBody>
      </p:sp>
      <p:sp>
        <p:nvSpPr>
          <p:cNvPr id="23" name="New shape"/>
          <p:cNvSpPr/>
          <p:nvPr/>
        </p:nvSpPr>
        <p:spPr>
          <a:xfrm>
            <a:off x="5435600" y="2452377"/>
            <a:ext cx="863600" cy="17524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 sz="1200" b="1" i="0" kern="200">
                <a:solidFill>
                  <a:srgbClr val="000000"/>
                </a:solidFill>
                <a:latin typeface="arial"/>
              </a:defRPr>
            </a:pPr>
            <a:r>
              <a:rPr lang="en-US" kern="200"/>
              <a:t>20</a:t>
            </a:r>
          </a:p>
        </p:txBody>
      </p:sp>
      <p:sp>
        <p:nvSpPr>
          <p:cNvPr id="24" name="New shape"/>
          <p:cNvSpPr/>
          <p:nvPr/>
        </p:nvSpPr>
        <p:spPr>
          <a:xfrm>
            <a:off x="6508750" y="2381250"/>
            <a:ext cx="444500" cy="317500"/>
          </a:xfrm>
          <a:prstGeom prst="rect">
            <a:avLst/>
          </a:prstGeom>
          <a:solidFill>
            <a:srgbClr val="B7D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5</a:t>
            </a:r>
          </a:p>
        </p:txBody>
      </p:sp>
      <p:sp>
        <p:nvSpPr>
          <p:cNvPr id="25" name="New shape"/>
          <p:cNvSpPr/>
          <p:nvPr/>
        </p:nvSpPr>
        <p:spPr>
          <a:xfrm>
            <a:off x="7372350" y="2381250"/>
            <a:ext cx="444500" cy="317500"/>
          </a:xfrm>
          <a:prstGeom prst="rect">
            <a:avLst/>
          </a:prstGeom>
          <a:solidFill>
            <a:srgbClr val="DA605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FFFFFF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-11*</a:t>
            </a:r>
          </a:p>
        </p:txBody>
      </p:sp>
      <p:sp>
        <p:nvSpPr>
          <p:cNvPr id="26" name="New shape"/>
          <p:cNvSpPr/>
          <p:nvPr/>
        </p:nvSpPr>
        <p:spPr>
          <a:xfrm>
            <a:off x="8235950" y="2381250"/>
            <a:ext cx="444500" cy="317500"/>
          </a:xfrm>
          <a:prstGeom prst="rect">
            <a:avLst/>
          </a:prstGeom>
          <a:solidFill>
            <a:srgbClr val="DA605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FFFFFF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-27*</a:t>
            </a:r>
          </a:p>
        </p:txBody>
      </p:sp>
      <p:sp>
        <p:nvSpPr>
          <p:cNvPr id="27" name="New shape"/>
          <p:cNvSpPr/>
          <p:nvPr/>
        </p:nvSpPr>
        <p:spPr>
          <a:xfrm>
            <a:off x="254000" y="3302000"/>
            <a:ext cx="8636000" cy="0"/>
          </a:xfrm>
          <a:prstGeom prst="line">
            <a:avLst/>
          </a:prstGeom>
          <a:ln w="952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New shape"/>
          <p:cNvSpPr/>
          <p:nvPr/>
        </p:nvSpPr>
        <p:spPr>
          <a:xfrm>
            <a:off x="254000" y="3302000"/>
            <a:ext cx="8636000" cy="0"/>
          </a:xfrm>
          <a:prstGeom prst="line">
            <a:avLst/>
          </a:prstGeom>
          <a:ln w="952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New shape"/>
          <p:cNvSpPr/>
          <p:nvPr/>
        </p:nvSpPr>
        <p:spPr>
          <a:xfrm>
            <a:off x="254000" y="2958474"/>
            <a:ext cx="317500" cy="20445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050" b="1" i="0">
                <a:solidFill>
                  <a:srgbClr val="000000"/>
                </a:solidFill>
                <a:latin typeface="arial"/>
              </a:defRPr>
            </a:pPr>
            <a:r>
              <a:rPr sz="1050" b="1" i="0" u="none" kern="200"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30" name="New shape"/>
          <p:cNvSpPr/>
          <p:nvPr/>
        </p:nvSpPr>
        <p:spPr>
          <a:xfrm>
            <a:off x="571500" y="2838450"/>
            <a:ext cx="4663440" cy="4191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00" tIns="0" rIns="31750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l" hangingPunct="0">
              <a:buNone/>
              <a:defRPr sz="1050" b="0" i="0">
                <a:solidFill>
                  <a:srgbClr val="000000"/>
                </a:solidFill>
                <a:latin typeface="arial"/>
              </a:defRPr>
            </a:pPr>
            <a:r>
              <a:rPr sz="1050" b="0" i="0" u="none" kern="200">
                <a:solidFill>
                  <a:srgbClr val="000000"/>
                </a:solidFill>
                <a:latin typeface="arial"/>
              </a:rPr>
              <a:t>I feel my personal contributions are recognized.</a:t>
            </a:r>
          </a:p>
        </p:txBody>
      </p:sp>
      <p:sp>
        <p:nvSpPr>
          <p:cNvPr id="32" name="New shape"/>
          <p:cNvSpPr/>
          <p:nvPr/>
        </p:nvSpPr>
        <p:spPr>
          <a:xfrm>
            <a:off x="5435600" y="2960377"/>
            <a:ext cx="863600" cy="17524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 sz="1200" b="1" i="0" kern="200">
                <a:solidFill>
                  <a:srgbClr val="000000"/>
                </a:solidFill>
                <a:latin typeface="arial"/>
              </a:defRPr>
            </a:pPr>
            <a:r>
              <a:rPr lang="en-US" kern="200"/>
              <a:t>67</a:t>
            </a:r>
          </a:p>
        </p:txBody>
      </p:sp>
      <p:sp>
        <p:nvSpPr>
          <p:cNvPr id="33" name="New shape"/>
          <p:cNvSpPr/>
          <p:nvPr/>
        </p:nvSpPr>
        <p:spPr>
          <a:xfrm>
            <a:off x="6508750" y="2889250"/>
            <a:ext cx="444500" cy="317500"/>
          </a:xfrm>
          <a:prstGeom prst="rect">
            <a:avLst/>
          </a:prstGeom>
          <a:solidFill>
            <a:srgbClr val="81AD2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FFFFFF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19*</a:t>
            </a:r>
          </a:p>
        </p:txBody>
      </p:sp>
      <p:sp>
        <p:nvSpPr>
          <p:cNvPr id="34" name="New shape"/>
          <p:cNvSpPr/>
          <p:nvPr/>
        </p:nvSpPr>
        <p:spPr>
          <a:xfrm>
            <a:off x="7372350" y="2889250"/>
            <a:ext cx="444500" cy="317500"/>
          </a:xfrm>
          <a:prstGeom prst="rect">
            <a:avLst/>
          </a:prstGeom>
          <a:solidFill>
            <a:srgbClr val="CFCFC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0</a:t>
            </a:r>
          </a:p>
        </p:txBody>
      </p:sp>
      <p:sp>
        <p:nvSpPr>
          <p:cNvPr id="35" name="New shape"/>
          <p:cNvSpPr/>
          <p:nvPr/>
        </p:nvSpPr>
        <p:spPr>
          <a:xfrm>
            <a:off x="8235950" y="2889250"/>
            <a:ext cx="444500" cy="317500"/>
          </a:xfrm>
          <a:prstGeom prst="rect">
            <a:avLst/>
          </a:prstGeom>
          <a:solidFill>
            <a:srgbClr val="E9928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-1</a:t>
            </a:r>
          </a:p>
        </p:txBody>
      </p:sp>
      <p:sp>
        <p:nvSpPr>
          <p:cNvPr id="36" name="New shape"/>
          <p:cNvSpPr/>
          <p:nvPr/>
        </p:nvSpPr>
        <p:spPr>
          <a:xfrm>
            <a:off x="254000" y="3466474"/>
            <a:ext cx="317500" cy="20445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050" b="1" i="0">
                <a:solidFill>
                  <a:srgbClr val="000000"/>
                </a:solidFill>
                <a:latin typeface="arial"/>
              </a:defRPr>
            </a:pPr>
            <a:r>
              <a:rPr sz="1050" b="1" i="0" u="none" kern="200">
                <a:solidFill>
                  <a:srgbClr val="000000"/>
                </a:solidFill>
                <a:latin typeface="arial"/>
              </a:rPr>
              <a:t>25</a:t>
            </a:r>
          </a:p>
        </p:txBody>
      </p:sp>
      <p:sp>
        <p:nvSpPr>
          <p:cNvPr id="37" name="New shape"/>
          <p:cNvSpPr/>
          <p:nvPr/>
        </p:nvSpPr>
        <p:spPr>
          <a:xfrm>
            <a:off x="571500" y="3346450"/>
            <a:ext cx="4663440" cy="4191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00" tIns="0" rIns="31750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l" hangingPunct="0">
              <a:buNone/>
              <a:defRPr sz="1050" b="0" i="0">
                <a:solidFill>
                  <a:srgbClr val="000000"/>
                </a:solidFill>
                <a:latin typeface="arial"/>
              </a:defRPr>
            </a:pPr>
            <a:r>
              <a:rPr sz="1050" b="0" i="0" u="none" kern="200">
                <a:solidFill>
                  <a:srgbClr val="000000"/>
                </a:solidFill>
                <a:latin typeface="arial"/>
              </a:rPr>
              <a:t>I think my performance on the job is evaluated fairly.</a:t>
            </a:r>
          </a:p>
        </p:txBody>
      </p:sp>
      <p:sp>
        <p:nvSpPr>
          <p:cNvPr id="39" name="New shape"/>
          <p:cNvSpPr/>
          <p:nvPr/>
        </p:nvSpPr>
        <p:spPr>
          <a:xfrm>
            <a:off x="5435600" y="3468377"/>
            <a:ext cx="863600" cy="17524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 sz="1200" b="1" i="0" kern="200">
                <a:solidFill>
                  <a:srgbClr val="000000"/>
                </a:solidFill>
                <a:latin typeface="arial"/>
              </a:defRPr>
            </a:pPr>
            <a:r>
              <a:rPr lang="en-US" kern="200"/>
              <a:t>70</a:t>
            </a:r>
          </a:p>
        </p:txBody>
      </p:sp>
      <p:sp>
        <p:nvSpPr>
          <p:cNvPr id="40" name="New shape"/>
          <p:cNvSpPr/>
          <p:nvPr/>
        </p:nvSpPr>
        <p:spPr>
          <a:xfrm>
            <a:off x="6508750" y="3397250"/>
            <a:ext cx="444500" cy="317500"/>
          </a:xfrm>
          <a:prstGeom prst="rect">
            <a:avLst/>
          </a:prstGeom>
          <a:solidFill>
            <a:srgbClr val="E9928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-8</a:t>
            </a:r>
          </a:p>
        </p:txBody>
      </p:sp>
      <p:sp>
        <p:nvSpPr>
          <p:cNvPr id="41" name="New shape"/>
          <p:cNvSpPr/>
          <p:nvPr/>
        </p:nvSpPr>
        <p:spPr>
          <a:xfrm>
            <a:off x="7372350" y="3397250"/>
            <a:ext cx="444500" cy="317500"/>
          </a:xfrm>
          <a:prstGeom prst="rect">
            <a:avLst/>
          </a:prstGeom>
          <a:solidFill>
            <a:srgbClr val="E9928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-4</a:t>
            </a:r>
          </a:p>
        </p:txBody>
      </p:sp>
      <p:sp>
        <p:nvSpPr>
          <p:cNvPr id="42" name="New shape"/>
          <p:cNvSpPr/>
          <p:nvPr/>
        </p:nvSpPr>
        <p:spPr>
          <a:xfrm>
            <a:off x="8235950" y="3397250"/>
            <a:ext cx="444500" cy="317500"/>
          </a:xfrm>
          <a:prstGeom prst="rect">
            <a:avLst/>
          </a:prstGeom>
          <a:solidFill>
            <a:srgbClr val="E9928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54000" y="254000"/>
            <a:ext cx="8636000" cy="3429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1750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l" hangingPunct="0">
              <a:buNone/>
              <a:defRPr sz="2000" b="1" i="0">
                <a:solidFill>
                  <a:srgbClr val="000000"/>
                </a:solidFill>
                <a:latin typeface="arial"/>
              </a:defRPr>
            </a:pPr>
            <a:r>
              <a:rPr sz="2000" b="1" i="0" u="none" kern="200">
                <a:solidFill>
                  <a:srgbClr val="000000"/>
                </a:solidFill>
                <a:latin typeface="arial"/>
              </a:rPr>
              <a:t>Wellness</a:t>
            </a:r>
          </a:p>
        </p:txBody>
      </p:sp>
      <p:sp>
        <p:nvSpPr>
          <p:cNvPr id="29" name="New shape"/>
          <p:cNvSpPr/>
          <p:nvPr/>
        </p:nvSpPr>
        <p:spPr>
          <a:xfrm>
            <a:off x="5435600" y="2794000"/>
            <a:ext cx="863600" cy="508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ew shape"/>
          <p:cNvSpPr/>
          <p:nvPr/>
        </p:nvSpPr>
        <p:spPr>
          <a:xfrm>
            <a:off x="5435600" y="2286000"/>
            <a:ext cx="863600" cy="508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ew shape"/>
          <p:cNvSpPr/>
          <p:nvPr/>
        </p:nvSpPr>
        <p:spPr>
          <a:xfrm>
            <a:off x="8026400" y="1905000"/>
            <a:ext cx="863600" cy="381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7162800" y="1905000"/>
            <a:ext cx="863600" cy="381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6299200" y="1905000"/>
            <a:ext cx="863600" cy="381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ew shape"/>
          <p:cNvSpPr/>
          <p:nvPr/>
        </p:nvSpPr>
        <p:spPr>
          <a:xfrm>
            <a:off x="5435600" y="1905000"/>
            <a:ext cx="863600" cy="381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254000" y="1905000"/>
            <a:ext cx="5181600" cy="381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ew shape"/>
          <p:cNvSpPr/>
          <p:nvPr/>
        </p:nvSpPr>
        <p:spPr>
          <a:xfrm>
            <a:off x="254000" y="647700"/>
            <a:ext cx="8636000" cy="1905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17500" bIns="0" rtlCol="0" anchor="ctr">
            <a:normAutofit/>
          </a:bodyPr>
          <a:lstStyle>
            <a:defPPr>
              <a:defRPr kern="200"/>
            </a:defPPr>
          </a:lstStyle>
          <a:p>
            <a:pPr lvl="0" hangingPunct="0">
              <a:defRPr sz="1600" b="0" i="0">
                <a:solidFill>
                  <a:srgbClr val="A6A6A6"/>
                </a:solidFill>
                <a:latin typeface="arial"/>
              </a:defRPr>
            </a:pPr>
            <a:r>
              <a:rPr lang="en-US" sz="1200" kern="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Agriculture and Natural Resources</a:t>
            </a:r>
          </a:p>
        </p:txBody>
      </p:sp>
      <p:sp>
        <p:nvSpPr>
          <p:cNvPr id="4" name="New shape"/>
          <p:cNvSpPr/>
          <p:nvPr/>
        </p:nvSpPr>
        <p:spPr>
          <a:xfrm>
            <a:off x="5435600" y="889000"/>
            <a:ext cx="863600" cy="1016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100" b="0" i="0">
                <a:solidFill>
                  <a:srgbClr val="000000"/>
                </a:solidFill>
                <a:latin typeface="arial"/>
              </a:defRPr>
            </a:pPr>
            <a:r>
              <a:rPr sz="1100" b="0" i="0" u="none" kern="200">
                <a:solidFill>
                  <a:srgbClr val="000000"/>
                </a:solidFill>
                <a:latin typeface="arial"/>
              </a:rPr>
              <a:t>Total Favorable</a:t>
            </a:r>
          </a:p>
        </p:txBody>
      </p:sp>
      <p:sp>
        <p:nvSpPr>
          <p:cNvPr id="5" name="New shape"/>
          <p:cNvSpPr/>
          <p:nvPr/>
        </p:nvSpPr>
        <p:spPr>
          <a:xfrm>
            <a:off x="6299200" y="889000"/>
            <a:ext cx="863600" cy="1016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100" b="0" i="0">
                <a:solidFill>
                  <a:srgbClr val="000000"/>
                </a:solidFill>
                <a:latin typeface="arial"/>
              </a:defRPr>
            </a:pPr>
            <a:r>
              <a:rPr sz="1100" b="0" i="0" u="none" kern="200">
                <a:solidFill>
                  <a:srgbClr val="000000"/>
                </a:solidFill>
                <a:latin typeface="arial"/>
              </a:rPr>
              <a:t>Ag and Natl Rescs 2015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889000"/>
            <a:ext cx="863600" cy="1016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100" b="0" i="0">
                <a:solidFill>
                  <a:srgbClr val="000000"/>
                </a:solidFill>
                <a:latin typeface="arial"/>
              </a:defRPr>
            </a:pPr>
            <a:r>
              <a:rPr sz="1100" b="0" i="0" u="none" kern="200">
                <a:solidFill>
                  <a:srgbClr val="000000"/>
                </a:solidFill>
                <a:latin typeface="arial"/>
              </a:rPr>
              <a:t>University of California Overall 2017</a:t>
            </a:r>
          </a:p>
        </p:txBody>
      </p:sp>
      <p:sp>
        <p:nvSpPr>
          <p:cNvPr id="7" name="New shape"/>
          <p:cNvSpPr/>
          <p:nvPr/>
        </p:nvSpPr>
        <p:spPr>
          <a:xfrm>
            <a:off x="8026400" y="889000"/>
            <a:ext cx="863600" cy="1016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100" b="0" i="0">
                <a:solidFill>
                  <a:srgbClr val="000000"/>
                </a:solidFill>
                <a:latin typeface="arial"/>
              </a:defRPr>
            </a:pPr>
            <a:r>
              <a:rPr sz="1100" b="0" i="0" u="none" kern="200">
                <a:solidFill>
                  <a:srgbClr val="000000"/>
                </a:solidFill>
                <a:latin typeface="arial"/>
              </a:rPr>
              <a:t>US National Norm</a:t>
            </a:r>
          </a:p>
        </p:txBody>
      </p:sp>
      <p:sp>
        <p:nvSpPr>
          <p:cNvPr id="9" name="New shape"/>
          <p:cNvSpPr/>
          <p:nvPr/>
        </p:nvSpPr>
        <p:spPr>
          <a:xfrm>
            <a:off x="254000" y="1905000"/>
            <a:ext cx="5181600" cy="381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00" tIns="0" rIns="6350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l" hangingPunct="0">
              <a:buNone/>
              <a:defRPr sz="1100" b="1" i="0">
                <a:solidFill>
                  <a:srgbClr val="000000"/>
                </a:solidFill>
                <a:latin typeface="arial"/>
              </a:defRPr>
            </a:pPr>
            <a:r>
              <a:rPr sz="1100" b="1" i="0" u="none" kern="200">
                <a:solidFill>
                  <a:srgbClr val="000000"/>
                </a:solidFill>
                <a:latin typeface="arial"/>
              </a:rPr>
              <a:t>Wellness</a:t>
            </a:r>
          </a:p>
        </p:txBody>
      </p:sp>
      <p:sp>
        <p:nvSpPr>
          <p:cNvPr id="11" name="New shape"/>
          <p:cNvSpPr/>
          <p:nvPr/>
        </p:nvSpPr>
        <p:spPr>
          <a:xfrm>
            <a:off x="5435600" y="2007877"/>
            <a:ext cx="863600" cy="17524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 sz="1200" b="1" i="0" kern="200">
                <a:solidFill>
                  <a:srgbClr val="000000"/>
                </a:solidFill>
                <a:latin typeface="arial"/>
              </a:defRPr>
            </a:pPr>
            <a:r>
              <a:rPr lang="en-US" kern="200"/>
              <a:t>60</a:t>
            </a:r>
          </a:p>
        </p:txBody>
      </p:sp>
      <p:sp>
        <p:nvSpPr>
          <p:cNvPr id="13" name="New shape"/>
          <p:cNvSpPr/>
          <p:nvPr/>
        </p:nvSpPr>
        <p:spPr>
          <a:xfrm>
            <a:off x="6508750" y="1936750"/>
            <a:ext cx="444500" cy="31750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>
              <a:defRPr sz="1200" b="0" i="0">
                <a:solidFill>
                  <a:srgbClr val="4A4A4A"/>
                </a:solidFill>
                <a:latin typeface="Arial"/>
              </a:defRPr>
            </a:pPr>
            <a:r>
              <a:rPr lang="en-US" sz="1200" b="0">
                <a:latin typeface="arial"/>
              </a:rPr>
              <a:t>n/a</a:t>
            </a:r>
          </a:p>
        </p:txBody>
      </p:sp>
      <p:sp>
        <p:nvSpPr>
          <p:cNvPr id="15" name="New shape"/>
          <p:cNvSpPr/>
          <p:nvPr/>
        </p:nvSpPr>
        <p:spPr>
          <a:xfrm>
            <a:off x="7372350" y="1936750"/>
            <a:ext cx="444500" cy="317500"/>
          </a:xfrm>
          <a:prstGeom prst="rect">
            <a:avLst/>
          </a:prstGeom>
          <a:solidFill>
            <a:srgbClr val="DA605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FFFFFF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-8*</a:t>
            </a:r>
          </a:p>
        </p:txBody>
      </p:sp>
      <p:sp>
        <p:nvSpPr>
          <p:cNvPr id="17" name="New shape"/>
          <p:cNvSpPr/>
          <p:nvPr/>
        </p:nvSpPr>
        <p:spPr>
          <a:xfrm>
            <a:off x="8235950" y="1936750"/>
            <a:ext cx="444500" cy="31750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>
              <a:defRPr sz="1200" b="0" i="0">
                <a:solidFill>
                  <a:srgbClr val="4A4A4A"/>
                </a:solidFill>
                <a:latin typeface="Arial"/>
              </a:defRPr>
            </a:pPr>
            <a:r>
              <a:rPr lang="en-US" sz="1200" b="0">
                <a:latin typeface="arial"/>
              </a:rPr>
              <a:t>n/a</a:t>
            </a:r>
          </a:p>
        </p:txBody>
      </p:sp>
      <p:sp>
        <p:nvSpPr>
          <p:cNvPr id="18" name="New shape"/>
          <p:cNvSpPr/>
          <p:nvPr/>
        </p:nvSpPr>
        <p:spPr>
          <a:xfrm>
            <a:off x="254000" y="2794000"/>
            <a:ext cx="8636000" cy="0"/>
          </a:xfrm>
          <a:prstGeom prst="line">
            <a:avLst/>
          </a:prstGeom>
          <a:ln w="952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ew shape"/>
          <p:cNvSpPr/>
          <p:nvPr/>
        </p:nvSpPr>
        <p:spPr>
          <a:xfrm>
            <a:off x="254000" y="2794000"/>
            <a:ext cx="8636000" cy="0"/>
          </a:xfrm>
          <a:prstGeom prst="line">
            <a:avLst/>
          </a:prstGeom>
          <a:ln w="952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ew shape"/>
          <p:cNvSpPr/>
          <p:nvPr/>
        </p:nvSpPr>
        <p:spPr>
          <a:xfrm>
            <a:off x="254000" y="2450474"/>
            <a:ext cx="317500" cy="20445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050" b="1" i="0">
                <a:solidFill>
                  <a:srgbClr val="000000"/>
                </a:solidFill>
                <a:latin typeface="arial"/>
              </a:defRPr>
            </a:pPr>
            <a:r>
              <a:rPr sz="1050" b="1" i="0" u="none" kern="200">
                <a:solidFill>
                  <a:srgbClr val="000000"/>
                </a:solidFill>
                <a:latin typeface="arial"/>
              </a:rPr>
              <a:t>32</a:t>
            </a:r>
          </a:p>
        </p:txBody>
      </p:sp>
      <p:sp>
        <p:nvSpPr>
          <p:cNvPr id="21" name="New shape"/>
          <p:cNvSpPr/>
          <p:nvPr/>
        </p:nvSpPr>
        <p:spPr>
          <a:xfrm>
            <a:off x="571500" y="2330450"/>
            <a:ext cx="4663440" cy="4191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00" tIns="0" rIns="31750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l" hangingPunct="0">
              <a:buNone/>
              <a:defRPr sz="1050" b="0" i="0">
                <a:solidFill>
                  <a:srgbClr val="000000"/>
                </a:solidFill>
                <a:latin typeface="arial"/>
              </a:defRPr>
            </a:pPr>
            <a:r>
              <a:rPr sz="1050" b="0" i="0" u="none" kern="200">
                <a:solidFill>
                  <a:srgbClr val="000000"/>
                </a:solidFill>
                <a:latin typeface="arial"/>
              </a:rPr>
              <a:t>My supervisor is supportive of my participation in health or wellness-related initiatives and programs offered at my campus/location.</a:t>
            </a:r>
            <a:r>
              <a:rPr sz="1400" b="0" i="0" u="none" kern="200">
                <a:solidFill>
                  <a:srgbClr val="000000"/>
                </a:solidFill>
                <a:latin typeface="arial"/>
              </a:rPr>
              <a:t> ⋆ </a:t>
            </a:r>
          </a:p>
        </p:txBody>
      </p:sp>
      <p:sp>
        <p:nvSpPr>
          <p:cNvPr id="23" name="New shape"/>
          <p:cNvSpPr/>
          <p:nvPr/>
        </p:nvSpPr>
        <p:spPr>
          <a:xfrm>
            <a:off x="5435600" y="2452377"/>
            <a:ext cx="863600" cy="17524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 sz="1200" b="1" i="0" kern="200">
                <a:solidFill>
                  <a:srgbClr val="000000"/>
                </a:solidFill>
                <a:latin typeface="arial"/>
              </a:defRPr>
            </a:pPr>
            <a:r>
              <a:rPr lang="en-US" kern="200"/>
              <a:t>61</a:t>
            </a:r>
          </a:p>
        </p:txBody>
      </p:sp>
      <p:sp>
        <p:nvSpPr>
          <p:cNvPr id="24" name="New shape"/>
          <p:cNvSpPr/>
          <p:nvPr/>
        </p:nvSpPr>
        <p:spPr>
          <a:xfrm>
            <a:off x="6508750" y="2381250"/>
            <a:ext cx="444500" cy="31750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>
              <a:defRPr sz="1200" b="0" i="0">
                <a:solidFill>
                  <a:srgbClr val="4A4A4A"/>
                </a:solidFill>
                <a:latin typeface="Arial"/>
              </a:defRPr>
            </a:pPr>
            <a:r>
              <a:rPr lang="en-US" sz="1200" b="0">
                <a:latin typeface="arial"/>
              </a:rPr>
              <a:t>n/a</a:t>
            </a:r>
          </a:p>
        </p:txBody>
      </p:sp>
      <p:sp>
        <p:nvSpPr>
          <p:cNvPr id="25" name="New shape"/>
          <p:cNvSpPr/>
          <p:nvPr/>
        </p:nvSpPr>
        <p:spPr>
          <a:xfrm>
            <a:off x="7372350" y="2381250"/>
            <a:ext cx="444500" cy="317500"/>
          </a:xfrm>
          <a:prstGeom prst="rect">
            <a:avLst/>
          </a:prstGeom>
          <a:solidFill>
            <a:srgbClr val="DA605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FFFFFF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-11*</a:t>
            </a:r>
          </a:p>
        </p:txBody>
      </p:sp>
      <p:sp>
        <p:nvSpPr>
          <p:cNvPr id="26" name="New shape"/>
          <p:cNvSpPr/>
          <p:nvPr/>
        </p:nvSpPr>
        <p:spPr>
          <a:xfrm>
            <a:off x="8235950" y="2381250"/>
            <a:ext cx="444500" cy="31750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>
              <a:defRPr sz="1200" b="0" i="0">
                <a:solidFill>
                  <a:srgbClr val="4A4A4A"/>
                </a:solidFill>
                <a:latin typeface="Arial"/>
              </a:defRPr>
            </a:pPr>
            <a:r>
              <a:rPr lang="en-US" sz="1200" b="0">
                <a:latin typeface="arial"/>
              </a:rPr>
              <a:t>n/a</a:t>
            </a:r>
          </a:p>
        </p:txBody>
      </p:sp>
      <p:sp>
        <p:nvSpPr>
          <p:cNvPr id="27" name="New shape"/>
          <p:cNvSpPr/>
          <p:nvPr/>
        </p:nvSpPr>
        <p:spPr>
          <a:xfrm>
            <a:off x="254000" y="2958474"/>
            <a:ext cx="317500" cy="20445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ctr" hangingPunct="0">
              <a:buNone/>
              <a:defRPr sz="1050" b="1" i="0">
                <a:solidFill>
                  <a:srgbClr val="000000"/>
                </a:solidFill>
                <a:latin typeface="arial"/>
              </a:defRPr>
            </a:pPr>
            <a:r>
              <a:rPr sz="1050" b="1" i="0" u="none" kern="200">
                <a:solidFill>
                  <a:srgbClr val="000000"/>
                </a:solidFill>
                <a:latin typeface="arial"/>
              </a:rPr>
              <a:t>35</a:t>
            </a:r>
          </a:p>
        </p:txBody>
      </p:sp>
      <p:sp>
        <p:nvSpPr>
          <p:cNvPr id="28" name="New shape"/>
          <p:cNvSpPr/>
          <p:nvPr/>
        </p:nvSpPr>
        <p:spPr>
          <a:xfrm>
            <a:off x="571500" y="2838450"/>
            <a:ext cx="4663440" cy="4191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00" tIns="0" rIns="317500" bIns="0" rtlCol="0" anchor="ctr">
            <a:normAutofit/>
          </a:bodyPr>
          <a:lstStyle>
            <a:defPPr>
              <a:defRPr kern="200"/>
            </a:defPPr>
          </a:lstStyle>
          <a:p>
            <a:pPr marL="0" lvl="0" indent="0" algn="l" hangingPunct="0">
              <a:buNone/>
              <a:defRPr sz="1050" b="0" i="0">
                <a:solidFill>
                  <a:srgbClr val="000000"/>
                </a:solidFill>
                <a:latin typeface="arial"/>
              </a:defRPr>
            </a:pPr>
            <a:r>
              <a:rPr sz="1050" b="0" i="0" u="none" kern="200">
                <a:solidFill>
                  <a:srgbClr val="000000"/>
                </a:solidFill>
                <a:latin typeface="arial"/>
              </a:rPr>
              <a:t>My organization promotes an environment of physical, mental, and social well-being.</a:t>
            </a:r>
            <a:r>
              <a:rPr sz="1400" b="0" i="0" u="none" kern="200">
                <a:solidFill>
                  <a:srgbClr val="000000"/>
                </a:solidFill>
                <a:latin typeface="arial"/>
              </a:rPr>
              <a:t> ⋆ </a:t>
            </a:r>
          </a:p>
        </p:txBody>
      </p:sp>
      <p:sp>
        <p:nvSpPr>
          <p:cNvPr id="30" name="New shape"/>
          <p:cNvSpPr/>
          <p:nvPr/>
        </p:nvSpPr>
        <p:spPr>
          <a:xfrm>
            <a:off x="5435600" y="2960377"/>
            <a:ext cx="863600" cy="17524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 sz="1200" b="1" i="0" kern="200">
                <a:solidFill>
                  <a:srgbClr val="000000"/>
                </a:solidFill>
                <a:latin typeface="arial"/>
              </a:defRPr>
            </a:pPr>
            <a:r>
              <a:rPr lang="en-US" kern="200"/>
              <a:t>60</a:t>
            </a:r>
          </a:p>
        </p:txBody>
      </p:sp>
      <p:sp>
        <p:nvSpPr>
          <p:cNvPr id="31" name="New shape"/>
          <p:cNvSpPr/>
          <p:nvPr/>
        </p:nvSpPr>
        <p:spPr>
          <a:xfrm>
            <a:off x="6508750" y="2889250"/>
            <a:ext cx="444500" cy="31750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>
              <a:defRPr sz="1200" b="0" i="0">
                <a:solidFill>
                  <a:srgbClr val="4A4A4A"/>
                </a:solidFill>
                <a:latin typeface="Arial"/>
              </a:defRPr>
            </a:pPr>
            <a:r>
              <a:rPr lang="en-US" sz="1200" b="0">
                <a:latin typeface="arial"/>
              </a:rPr>
              <a:t>n/a</a:t>
            </a:r>
          </a:p>
        </p:txBody>
      </p:sp>
      <p:sp>
        <p:nvSpPr>
          <p:cNvPr id="32" name="New shape"/>
          <p:cNvSpPr/>
          <p:nvPr/>
        </p:nvSpPr>
        <p:spPr>
          <a:xfrm>
            <a:off x="7372350" y="2889250"/>
            <a:ext cx="444500" cy="317500"/>
          </a:xfrm>
          <a:prstGeom prst="rect">
            <a:avLst/>
          </a:prstGeom>
          <a:solidFill>
            <a:srgbClr val="E9928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4A4A4A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-5</a:t>
            </a:r>
          </a:p>
        </p:txBody>
      </p:sp>
      <p:sp>
        <p:nvSpPr>
          <p:cNvPr id="33" name="New shape"/>
          <p:cNvSpPr/>
          <p:nvPr/>
        </p:nvSpPr>
        <p:spPr>
          <a:xfrm>
            <a:off x="8235950" y="2889250"/>
            <a:ext cx="444500" cy="317500"/>
          </a:xfrm>
          <a:prstGeom prst="rect">
            <a:avLst/>
          </a:prstGeom>
          <a:solidFill>
            <a:srgbClr val="DA605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>
            <a:noAutofit/>
          </a:bodyPr>
          <a:lstStyle/>
          <a:p>
            <a:pPr algn="ctr">
              <a:defRPr sz="1200" b="1" i="0">
                <a:solidFill>
                  <a:srgbClr val="FFFFFF"/>
                </a:solidFill>
                <a:latin typeface="Arial"/>
              </a:defRPr>
            </a:pPr>
            <a:r>
              <a:rPr lang="en-US" sz="1200" b="1">
                <a:latin typeface="arial"/>
              </a:rPr>
              <a:t>-12*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688990" cy="1296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1659" y="3068960"/>
            <a:ext cx="72728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Collecting your input on actions to take in key areas.</a:t>
            </a:r>
            <a:endParaRPr lang="en-US" sz="4400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87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688990" cy="1296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916832"/>
            <a:ext cx="58326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 assembly of staff dedicated to improving communications between UC administrators and staff and between staff at UC locations.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Founded in 1974.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1992, CUCSA chair and vice chair began presenting annual reports to the UC Board of Regents.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42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688990" cy="1296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996952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Thank you!</a:t>
            </a:r>
            <a:endParaRPr lang="en-US" sz="4400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9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688990" cy="1296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740" y="2060848"/>
            <a:ext cx="74168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CUCSA worked for 10 years to get staff representation at the Regents “table.” This was realized in 2006-07 when the first staff advisor to the Regents was appointed.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Two delegates (senior and junior) from each campus, lab and UC ANR attend three-day meetings quarterly. The meetings rotate between the campuses and sites.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CUCSA will be hosted by UC ANR in September 2018.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10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490"/>
            <a:ext cx="9144000" cy="3953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5661248"/>
            <a:ext cx="295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CUCSA delegates, 2017-18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58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688990" cy="1296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276872"/>
            <a:ext cx="752827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2016-17 Workgroups</a:t>
            </a:r>
            <a:endParaRPr lang="en-US" sz="2400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Diversity and Inclusion (UC ANR Junior Delegate </a:t>
            </a:r>
            <a:r>
              <a:rPr lang="en-US" sz="2000" dirty="0" smtClean="0"/>
              <a:t>Jeannette Warnert)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Financial Wellness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Government </a:t>
            </a:r>
            <a:r>
              <a:rPr lang="en-US" sz="2000" dirty="0" smtClean="0"/>
              <a:t>Advocacy</a:t>
            </a:r>
            <a:br>
              <a:rPr lang="en-US" sz="2000" dirty="0" smtClean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Work-Life Balance (UC ANR Senior Delegate Lori Renstrom)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Internal Operations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29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688990" cy="1296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276872"/>
            <a:ext cx="7571112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2017-18 Action Teams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Diversity and Inclusion (UC ANR Junior Delegate </a:t>
            </a:r>
            <a:r>
              <a:rPr lang="en-US" sz="2000" dirty="0" err="1" smtClean="0"/>
              <a:t>LeChé</a:t>
            </a:r>
            <a:r>
              <a:rPr lang="en-US" sz="2000" dirty="0" smtClean="0"/>
              <a:t> McGill)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Financial Wellness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Government Advocacy (UC ANR Senior Delegate Jeannette Warnert)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Mental Wellness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Internal Operations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45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0"/>
            <a:ext cx="5364088" cy="7520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Develop a training module for all campuses that includes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Concepts of bias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Micro aggressions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How to train search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62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0"/>
            <a:ext cx="5364088" cy="7520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Develop a training module for all campuses that includes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Concepts of bias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Micro aggressions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How to train search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Leverage CUCSA and local staff assemblies for brainstorming, and sharing diversity and inclusion practices</a:t>
            </a:r>
            <a:br>
              <a:rPr lang="en-US" sz="2000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112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0"/>
            <a:ext cx="5364088" cy="7520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33843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Develop a training module for all campuses that includes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Concepts of bias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Micro aggressions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How to train search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Leverage CUCSA and local staff assemblies for brainstorming, and sharing diversity and inclusion practices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Ask hiring managers and HR to work with local staff assembly and share open positions in order to increase diversity, especially in senior management level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91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6392"/>
  <p:tag name="AS_OS" val="Microsoft Windows NT 6.1.7601 Service Pack 1"/>
  <p:tag name="AS_RELEASE_DATE" val="2013.12.03"/>
  <p:tag name="AS_TITLE" val="Aspose.Slides for .NET 4.0"/>
  <p:tag name="AS_VERSION" val="8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640</Words>
  <Application>Microsoft Office PowerPoint</Application>
  <PresentationFormat>On-screen Show (4:3)</PresentationFormat>
  <Paragraphs>152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Khristepher Santos (TR/DST/GRC, Manila (Rizal Drive))</dc:creator>
  <cp:lastModifiedBy>Jeannette Ellen Warnert</cp:lastModifiedBy>
  <cp:revision>45</cp:revision>
  <cp:lastPrinted>2017-08-04T17:16:44Z</cp:lastPrinted>
  <dcterms:created xsi:type="dcterms:W3CDTF">2016-02-29T21:01:55Z</dcterms:created>
  <dcterms:modified xsi:type="dcterms:W3CDTF">2017-10-09T23:48:08Z</dcterms:modified>
</cp:coreProperties>
</file>