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sldIdLst>
    <p:sldId id="259" r:id="rId3"/>
    <p:sldId id="257" r:id="rId4"/>
    <p:sldId id="261" r:id="rId5"/>
    <p:sldId id="262" r:id="rId6"/>
    <p:sldId id="264" r:id="rId7"/>
    <p:sldId id="263" r:id="rId8"/>
    <p:sldId id="265" r:id="rId9"/>
    <p:sldId id="260" r:id="rId10"/>
    <p:sldId id="266"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varScale="1">
        <p:scale>
          <a:sx n="72" d="100"/>
          <a:sy n="72" d="100"/>
        </p:scale>
        <p:origin x="7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572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A4D9991-88BB-405F-9A51-3E334504B347}"/>
              </a:ext>
            </a:extLst>
          </p:cNvPr>
          <p:cNvSpPr>
            <a:spLocks noGrp="1"/>
          </p:cNvSpPr>
          <p:nvPr>
            <p:ph type="dt" sz="half" idx="10"/>
          </p:nvPr>
        </p:nvSpPr>
        <p:spPr/>
        <p:txBody>
          <a:bodyPr/>
          <a:lstStyle>
            <a:lvl1pPr>
              <a:defRPr/>
            </a:lvl1pPr>
          </a:lstStyle>
          <a:p>
            <a:fld id="{3ABF72D5-5411-4499-93DD-C5F848BA5D60}" type="datetimeFigureOut">
              <a:rPr lang="en-US" altLang="en-US"/>
              <a:pPr/>
              <a:t>10/11/2017</a:t>
            </a:fld>
            <a:endParaRPr lang="en-US" altLang="en-US"/>
          </a:p>
        </p:txBody>
      </p:sp>
      <p:sp>
        <p:nvSpPr>
          <p:cNvPr id="6" name="Footer Placeholder 4">
            <a:extLst>
              <a:ext uri="{FF2B5EF4-FFF2-40B4-BE49-F238E27FC236}">
                <a16:creationId xmlns:a16="http://schemas.microsoft.com/office/drawing/2014/main" id="{B63BD8AE-676D-48E6-AD68-CB4CEF94C6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83A72D-16C5-4940-9E1F-4F486F47F1B0}"/>
              </a:ext>
            </a:extLst>
          </p:cNvPr>
          <p:cNvSpPr>
            <a:spLocks noGrp="1"/>
          </p:cNvSpPr>
          <p:nvPr>
            <p:ph type="sldNum" sz="quarter" idx="12"/>
          </p:nvPr>
        </p:nvSpPr>
        <p:spPr/>
        <p:txBody>
          <a:bodyPr/>
          <a:lstStyle>
            <a:lvl1pPr>
              <a:defRPr/>
            </a:lvl1pPr>
          </a:lstStyle>
          <a:p>
            <a:fld id="{FBA5632A-AA4C-4B2F-BBEE-34342356D04E}" type="slidenum">
              <a:rPr lang="en-US" altLang="en-US"/>
              <a:pPr/>
              <a:t>‹#›</a:t>
            </a:fld>
            <a:endParaRPr lang="en-US" altLang="en-US"/>
          </a:p>
        </p:txBody>
      </p:sp>
    </p:spTree>
    <p:extLst>
      <p:ext uri="{BB962C8B-B14F-4D97-AF65-F5344CB8AC3E}">
        <p14:creationId xmlns:p14="http://schemas.microsoft.com/office/powerpoint/2010/main" val="40436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60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3020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19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98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3651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0775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E0C8CE-222A-4574-91D8-83F382DB51D6}"/>
              </a:ext>
            </a:extLst>
          </p:cNvPr>
          <p:cNvSpPr>
            <a:spLocks noGrp="1"/>
          </p:cNvSpPr>
          <p:nvPr>
            <p:ph type="dt" sz="half" idx="10"/>
          </p:nvPr>
        </p:nvSpPr>
        <p:spPr/>
        <p:txBody>
          <a:bodyPr/>
          <a:lstStyle>
            <a:lvl1pPr>
              <a:defRPr/>
            </a:lvl1pPr>
          </a:lstStyle>
          <a:p>
            <a:fld id="{1E91D6B5-2546-49E7-809B-2302CF09B11C}" type="datetimeFigureOut">
              <a:rPr lang="en-US" altLang="en-US"/>
              <a:pPr/>
              <a:t>10/11/2017</a:t>
            </a:fld>
            <a:endParaRPr lang="en-US" altLang="en-US"/>
          </a:p>
        </p:txBody>
      </p:sp>
      <p:sp>
        <p:nvSpPr>
          <p:cNvPr id="6" name="Footer Placeholder 4">
            <a:extLst>
              <a:ext uri="{FF2B5EF4-FFF2-40B4-BE49-F238E27FC236}">
                <a16:creationId xmlns:a16="http://schemas.microsoft.com/office/drawing/2014/main" id="{714AD032-D06D-4862-AA91-8D8630DA57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079168-1A8F-4155-BC09-5071C7591628}"/>
              </a:ext>
            </a:extLst>
          </p:cNvPr>
          <p:cNvSpPr>
            <a:spLocks noGrp="1"/>
          </p:cNvSpPr>
          <p:nvPr>
            <p:ph type="sldNum" sz="quarter" idx="12"/>
          </p:nvPr>
        </p:nvSpPr>
        <p:spPr/>
        <p:txBody>
          <a:bodyPr/>
          <a:lstStyle>
            <a:lvl1pPr>
              <a:defRPr/>
            </a:lvl1pPr>
          </a:lstStyle>
          <a:p>
            <a:fld id="{12E47308-D152-4E93-83C8-5E1FFC73E97C}" type="slidenum">
              <a:rPr lang="en-US" altLang="en-US"/>
              <a:pPr/>
              <a:t>‹#›</a:t>
            </a:fld>
            <a:endParaRPr lang="en-US" altLang="en-US"/>
          </a:p>
        </p:txBody>
      </p:sp>
    </p:spTree>
    <p:extLst>
      <p:ext uri="{BB962C8B-B14F-4D97-AF65-F5344CB8AC3E}">
        <p14:creationId xmlns:p14="http://schemas.microsoft.com/office/powerpoint/2010/main" val="262975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38BC33-BFBB-47EE-9429-29848D913F0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6595B72-820E-4DE4-ACF7-552A45C16EEB}"/>
              </a:ext>
            </a:extLst>
          </p:cNvPr>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descr="ANR_slide_mast.png">
            <a:extLst>
              <a:ext uri="{FF2B5EF4-FFF2-40B4-BE49-F238E27FC236}">
                <a16:creationId xmlns:a16="http://schemas.microsoft.com/office/drawing/2014/main" id="{C9044AC1-F45A-4DEC-8865-276079526E4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7340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C279825-384F-47FD-B022-16C8BA31D92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99E1F37-978B-4E96-8343-E0EC30448E8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436D65-B243-44C8-A91A-B78744BBE81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BA968E9-7F73-453C-B453-24B09CDB5F3B}" type="datetimeFigureOut">
              <a:rPr lang="en-US" altLang="en-US"/>
              <a:pPr/>
              <a:t>10/11/2017</a:t>
            </a:fld>
            <a:endParaRPr lang="en-US" altLang="en-US"/>
          </a:p>
        </p:txBody>
      </p:sp>
      <p:sp>
        <p:nvSpPr>
          <p:cNvPr id="5" name="Footer Placeholder 4">
            <a:extLst>
              <a:ext uri="{FF2B5EF4-FFF2-40B4-BE49-F238E27FC236}">
                <a16:creationId xmlns:a16="http://schemas.microsoft.com/office/drawing/2014/main" id="{2F0095F6-076F-409D-BD9E-AA95E9144A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4C92964-461C-4C44-B615-899F7ED27C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2AA90E4-9AD7-44B1-B564-D97E8B6463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4">
            <a:extLst>
              <a:ext uri="{FF2B5EF4-FFF2-40B4-BE49-F238E27FC236}">
                <a16:creationId xmlns:a16="http://schemas.microsoft.com/office/drawing/2014/main" id="{0EA60AED-596A-4299-84A3-0DB9351E5D56}"/>
              </a:ext>
            </a:extLst>
          </p:cNvPr>
          <p:cNvSpPr>
            <a:spLocks noGrp="1"/>
          </p:cNvSpPr>
          <p:nvPr>
            <p:ph type="title"/>
          </p:nvPr>
        </p:nvSpPr>
        <p:spPr/>
        <p:txBody>
          <a:bodyPr/>
          <a:lstStyle/>
          <a:p>
            <a:pPr eaLnBrk="1" hangingPunct="1"/>
            <a:r>
              <a:rPr lang="en-US" altLang="en-US" dirty="0">
                <a:effectLst>
                  <a:glow rad="101600">
                    <a:srgbClr val="FFFF00">
                      <a:alpha val="40000"/>
                    </a:srgbClr>
                  </a:glow>
                </a:effectLst>
              </a:rPr>
              <a:t>History of the previous UC ANR Staff Congress (Assembly)</a:t>
            </a:r>
          </a:p>
        </p:txBody>
      </p:sp>
      <p:sp>
        <p:nvSpPr>
          <p:cNvPr id="5122" name="Content Placeholder 1">
            <a:extLst>
              <a:ext uri="{FF2B5EF4-FFF2-40B4-BE49-F238E27FC236}">
                <a16:creationId xmlns:a16="http://schemas.microsoft.com/office/drawing/2014/main" id="{6D9FB1CA-1CB3-4BF5-9A71-882C713457B9}"/>
              </a:ext>
            </a:extLst>
          </p:cNvPr>
          <p:cNvSpPr>
            <a:spLocks noGrp="1"/>
          </p:cNvSpPr>
          <p:nvPr>
            <p:ph sz="half" idx="1"/>
          </p:nvPr>
        </p:nvSpPr>
        <p:spPr>
          <a:xfrm>
            <a:off x="211015" y="2243798"/>
            <a:ext cx="9129933" cy="5004582"/>
          </a:xfrm>
        </p:spPr>
        <p:txBody>
          <a:bodyPr/>
          <a:lstStyle/>
          <a:p>
            <a:pPr eaLnBrk="1" hangingPunct="1"/>
            <a:r>
              <a:rPr lang="en-US" altLang="en-US" sz="2400" dirty="0">
                <a:latin typeface="Georgia" panose="02040502050405020303" pitchFamily="18" charset="0"/>
              </a:rPr>
              <a:t>Why was the Staff Congress formed and by whom?</a:t>
            </a:r>
          </a:p>
          <a:p>
            <a:pPr eaLnBrk="1" hangingPunct="1"/>
            <a:r>
              <a:rPr lang="en-US" altLang="en-US" sz="2400" dirty="0">
                <a:latin typeface="Georgia" panose="02040502050405020303" pitchFamily="18" charset="0"/>
              </a:rPr>
              <a:t>When did the program take place?</a:t>
            </a:r>
          </a:p>
          <a:p>
            <a:r>
              <a:rPr lang="en-US" altLang="en-US" sz="2400" dirty="0">
                <a:latin typeface="Georgia" panose="02040502050405020303" pitchFamily="18" charset="0"/>
              </a:rPr>
              <a:t>Who was involved? How what it structured?</a:t>
            </a:r>
          </a:p>
          <a:p>
            <a:r>
              <a:rPr lang="en-US" altLang="en-US" sz="2400" dirty="0">
                <a:latin typeface="Georgia" panose="02040502050405020303" pitchFamily="18" charset="0"/>
              </a:rPr>
              <a:t>What types of programs were available? How were the programs supported by administration/leadership?</a:t>
            </a:r>
          </a:p>
          <a:p>
            <a:r>
              <a:rPr lang="en-US" altLang="en-US" sz="2400" dirty="0">
                <a:latin typeface="Georgia" panose="02040502050405020303" pitchFamily="18" charset="0"/>
              </a:rPr>
              <a:t>Where did the Staff Congress end up?</a:t>
            </a:r>
          </a:p>
          <a:p>
            <a:endParaRPr lang="en-US" altLang="en-US" sz="2400" dirty="0">
              <a:latin typeface="Georgia" panose="02040502050405020303" pitchFamily="18" charset="0"/>
            </a:endParaRPr>
          </a:p>
          <a:p>
            <a:pPr marL="0" indent="0" eaLnBrk="1" hangingPunct="1">
              <a:buNone/>
            </a:pPr>
            <a:endParaRPr lang="en-US" altLang="en-US" sz="2400" dirty="0">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0CB712-9FC0-418A-94BA-47454B580A1A}"/>
              </a:ext>
            </a:extLst>
          </p:cNvPr>
          <p:cNvSpPr>
            <a:spLocks noGrp="1"/>
          </p:cNvSpPr>
          <p:nvPr>
            <p:ph type="subTitle" idx="1"/>
          </p:nvPr>
        </p:nvSpPr>
        <p:spPr>
          <a:xfrm>
            <a:off x="819150" y="1268071"/>
            <a:ext cx="7505700" cy="3108960"/>
          </a:xfrm>
        </p:spPr>
        <p:txBody>
          <a:bodyPr/>
          <a:lstStyle/>
          <a:p>
            <a:pPr marL="457200" indent="-457200" eaLnBrk="1" hangingPunct="1">
              <a:buFont typeface="Wingdings" panose="05000000000000000000" pitchFamily="2" charset="2"/>
              <a:buChar char="q"/>
            </a:pPr>
            <a:endParaRPr lang="en-US" altLang="en-US" sz="2000" i="1" dirty="0">
              <a:solidFill>
                <a:srgbClr val="898989"/>
              </a:solidFill>
            </a:endParaRPr>
          </a:p>
          <a:p>
            <a:pPr marL="457200" indent="-457200">
              <a:buFont typeface="Wingdings" panose="05000000000000000000" pitchFamily="2" charset="2"/>
              <a:buChar char="q"/>
            </a:pPr>
            <a:r>
              <a:rPr lang="en-US" altLang="en-US" sz="2000" i="1" dirty="0">
                <a:solidFill>
                  <a:srgbClr val="898989"/>
                </a:solidFill>
              </a:rPr>
              <a:t>“Give a voice to staff employees.” </a:t>
            </a:r>
          </a:p>
          <a:p>
            <a:pPr marL="457200" indent="-457200">
              <a:buFont typeface="Wingdings" panose="05000000000000000000" pitchFamily="2" charset="2"/>
              <a:buChar char="q"/>
            </a:pPr>
            <a:endParaRPr lang="en-US" altLang="en-US" sz="2000" dirty="0">
              <a:solidFill>
                <a:srgbClr val="898989"/>
              </a:solidFill>
            </a:endParaRPr>
          </a:p>
          <a:p>
            <a:pPr marL="457200" indent="-457200">
              <a:buFont typeface="Wingdings" panose="05000000000000000000" pitchFamily="2" charset="2"/>
              <a:buChar char="q"/>
            </a:pPr>
            <a:r>
              <a:rPr lang="en-US" altLang="en-US" sz="2000" dirty="0">
                <a:solidFill>
                  <a:srgbClr val="898989"/>
                </a:solidFill>
              </a:rPr>
              <a:t>a </a:t>
            </a:r>
            <a:r>
              <a:rPr lang="en-US" altLang="en-US" sz="2000" i="1" dirty="0">
                <a:solidFill>
                  <a:srgbClr val="898989"/>
                </a:solidFill>
              </a:rPr>
              <a:t>“real voice” </a:t>
            </a:r>
            <a:r>
              <a:rPr lang="en-US" altLang="en-US" sz="2000" dirty="0">
                <a:solidFill>
                  <a:srgbClr val="898989"/>
                </a:solidFill>
              </a:rPr>
              <a:t>&amp; </a:t>
            </a:r>
            <a:r>
              <a:rPr lang="en-US" altLang="en-US" sz="2000" i="1" dirty="0">
                <a:solidFill>
                  <a:srgbClr val="898989"/>
                </a:solidFill>
              </a:rPr>
              <a:t>“not the usual lip service/empty promises”</a:t>
            </a:r>
          </a:p>
          <a:p>
            <a:pPr marL="457200" indent="-457200" eaLnBrk="1" hangingPunct="1">
              <a:buFont typeface="Wingdings" panose="05000000000000000000" pitchFamily="2" charset="2"/>
              <a:buChar char="q"/>
            </a:pPr>
            <a:endParaRPr lang="en-US" altLang="en-US" sz="2000" dirty="0">
              <a:solidFill>
                <a:srgbClr val="898989"/>
              </a:solidFill>
            </a:endParaRPr>
          </a:p>
          <a:p>
            <a:pPr marL="457200" indent="-457200" eaLnBrk="1" hangingPunct="1">
              <a:buFont typeface="Wingdings" panose="05000000000000000000" pitchFamily="2" charset="2"/>
              <a:buChar char="q"/>
            </a:pPr>
            <a:r>
              <a:rPr lang="en-US" altLang="en-US" sz="2000" dirty="0">
                <a:solidFill>
                  <a:srgbClr val="898989"/>
                </a:solidFill>
              </a:rPr>
              <a:t>To create a direct line of communication from staff employees to administration/leadership.</a:t>
            </a:r>
          </a:p>
          <a:p>
            <a:pPr marL="457200" indent="-457200" eaLnBrk="1" hangingPunct="1">
              <a:buFont typeface="Wingdings" panose="05000000000000000000" pitchFamily="2" charset="2"/>
              <a:buChar char="q"/>
            </a:pPr>
            <a:endParaRPr lang="en-US" altLang="en-US" sz="2000" dirty="0">
              <a:solidFill>
                <a:srgbClr val="898989"/>
              </a:solidFill>
            </a:endParaRPr>
          </a:p>
          <a:p>
            <a:pPr marL="457200" indent="-457200" eaLnBrk="1" hangingPunct="1">
              <a:buFont typeface="Wingdings" panose="05000000000000000000" pitchFamily="2" charset="2"/>
              <a:buChar char="q"/>
            </a:pPr>
            <a:r>
              <a:rPr lang="en-US" altLang="en-US" sz="2000" dirty="0">
                <a:solidFill>
                  <a:srgbClr val="898989"/>
                </a:solidFill>
              </a:rPr>
              <a:t>To develop and maintain a monetary reward system for those employees that illustrate outstanding work ethic, teamwork, and ingenuity. </a:t>
            </a:r>
          </a:p>
          <a:p>
            <a:pPr marL="457200" indent="-457200" eaLnBrk="1" hangingPunct="1">
              <a:buFont typeface="Wingdings" panose="05000000000000000000" pitchFamily="2" charset="2"/>
              <a:buChar char="q"/>
            </a:pPr>
            <a:endParaRPr lang="en-US" altLang="en-US" sz="2000" dirty="0">
              <a:solidFill>
                <a:srgbClr val="898989"/>
              </a:solidFill>
            </a:endParaRPr>
          </a:p>
          <a:p>
            <a:pPr marL="457200" indent="-457200" eaLnBrk="1" hangingPunct="1">
              <a:buFont typeface="Wingdings" panose="05000000000000000000" pitchFamily="2" charset="2"/>
              <a:buChar char="q"/>
            </a:pPr>
            <a:r>
              <a:rPr lang="en-US" altLang="en-US" sz="2000" dirty="0">
                <a:solidFill>
                  <a:srgbClr val="898989"/>
                </a:solidFill>
              </a:rPr>
              <a:t>Established by VP of Research &amp; Extension and Human Resources  </a:t>
            </a:r>
          </a:p>
        </p:txBody>
      </p:sp>
      <p:sp>
        <p:nvSpPr>
          <p:cNvPr id="5" name="Title 4">
            <a:extLst>
              <a:ext uri="{FF2B5EF4-FFF2-40B4-BE49-F238E27FC236}">
                <a16:creationId xmlns:a16="http://schemas.microsoft.com/office/drawing/2014/main" id="{D6C76A96-D008-43D8-B39A-CBAC645B45D5}"/>
              </a:ext>
            </a:extLst>
          </p:cNvPr>
          <p:cNvSpPr>
            <a:spLocks noGrp="1"/>
          </p:cNvSpPr>
          <p:nvPr>
            <p:ph type="ctrTitle"/>
          </p:nvPr>
        </p:nvSpPr>
        <p:spPr>
          <a:xfrm>
            <a:off x="685800" y="1046945"/>
            <a:ext cx="7772400" cy="270657"/>
          </a:xfrm>
        </p:spPr>
        <p:txBody>
          <a:bodyPr/>
          <a:lstStyle/>
          <a:p>
            <a:r>
              <a:rPr lang="en-US" altLang="en-US" dirty="0"/>
              <a:t>Why was the Staff Congress formed and by whom?</a:t>
            </a:r>
            <a:br>
              <a:rPr lang="en-US" altLang="en-US" dirty="0">
                <a:latin typeface="Georgia" panose="02040502050405020303" pitchFamily="18" charset="0"/>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23F1-CA72-40D6-813B-F5CEF3404026}"/>
              </a:ext>
            </a:extLst>
          </p:cNvPr>
          <p:cNvSpPr>
            <a:spLocks noGrp="1"/>
          </p:cNvSpPr>
          <p:nvPr>
            <p:ph type="title"/>
          </p:nvPr>
        </p:nvSpPr>
        <p:spPr/>
        <p:txBody>
          <a:bodyPr/>
          <a:lstStyle/>
          <a:p>
            <a:r>
              <a:rPr lang="en-US" altLang="en-US" sz="3600" dirty="0">
                <a:latin typeface="Georgia" panose="02040502050405020303" pitchFamily="18" charset="0"/>
              </a:rPr>
              <a:t>When did the program take place?</a:t>
            </a:r>
            <a:br>
              <a:rPr lang="en-US" alt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222ECAD9-649F-48E9-99F9-7862A1F9B5C2}"/>
              </a:ext>
            </a:extLst>
          </p:cNvPr>
          <p:cNvSpPr>
            <a:spLocks noGrp="1"/>
          </p:cNvSpPr>
          <p:nvPr>
            <p:ph sz="half" idx="1"/>
          </p:nvPr>
        </p:nvSpPr>
        <p:spPr>
          <a:xfrm>
            <a:off x="2201593" y="1053319"/>
            <a:ext cx="7322235" cy="622494"/>
          </a:xfrm>
        </p:spPr>
        <p:txBody>
          <a:bodyPr/>
          <a:lstStyle/>
          <a:p>
            <a:r>
              <a:rPr lang="en-US" dirty="0"/>
              <a:t>Approx. from </a:t>
            </a:r>
            <a:r>
              <a:rPr lang="en-US" dirty="0">
                <a:effectLst>
                  <a:glow rad="63500">
                    <a:schemeClr val="accent3">
                      <a:satMod val="175000"/>
                      <a:alpha val="40000"/>
                    </a:schemeClr>
                  </a:glow>
                </a:effectLst>
              </a:rPr>
              <a:t>1998</a:t>
            </a:r>
            <a:r>
              <a:rPr lang="en-US" dirty="0"/>
              <a:t> to </a:t>
            </a:r>
            <a:r>
              <a:rPr lang="en-US" dirty="0">
                <a:effectLst>
                  <a:glow rad="63500">
                    <a:schemeClr val="accent3">
                      <a:satMod val="175000"/>
                      <a:alpha val="40000"/>
                    </a:schemeClr>
                  </a:glow>
                </a:effectLst>
              </a:rPr>
              <a:t>2003</a:t>
            </a:r>
          </a:p>
          <a:p>
            <a:endParaRPr lang="en-US" dirty="0"/>
          </a:p>
          <a:p>
            <a:pPr marL="0" indent="0">
              <a:buNone/>
            </a:pPr>
            <a:endParaRPr lang="en-US" dirty="0"/>
          </a:p>
        </p:txBody>
      </p:sp>
      <p:pic>
        <p:nvPicPr>
          <p:cNvPr id="8" name="Picture 7">
            <a:extLst>
              <a:ext uri="{FF2B5EF4-FFF2-40B4-BE49-F238E27FC236}">
                <a16:creationId xmlns:a16="http://schemas.microsoft.com/office/drawing/2014/main" id="{F5BDEA6D-5657-49DA-8FF0-CA4BE10A0627}"/>
              </a:ext>
            </a:extLst>
          </p:cNvPr>
          <p:cNvPicPr>
            <a:picLocks noChangeAspect="1"/>
          </p:cNvPicPr>
          <p:nvPr/>
        </p:nvPicPr>
        <p:blipFill>
          <a:blip r:embed="rId2"/>
          <a:stretch>
            <a:fillRect/>
          </a:stretch>
        </p:blipFill>
        <p:spPr>
          <a:xfrm>
            <a:off x="608037" y="1986280"/>
            <a:ext cx="7953144" cy="34016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574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E841-F79E-444C-BC29-88197420C6D8}"/>
              </a:ext>
            </a:extLst>
          </p:cNvPr>
          <p:cNvSpPr>
            <a:spLocks noGrp="1"/>
          </p:cNvSpPr>
          <p:nvPr>
            <p:ph type="title"/>
          </p:nvPr>
        </p:nvSpPr>
        <p:spPr>
          <a:xfrm>
            <a:off x="457200" y="654145"/>
            <a:ext cx="8229600" cy="1143000"/>
          </a:xfrm>
        </p:spPr>
        <p:txBody>
          <a:bodyPr/>
          <a:lstStyle/>
          <a:p>
            <a:r>
              <a:rPr lang="en-US" dirty="0"/>
              <a:t>Who was </a:t>
            </a:r>
            <a:r>
              <a:rPr lang="en-US" dirty="0">
                <a:effectLst>
                  <a:glow rad="63500">
                    <a:schemeClr val="accent1">
                      <a:satMod val="175000"/>
                      <a:alpha val="40000"/>
                    </a:schemeClr>
                  </a:glow>
                </a:effectLst>
              </a:rPr>
              <a:t>involved</a:t>
            </a:r>
            <a:r>
              <a:rPr lang="en-US" dirty="0"/>
              <a:t>?</a:t>
            </a:r>
            <a:br>
              <a:rPr lang="en-US" dirty="0"/>
            </a:br>
            <a:endParaRPr lang="en-US" dirty="0"/>
          </a:p>
        </p:txBody>
      </p:sp>
      <p:sp>
        <p:nvSpPr>
          <p:cNvPr id="3" name="Content Placeholder 2">
            <a:extLst>
              <a:ext uri="{FF2B5EF4-FFF2-40B4-BE49-F238E27FC236}">
                <a16:creationId xmlns:a16="http://schemas.microsoft.com/office/drawing/2014/main" id="{4C565FA9-1E0B-4F10-9309-41BD1C419EFA}"/>
              </a:ext>
            </a:extLst>
          </p:cNvPr>
          <p:cNvSpPr>
            <a:spLocks noGrp="1"/>
          </p:cNvSpPr>
          <p:nvPr>
            <p:ph idx="1"/>
          </p:nvPr>
        </p:nvSpPr>
        <p:spPr>
          <a:xfrm>
            <a:off x="457200" y="1932548"/>
            <a:ext cx="8229600" cy="3658089"/>
          </a:xfrm>
        </p:spPr>
        <p:txBody>
          <a:bodyPr/>
          <a:lstStyle/>
          <a:p>
            <a:pPr>
              <a:buFont typeface="Wingdings" panose="05000000000000000000" pitchFamily="2" charset="2"/>
              <a:buChar char="v"/>
            </a:pPr>
            <a:r>
              <a:rPr lang="en-US" sz="2500" dirty="0"/>
              <a:t>Assistant Vice President of Research and Extension Centers, </a:t>
            </a:r>
          </a:p>
          <a:p>
            <a:pPr>
              <a:buFont typeface="Wingdings" panose="05000000000000000000" pitchFamily="2" charset="2"/>
              <a:buChar char="v"/>
            </a:pPr>
            <a:r>
              <a:rPr lang="en-US" sz="2500" dirty="0"/>
              <a:t>Director of Human Resources, </a:t>
            </a:r>
          </a:p>
          <a:p>
            <a:pPr>
              <a:buFont typeface="Wingdings" panose="05000000000000000000" pitchFamily="2" charset="2"/>
              <a:buChar char="v"/>
            </a:pPr>
            <a:r>
              <a:rPr lang="en-US" sz="2500" dirty="0"/>
              <a:t>Superintendents from each REC, </a:t>
            </a:r>
          </a:p>
          <a:p>
            <a:pPr>
              <a:buFont typeface="Wingdings" panose="05000000000000000000" pitchFamily="2" charset="2"/>
              <a:buChar char="v"/>
            </a:pPr>
            <a:r>
              <a:rPr lang="en-US" sz="2500" dirty="0"/>
              <a:t>Appointed delegates (staff employees) from Desert, Hopland, Hansen, Intermountain, Kearney, </a:t>
            </a:r>
            <a:r>
              <a:rPr lang="en-US" sz="2500" dirty="0" err="1"/>
              <a:t>Lindcove</a:t>
            </a:r>
            <a:r>
              <a:rPr lang="en-US" sz="2500" dirty="0"/>
              <a:t>, Sierra Foothill, South Coast REC, Westside REC, and ANR (campus)</a:t>
            </a:r>
          </a:p>
          <a:p>
            <a:endParaRPr lang="en-US" sz="2000" dirty="0"/>
          </a:p>
        </p:txBody>
      </p:sp>
    </p:spTree>
    <p:extLst>
      <p:ext uri="{BB962C8B-B14F-4D97-AF65-F5344CB8AC3E}">
        <p14:creationId xmlns:p14="http://schemas.microsoft.com/office/powerpoint/2010/main" val="374341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BE07-632A-4B26-804A-C0AF730B4F81}"/>
              </a:ext>
            </a:extLst>
          </p:cNvPr>
          <p:cNvSpPr>
            <a:spLocks noGrp="1"/>
          </p:cNvSpPr>
          <p:nvPr>
            <p:ph type="title"/>
          </p:nvPr>
        </p:nvSpPr>
        <p:spPr/>
        <p:txBody>
          <a:bodyPr/>
          <a:lstStyle/>
          <a:p>
            <a:r>
              <a:rPr lang="en-US" dirty="0"/>
              <a:t>How was it structured?</a:t>
            </a:r>
          </a:p>
        </p:txBody>
      </p:sp>
      <p:sp>
        <p:nvSpPr>
          <p:cNvPr id="3" name="Content Placeholder 2">
            <a:extLst>
              <a:ext uri="{FF2B5EF4-FFF2-40B4-BE49-F238E27FC236}">
                <a16:creationId xmlns:a16="http://schemas.microsoft.com/office/drawing/2014/main" id="{12040E64-419A-40FC-A061-CFFCBE8DCCF8}"/>
              </a:ext>
            </a:extLst>
          </p:cNvPr>
          <p:cNvSpPr>
            <a:spLocks noGrp="1"/>
          </p:cNvSpPr>
          <p:nvPr>
            <p:ph idx="1"/>
          </p:nvPr>
        </p:nvSpPr>
        <p:spPr>
          <a:xfrm>
            <a:off x="457200" y="1428189"/>
            <a:ext cx="8229600" cy="3816350"/>
          </a:xfrm>
        </p:spPr>
        <p:txBody>
          <a:bodyPr/>
          <a:lstStyle/>
          <a:p>
            <a:r>
              <a:rPr lang="en-US" sz="2200" dirty="0"/>
              <a:t>Superintendents asked for volunteers from each REC and ANR to serve as delegates representing their location. </a:t>
            </a:r>
            <a:r>
              <a:rPr lang="en-US" sz="2200" i="1" dirty="0"/>
              <a:t>How long did the delegates serve?</a:t>
            </a:r>
          </a:p>
          <a:p>
            <a:r>
              <a:rPr lang="en-US" sz="2200" dirty="0"/>
              <a:t>Delegates attempted to meet every 6 months at different Research and Extension Centers. </a:t>
            </a:r>
          </a:p>
          <a:p>
            <a:r>
              <a:rPr lang="en-US" sz="2200" dirty="0"/>
              <a:t>Human Resource director was available for policy/budgetary assistance and served as the main communication channel to administration for staff decisions, opinions, and comments. The meeting minutes were given to the HR personnel and they decided what information was important to present to the VP. </a:t>
            </a:r>
          </a:p>
          <a:p>
            <a:r>
              <a:rPr lang="en-US" sz="2200" i="1" dirty="0"/>
              <a:t>Staff Assembly may need to examine our current situation.</a:t>
            </a:r>
          </a:p>
          <a:p>
            <a:pPr marL="0" indent="0">
              <a:buNone/>
            </a:pPr>
            <a:endParaRPr lang="en-US" dirty="0"/>
          </a:p>
        </p:txBody>
      </p:sp>
    </p:spTree>
    <p:extLst>
      <p:ext uri="{BB962C8B-B14F-4D97-AF65-F5344CB8AC3E}">
        <p14:creationId xmlns:p14="http://schemas.microsoft.com/office/powerpoint/2010/main" val="294371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5B33-0BBD-4635-90AD-BCA8E5448770}"/>
              </a:ext>
            </a:extLst>
          </p:cNvPr>
          <p:cNvSpPr>
            <a:spLocks noGrp="1"/>
          </p:cNvSpPr>
          <p:nvPr>
            <p:ph type="title"/>
          </p:nvPr>
        </p:nvSpPr>
        <p:spPr>
          <a:xfrm>
            <a:off x="144194" y="443771"/>
            <a:ext cx="8855612" cy="1143000"/>
          </a:xfrm>
        </p:spPr>
        <p:txBody>
          <a:bodyPr/>
          <a:lstStyle/>
          <a:p>
            <a:r>
              <a:rPr lang="en-US" altLang="en-US" sz="2800" dirty="0">
                <a:latin typeface="Georgia" panose="02040502050405020303" pitchFamily="18" charset="0"/>
              </a:rPr>
              <a:t>What types of programs were available? </a:t>
            </a:r>
            <a:br>
              <a:rPr lang="en-US" altLang="en-US" dirty="0">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06AC26A5-B22E-4DDF-A978-2A7D05AAB226}"/>
              </a:ext>
            </a:extLst>
          </p:cNvPr>
          <p:cNvSpPr>
            <a:spLocks noGrp="1"/>
          </p:cNvSpPr>
          <p:nvPr>
            <p:ph sz="half" idx="1"/>
          </p:nvPr>
        </p:nvSpPr>
        <p:spPr>
          <a:xfrm>
            <a:off x="457200" y="1318846"/>
            <a:ext cx="8229600" cy="4519245"/>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buFont typeface="Wingdings" panose="05000000000000000000" pitchFamily="2" charset="2"/>
              <a:buChar char="Ø"/>
            </a:pPr>
            <a:r>
              <a:rPr lang="en-US" sz="2000" b="1" dirty="0"/>
              <a:t>Staff Advisory Board </a:t>
            </a:r>
            <a:r>
              <a:rPr lang="en-US" sz="2000" dirty="0"/>
              <a:t>– Staff delegates voted for which employee/s to receive the “Outstanding Service” award. </a:t>
            </a:r>
            <a:r>
              <a:rPr lang="en-US" sz="2000" i="1" dirty="0"/>
              <a:t>Amount awarded to employees?</a:t>
            </a:r>
          </a:p>
          <a:p>
            <a:pPr>
              <a:buFont typeface="Wingdings" panose="05000000000000000000" pitchFamily="2" charset="2"/>
              <a:buChar char="Ø"/>
            </a:pPr>
            <a:endParaRPr lang="en-US" sz="2000" b="1" dirty="0"/>
          </a:p>
          <a:p>
            <a:pPr>
              <a:buFont typeface="Wingdings" panose="05000000000000000000" pitchFamily="2" charset="2"/>
              <a:buChar char="Ø"/>
            </a:pPr>
            <a:r>
              <a:rPr lang="en-US" sz="2000" b="1" dirty="0"/>
              <a:t>Agricultural Ambassador program </a:t>
            </a:r>
            <a:r>
              <a:rPr lang="en-US" sz="2000" dirty="0"/>
              <a:t>– Staff employees would work alongside their counterparts from other REC’s. This provided career training, continued education, direct sharing of ideas, thoughts, and processes with peers, development of professional relationships (sharing resources - equipment, personnel, materials, policies).</a:t>
            </a:r>
          </a:p>
          <a:p>
            <a:pPr>
              <a:buFont typeface="Wingdings" panose="05000000000000000000" pitchFamily="2" charset="2"/>
              <a:buChar char="Ø"/>
            </a:pPr>
            <a:endParaRPr lang="en-US" sz="2000" b="1" dirty="0"/>
          </a:p>
          <a:p>
            <a:pPr>
              <a:buFont typeface="Wingdings" panose="05000000000000000000" pitchFamily="2" charset="2"/>
              <a:buChar char="Ø"/>
            </a:pPr>
            <a:r>
              <a:rPr lang="en-US" sz="2000" b="1" dirty="0"/>
              <a:t>Education Program </a:t>
            </a:r>
            <a:r>
              <a:rPr lang="en-US" sz="2000" dirty="0"/>
              <a:t>– Available funding for purchasing textbooks, continuing ed. courses, training materials, etc.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Not involved in Council of University of California Staff Assemblies (CUCSA)</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13987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A6A1-01D4-4596-9DD6-8E4887E2DC1F}"/>
              </a:ext>
            </a:extLst>
          </p:cNvPr>
          <p:cNvSpPr>
            <a:spLocks noGrp="1"/>
          </p:cNvSpPr>
          <p:nvPr>
            <p:ph type="ctrTitle"/>
          </p:nvPr>
        </p:nvSpPr>
        <p:spPr>
          <a:xfrm>
            <a:off x="179363" y="468677"/>
            <a:ext cx="8964637" cy="1470025"/>
          </a:xfrm>
        </p:spPr>
        <p:txBody>
          <a:bodyPr/>
          <a:lstStyle/>
          <a:p>
            <a:r>
              <a:rPr lang="en-US" altLang="en-US" sz="3400" dirty="0">
                <a:effectLst>
                  <a:outerShdw blurRad="50800" dist="50800" dir="5400000" algn="ctr" rotWithShape="0">
                    <a:srgbClr val="002060"/>
                  </a:outerShdw>
                </a:effectLst>
                <a:latin typeface="Georgia" panose="02040502050405020303" pitchFamily="18" charset="0"/>
              </a:rPr>
              <a:t>How were the programs supported by administration/leadership?</a:t>
            </a:r>
            <a:br>
              <a:rPr lang="en-US" altLang="en-US" sz="2800" dirty="0">
                <a:latin typeface="Georgia" panose="02040502050405020303" pitchFamily="18" charset="0"/>
              </a:rPr>
            </a:br>
            <a:br>
              <a:rPr lang="en-US" altLang="en-US" dirty="0">
                <a:latin typeface="Georgia" panose="02040502050405020303" pitchFamily="18" charset="0"/>
              </a:rPr>
            </a:br>
            <a:endParaRPr lang="en-US" dirty="0"/>
          </a:p>
        </p:txBody>
      </p:sp>
      <p:sp>
        <p:nvSpPr>
          <p:cNvPr id="3" name="Subtitle 2">
            <a:extLst>
              <a:ext uri="{FF2B5EF4-FFF2-40B4-BE49-F238E27FC236}">
                <a16:creationId xmlns:a16="http://schemas.microsoft.com/office/drawing/2014/main" id="{1DB7D728-E9E0-4EE3-9889-E4A3DC9E1578}"/>
              </a:ext>
            </a:extLst>
          </p:cNvPr>
          <p:cNvSpPr>
            <a:spLocks noGrp="1"/>
          </p:cNvSpPr>
          <p:nvPr>
            <p:ph type="subTitle" idx="1"/>
          </p:nvPr>
        </p:nvSpPr>
        <p:spPr>
          <a:xfrm>
            <a:off x="276078" y="1390820"/>
            <a:ext cx="8771206" cy="815926"/>
          </a:xfrm>
        </p:spPr>
        <p:txBody>
          <a:bodyPr/>
          <a:lstStyle/>
          <a:p>
            <a:r>
              <a:rPr lang="en-US" sz="2000" dirty="0"/>
              <a:t>Supported the Staff Congress with temporary funding each year, with stipulations.</a:t>
            </a:r>
          </a:p>
          <a:p>
            <a:r>
              <a:rPr lang="en-US" sz="2000" dirty="0"/>
              <a:t>Superintendents were deeply involved in the staff decision making.</a:t>
            </a:r>
          </a:p>
          <a:p>
            <a:r>
              <a:rPr lang="en-US" sz="2000" dirty="0"/>
              <a:t>There was no real influence to which Staff Congress could yield to make changes.</a:t>
            </a:r>
          </a:p>
          <a:p>
            <a:r>
              <a:rPr lang="en-US" sz="2000" dirty="0"/>
              <a:t> </a:t>
            </a:r>
          </a:p>
        </p:txBody>
      </p:sp>
      <p:pic>
        <p:nvPicPr>
          <p:cNvPr id="7" name="Picture 6">
            <a:extLst>
              <a:ext uri="{FF2B5EF4-FFF2-40B4-BE49-F238E27FC236}">
                <a16:creationId xmlns:a16="http://schemas.microsoft.com/office/drawing/2014/main" id="{5A46F8E2-71DD-4B7A-8C04-7055D27DC052}"/>
              </a:ext>
            </a:extLst>
          </p:cNvPr>
          <p:cNvPicPr>
            <a:picLocks noChangeAspect="1"/>
          </p:cNvPicPr>
          <p:nvPr/>
        </p:nvPicPr>
        <p:blipFill>
          <a:blip r:embed="rId2"/>
          <a:stretch>
            <a:fillRect/>
          </a:stretch>
        </p:blipFill>
        <p:spPr>
          <a:xfrm>
            <a:off x="-1" y="2860845"/>
            <a:ext cx="5257933" cy="2957587"/>
          </a:xfrm>
          <a:prstGeom prst="rect">
            <a:avLst/>
          </a:prstGeom>
          <a:effectLst>
            <a:innerShdw blurRad="114300">
              <a:prstClr val="black"/>
            </a:innerShdw>
          </a:effectLst>
        </p:spPr>
      </p:pic>
      <p:pic>
        <p:nvPicPr>
          <p:cNvPr id="9" name="Picture 8">
            <a:extLst>
              <a:ext uri="{FF2B5EF4-FFF2-40B4-BE49-F238E27FC236}">
                <a16:creationId xmlns:a16="http://schemas.microsoft.com/office/drawing/2014/main" id="{A4712BA9-CADB-481E-9473-5F11329D6BE4}"/>
              </a:ext>
            </a:extLst>
          </p:cNvPr>
          <p:cNvPicPr>
            <a:picLocks noChangeAspect="1"/>
          </p:cNvPicPr>
          <p:nvPr/>
        </p:nvPicPr>
        <p:blipFill>
          <a:blip r:embed="rId3"/>
          <a:stretch>
            <a:fillRect/>
          </a:stretch>
        </p:blipFill>
        <p:spPr>
          <a:xfrm>
            <a:off x="4707621" y="2860844"/>
            <a:ext cx="4436380" cy="2957587"/>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a:innerShdw blurRad="114300">
              <a:prstClr val="black"/>
            </a:innerShdw>
          </a:effectLst>
        </p:spPr>
      </p:pic>
    </p:spTree>
    <p:extLst>
      <p:ext uri="{BB962C8B-B14F-4D97-AF65-F5344CB8AC3E}">
        <p14:creationId xmlns:p14="http://schemas.microsoft.com/office/powerpoint/2010/main" val="218260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6968A-33A7-4E9B-8823-78BE8C9C768B}"/>
              </a:ext>
            </a:extLst>
          </p:cNvPr>
          <p:cNvSpPr/>
          <p:nvPr/>
        </p:nvSpPr>
        <p:spPr>
          <a:xfrm>
            <a:off x="1" y="1"/>
            <a:ext cx="9144000" cy="7448193"/>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p:spPr>
        <p:txBody>
          <a:bodyPr wrap="square">
            <a:spAutoFit/>
          </a:bodyPr>
          <a:lstStyle/>
          <a:p>
            <a:r>
              <a:rPr lang="en-US" altLang="en-US" sz="3400" dirty="0">
                <a:latin typeface="Georgia" panose="02040502050405020303" pitchFamily="18" charset="0"/>
              </a:rPr>
              <a:t>       </a:t>
            </a:r>
          </a:p>
          <a:p>
            <a:r>
              <a:rPr lang="en-US" altLang="en-US" sz="3400" dirty="0">
                <a:latin typeface="Georgia" panose="02040502050405020303" pitchFamily="18" charset="0"/>
              </a:rPr>
              <a:t>		Where did the Staff Congress end up?</a:t>
            </a:r>
          </a:p>
          <a:p>
            <a:endParaRPr lang="en-US" altLang="en-US" sz="3400" dirty="0">
              <a:latin typeface="Georgia" panose="02040502050405020303" pitchFamily="18" charset="0"/>
            </a:endParaRPr>
          </a:p>
          <a:p>
            <a:pPr marL="457200" indent="-457200">
              <a:buFont typeface="Wingdings" panose="05000000000000000000" pitchFamily="2" charset="2"/>
              <a:buChar char="ü"/>
            </a:pPr>
            <a:r>
              <a:rPr lang="en-US" altLang="en-US" sz="2400" dirty="0">
                <a:latin typeface="Georgia" panose="02040502050405020303" pitchFamily="18" charset="0"/>
              </a:rPr>
              <a:t>Defunct within 4-5 years</a:t>
            </a:r>
          </a:p>
          <a:p>
            <a:pPr marL="457200" indent="-457200">
              <a:buFont typeface="Wingdings" panose="05000000000000000000" pitchFamily="2" charset="2"/>
              <a:buChar char="ü"/>
            </a:pPr>
            <a:endParaRPr lang="en-US" altLang="en-US" sz="2400" dirty="0">
              <a:latin typeface="Georgia" panose="02040502050405020303" pitchFamily="18" charset="0"/>
            </a:endParaRPr>
          </a:p>
          <a:p>
            <a:pPr marL="457200" indent="-457200">
              <a:buFont typeface="Wingdings" panose="05000000000000000000" pitchFamily="2" charset="2"/>
              <a:buChar char="ü"/>
            </a:pPr>
            <a:r>
              <a:rPr lang="en-US" altLang="en-US" sz="2400" dirty="0">
                <a:latin typeface="Georgia" panose="02040502050405020303" pitchFamily="18" charset="0"/>
              </a:rPr>
              <a:t>Unable to sustain itself due to lack of UC ANR staff employee involvement.</a:t>
            </a:r>
          </a:p>
          <a:p>
            <a:pPr marL="457200" indent="-457200">
              <a:buFont typeface="Wingdings" panose="05000000000000000000" pitchFamily="2" charset="2"/>
              <a:buChar char="ü"/>
            </a:pPr>
            <a:endParaRPr lang="en-US" altLang="en-US" sz="2400" dirty="0">
              <a:latin typeface="Georgia" panose="02040502050405020303" pitchFamily="18" charset="0"/>
            </a:endParaRPr>
          </a:p>
          <a:p>
            <a:pPr marL="457200" indent="-457200">
              <a:buFont typeface="Wingdings" panose="05000000000000000000" pitchFamily="2" charset="2"/>
              <a:buChar char="ü"/>
            </a:pPr>
            <a:r>
              <a:rPr lang="en-US" altLang="en-US" sz="2400" dirty="0">
                <a:latin typeface="Georgia" panose="02040502050405020303" pitchFamily="18" charset="0"/>
              </a:rPr>
              <a:t>Dissolved due to “perceived” discriminatory reasoning which influenced returning delegates to vote for specific parties.</a:t>
            </a:r>
          </a:p>
          <a:p>
            <a:pPr marL="457200" indent="-457200">
              <a:buFont typeface="Wingdings" panose="05000000000000000000" pitchFamily="2" charset="2"/>
              <a:buChar char="ü"/>
            </a:pPr>
            <a:endParaRPr lang="en-US" altLang="en-US" sz="2400" dirty="0">
              <a:latin typeface="Georgia" panose="02040502050405020303" pitchFamily="18" charset="0"/>
            </a:endParaRPr>
          </a:p>
          <a:p>
            <a:pPr marL="457200" indent="-457200">
              <a:buFont typeface="Wingdings" panose="05000000000000000000" pitchFamily="2" charset="2"/>
              <a:buChar char="ü"/>
            </a:pPr>
            <a:r>
              <a:rPr lang="en-US" altLang="en-US" sz="2400" dirty="0">
                <a:latin typeface="Georgia" panose="02040502050405020303" pitchFamily="18" charset="0"/>
              </a:rPr>
              <a:t>Increased administration involvement within Staff Congress dictating terms and policy. Describe Examples:</a:t>
            </a:r>
          </a:p>
          <a:p>
            <a:endParaRPr lang="en-US" altLang="en-US" sz="3400" dirty="0">
              <a:latin typeface="Georgia" panose="02040502050405020303" pitchFamily="18" charset="0"/>
            </a:endParaRPr>
          </a:p>
          <a:p>
            <a:endParaRPr lang="en-US" altLang="en-US" sz="3400" dirty="0">
              <a:latin typeface="Georgia" panose="02040502050405020303" pitchFamily="18" charset="0"/>
            </a:endParaRPr>
          </a:p>
          <a:p>
            <a:endParaRPr lang="en-US" altLang="en-US" sz="3400" dirty="0">
              <a:latin typeface="Georgia" panose="02040502050405020303" pitchFamily="18" charset="0"/>
            </a:endParaRPr>
          </a:p>
          <a:p>
            <a:endParaRPr lang="en-US" altLang="en-US" sz="3400"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9D62-B374-4AC2-80ED-ED931FAE5C5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0B31AB6-B389-4528-9F15-100A0726F6F7}"/>
              </a:ext>
            </a:extLst>
          </p:cNvPr>
          <p:cNvSpPr>
            <a:spLocks noGrp="1"/>
          </p:cNvSpPr>
          <p:nvPr>
            <p:ph type="subTitle" idx="1"/>
          </p:nvPr>
        </p:nvSpPr>
        <p:spPr/>
        <p:txBody>
          <a:bodyPr/>
          <a:lstStyle/>
          <a:p>
            <a:r>
              <a:rPr lang="en-US" sz="4200" b="1" dirty="0"/>
              <a:t>Any Questions?</a:t>
            </a:r>
          </a:p>
        </p:txBody>
      </p:sp>
    </p:spTree>
    <p:extLst>
      <p:ext uri="{BB962C8B-B14F-4D97-AF65-F5344CB8AC3E}">
        <p14:creationId xmlns:p14="http://schemas.microsoft.com/office/powerpoint/2010/main" val="1927717874"/>
      </p:ext>
    </p:extLst>
  </p:cSld>
  <p:clrMapOvr>
    <a:masterClrMapping/>
  </p:clrMapOvr>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ANRslide_2</Template>
  <TotalTime>2207</TotalTime>
  <Words>488</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ＭＳ Ｐゴシック</vt:lpstr>
      <vt:lpstr>Arial</vt:lpstr>
      <vt:lpstr>Calibri</vt:lpstr>
      <vt:lpstr>Georgia</vt:lpstr>
      <vt:lpstr>Wingdings</vt:lpstr>
      <vt:lpstr>ANRBrand_UCCE</vt:lpstr>
      <vt:lpstr>Custom Design</vt:lpstr>
      <vt:lpstr>History of the previous UC ANR Staff Congress (Assembly)</vt:lpstr>
      <vt:lpstr>Why was the Staff Congress formed and by whom? </vt:lpstr>
      <vt:lpstr>When did the program take place? </vt:lpstr>
      <vt:lpstr>Who was involved? </vt:lpstr>
      <vt:lpstr>How was it structured?</vt:lpstr>
      <vt:lpstr>What types of programs were available?  </vt:lpstr>
      <vt:lpstr>How were the programs supported by administration/leadership?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UC ANR Staff Assembly</dc:title>
  <dc:creator>Nikolas S Schweitzer</dc:creator>
  <cp:lastModifiedBy>Nikolas S Schweitzer</cp:lastModifiedBy>
  <cp:revision>37</cp:revision>
  <dcterms:created xsi:type="dcterms:W3CDTF">2017-10-07T05:04:19Z</dcterms:created>
  <dcterms:modified xsi:type="dcterms:W3CDTF">2017-10-11T15:36:20Z</dcterms:modified>
</cp:coreProperties>
</file>