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02" r:id="rId2"/>
  </p:sldMasterIdLst>
  <p:sldIdLst>
    <p:sldId id="259" r:id="rId3"/>
    <p:sldId id="257" r:id="rId4"/>
    <p:sldId id="258"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9" d="100"/>
          <a:sy n="59" d="100"/>
        </p:scale>
        <p:origin x="1500"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16943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8D5D81A-3D73-274D-864F-15F38B6002DB}" type="datetimeFigureOut">
              <a:rPr lang="en-US"/>
              <a:pPr>
                <a:defRPr/>
              </a:pPr>
              <a:t>11/10/2021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D6D70FA-212C-9C4C-A3B5-B8BC0433DA9B}" type="slidenum">
              <a:rPr lang="en-US"/>
              <a:pPr>
                <a:defRPr/>
              </a:pPr>
              <a:t>‹#›</a:t>
            </a:fld>
            <a:endParaRPr lang="en-US"/>
          </a:p>
        </p:txBody>
      </p:sp>
    </p:spTree>
    <p:extLst>
      <p:ext uri="{BB962C8B-B14F-4D97-AF65-F5344CB8AC3E}">
        <p14:creationId xmlns:p14="http://schemas.microsoft.com/office/powerpoint/2010/main" val="2085900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2699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1267590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15439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1543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1170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34763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5707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4549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2928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49906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4405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7103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5F2168E-51D6-B442-B454-9110B2BC6164}" type="datetimeFigureOut">
              <a:rPr lang="en-US"/>
              <a:pPr>
                <a:defRPr/>
              </a:pPr>
              <a:t>11/10/2021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994C592-CD11-4441-8E58-D5877BFD500D}" type="slidenum">
              <a:rPr lang="en-US"/>
              <a:pPr>
                <a:defRPr/>
              </a:pPr>
              <a:t>‹#›</a:t>
            </a:fld>
            <a:endParaRPr lang="en-US"/>
          </a:p>
        </p:txBody>
      </p:sp>
    </p:spTree>
    <p:extLst>
      <p:ext uri="{BB962C8B-B14F-4D97-AF65-F5344CB8AC3E}">
        <p14:creationId xmlns:p14="http://schemas.microsoft.com/office/powerpoint/2010/main" val="2523540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28" name="Text Placeholder 2"/>
          <p:cNvSpPr>
            <a:spLocks noGrp="1"/>
          </p:cNvSpPr>
          <p:nvPr>
            <p:ph type="body" idx="1"/>
          </p:nvPr>
        </p:nvSpPr>
        <p:spPr bwMode="auto">
          <a:xfrm>
            <a:off x="457200" y="1600200"/>
            <a:ext cx="8229600" cy="3816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2" name="Picture 1" descr="Wave+ANRLogo_UCanr_long_swash.p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4597" y="5697329"/>
            <a:ext cx="9131808" cy="969264"/>
          </a:xfrm>
          <a:prstGeom prst="rect">
            <a:avLst/>
          </a:prstGeom>
        </p:spPr>
      </p:pic>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Lst>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A3CC843E-C13A-5744-B272-0F6E46035465}" type="datetimeFigureOut">
              <a:rPr lang="en-US"/>
              <a:pPr>
                <a:defRPr/>
              </a:pPr>
              <a:t>11/10/2021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DE48070-5850-0046-B6B0-CC18AED003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s://ucanr.edu/sites/ProjectBoardHelp/Affirmative_Action__Civil_Rights_Compliance_Training/"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ucanr.edu/sites/ProjectBoardHelp/Affirmative_Action__Civil_Rights_Compliance_Training/" TargetMode="External"/><Relationship Id="rId2" Type="http://schemas.openxmlformats.org/officeDocument/2006/relationships/hyperlink" Target="mailto:dewhite@ucanr.edu"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ucanr.edu/sites/anrstaff/Diversity/Affirmative_Action/" TargetMode="External"/><Relationship Id="rId2" Type="http://schemas.openxmlformats.org/officeDocument/2006/relationships/hyperlink" Target="mailto:hdapp@ucdavis.edu"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4"/>
          <p:cNvSpPr>
            <a:spLocks noGrp="1"/>
          </p:cNvSpPr>
          <p:nvPr>
            <p:ph type="title"/>
          </p:nvPr>
        </p:nvSpPr>
        <p:spPr>
          <a:xfrm>
            <a:off x="457200" y="274636"/>
            <a:ext cx="8229600" cy="5509475"/>
          </a:xfrm>
        </p:spPr>
        <p:txBody>
          <a:bodyPr/>
          <a:lstStyle/>
          <a:p>
            <a:r>
              <a:rPr lang="en-US" dirty="0" smtClean="0"/>
              <a:t/>
            </a:r>
            <a:br>
              <a:rPr lang="en-US" dirty="0" smtClean="0"/>
            </a:br>
            <a:r>
              <a:rPr lang="en-US" dirty="0" smtClean="0"/>
              <a:t>Civil </a:t>
            </a:r>
            <a:r>
              <a:rPr lang="en-US" dirty="0"/>
              <a:t>Rights </a:t>
            </a:r>
            <a:br>
              <a:rPr lang="en-US" dirty="0"/>
            </a:br>
            <a:r>
              <a:rPr lang="en-US" dirty="0"/>
              <a:t>Compliance </a:t>
            </a:r>
            <a:br>
              <a:rPr lang="en-US" dirty="0"/>
            </a:br>
            <a:r>
              <a:rPr lang="en-US" dirty="0"/>
              <a:t>and </a:t>
            </a:r>
            <a:br>
              <a:rPr lang="en-US" dirty="0"/>
            </a:br>
            <a:r>
              <a:rPr lang="en-US" dirty="0" smtClean="0"/>
              <a:t>Outreach</a:t>
            </a:r>
            <a:br>
              <a:rPr lang="en-US" dirty="0" smtClean="0"/>
            </a:br>
            <a:r>
              <a:rPr lang="en-US" sz="1400" dirty="0" smtClean="0"/>
              <a:t/>
            </a:r>
            <a:br>
              <a:rPr lang="en-US" sz="1400" dirty="0" smtClean="0"/>
            </a:br>
            <a:r>
              <a:rPr lang="en-US" dirty="0"/>
              <a:t/>
            </a:r>
            <a:br>
              <a:rPr lang="en-US" dirty="0"/>
            </a:br>
            <a:r>
              <a:rPr lang="en-US" dirty="0" smtClean="0"/>
              <a:t>													</a:t>
            </a:r>
            <a:r>
              <a:rPr lang="en-US" sz="2000" dirty="0" smtClean="0"/>
              <a:t>2021</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95429" y="228505"/>
            <a:ext cx="7804298" cy="726410"/>
          </a:xfrm>
        </p:spPr>
        <p:txBody>
          <a:bodyPr/>
          <a:lstStyle/>
          <a:p>
            <a:pPr algn="ctr"/>
            <a:r>
              <a:rPr lang="en-US" sz="3200" dirty="0">
                <a:solidFill>
                  <a:schemeClr val="tx2">
                    <a:lumMod val="60000"/>
                    <a:lumOff val="40000"/>
                  </a:schemeClr>
                </a:solidFill>
              </a:rPr>
              <a:t>Retaliation </a:t>
            </a:r>
            <a:r>
              <a:rPr lang="en-US" sz="3200" dirty="0" smtClean="0">
                <a:solidFill>
                  <a:schemeClr val="tx2">
                    <a:lumMod val="60000"/>
                    <a:lumOff val="40000"/>
                  </a:schemeClr>
                </a:solidFill>
              </a:rPr>
              <a:t>Prohibited</a:t>
            </a:r>
            <a:endParaRPr lang="en-US" sz="3200" dirty="0">
              <a:solidFill>
                <a:schemeClr val="tx2">
                  <a:lumMod val="60000"/>
                  <a:lumOff val="40000"/>
                </a:schemeClr>
              </a:solidFill>
              <a:latin typeface="Calibri" charset="0"/>
            </a:endParaRPr>
          </a:p>
        </p:txBody>
      </p:sp>
      <p:sp>
        <p:nvSpPr>
          <p:cNvPr id="7170" name="Text Placeholder 7"/>
          <p:cNvSpPr>
            <a:spLocks noGrp="1"/>
          </p:cNvSpPr>
          <p:nvPr>
            <p:ph type="body" sz="half" idx="2"/>
          </p:nvPr>
        </p:nvSpPr>
        <p:spPr>
          <a:xfrm>
            <a:off x="457199" y="1387960"/>
            <a:ext cx="8293396" cy="3925447"/>
          </a:xfrm>
        </p:spPr>
        <p:txBody>
          <a:bodyPr/>
          <a:lstStyle/>
          <a:p>
            <a:r>
              <a:rPr lang="en-US" sz="2800" dirty="0"/>
              <a:t>Retaliation </a:t>
            </a:r>
            <a:r>
              <a:rPr lang="en-US" sz="2800" dirty="0" smtClean="0"/>
              <a:t>prohibited against:</a:t>
            </a:r>
          </a:p>
          <a:p>
            <a:pPr marL="1028700" lvl="1" indent="-571500">
              <a:buFont typeface="Arial" panose="020B0604020202020204" pitchFamily="34" charset="0"/>
              <a:buChar char="•"/>
            </a:pPr>
            <a:r>
              <a:rPr lang="en-US" sz="2800" dirty="0" smtClean="0"/>
              <a:t>Individuals </a:t>
            </a:r>
            <a:r>
              <a:rPr lang="en-US" sz="2800" dirty="0"/>
              <a:t>who file </a:t>
            </a:r>
            <a:r>
              <a:rPr lang="en-US" sz="2800" dirty="0" smtClean="0"/>
              <a:t>complaints,</a:t>
            </a:r>
          </a:p>
          <a:p>
            <a:pPr marL="1028700" lvl="1" indent="-571500">
              <a:buFont typeface="Arial" panose="020B0604020202020204" pitchFamily="34" charset="0"/>
              <a:buChar char="•"/>
            </a:pPr>
            <a:r>
              <a:rPr lang="en-US" sz="2800" dirty="0" smtClean="0"/>
              <a:t>Individuals </a:t>
            </a:r>
            <a:r>
              <a:rPr lang="en-US" sz="2800" dirty="0"/>
              <a:t>for participating </a:t>
            </a:r>
            <a:r>
              <a:rPr lang="en-US" sz="2800" dirty="0" smtClean="0"/>
              <a:t>in </a:t>
            </a:r>
            <a:r>
              <a:rPr lang="en-US" sz="2800" dirty="0"/>
              <a:t>any manner in </a:t>
            </a:r>
            <a:r>
              <a:rPr lang="en-US" sz="2800" dirty="0" smtClean="0"/>
              <a:t>an </a:t>
            </a:r>
            <a:r>
              <a:rPr lang="en-US" sz="2800" dirty="0"/>
              <a:t>investigation or resolution of a complaint </a:t>
            </a:r>
            <a:r>
              <a:rPr lang="en-US" sz="2800" dirty="0" smtClean="0"/>
              <a:t>of </a:t>
            </a:r>
            <a:r>
              <a:rPr lang="en-US" sz="2800" dirty="0"/>
              <a:t>discrimination or </a:t>
            </a:r>
            <a:r>
              <a:rPr lang="en-US" sz="2800" dirty="0" smtClean="0"/>
              <a:t>harassment or</a:t>
            </a:r>
            <a:endParaRPr lang="en-US" sz="2800" dirty="0"/>
          </a:p>
          <a:p>
            <a:pPr marL="800100" lvl="1" indent="-342900">
              <a:buFont typeface="Arial" panose="020B0604020202020204" pitchFamily="34" charset="0"/>
              <a:buChar char="•"/>
            </a:pPr>
            <a:r>
              <a:rPr lang="en-US" sz="2800" dirty="0" smtClean="0"/>
              <a:t>Anyone opposing discrimination.</a:t>
            </a:r>
          </a:p>
          <a:p>
            <a:pPr marL="800100" lvl="1" indent="-342900">
              <a:buFont typeface="Arial" panose="020B0604020202020204" pitchFamily="34" charset="0"/>
              <a:buChar char="•"/>
            </a:pPr>
            <a:r>
              <a:rPr lang="en-US" sz="2800" dirty="0" smtClean="0"/>
              <a:t>Anyone because of their political beliefs.</a:t>
            </a:r>
            <a:endParaRPr lang="en-US" sz="2800" dirty="0"/>
          </a:p>
          <a:p>
            <a:endParaRPr lang="en-US" sz="2400" dirty="0" smtClean="0">
              <a:solidFill>
                <a:srgbClr val="FF0000"/>
              </a:solidFill>
            </a:endParaRPr>
          </a:p>
          <a:p>
            <a:endParaRPr lang="en-US" sz="2400" dirty="0">
              <a:solidFill>
                <a:srgbClr val="FF0000"/>
              </a:solidFill>
            </a:endParaRPr>
          </a:p>
        </p:txBody>
      </p:sp>
      <p:sp>
        <p:nvSpPr>
          <p:cNvPr id="4" name="Title 6"/>
          <p:cNvSpPr txBox="1">
            <a:spLocks/>
          </p:cNvSpPr>
          <p:nvPr/>
        </p:nvSpPr>
        <p:spPr bwMode="auto">
          <a:xfrm>
            <a:off x="2901642" y="4782833"/>
            <a:ext cx="7804298" cy="7264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lgn="ctr"/>
            <a:r>
              <a:rPr lang="en-US" sz="2800" dirty="0" smtClean="0">
                <a:solidFill>
                  <a:srgbClr val="FF0000"/>
                </a:solidFill>
              </a:rPr>
              <a:t>Protected Activity</a:t>
            </a:r>
            <a:endParaRPr lang="en-US" sz="2800" dirty="0">
              <a:solidFill>
                <a:srgbClr val="FF0000"/>
              </a:solidFill>
              <a:latin typeface="Calibri" charset="0"/>
            </a:endParaRPr>
          </a:p>
        </p:txBody>
      </p:sp>
    </p:spTree>
    <p:extLst>
      <p:ext uri="{BB962C8B-B14F-4D97-AF65-F5344CB8AC3E}">
        <p14:creationId xmlns:p14="http://schemas.microsoft.com/office/powerpoint/2010/main" val="3818720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95429" y="166720"/>
            <a:ext cx="7804298" cy="726410"/>
          </a:xfrm>
        </p:spPr>
        <p:txBody>
          <a:bodyPr/>
          <a:lstStyle/>
          <a:p>
            <a:pPr algn="ctr"/>
            <a:r>
              <a:rPr lang="en-US" sz="4000" dirty="0">
                <a:solidFill>
                  <a:schemeClr val="tx2">
                    <a:lumMod val="60000"/>
                    <a:lumOff val="40000"/>
                  </a:schemeClr>
                </a:solidFill>
              </a:rPr>
              <a:t>Retaliation </a:t>
            </a:r>
            <a:r>
              <a:rPr lang="en-US" sz="4000" dirty="0" smtClean="0">
                <a:solidFill>
                  <a:schemeClr val="tx2">
                    <a:lumMod val="60000"/>
                    <a:lumOff val="40000"/>
                  </a:schemeClr>
                </a:solidFill>
              </a:rPr>
              <a:t>Examples</a:t>
            </a:r>
            <a:endParaRPr lang="en-US" sz="4000" dirty="0">
              <a:solidFill>
                <a:schemeClr val="tx2">
                  <a:lumMod val="60000"/>
                  <a:lumOff val="40000"/>
                </a:schemeClr>
              </a:solidFill>
              <a:latin typeface="Calibri" charset="0"/>
            </a:endParaRPr>
          </a:p>
        </p:txBody>
      </p:sp>
      <p:sp>
        <p:nvSpPr>
          <p:cNvPr id="7170" name="Text Placeholder 7"/>
          <p:cNvSpPr>
            <a:spLocks noGrp="1"/>
          </p:cNvSpPr>
          <p:nvPr>
            <p:ph type="body" sz="half" idx="2"/>
          </p:nvPr>
        </p:nvSpPr>
        <p:spPr>
          <a:xfrm>
            <a:off x="510365" y="2245163"/>
            <a:ext cx="3848980" cy="3336931"/>
          </a:xfrm>
        </p:spPr>
        <p:txBody>
          <a:bodyPr/>
          <a:lstStyle/>
          <a:p>
            <a:pPr marL="800100" lvl="1" indent="-342900">
              <a:buFont typeface="Courier New" panose="02070309020205020404" pitchFamily="49" charset="0"/>
              <a:buChar char="o"/>
            </a:pPr>
            <a:r>
              <a:rPr lang="en-US" sz="2400" dirty="0" smtClean="0"/>
              <a:t>Refusing to speak to a complainant </a:t>
            </a:r>
          </a:p>
          <a:p>
            <a:pPr marL="800100" lvl="1" indent="-342900">
              <a:buFont typeface="Courier New" panose="02070309020205020404" pitchFamily="49" charset="0"/>
              <a:buChar char="o"/>
            </a:pPr>
            <a:r>
              <a:rPr lang="en-US" sz="2400" dirty="0" smtClean="0"/>
              <a:t>Badmouthing the complainant to others</a:t>
            </a:r>
          </a:p>
          <a:p>
            <a:pPr marL="800100" lvl="1" indent="-342900">
              <a:buFont typeface="Courier New" panose="02070309020205020404" pitchFamily="49" charset="0"/>
              <a:buChar char="o"/>
            </a:pPr>
            <a:r>
              <a:rPr lang="en-US" sz="2400" dirty="0" smtClean="0"/>
              <a:t>Ridicule or humiliation of the complainant</a:t>
            </a:r>
          </a:p>
          <a:p>
            <a:pPr marL="800100" lvl="1" indent="-342900">
              <a:buFont typeface="Courier New" panose="02070309020205020404" pitchFamily="49" charset="0"/>
              <a:buChar char="o"/>
            </a:pPr>
            <a:r>
              <a:rPr lang="en-US" sz="2400" dirty="0" smtClean="0"/>
              <a:t>Refusing to provide a recommendation</a:t>
            </a:r>
          </a:p>
          <a:p>
            <a:endParaRPr lang="en-US" sz="2000" dirty="0" smtClean="0">
              <a:solidFill>
                <a:srgbClr val="FF0000"/>
              </a:solidFill>
            </a:endParaRPr>
          </a:p>
          <a:p>
            <a:endParaRPr lang="en-US" sz="1200" dirty="0">
              <a:solidFill>
                <a:srgbClr val="FF0000"/>
              </a:solidFill>
            </a:endParaRPr>
          </a:p>
        </p:txBody>
      </p:sp>
      <p:sp>
        <p:nvSpPr>
          <p:cNvPr id="4" name="Title 6"/>
          <p:cNvSpPr txBox="1">
            <a:spLocks/>
          </p:cNvSpPr>
          <p:nvPr/>
        </p:nvSpPr>
        <p:spPr bwMode="auto">
          <a:xfrm>
            <a:off x="127596" y="1052623"/>
            <a:ext cx="8739964" cy="841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algn="ctr"/>
            <a:r>
              <a:rPr lang="en-US" sz="2800" dirty="0" smtClean="0"/>
              <a:t>Retaliation includes threats, intimidation, reprisals, and/or adverse actions.</a:t>
            </a:r>
            <a:endParaRPr lang="en-US" sz="2800" dirty="0">
              <a:latin typeface="Calibri" charset="0"/>
            </a:endParaRPr>
          </a:p>
        </p:txBody>
      </p:sp>
      <p:sp>
        <p:nvSpPr>
          <p:cNvPr id="5" name="Text Placeholder 7"/>
          <p:cNvSpPr txBox="1">
            <a:spLocks/>
          </p:cNvSpPr>
          <p:nvPr/>
        </p:nvSpPr>
        <p:spPr bwMode="auto">
          <a:xfrm>
            <a:off x="4458597" y="2239766"/>
            <a:ext cx="4004925" cy="33369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0" indent="0" algn="l" defTabSz="457200" rtl="0" eaLnBrk="1" fontAlgn="base" hangingPunct="1">
              <a:spcBef>
                <a:spcPct val="20000"/>
              </a:spcBef>
              <a:spcAft>
                <a:spcPct val="0"/>
              </a:spcAft>
              <a:buFont typeface="Arial" charset="0"/>
              <a:buNone/>
              <a:defRPr sz="1400" kern="1200">
                <a:solidFill>
                  <a:schemeClr val="tx1"/>
                </a:solidFill>
                <a:latin typeface="+mn-lt"/>
                <a:ea typeface="ＭＳ Ｐゴシック" charset="0"/>
                <a:cs typeface="ＭＳ Ｐゴシック" charset="0"/>
              </a:defRPr>
            </a:lvl1pPr>
            <a:lvl2pPr marL="457200" indent="0" algn="l" defTabSz="457200" rtl="0" eaLnBrk="1" fontAlgn="base" hangingPunct="1">
              <a:spcBef>
                <a:spcPct val="20000"/>
              </a:spcBef>
              <a:spcAft>
                <a:spcPct val="0"/>
              </a:spcAft>
              <a:buFont typeface="Arial" charset="0"/>
              <a:buNone/>
              <a:defRPr sz="1200" kern="1200">
                <a:solidFill>
                  <a:schemeClr val="tx1"/>
                </a:solidFill>
                <a:latin typeface="+mn-lt"/>
                <a:ea typeface="ＭＳ Ｐゴシック" charset="0"/>
                <a:cs typeface="+mn-cs"/>
              </a:defRPr>
            </a:lvl2pPr>
            <a:lvl3pPr marL="914400" indent="0" algn="l" defTabSz="457200" rtl="0" eaLnBrk="1" fontAlgn="base" hangingPunct="1">
              <a:spcBef>
                <a:spcPct val="20000"/>
              </a:spcBef>
              <a:spcAft>
                <a:spcPct val="0"/>
              </a:spcAft>
              <a:buFont typeface="Arial" charset="0"/>
              <a:buNone/>
              <a:defRPr sz="1000" kern="1200">
                <a:solidFill>
                  <a:schemeClr val="tx1"/>
                </a:solidFill>
                <a:latin typeface="+mn-lt"/>
                <a:ea typeface="ＭＳ Ｐゴシック" charset="0"/>
                <a:cs typeface="+mn-cs"/>
              </a:defRPr>
            </a:lvl3pPr>
            <a:lvl4pPr marL="1371600" indent="0" algn="l" defTabSz="457200" rtl="0" eaLnBrk="1" fontAlgn="base" hangingPunct="1">
              <a:spcBef>
                <a:spcPct val="20000"/>
              </a:spcBef>
              <a:spcAft>
                <a:spcPct val="0"/>
              </a:spcAft>
              <a:buFont typeface="Arial" charset="0"/>
              <a:buNone/>
              <a:defRPr sz="900" kern="1200">
                <a:solidFill>
                  <a:schemeClr val="tx1"/>
                </a:solidFill>
                <a:latin typeface="+mn-lt"/>
                <a:ea typeface="ＭＳ Ｐゴシック" charset="0"/>
                <a:cs typeface="+mn-cs"/>
              </a:defRPr>
            </a:lvl4pPr>
            <a:lvl5pPr marL="1828800" indent="0" algn="l" defTabSz="457200" rtl="0" eaLnBrk="1" fontAlgn="base" hangingPunct="1">
              <a:spcBef>
                <a:spcPct val="20000"/>
              </a:spcBef>
              <a:spcAft>
                <a:spcPct val="0"/>
              </a:spcAft>
              <a:buFont typeface="Arial" charset="0"/>
              <a:buNone/>
              <a:defRPr sz="900" kern="1200">
                <a:solidFill>
                  <a:schemeClr val="tx1"/>
                </a:solidFill>
                <a:latin typeface="+mn-lt"/>
                <a:ea typeface="ＭＳ Ｐゴシック" charset="0"/>
                <a:cs typeface="+mn-cs"/>
              </a:defRPr>
            </a:lvl5pPr>
            <a:lvl6pPr marL="2286000" indent="0" algn="l" defTabSz="457200" rtl="0" eaLnBrk="1" latinLnBrk="0" hangingPunct="1">
              <a:spcBef>
                <a:spcPct val="20000"/>
              </a:spcBef>
              <a:buFont typeface="Arial"/>
              <a:buNone/>
              <a:defRPr sz="900"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900"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900"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900" kern="1200">
                <a:solidFill>
                  <a:schemeClr val="tx1"/>
                </a:solidFill>
                <a:latin typeface="+mn-lt"/>
                <a:ea typeface="+mn-ea"/>
                <a:cs typeface="+mn-cs"/>
              </a:defRPr>
            </a:lvl9pPr>
          </a:lstStyle>
          <a:p>
            <a:pPr marL="800100" lvl="1" indent="-342900">
              <a:buFont typeface="Courier New" panose="02070309020205020404" pitchFamily="49" charset="0"/>
              <a:buChar char="o"/>
            </a:pPr>
            <a:r>
              <a:rPr lang="en-US" sz="2400" dirty="0" smtClean="0"/>
              <a:t>Excluding from participating in meetings or projects</a:t>
            </a:r>
          </a:p>
          <a:p>
            <a:pPr marL="800100" lvl="1" indent="-342900">
              <a:buFont typeface="Courier New" panose="02070309020205020404" pitchFamily="49" charset="0"/>
              <a:buChar char="o"/>
            </a:pPr>
            <a:r>
              <a:rPr lang="en-US" sz="2400" dirty="0" smtClean="0"/>
              <a:t>Poor performance evaluation</a:t>
            </a:r>
          </a:p>
          <a:p>
            <a:pPr marL="800100" lvl="1" indent="-342900">
              <a:buFont typeface="Courier New" panose="02070309020205020404" pitchFamily="49" charset="0"/>
              <a:buChar char="o"/>
            </a:pPr>
            <a:r>
              <a:rPr lang="en-US" sz="2400" dirty="0" smtClean="0"/>
              <a:t>Demotion</a:t>
            </a:r>
          </a:p>
          <a:p>
            <a:pPr marL="800100" lvl="1" indent="-342900">
              <a:buFont typeface="Courier New" panose="02070309020205020404" pitchFamily="49" charset="0"/>
              <a:buChar char="o"/>
            </a:pPr>
            <a:r>
              <a:rPr lang="en-US" sz="2400" dirty="0" smtClean="0"/>
              <a:t>Termination/Forced resignation</a:t>
            </a:r>
          </a:p>
          <a:p>
            <a:endParaRPr lang="en-US" sz="2000" dirty="0" smtClean="0">
              <a:solidFill>
                <a:srgbClr val="FF0000"/>
              </a:solidFill>
            </a:endParaRPr>
          </a:p>
          <a:p>
            <a:endParaRPr lang="en-US" sz="1200" dirty="0">
              <a:solidFill>
                <a:srgbClr val="FF0000"/>
              </a:solidFill>
            </a:endParaRPr>
          </a:p>
        </p:txBody>
      </p:sp>
    </p:spTree>
    <p:extLst>
      <p:ext uri="{BB962C8B-B14F-4D97-AF65-F5344CB8AC3E}">
        <p14:creationId xmlns:p14="http://schemas.microsoft.com/office/powerpoint/2010/main" val="3576116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63530" y="294315"/>
            <a:ext cx="7804298" cy="747677"/>
          </a:xfrm>
        </p:spPr>
        <p:txBody>
          <a:bodyPr/>
          <a:lstStyle/>
          <a:p>
            <a:pPr algn="ctr"/>
            <a:r>
              <a:rPr lang="en-US" sz="3600" dirty="0"/>
              <a:t>Assure Nondiscrimination</a:t>
            </a:r>
            <a:endParaRPr lang="en-US" sz="3600" dirty="0">
              <a:solidFill>
                <a:schemeClr val="tx2">
                  <a:lumMod val="60000"/>
                  <a:lumOff val="40000"/>
                </a:schemeClr>
              </a:solidFill>
            </a:endParaRPr>
          </a:p>
        </p:txBody>
      </p:sp>
      <p:sp>
        <p:nvSpPr>
          <p:cNvPr id="7170" name="Text Placeholder 7"/>
          <p:cNvSpPr>
            <a:spLocks noGrp="1"/>
          </p:cNvSpPr>
          <p:nvPr>
            <p:ph type="body" sz="half" idx="2"/>
          </p:nvPr>
        </p:nvSpPr>
        <p:spPr>
          <a:xfrm>
            <a:off x="563530" y="1775335"/>
            <a:ext cx="7985052" cy="4327755"/>
          </a:xfrm>
        </p:spPr>
        <p:txBody>
          <a:bodyPr/>
          <a:lstStyle/>
          <a:p>
            <a:r>
              <a:rPr lang="en-US" sz="3600" dirty="0"/>
              <a:t>Assure the same meaningful access to </a:t>
            </a:r>
          </a:p>
          <a:p>
            <a:r>
              <a:rPr lang="en-US" sz="3600" dirty="0"/>
              <a:t>educational information and resources to </a:t>
            </a:r>
          </a:p>
          <a:p>
            <a:r>
              <a:rPr lang="en-US" sz="3600" dirty="0"/>
              <a:t>everyone who participates in your programs. </a:t>
            </a:r>
          </a:p>
          <a:p>
            <a:endParaRPr lang="en-US" sz="4000" dirty="0"/>
          </a:p>
        </p:txBody>
      </p:sp>
    </p:spTree>
    <p:extLst>
      <p:ext uri="{BB962C8B-B14F-4D97-AF65-F5344CB8AC3E}">
        <p14:creationId xmlns:p14="http://schemas.microsoft.com/office/powerpoint/2010/main" val="1780882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63530" y="2101852"/>
            <a:ext cx="7804298" cy="747677"/>
          </a:xfrm>
        </p:spPr>
        <p:txBody>
          <a:bodyPr/>
          <a:lstStyle/>
          <a:p>
            <a:pPr algn="ctr"/>
            <a:r>
              <a:rPr lang="en-US" sz="3600" dirty="0">
                <a:solidFill>
                  <a:schemeClr val="tx2">
                    <a:lumMod val="60000"/>
                    <a:lumOff val="40000"/>
                  </a:schemeClr>
                </a:solidFill>
                <a:latin typeface="Times New Roman" panose="02020603050405020304" pitchFamily="18" charset="0"/>
                <a:cs typeface="Times New Roman" panose="02020603050405020304" pitchFamily="18" charset="0"/>
              </a:rPr>
              <a:t>COLLECTING DATA</a:t>
            </a:r>
          </a:p>
        </p:txBody>
      </p:sp>
    </p:spTree>
    <p:extLst>
      <p:ext uri="{BB962C8B-B14F-4D97-AF65-F5344CB8AC3E}">
        <p14:creationId xmlns:p14="http://schemas.microsoft.com/office/powerpoint/2010/main" val="3329802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63530" y="177352"/>
            <a:ext cx="7804298" cy="747677"/>
          </a:xfrm>
        </p:spPr>
        <p:txBody>
          <a:bodyPr/>
          <a:lstStyle/>
          <a:p>
            <a:pPr algn="ctr"/>
            <a:r>
              <a:rPr lang="en-US" sz="3600" dirty="0" smtClean="0">
                <a:solidFill>
                  <a:schemeClr val="tx2">
                    <a:lumMod val="60000"/>
                    <a:lumOff val="40000"/>
                  </a:schemeClr>
                </a:solidFill>
                <a:latin typeface="Times New Roman" panose="02020603050405020304" pitchFamily="18" charset="0"/>
                <a:cs typeface="Times New Roman" panose="02020603050405020304" pitchFamily="18" charset="0"/>
              </a:rPr>
              <a:t>Why Collect Data</a:t>
            </a:r>
            <a:endParaRPr lang="en-US" sz="36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3" name="Title 6"/>
          <p:cNvSpPr txBox="1">
            <a:spLocks/>
          </p:cNvSpPr>
          <p:nvPr/>
        </p:nvSpPr>
        <p:spPr bwMode="auto">
          <a:xfrm>
            <a:off x="712383" y="1254653"/>
            <a:ext cx="7804298" cy="43274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endParaRPr lang="en-US" sz="3600" dirty="0"/>
          </a:p>
          <a:p>
            <a:r>
              <a:rPr lang="en-US" sz="2600" b="0" dirty="0">
                <a:latin typeface="Times New Roman" panose="02020603050405020304" pitchFamily="18" charset="0"/>
                <a:cs typeface="Times New Roman" panose="02020603050405020304" pitchFamily="18" charset="0"/>
              </a:rPr>
              <a:t>“Each recipient shall </a:t>
            </a:r>
            <a:r>
              <a:rPr lang="en-US" sz="2600" b="0" dirty="0" smtClean="0">
                <a:latin typeface="Times New Roman" panose="02020603050405020304" pitchFamily="18" charset="0"/>
                <a:cs typeface="Times New Roman" panose="02020603050405020304" pitchFamily="18" charset="0"/>
              </a:rPr>
              <a:t>keep </a:t>
            </a:r>
            <a:r>
              <a:rPr lang="en-US" sz="2600" b="0" dirty="0">
                <a:latin typeface="Times New Roman" panose="02020603050405020304" pitchFamily="18" charset="0"/>
                <a:cs typeface="Times New Roman" panose="02020603050405020304" pitchFamily="18" charset="0"/>
              </a:rPr>
              <a:t>such records and submit to the </a:t>
            </a:r>
            <a:r>
              <a:rPr lang="en-US" sz="2600" b="0" dirty="0" smtClean="0">
                <a:latin typeface="Times New Roman" panose="02020603050405020304" pitchFamily="18" charset="0"/>
                <a:cs typeface="Times New Roman" panose="02020603050405020304" pitchFamily="18" charset="0"/>
              </a:rPr>
              <a:t>Agency timely</a:t>
            </a:r>
            <a:r>
              <a:rPr lang="en-US" sz="2600" b="0" dirty="0">
                <a:latin typeface="Times New Roman" panose="02020603050405020304" pitchFamily="18" charset="0"/>
                <a:cs typeface="Times New Roman" panose="02020603050405020304" pitchFamily="18" charset="0"/>
              </a:rPr>
              <a:t>, complete and accurate </a:t>
            </a:r>
            <a:r>
              <a:rPr lang="en-US" sz="2600" b="0" dirty="0" smtClean="0">
                <a:latin typeface="Times New Roman" panose="02020603050405020304" pitchFamily="18" charset="0"/>
                <a:cs typeface="Times New Roman" panose="02020603050405020304" pitchFamily="18" charset="0"/>
              </a:rPr>
              <a:t>compliance </a:t>
            </a:r>
            <a:r>
              <a:rPr lang="en-US" sz="2600" b="0" dirty="0">
                <a:latin typeface="Times New Roman" panose="02020603050405020304" pitchFamily="18" charset="0"/>
                <a:cs typeface="Times New Roman" panose="02020603050405020304" pitchFamily="18" charset="0"/>
              </a:rPr>
              <a:t>reports </a:t>
            </a:r>
            <a:r>
              <a:rPr lang="en-US" sz="2600" b="0" dirty="0" smtClean="0">
                <a:latin typeface="Times New Roman" panose="02020603050405020304" pitchFamily="18" charset="0"/>
                <a:cs typeface="Times New Roman" panose="02020603050405020304" pitchFamily="18" charset="0"/>
              </a:rPr>
              <a:t>at </a:t>
            </a:r>
            <a:r>
              <a:rPr lang="en-US" sz="2600" b="0" dirty="0">
                <a:latin typeface="Times New Roman" panose="02020603050405020304" pitchFamily="18" charset="0"/>
                <a:cs typeface="Times New Roman" panose="02020603050405020304" pitchFamily="18" charset="0"/>
              </a:rPr>
              <a:t>such times, and in such form and containing such </a:t>
            </a:r>
            <a:r>
              <a:rPr lang="en-US" sz="2600" b="0" dirty="0" err="1" smtClean="0">
                <a:latin typeface="Times New Roman" panose="02020603050405020304" pitchFamily="18" charset="0"/>
                <a:cs typeface="Times New Roman" panose="02020603050405020304" pitchFamily="18" charset="0"/>
              </a:rPr>
              <a:t>nformation</a:t>
            </a:r>
            <a:r>
              <a:rPr lang="en-US" sz="2600" b="0" dirty="0">
                <a:latin typeface="Times New Roman" panose="02020603050405020304" pitchFamily="18" charset="0"/>
                <a:cs typeface="Times New Roman" panose="02020603050405020304" pitchFamily="18" charset="0"/>
              </a:rPr>
              <a:t>, </a:t>
            </a:r>
            <a:r>
              <a:rPr lang="en-US" sz="2600" b="0" dirty="0" smtClean="0">
                <a:latin typeface="Times New Roman" panose="02020603050405020304" pitchFamily="18" charset="0"/>
                <a:cs typeface="Times New Roman" panose="02020603050405020304" pitchFamily="18" charset="0"/>
              </a:rPr>
              <a:t>as </a:t>
            </a:r>
            <a:r>
              <a:rPr lang="en-US" sz="2600" b="0" dirty="0">
                <a:latin typeface="Times New Roman" panose="02020603050405020304" pitchFamily="18" charset="0"/>
                <a:cs typeface="Times New Roman" panose="02020603050405020304" pitchFamily="18" charset="0"/>
              </a:rPr>
              <a:t>the </a:t>
            </a:r>
            <a:r>
              <a:rPr lang="en-US" sz="2600" b="0" dirty="0" smtClean="0">
                <a:latin typeface="Times New Roman" panose="02020603050405020304" pitchFamily="18" charset="0"/>
                <a:cs typeface="Times New Roman" panose="02020603050405020304" pitchFamily="18" charset="0"/>
              </a:rPr>
              <a:t>Agency </a:t>
            </a:r>
            <a:r>
              <a:rPr lang="en-US" sz="2600" b="0" dirty="0">
                <a:latin typeface="Times New Roman" panose="02020603050405020304" pitchFamily="18" charset="0"/>
                <a:cs typeface="Times New Roman" panose="02020603050405020304" pitchFamily="18" charset="0"/>
              </a:rPr>
              <a:t>may </a:t>
            </a:r>
            <a:r>
              <a:rPr lang="en-US" sz="2600" b="0" dirty="0" smtClean="0">
                <a:latin typeface="Times New Roman" panose="02020603050405020304" pitchFamily="18" charset="0"/>
                <a:cs typeface="Times New Roman" panose="02020603050405020304" pitchFamily="18" charset="0"/>
              </a:rPr>
              <a:t>determine </a:t>
            </a:r>
            <a:r>
              <a:rPr lang="en-US" sz="2600" b="0" dirty="0">
                <a:latin typeface="Times New Roman" panose="02020603050405020304" pitchFamily="18" charset="0"/>
                <a:cs typeface="Times New Roman" panose="02020603050405020304" pitchFamily="18" charset="0"/>
              </a:rPr>
              <a:t>to be </a:t>
            </a:r>
            <a:r>
              <a:rPr lang="en-US" sz="2600" b="0" dirty="0" smtClean="0">
                <a:latin typeface="Times New Roman" panose="02020603050405020304" pitchFamily="18" charset="0"/>
                <a:cs typeface="Times New Roman" panose="02020603050405020304" pitchFamily="18" charset="0"/>
              </a:rPr>
              <a:t>necessary to </a:t>
            </a:r>
            <a:r>
              <a:rPr lang="en-US" sz="2600" b="0" dirty="0">
                <a:latin typeface="Times New Roman" panose="02020603050405020304" pitchFamily="18" charset="0"/>
                <a:cs typeface="Times New Roman" panose="02020603050405020304" pitchFamily="18" charset="0"/>
              </a:rPr>
              <a:t>ascertain whether </a:t>
            </a:r>
            <a:r>
              <a:rPr lang="en-US" sz="2600" b="0" dirty="0" smtClean="0">
                <a:latin typeface="Times New Roman" panose="02020603050405020304" pitchFamily="18" charset="0"/>
                <a:cs typeface="Times New Roman" panose="02020603050405020304" pitchFamily="18" charset="0"/>
              </a:rPr>
              <a:t>the </a:t>
            </a:r>
            <a:r>
              <a:rPr lang="en-US" sz="2600" b="0" dirty="0">
                <a:latin typeface="Times New Roman" panose="02020603050405020304" pitchFamily="18" charset="0"/>
                <a:cs typeface="Times New Roman" panose="02020603050405020304" pitchFamily="18" charset="0"/>
              </a:rPr>
              <a:t>recipient has </a:t>
            </a:r>
            <a:r>
              <a:rPr lang="en-US" sz="2600" b="0" dirty="0" smtClean="0">
                <a:latin typeface="Times New Roman" panose="02020603050405020304" pitchFamily="18" charset="0"/>
                <a:cs typeface="Times New Roman" panose="02020603050405020304" pitchFamily="18" charset="0"/>
              </a:rPr>
              <a:t>complied </a:t>
            </a:r>
            <a:r>
              <a:rPr lang="en-US" sz="2600" b="0" dirty="0">
                <a:latin typeface="Times New Roman" panose="02020603050405020304" pitchFamily="18" charset="0"/>
                <a:cs typeface="Times New Roman" panose="02020603050405020304" pitchFamily="18" charset="0"/>
              </a:rPr>
              <a:t>or is complying ...” </a:t>
            </a:r>
            <a:r>
              <a:rPr lang="en-US" sz="2600" b="0" dirty="0" smtClean="0">
                <a:latin typeface="Times New Roman" panose="02020603050405020304" pitchFamily="18" charset="0"/>
                <a:cs typeface="Times New Roman" panose="02020603050405020304" pitchFamily="18" charset="0"/>
              </a:rPr>
              <a:t> </a:t>
            </a:r>
          </a:p>
          <a:p>
            <a:r>
              <a:rPr lang="en-US" sz="2600" b="0" dirty="0"/>
              <a:t/>
            </a:r>
            <a:br>
              <a:rPr lang="en-US" sz="2600" b="0" dirty="0"/>
            </a:br>
            <a:r>
              <a:rPr lang="en-US" sz="2600" b="0" dirty="0" smtClean="0">
                <a:latin typeface="Times New Roman" panose="02020603050405020304" pitchFamily="18" charset="0"/>
                <a:cs typeface="Times New Roman" panose="02020603050405020304" pitchFamily="18" charset="0"/>
              </a:rPr>
              <a:t>In </a:t>
            </a:r>
            <a:r>
              <a:rPr lang="en-US" sz="2600" b="0" dirty="0">
                <a:latin typeface="Times New Roman" panose="02020603050405020304" pitchFamily="18" charset="0"/>
                <a:cs typeface="Times New Roman" panose="02020603050405020304" pitchFamily="18" charset="0"/>
              </a:rPr>
              <a:t>general, recipients should </a:t>
            </a:r>
            <a:r>
              <a:rPr lang="en-US" sz="2600" b="0" dirty="0" smtClean="0">
                <a:latin typeface="Times New Roman" panose="02020603050405020304" pitchFamily="18" charset="0"/>
                <a:cs typeface="Times New Roman" panose="02020603050405020304" pitchFamily="18" charset="0"/>
              </a:rPr>
              <a:t>have </a:t>
            </a:r>
            <a:r>
              <a:rPr lang="en-US" sz="2600" b="0" dirty="0">
                <a:latin typeface="Times New Roman" panose="02020603050405020304" pitchFamily="18" charset="0"/>
                <a:cs typeface="Times New Roman" panose="02020603050405020304" pitchFamily="18" charset="0"/>
              </a:rPr>
              <a:t>available for the Agency racial and ethnic data </a:t>
            </a:r>
            <a:r>
              <a:rPr lang="en-US" sz="2600" b="0" dirty="0" smtClean="0">
                <a:latin typeface="Times New Roman" panose="02020603050405020304" pitchFamily="18" charset="0"/>
                <a:cs typeface="Times New Roman" panose="02020603050405020304" pitchFamily="18" charset="0"/>
              </a:rPr>
              <a:t>showing </a:t>
            </a:r>
            <a:r>
              <a:rPr lang="en-US" sz="2600" b="0" dirty="0">
                <a:latin typeface="Times New Roman" panose="02020603050405020304" pitchFamily="18" charset="0"/>
                <a:cs typeface="Times New Roman" panose="02020603050405020304" pitchFamily="18" charset="0"/>
              </a:rPr>
              <a:t>the extent to which members of minority </a:t>
            </a:r>
            <a:r>
              <a:rPr lang="en-US" sz="2600" b="0" dirty="0" smtClean="0">
                <a:latin typeface="Times New Roman" panose="02020603050405020304" pitchFamily="18" charset="0"/>
                <a:cs typeface="Times New Roman" panose="02020603050405020304" pitchFamily="18" charset="0"/>
              </a:rPr>
              <a:t>groups </a:t>
            </a:r>
            <a:r>
              <a:rPr lang="en-US" sz="2600" b="0" dirty="0">
                <a:latin typeface="Times New Roman" panose="02020603050405020304" pitchFamily="18" charset="0"/>
                <a:cs typeface="Times New Roman" panose="02020603050405020304" pitchFamily="18" charset="0"/>
              </a:rPr>
              <a:t>are beneficiaries of federally assisted programs</a:t>
            </a:r>
            <a:r>
              <a:rPr lang="en-US" sz="2600" b="0" dirty="0" smtClean="0">
                <a:latin typeface="Times New Roman" panose="02020603050405020304" pitchFamily="18" charset="0"/>
                <a:cs typeface="Times New Roman" panose="02020603050405020304" pitchFamily="18" charset="0"/>
              </a:rPr>
              <a:t>.</a:t>
            </a:r>
            <a:endParaRPr lang="en-US" sz="2600" b="0" dirty="0">
              <a:latin typeface="Times New Roman" panose="02020603050405020304" pitchFamily="18" charset="0"/>
              <a:cs typeface="Times New Roman" panose="02020603050405020304" pitchFamily="18" charset="0"/>
            </a:endParaRPr>
          </a:p>
        </p:txBody>
      </p:sp>
      <p:sp>
        <p:nvSpPr>
          <p:cNvPr id="2" name="TextBox 1"/>
          <p:cNvSpPr txBox="1"/>
          <p:nvPr/>
        </p:nvSpPr>
        <p:spPr>
          <a:xfrm>
            <a:off x="6517758" y="5582105"/>
            <a:ext cx="1486304" cy="369332"/>
          </a:xfrm>
          <a:prstGeom prst="rect">
            <a:avLst/>
          </a:prstGeom>
          <a:noFill/>
        </p:spPr>
        <p:txBody>
          <a:bodyPr wrap="none" rtlCol="0">
            <a:spAutoFit/>
          </a:bodyPr>
          <a:lstStyle/>
          <a:p>
            <a:r>
              <a:rPr lang="en-US" dirty="0" smtClean="0"/>
              <a:t>7 CFR 15.5 (b)</a:t>
            </a:r>
            <a:endParaRPr lang="en-US" dirty="0"/>
          </a:p>
        </p:txBody>
      </p:sp>
    </p:spTree>
    <p:extLst>
      <p:ext uri="{BB962C8B-B14F-4D97-AF65-F5344CB8AC3E}">
        <p14:creationId xmlns:p14="http://schemas.microsoft.com/office/powerpoint/2010/main" val="897937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457200" y="145454"/>
            <a:ext cx="7804298" cy="726410"/>
          </a:xfrm>
        </p:spPr>
        <p:txBody>
          <a:bodyPr/>
          <a:lstStyle/>
          <a:p>
            <a:pPr algn="ctr"/>
            <a:r>
              <a:rPr lang="en-US" sz="4000" dirty="0" smtClean="0">
                <a:solidFill>
                  <a:schemeClr val="tx2">
                    <a:lumMod val="60000"/>
                    <a:lumOff val="40000"/>
                  </a:schemeClr>
                </a:solidFill>
                <a:latin typeface="Times New Roman" panose="02020603050405020304" pitchFamily="18" charset="0"/>
                <a:cs typeface="Times New Roman" panose="02020603050405020304" pitchFamily="18" charset="0"/>
              </a:rPr>
              <a:t>Purpose of Data Collection</a:t>
            </a:r>
            <a:endParaRPr lang="en-US" sz="40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7170" name="Text Placeholder 7"/>
          <p:cNvSpPr>
            <a:spLocks noGrp="1"/>
          </p:cNvSpPr>
          <p:nvPr>
            <p:ph type="body" sz="half" idx="2"/>
          </p:nvPr>
        </p:nvSpPr>
        <p:spPr>
          <a:xfrm>
            <a:off x="457199" y="1214344"/>
            <a:ext cx="8389089" cy="5518590"/>
          </a:xfrm>
        </p:spPr>
        <p:txBody>
          <a:bodyPr/>
          <a:lstStyle/>
          <a:p>
            <a:pPr marL="457200" indent="-457200">
              <a:buFont typeface="Arial" panose="020B0604020202020204" pitchFamily="34" charset="0"/>
              <a:buChar char="•"/>
            </a:pPr>
            <a:r>
              <a:rPr lang="en-US" sz="3000" dirty="0" smtClean="0">
                <a:latin typeface="Times New Roman" panose="02020603050405020304" pitchFamily="18" charset="0"/>
                <a:cs typeface="Times New Roman" panose="02020603050405020304" pitchFamily="18" charset="0"/>
              </a:rPr>
              <a:t>To </a:t>
            </a:r>
            <a:r>
              <a:rPr lang="en-US" sz="3000" dirty="0">
                <a:latin typeface="Times New Roman" panose="02020603050405020304" pitchFamily="18" charset="0"/>
                <a:cs typeface="Times New Roman" panose="02020603050405020304" pitchFamily="18" charset="0"/>
              </a:rPr>
              <a:t>determine how effectively ANR programs are </a:t>
            </a:r>
            <a:r>
              <a:rPr lang="en-US" sz="3000" dirty="0" smtClean="0">
                <a:latin typeface="Times New Roman" panose="02020603050405020304" pitchFamily="18" charset="0"/>
                <a:cs typeface="Times New Roman" panose="02020603050405020304" pitchFamily="18" charset="0"/>
              </a:rPr>
              <a:t>reaching eligible persons and beneficiaries.</a:t>
            </a:r>
          </a:p>
          <a:p>
            <a:pPr marL="457200" indent="-457200">
              <a:buFont typeface="Arial" panose="020B0604020202020204" pitchFamily="34" charset="0"/>
              <a:buChar char="•"/>
            </a:pPr>
            <a:r>
              <a:rPr lang="en-US" sz="3000" dirty="0" smtClean="0">
                <a:latin typeface="Times New Roman" panose="02020603050405020304" pitchFamily="18" charset="0"/>
                <a:cs typeface="Times New Roman" panose="02020603050405020304" pitchFamily="18" charset="0"/>
              </a:rPr>
              <a:t>Purpose </a:t>
            </a:r>
            <a:r>
              <a:rPr lang="en-US" sz="3000" dirty="0">
                <a:latin typeface="Times New Roman" panose="02020603050405020304" pitchFamily="18" charset="0"/>
                <a:cs typeface="Times New Roman" panose="02020603050405020304" pitchFamily="18" charset="0"/>
              </a:rPr>
              <a:t>is to produce data on </a:t>
            </a:r>
            <a:r>
              <a:rPr lang="en-US" sz="3000" dirty="0" smtClean="0">
                <a:latin typeface="Times New Roman" panose="02020603050405020304" pitchFamily="18" charset="0"/>
                <a:cs typeface="Times New Roman" panose="02020603050405020304" pitchFamily="18" charset="0"/>
              </a:rPr>
              <a:t>characteristics </a:t>
            </a:r>
            <a:r>
              <a:rPr lang="en-US" sz="3000" dirty="0">
                <a:latin typeface="Times New Roman" panose="02020603050405020304" pitchFamily="18" charset="0"/>
                <a:cs typeface="Times New Roman" panose="02020603050405020304" pitchFamily="18" charset="0"/>
              </a:rPr>
              <a:t>of </a:t>
            </a:r>
            <a:r>
              <a:rPr lang="en-US" sz="3000" dirty="0" smtClean="0">
                <a:latin typeface="Times New Roman" panose="02020603050405020304" pitchFamily="18" charset="0"/>
                <a:cs typeface="Times New Roman" panose="02020603050405020304" pitchFamily="18" charset="0"/>
              </a:rPr>
              <a:t>population </a:t>
            </a:r>
            <a:r>
              <a:rPr lang="en-US" sz="3000" dirty="0">
                <a:latin typeface="Times New Roman" panose="02020603050405020304" pitchFamily="18" charset="0"/>
                <a:cs typeface="Times New Roman" panose="02020603050405020304" pitchFamily="18" charset="0"/>
              </a:rPr>
              <a:t>served and monitor compliance</a:t>
            </a:r>
            <a:r>
              <a:rPr lang="en-US" sz="3000" dirty="0" smtClean="0">
                <a:latin typeface="Times New Roman" panose="02020603050405020304" pitchFamily="18" charset="0"/>
                <a:cs typeface="Times New Roman" panose="02020603050405020304" pitchFamily="18" charset="0"/>
              </a:rPr>
              <a:t>.</a:t>
            </a:r>
          </a:p>
          <a:p>
            <a:pPr marL="457200" indent="-457200">
              <a:buFont typeface="Arial" panose="020B0604020202020204" pitchFamily="34" charset="0"/>
              <a:buChar char="•"/>
            </a:pPr>
            <a:r>
              <a:rPr lang="en-US" sz="3000" dirty="0" smtClean="0">
                <a:latin typeface="Times New Roman" panose="02020603050405020304" pitchFamily="18" charset="0"/>
                <a:cs typeface="Times New Roman" panose="02020603050405020304" pitchFamily="18" charset="0"/>
              </a:rPr>
              <a:t>It </a:t>
            </a:r>
            <a:r>
              <a:rPr lang="en-US" sz="3000" dirty="0">
                <a:latin typeface="Times New Roman" panose="02020603050405020304" pitchFamily="18" charset="0"/>
                <a:cs typeface="Times New Roman" panose="02020603050405020304" pitchFamily="18" charset="0"/>
              </a:rPr>
              <a:t>is a </a:t>
            </a:r>
            <a:r>
              <a:rPr lang="en-US" sz="3000" dirty="0" smtClean="0">
                <a:latin typeface="Times New Roman" panose="02020603050405020304" pitchFamily="18" charset="0"/>
                <a:cs typeface="Times New Roman" panose="02020603050405020304" pitchFamily="18" charset="0"/>
              </a:rPr>
              <a:t>requirement for </a:t>
            </a:r>
            <a:r>
              <a:rPr lang="en-US" sz="3000" dirty="0">
                <a:latin typeface="Times New Roman" panose="02020603050405020304" pitchFamily="18" charset="0"/>
                <a:cs typeface="Times New Roman" panose="02020603050405020304" pitchFamily="18" charset="0"/>
              </a:rPr>
              <a:t>ANR to collect </a:t>
            </a:r>
            <a:r>
              <a:rPr lang="en-US" sz="3000" dirty="0" smtClean="0">
                <a:latin typeface="Times New Roman" panose="02020603050405020304" pitchFamily="18" charset="0"/>
                <a:cs typeface="Times New Roman" panose="02020603050405020304" pitchFamily="18" charset="0"/>
              </a:rPr>
              <a:t>Race</a:t>
            </a:r>
            <a:r>
              <a:rPr lang="en-US" sz="3000" dirty="0">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Ethnicity </a:t>
            </a:r>
            <a:r>
              <a:rPr lang="en-US" sz="3000" dirty="0">
                <a:latin typeface="Times New Roman" panose="02020603050405020304" pitchFamily="18" charset="0"/>
                <a:cs typeface="Times New Roman" panose="02020603050405020304" pitchFamily="18" charset="0"/>
              </a:rPr>
              <a:t>and Gender (REG) Data </a:t>
            </a:r>
            <a:r>
              <a:rPr lang="en-US" sz="3000" dirty="0" smtClean="0">
                <a:latin typeface="Times New Roman" panose="02020603050405020304" pitchFamily="18" charset="0"/>
                <a:cs typeface="Times New Roman" panose="02020603050405020304" pitchFamily="18" charset="0"/>
              </a:rPr>
              <a:t>annually</a:t>
            </a:r>
            <a:r>
              <a:rPr lang="en-US" sz="3000" dirty="0">
                <a:latin typeface="Times New Roman" panose="02020603050405020304" pitchFamily="18" charset="0"/>
                <a:cs typeface="Times New Roman" panose="02020603050405020304" pitchFamily="18" charset="0"/>
              </a:rPr>
              <a:t>.</a:t>
            </a:r>
          </a:p>
          <a:p>
            <a:pPr marL="457200" indent="-457200">
              <a:buFont typeface="Arial" panose="020B0604020202020204" pitchFamily="34" charset="0"/>
              <a:buChar char="•"/>
            </a:pPr>
            <a:r>
              <a:rPr lang="en-US" sz="3000" dirty="0" smtClean="0">
                <a:latin typeface="Times New Roman" panose="02020603050405020304" pitchFamily="18" charset="0"/>
                <a:cs typeface="Times New Roman" panose="02020603050405020304" pitchFamily="18" charset="0"/>
              </a:rPr>
              <a:t>REG data </a:t>
            </a:r>
            <a:r>
              <a:rPr lang="en-US" sz="3000" dirty="0">
                <a:latin typeface="Times New Roman" panose="02020603050405020304" pitchFamily="18" charset="0"/>
                <a:cs typeface="Times New Roman" panose="02020603050405020304" pitchFamily="18" charset="0"/>
              </a:rPr>
              <a:t>may be checked during civil rights </a:t>
            </a:r>
            <a:r>
              <a:rPr lang="en-US" sz="3000" dirty="0" smtClean="0">
                <a:latin typeface="Times New Roman" panose="02020603050405020304" pitchFamily="18" charset="0"/>
                <a:cs typeface="Times New Roman" panose="02020603050405020304" pitchFamily="18" charset="0"/>
              </a:rPr>
              <a:t>compliance </a:t>
            </a:r>
            <a:r>
              <a:rPr lang="en-US" sz="3000" dirty="0">
                <a:latin typeface="Times New Roman" panose="02020603050405020304" pitchFamily="18" charset="0"/>
                <a:cs typeface="Times New Roman" panose="02020603050405020304" pitchFamily="18" charset="0"/>
              </a:rPr>
              <a:t>reviews.</a:t>
            </a:r>
          </a:p>
          <a:p>
            <a:endParaRPr lang="en-US" sz="2400" dirty="0">
              <a:solidFill>
                <a:srgbClr val="FF0000"/>
              </a:solidFill>
            </a:endParaRPr>
          </a:p>
        </p:txBody>
      </p:sp>
    </p:spTree>
    <p:extLst>
      <p:ext uri="{BB962C8B-B14F-4D97-AF65-F5344CB8AC3E}">
        <p14:creationId xmlns:p14="http://schemas.microsoft.com/office/powerpoint/2010/main" val="36585577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63530" y="177352"/>
            <a:ext cx="7804298" cy="747677"/>
          </a:xfrm>
        </p:spPr>
        <p:txBody>
          <a:bodyPr/>
          <a:lstStyle/>
          <a:p>
            <a:pPr algn="ctr"/>
            <a:r>
              <a:rPr lang="en-US" sz="3600" dirty="0">
                <a:solidFill>
                  <a:schemeClr val="tx2">
                    <a:lumMod val="60000"/>
                    <a:lumOff val="40000"/>
                  </a:schemeClr>
                </a:solidFill>
                <a:latin typeface="Times New Roman" panose="02020603050405020304" pitchFamily="18" charset="0"/>
                <a:cs typeface="Times New Roman" panose="02020603050405020304" pitchFamily="18" charset="0"/>
              </a:rPr>
              <a:t>Potential Clientele</a:t>
            </a:r>
          </a:p>
        </p:txBody>
      </p:sp>
      <p:sp>
        <p:nvSpPr>
          <p:cNvPr id="3" name="Title 6"/>
          <p:cNvSpPr txBox="1">
            <a:spLocks/>
          </p:cNvSpPr>
          <p:nvPr/>
        </p:nvSpPr>
        <p:spPr bwMode="auto">
          <a:xfrm>
            <a:off x="712383" y="1254653"/>
            <a:ext cx="7804298" cy="432745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endParaRPr lang="en-US" sz="3600" dirty="0"/>
          </a:p>
          <a:p>
            <a:r>
              <a:rPr lang="en-US" sz="2800" b="0" dirty="0">
                <a:latin typeface="Times New Roman" panose="02020603050405020304" pitchFamily="18" charset="0"/>
                <a:cs typeface="Times New Roman" panose="02020603050405020304" pitchFamily="18" charset="0"/>
              </a:rPr>
              <a:t>In </a:t>
            </a:r>
            <a:r>
              <a:rPr lang="en-US" sz="2800" b="0" dirty="0" smtClean="0">
                <a:latin typeface="Times New Roman" panose="02020603050405020304" pitchFamily="18" charset="0"/>
                <a:cs typeface="Times New Roman" panose="02020603050405020304" pitchFamily="18" charset="0"/>
              </a:rPr>
              <a:t>a </a:t>
            </a:r>
            <a:r>
              <a:rPr lang="en-US" sz="2800" b="0" dirty="0">
                <a:latin typeface="Times New Roman" panose="02020603050405020304" pitchFamily="18" charset="0"/>
                <a:cs typeface="Times New Roman" panose="02020603050405020304" pitchFamily="18" charset="0"/>
              </a:rPr>
              <a:t>given county or program, the potential </a:t>
            </a:r>
            <a:r>
              <a:rPr lang="en-US" sz="2800" b="0" dirty="0" smtClean="0">
                <a:latin typeface="Times New Roman" panose="02020603050405020304" pitchFamily="18" charset="0"/>
                <a:cs typeface="Times New Roman" panose="02020603050405020304" pitchFamily="18" charset="0"/>
              </a:rPr>
              <a:t>clientele </a:t>
            </a:r>
            <a:r>
              <a:rPr lang="en-US" sz="2800" b="0" dirty="0">
                <a:latin typeface="Times New Roman" panose="02020603050405020304" pitchFamily="18" charset="0"/>
                <a:cs typeface="Times New Roman" panose="02020603050405020304" pitchFamily="18" charset="0"/>
              </a:rPr>
              <a:t>consists of all those </a:t>
            </a:r>
            <a:r>
              <a:rPr lang="en-US" sz="2800" b="0" dirty="0" smtClean="0">
                <a:latin typeface="Times New Roman" panose="02020603050405020304" pitchFamily="18" charset="0"/>
                <a:cs typeface="Times New Roman" panose="02020603050405020304" pitchFamily="18" charset="0"/>
              </a:rPr>
              <a:t>individuals </a:t>
            </a:r>
            <a:r>
              <a:rPr lang="en-US" sz="2800" b="0" dirty="0">
                <a:latin typeface="Times New Roman" panose="02020603050405020304" pitchFamily="18" charset="0"/>
                <a:cs typeface="Times New Roman" panose="02020603050405020304" pitchFamily="18" charset="0"/>
              </a:rPr>
              <a:t>or </a:t>
            </a:r>
            <a:r>
              <a:rPr lang="en-US" sz="2800" b="0" dirty="0" smtClean="0">
                <a:latin typeface="Times New Roman" panose="02020603050405020304" pitchFamily="18" charset="0"/>
                <a:cs typeface="Times New Roman" panose="02020603050405020304" pitchFamily="18" charset="0"/>
              </a:rPr>
              <a:t>organizations </a:t>
            </a:r>
            <a:r>
              <a:rPr lang="en-US" sz="2800" b="0" dirty="0">
                <a:latin typeface="Times New Roman" panose="02020603050405020304" pitchFamily="18" charset="0"/>
                <a:cs typeface="Times New Roman" panose="02020603050405020304" pitchFamily="18" charset="0"/>
              </a:rPr>
              <a:t>who have a need for, would benefit </a:t>
            </a:r>
            <a:r>
              <a:rPr lang="en-US" sz="2800" b="0" dirty="0" smtClean="0">
                <a:latin typeface="Times New Roman" panose="02020603050405020304" pitchFamily="18" charset="0"/>
                <a:cs typeface="Times New Roman" panose="02020603050405020304" pitchFamily="18" charset="0"/>
              </a:rPr>
              <a:t>from</a:t>
            </a:r>
            <a:r>
              <a:rPr lang="en-US" sz="2800" b="0" dirty="0">
                <a:latin typeface="Times New Roman" panose="02020603050405020304" pitchFamily="18" charset="0"/>
                <a:cs typeface="Times New Roman" panose="02020603050405020304" pitchFamily="18" charset="0"/>
              </a:rPr>
              <a:t>, and who </a:t>
            </a:r>
            <a:r>
              <a:rPr lang="en-US" sz="2800" b="0" dirty="0" smtClean="0">
                <a:latin typeface="Times New Roman" panose="02020603050405020304" pitchFamily="18" charset="0"/>
                <a:cs typeface="Times New Roman" panose="02020603050405020304" pitchFamily="18" charset="0"/>
              </a:rPr>
              <a:t>are </a:t>
            </a:r>
            <a:r>
              <a:rPr lang="en-US" sz="2800" b="0" dirty="0">
                <a:latin typeface="Times New Roman" panose="02020603050405020304" pitchFamily="18" charset="0"/>
                <a:cs typeface="Times New Roman" panose="02020603050405020304" pitchFamily="18" charset="0"/>
              </a:rPr>
              <a:t>eligible for participation in any </a:t>
            </a:r>
            <a:r>
              <a:rPr lang="en-US" sz="2800" b="0" dirty="0" smtClean="0">
                <a:latin typeface="Times New Roman" panose="02020603050405020304" pitchFamily="18" charset="0"/>
                <a:cs typeface="Times New Roman" panose="02020603050405020304" pitchFamily="18" charset="0"/>
              </a:rPr>
              <a:t>educational activity </a:t>
            </a:r>
            <a:r>
              <a:rPr lang="en-US" sz="2800" b="0" dirty="0">
                <a:latin typeface="Times New Roman" panose="02020603050405020304" pitchFamily="18" charset="0"/>
                <a:cs typeface="Times New Roman" panose="02020603050405020304" pitchFamily="18" charset="0"/>
              </a:rPr>
              <a:t>that might be </a:t>
            </a:r>
            <a:r>
              <a:rPr lang="en-US" sz="2800" b="0" dirty="0" smtClean="0">
                <a:latin typeface="Times New Roman" panose="02020603050405020304" pitchFamily="18" charset="0"/>
                <a:cs typeface="Times New Roman" panose="02020603050405020304" pitchFamily="18" charset="0"/>
              </a:rPr>
              <a:t>conducted</a:t>
            </a:r>
            <a:r>
              <a:rPr lang="en-US" sz="2800" b="0" dirty="0">
                <a:latin typeface="Times New Roman" panose="02020603050405020304" pitchFamily="18" charset="0"/>
                <a:cs typeface="Times New Roman" panose="02020603050405020304" pitchFamily="18" charset="0"/>
              </a:rPr>
              <a:t>. </a:t>
            </a:r>
            <a:r>
              <a:rPr lang="en-US" sz="2800" b="0" dirty="0" smtClean="0">
                <a:latin typeface="Times New Roman" panose="02020603050405020304" pitchFamily="18" charset="0"/>
                <a:cs typeface="Times New Roman" panose="02020603050405020304" pitchFamily="18" charset="0"/>
              </a:rPr>
              <a:t>The demographic </a:t>
            </a:r>
            <a:r>
              <a:rPr lang="en-US" sz="2800" b="0" dirty="0">
                <a:latin typeface="Times New Roman" panose="02020603050405020304" pitchFamily="18" charset="0"/>
                <a:cs typeface="Times New Roman" panose="02020603050405020304" pitchFamily="18" charset="0"/>
              </a:rPr>
              <a:t>breakdown becomes the </a:t>
            </a:r>
            <a:r>
              <a:rPr lang="en-US" sz="2800" b="0" dirty="0" smtClean="0">
                <a:latin typeface="Times New Roman" panose="02020603050405020304" pitchFamily="18" charset="0"/>
                <a:cs typeface="Times New Roman" panose="02020603050405020304" pitchFamily="18" charset="0"/>
              </a:rPr>
              <a:t>baseline for </a:t>
            </a:r>
            <a:r>
              <a:rPr lang="en-US" sz="2800" b="0" dirty="0">
                <a:latin typeface="Times New Roman" panose="02020603050405020304" pitchFamily="18" charset="0"/>
                <a:cs typeface="Times New Roman" panose="02020603050405020304" pitchFamily="18" charset="0"/>
              </a:rPr>
              <a:t>that particular clientele </a:t>
            </a:r>
            <a:r>
              <a:rPr lang="en-US" sz="2800" b="0" dirty="0" smtClean="0">
                <a:latin typeface="Times New Roman" panose="02020603050405020304" pitchFamily="18" charset="0"/>
                <a:cs typeface="Times New Roman" panose="02020603050405020304" pitchFamily="18" charset="0"/>
              </a:rPr>
              <a:t>group.</a:t>
            </a:r>
          </a:p>
          <a:p>
            <a:r>
              <a:rPr lang="en-US" sz="2800" b="0" dirty="0">
                <a:latin typeface="Times New Roman" panose="02020603050405020304" pitchFamily="18" charset="0"/>
                <a:cs typeface="Times New Roman" panose="02020603050405020304" pitchFamily="18" charset="0"/>
              </a:rPr>
              <a:t/>
            </a:r>
            <a:br>
              <a:rPr lang="en-US" sz="2800" b="0" dirty="0">
                <a:latin typeface="Times New Roman" panose="02020603050405020304" pitchFamily="18" charset="0"/>
                <a:cs typeface="Times New Roman" panose="02020603050405020304" pitchFamily="18" charset="0"/>
              </a:rPr>
            </a:br>
            <a:r>
              <a:rPr lang="en-US" sz="2800" dirty="0" smtClean="0">
                <a:latin typeface="Times New Roman" panose="02020603050405020304" pitchFamily="18" charset="0"/>
                <a:cs typeface="Times New Roman" panose="02020603050405020304" pitchFamily="18" charset="0"/>
              </a:rPr>
              <a:t>The number </a:t>
            </a:r>
            <a:r>
              <a:rPr lang="en-US" sz="2800" dirty="0">
                <a:latin typeface="Times New Roman" panose="02020603050405020304" pitchFamily="18" charset="0"/>
                <a:cs typeface="Times New Roman" panose="02020603050405020304" pitchFamily="18" charset="0"/>
              </a:rPr>
              <a:t>and percent of persons eligible to </a:t>
            </a:r>
            <a:r>
              <a:rPr lang="en-US" sz="2800" dirty="0" smtClean="0">
                <a:latin typeface="Times New Roman" panose="02020603050405020304" pitchFamily="18" charset="0"/>
                <a:cs typeface="Times New Roman" panose="02020603050405020304" pitchFamily="18" charset="0"/>
              </a:rPr>
              <a:t>participate </a:t>
            </a:r>
            <a:r>
              <a:rPr lang="en-US" sz="2800" dirty="0">
                <a:latin typeface="Times New Roman" panose="02020603050405020304" pitchFamily="18" charset="0"/>
                <a:cs typeface="Times New Roman" panose="02020603050405020304" pitchFamily="18" charset="0"/>
              </a:rPr>
              <a:t>in programs and </a:t>
            </a:r>
            <a:r>
              <a:rPr lang="en-US" sz="2800" dirty="0" smtClean="0">
                <a:latin typeface="Times New Roman" panose="02020603050405020304" pitchFamily="18" charset="0"/>
                <a:cs typeface="Times New Roman" panose="02020603050405020304" pitchFamily="18" charset="0"/>
              </a:rPr>
              <a:t>related </a:t>
            </a:r>
            <a:r>
              <a:rPr lang="en-US" sz="2800" dirty="0">
                <a:latin typeface="Times New Roman" panose="02020603050405020304" pitchFamily="18" charset="0"/>
                <a:cs typeface="Times New Roman" panose="02020603050405020304" pitchFamily="18" charset="0"/>
              </a:rPr>
              <a:t>activities.</a:t>
            </a:r>
          </a:p>
        </p:txBody>
      </p:sp>
    </p:spTree>
    <p:extLst>
      <p:ext uri="{BB962C8B-B14F-4D97-AF65-F5344CB8AC3E}">
        <p14:creationId xmlns:p14="http://schemas.microsoft.com/office/powerpoint/2010/main" val="21177033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63530" y="177352"/>
            <a:ext cx="7804298" cy="598825"/>
          </a:xfrm>
        </p:spPr>
        <p:txBody>
          <a:bodyPr/>
          <a:lstStyle/>
          <a:p>
            <a:pPr algn="ctr"/>
            <a:r>
              <a:rPr lang="en-US" sz="3600" dirty="0" smtClean="0">
                <a:solidFill>
                  <a:schemeClr val="tx2">
                    <a:lumMod val="60000"/>
                    <a:lumOff val="40000"/>
                  </a:schemeClr>
                </a:solidFill>
                <a:latin typeface="Times New Roman" panose="02020603050405020304" pitchFamily="18" charset="0"/>
                <a:cs typeface="Times New Roman" panose="02020603050405020304" pitchFamily="18" charset="0"/>
              </a:rPr>
              <a:t>Actual </a:t>
            </a:r>
            <a:r>
              <a:rPr lang="en-US" sz="3600" dirty="0">
                <a:solidFill>
                  <a:schemeClr val="tx2">
                    <a:lumMod val="60000"/>
                    <a:lumOff val="40000"/>
                  </a:schemeClr>
                </a:solidFill>
                <a:latin typeface="Times New Roman" panose="02020603050405020304" pitchFamily="18" charset="0"/>
                <a:cs typeface="Times New Roman" panose="02020603050405020304" pitchFamily="18" charset="0"/>
              </a:rPr>
              <a:t>Clientele</a:t>
            </a:r>
          </a:p>
        </p:txBody>
      </p:sp>
      <p:sp>
        <p:nvSpPr>
          <p:cNvPr id="3" name="Title 6"/>
          <p:cNvSpPr txBox="1">
            <a:spLocks/>
          </p:cNvSpPr>
          <p:nvPr/>
        </p:nvSpPr>
        <p:spPr bwMode="auto">
          <a:xfrm>
            <a:off x="712382" y="999468"/>
            <a:ext cx="8123274" cy="46358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endParaRPr lang="en-US" sz="3600" dirty="0"/>
          </a:p>
          <a:p>
            <a:r>
              <a:rPr lang="en-US" sz="2800" b="0" dirty="0" smtClean="0">
                <a:latin typeface="Times New Roman" panose="02020603050405020304" pitchFamily="18" charset="0"/>
                <a:cs typeface="Times New Roman" panose="02020603050405020304" pitchFamily="18" charset="0"/>
              </a:rPr>
              <a:t>Actual participants </a:t>
            </a:r>
            <a:r>
              <a:rPr lang="en-US" sz="2800" b="0" dirty="0">
                <a:latin typeface="Times New Roman" panose="02020603050405020304" pitchFamily="18" charset="0"/>
                <a:cs typeface="Times New Roman" panose="02020603050405020304" pitchFamily="18" charset="0"/>
              </a:rPr>
              <a:t>in the applied research and/or </a:t>
            </a:r>
            <a:r>
              <a:rPr lang="en-US" sz="2800" b="0" dirty="0" smtClean="0">
                <a:latin typeface="Times New Roman" panose="02020603050405020304" pitchFamily="18" charset="0"/>
                <a:cs typeface="Times New Roman" panose="02020603050405020304" pitchFamily="18" charset="0"/>
              </a:rPr>
              <a:t>educational </a:t>
            </a:r>
            <a:r>
              <a:rPr lang="en-US" sz="2800" b="0" dirty="0">
                <a:latin typeface="Times New Roman" panose="02020603050405020304" pitchFamily="18" charset="0"/>
                <a:cs typeface="Times New Roman" panose="02020603050405020304" pitchFamily="18" charset="0"/>
              </a:rPr>
              <a:t>programs carried </a:t>
            </a:r>
            <a:r>
              <a:rPr lang="en-US" sz="2800" b="0" dirty="0" smtClean="0">
                <a:latin typeface="Times New Roman" panose="02020603050405020304" pitchFamily="18" charset="0"/>
                <a:cs typeface="Times New Roman" panose="02020603050405020304" pitchFamily="18" charset="0"/>
              </a:rPr>
              <a:t>out </a:t>
            </a:r>
            <a:r>
              <a:rPr lang="en-US" sz="2800" b="0" dirty="0">
                <a:latin typeface="Times New Roman" panose="02020603050405020304" pitchFamily="18" charset="0"/>
                <a:cs typeface="Times New Roman" panose="02020603050405020304" pitchFamily="18" charset="0"/>
              </a:rPr>
              <a:t>in the </a:t>
            </a:r>
            <a:r>
              <a:rPr lang="en-US" sz="2800" b="0" dirty="0" smtClean="0">
                <a:latin typeface="Times New Roman" panose="02020603050405020304" pitchFamily="18" charset="0"/>
                <a:cs typeface="Times New Roman" panose="02020603050405020304" pitchFamily="18" charset="0"/>
              </a:rPr>
              <a:t>accomplish-</a:t>
            </a:r>
            <a:r>
              <a:rPr lang="en-US" sz="2800" b="0" dirty="0" err="1" smtClean="0">
                <a:latin typeface="Times New Roman" panose="02020603050405020304" pitchFamily="18" charset="0"/>
                <a:cs typeface="Times New Roman" panose="02020603050405020304" pitchFamily="18" charset="0"/>
              </a:rPr>
              <a:t>ment</a:t>
            </a:r>
            <a:r>
              <a:rPr lang="en-US" sz="2800" b="0" dirty="0" smtClean="0">
                <a:latin typeface="Times New Roman" panose="02020603050405020304" pitchFamily="18" charset="0"/>
                <a:cs typeface="Times New Roman" panose="02020603050405020304" pitchFamily="18" charset="0"/>
              </a:rPr>
              <a:t> </a:t>
            </a:r>
            <a:r>
              <a:rPr lang="en-US" sz="2800" b="0" dirty="0">
                <a:latin typeface="Times New Roman" panose="02020603050405020304" pitchFamily="18" charset="0"/>
                <a:cs typeface="Times New Roman" panose="02020603050405020304" pitchFamily="18" charset="0"/>
              </a:rPr>
              <a:t>of the CE program’s mission are </a:t>
            </a:r>
            <a:r>
              <a:rPr lang="en-US" sz="2800" b="0" dirty="0" smtClean="0">
                <a:latin typeface="Times New Roman" panose="02020603050405020304" pitchFamily="18" charset="0"/>
                <a:cs typeface="Times New Roman" panose="02020603050405020304" pitchFamily="18" charset="0"/>
              </a:rPr>
              <a:t>the actual clientele contacts</a:t>
            </a:r>
            <a:r>
              <a:rPr lang="en-US" sz="2800" b="0" dirty="0">
                <a:latin typeface="Times New Roman" panose="02020603050405020304" pitchFamily="18" charset="0"/>
                <a:cs typeface="Times New Roman" panose="02020603050405020304" pitchFamily="18" charset="0"/>
              </a:rPr>
              <a:t>. The number of </a:t>
            </a:r>
            <a:r>
              <a:rPr lang="en-US" sz="2800" b="0" dirty="0" smtClean="0">
                <a:latin typeface="Times New Roman" panose="02020603050405020304" pitchFamily="18" charset="0"/>
                <a:cs typeface="Times New Roman" panose="02020603050405020304" pitchFamily="18" charset="0"/>
              </a:rPr>
              <a:t>contacts (</a:t>
            </a:r>
            <a:r>
              <a:rPr lang="en-US" sz="2800" b="0" dirty="0">
                <a:latin typeface="Times New Roman" panose="02020603050405020304" pitchFamily="18" charset="0"/>
                <a:cs typeface="Times New Roman" panose="02020603050405020304" pitchFamily="18" charset="0"/>
              </a:rPr>
              <a:t>broken down by race, ethnicity and </a:t>
            </a:r>
            <a:r>
              <a:rPr lang="en-US" sz="2800" b="0" dirty="0" smtClean="0">
                <a:latin typeface="Times New Roman" panose="02020603050405020304" pitchFamily="18" charset="0"/>
                <a:cs typeface="Times New Roman" panose="02020603050405020304" pitchFamily="18" charset="0"/>
              </a:rPr>
              <a:t>gender</a:t>
            </a:r>
            <a:r>
              <a:rPr lang="en-US" sz="2800" b="0" dirty="0">
                <a:latin typeface="Times New Roman" panose="02020603050405020304" pitchFamily="18" charset="0"/>
                <a:cs typeface="Times New Roman" panose="02020603050405020304" pitchFamily="18" charset="0"/>
              </a:rPr>
              <a:t>) </a:t>
            </a:r>
            <a:r>
              <a:rPr lang="en-US" sz="2800" b="0" dirty="0" smtClean="0">
                <a:latin typeface="Times New Roman" panose="02020603050405020304" pitchFamily="18" charset="0"/>
                <a:cs typeface="Times New Roman" panose="02020603050405020304" pitchFamily="18" charset="0"/>
              </a:rPr>
              <a:t>are documented in Project Board. Enrollees in CE programs who are tracked in systems outside of Project Board (</a:t>
            </a:r>
            <a:r>
              <a:rPr lang="en-US" sz="2800" b="0" dirty="0">
                <a:latin typeface="Times New Roman" panose="02020603050405020304" pitchFamily="18" charset="0"/>
                <a:cs typeface="Times New Roman" panose="02020603050405020304" pitchFamily="18" charset="0"/>
              </a:rPr>
              <a:t>i.e. </a:t>
            </a:r>
            <a:r>
              <a:rPr lang="en-US" sz="2800" b="0" dirty="0" smtClean="0">
                <a:latin typeface="Times New Roman" panose="02020603050405020304" pitchFamily="18" charset="0"/>
                <a:cs typeface="Times New Roman" panose="02020603050405020304" pitchFamily="18" charset="0"/>
              </a:rPr>
              <a:t>4-H enrollees</a:t>
            </a:r>
            <a:r>
              <a:rPr lang="en-US" sz="2800" b="0" dirty="0">
                <a:latin typeface="Times New Roman" panose="02020603050405020304" pitchFamily="18" charset="0"/>
                <a:cs typeface="Times New Roman" panose="02020603050405020304" pitchFamily="18" charset="0"/>
              </a:rPr>
              <a:t>, </a:t>
            </a:r>
            <a:r>
              <a:rPr lang="en-US" sz="2800" b="0" dirty="0" smtClean="0">
                <a:latin typeface="Times New Roman" panose="02020603050405020304" pitchFamily="18" charset="0"/>
                <a:cs typeface="Times New Roman" panose="02020603050405020304" pitchFamily="18" charset="0"/>
              </a:rPr>
              <a:t>EFNEP </a:t>
            </a:r>
            <a:r>
              <a:rPr lang="en-US" sz="2800" b="0" dirty="0">
                <a:latin typeface="Times New Roman" panose="02020603050405020304" pitchFamily="18" charset="0"/>
                <a:cs typeface="Times New Roman" panose="02020603050405020304" pitchFamily="18" charset="0"/>
              </a:rPr>
              <a:t>participants, Master </a:t>
            </a:r>
            <a:r>
              <a:rPr lang="en-US" sz="2800" b="0" dirty="0" smtClean="0">
                <a:latin typeface="Times New Roman" panose="02020603050405020304" pitchFamily="18" charset="0"/>
                <a:cs typeface="Times New Roman" panose="02020603050405020304" pitchFamily="18" charset="0"/>
              </a:rPr>
              <a:t>Gardener </a:t>
            </a:r>
            <a:r>
              <a:rPr lang="en-US" sz="2800" b="0" dirty="0">
                <a:latin typeface="Times New Roman" panose="02020603050405020304" pitchFamily="18" charset="0"/>
                <a:cs typeface="Times New Roman" panose="02020603050405020304" pitchFamily="18" charset="0"/>
              </a:rPr>
              <a:t>or Master </a:t>
            </a:r>
            <a:r>
              <a:rPr lang="en-US" sz="2800" b="0" dirty="0" smtClean="0">
                <a:latin typeface="Times New Roman" panose="02020603050405020304" pitchFamily="18" charset="0"/>
                <a:cs typeface="Times New Roman" panose="02020603050405020304" pitchFamily="18" charset="0"/>
              </a:rPr>
              <a:t>Food </a:t>
            </a:r>
            <a:r>
              <a:rPr lang="en-US" sz="2800" b="0" dirty="0">
                <a:latin typeface="Times New Roman" panose="02020603050405020304" pitchFamily="18" charset="0"/>
                <a:cs typeface="Times New Roman" panose="02020603050405020304" pitchFamily="18" charset="0"/>
              </a:rPr>
              <a:t>Preserver </a:t>
            </a:r>
            <a:r>
              <a:rPr lang="en-US" sz="2800" b="0" dirty="0" smtClean="0">
                <a:latin typeface="Times New Roman" panose="02020603050405020304" pitchFamily="18" charset="0"/>
                <a:cs typeface="Times New Roman" panose="02020603050405020304" pitchFamily="18" charset="0"/>
              </a:rPr>
              <a:t>volunteers) are not counted as contacts in Project Board in most cases. (Call AA Office for clarification.)</a:t>
            </a:r>
            <a:endParaRPr lang="en-US" sz="2800"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338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63530" y="475070"/>
            <a:ext cx="7804298" cy="598825"/>
          </a:xfrm>
        </p:spPr>
        <p:txBody>
          <a:bodyPr/>
          <a:lstStyle/>
          <a:p>
            <a:pPr algn="ctr"/>
            <a:r>
              <a:rPr lang="en-US" sz="3600" dirty="0" smtClean="0">
                <a:solidFill>
                  <a:schemeClr val="tx2">
                    <a:lumMod val="60000"/>
                    <a:lumOff val="40000"/>
                  </a:schemeClr>
                </a:solidFill>
                <a:latin typeface="Times New Roman" panose="02020603050405020304" pitchFamily="18" charset="0"/>
                <a:cs typeface="Times New Roman" panose="02020603050405020304" pitchFamily="18" charset="0"/>
              </a:rPr>
              <a:t>Program Compliance</a:t>
            </a:r>
            <a:endParaRPr lang="en-US" sz="36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3" name="Title 6"/>
          <p:cNvSpPr txBox="1">
            <a:spLocks/>
          </p:cNvSpPr>
          <p:nvPr/>
        </p:nvSpPr>
        <p:spPr bwMode="auto">
          <a:xfrm>
            <a:off x="712382" y="1272750"/>
            <a:ext cx="8123274" cy="386766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sz="2800" dirty="0">
                <a:latin typeface="Times New Roman" panose="02020603050405020304" pitchFamily="18" charset="0"/>
                <a:cs typeface="Times New Roman" panose="02020603050405020304" pitchFamily="18" charset="0"/>
              </a:rPr>
              <a:t>Program Compliance or compliance with federal </a:t>
            </a:r>
          </a:p>
          <a:p>
            <a:r>
              <a:rPr lang="en-US" sz="2800" dirty="0">
                <a:latin typeface="Times New Roman" panose="02020603050405020304" pitchFamily="18" charset="0"/>
                <a:cs typeface="Times New Roman" panose="02020603050405020304" pitchFamily="18" charset="0"/>
              </a:rPr>
              <a:t>requirements is achieved when</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n-US" sz="2800" dirty="0" smtClean="0">
                <a:latin typeface="Times New Roman" panose="02020603050405020304" pitchFamily="18" charset="0"/>
                <a:cs typeface="Times New Roman" panose="02020603050405020304" pitchFamily="18" charset="0"/>
              </a:rPr>
              <a:t>“Parity” is achieved</a:t>
            </a:r>
            <a:br>
              <a:rPr lang="en-US" sz="2800" dirty="0" smtClean="0">
                <a:latin typeface="Times New Roman" panose="02020603050405020304" pitchFamily="18" charset="0"/>
                <a:cs typeface="Times New Roman" panose="02020603050405020304" pitchFamily="18" charset="0"/>
              </a:rPr>
            </a:br>
            <a:endParaRPr lang="en-US" sz="2800"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sz="2800" dirty="0" smtClean="0">
                <a:latin typeface="Times New Roman" panose="02020603050405020304" pitchFamily="18" charset="0"/>
                <a:cs typeface="Times New Roman" panose="02020603050405020304" pitchFamily="18" charset="0"/>
              </a:rPr>
              <a:t>If parity is not achieved, then when “All Reasonable Effort” (ARE) is established</a:t>
            </a:r>
            <a:br>
              <a:rPr lang="en-US" sz="2800" dirty="0" smtClean="0">
                <a:latin typeface="Times New Roman" panose="02020603050405020304" pitchFamily="18" charset="0"/>
                <a:cs typeface="Times New Roman" panose="02020603050405020304" pitchFamily="18" charset="0"/>
              </a:rPr>
            </a:br>
            <a:endParaRPr lang="en-US" sz="2800" dirty="0" smtClean="0">
              <a:latin typeface="Times New Roman" panose="02020603050405020304" pitchFamily="18" charset="0"/>
              <a:cs typeface="Times New Roman" panose="02020603050405020304" pitchFamily="18" charset="0"/>
            </a:endParaRPr>
          </a:p>
          <a:p>
            <a:pPr marL="514350" indent="-514350">
              <a:buFont typeface="+mj-lt"/>
              <a:buAutoNum type="arabicPeriod"/>
            </a:pPr>
            <a:r>
              <a:rPr lang="en-US" sz="2800" dirty="0" smtClean="0">
                <a:latin typeface="Times New Roman" panose="02020603050405020304" pitchFamily="18" charset="0"/>
                <a:cs typeface="Times New Roman" panose="02020603050405020304" pitchFamily="18" charset="0"/>
              </a:rPr>
              <a:t>ARE should be re-established each year</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9080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63530" y="475070"/>
            <a:ext cx="7804298" cy="598825"/>
          </a:xfrm>
        </p:spPr>
        <p:txBody>
          <a:bodyPr/>
          <a:lstStyle/>
          <a:p>
            <a:pPr algn="ctr"/>
            <a:r>
              <a:rPr lang="en-US" sz="3600" dirty="0" smtClean="0">
                <a:solidFill>
                  <a:schemeClr val="tx2">
                    <a:lumMod val="60000"/>
                    <a:lumOff val="40000"/>
                  </a:schemeClr>
                </a:solidFill>
                <a:latin typeface="Times New Roman" panose="02020603050405020304" pitchFamily="18" charset="0"/>
                <a:cs typeface="Times New Roman" panose="02020603050405020304" pitchFamily="18" charset="0"/>
              </a:rPr>
              <a:t>Program Compliance by . . .</a:t>
            </a:r>
            <a:endParaRPr lang="en-US" sz="36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3" name="Title 6"/>
          <p:cNvSpPr txBox="1">
            <a:spLocks/>
          </p:cNvSpPr>
          <p:nvPr/>
        </p:nvSpPr>
        <p:spPr bwMode="auto">
          <a:xfrm>
            <a:off x="712382" y="1922775"/>
            <a:ext cx="7793665" cy="341476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sz="2400" dirty="0" smtClean="0">
                <a:latin typeface="Times New Roman" panose="02020603050405020304" pitchFamily="18" charset="0"/>
                <a:cs typeface="Times New Roman" panose="02020603050405020304" pitchFamily="18" charset="0"/>
              </a:rPr>
              <a:t>Parity or ‘</a:t>
            </a:r>
            <a:r>
              <a:rPr lang="en-US" sz="2400" dirty="0">
                <a:latin typeface="Times New Roman" panose="02020603050405020304" pitchFamily="18" charset="0"/>
                <a:cs typeface="Times New Roman" panose="02020603050405020304" pitchFamily="18" charset="0"/>
              </a:rPr>
              <a:t>parity of participation’ is defined by the USDA as </a:t>
            </a:r>
            <a:r>
              <a:rPr lang="en-US" sz="2400" dirty="0" smtClean="0">
                <a:latin typeface="Times New Roman" panose="02020603050405020304" pitchFamily="18" charset="0"/>
                <a:cs typeface="Times New Roman" panose="02020603050405020304" pitchFamily="18" charset="0"/>
              </a:rPr>
              <a:t>when </a:t>
            </a:r>
            <a:r>
              <a:rPr lang="en-US" sz="2400" dirty="0">
                <a:latin typeface="Times New Roman" panose="02020603050405020304" pitchFamily="18" charset="0"/>
                <a:cs typeface="Times New Roman" panose="02020603050405020304" pitchFamily="18" charset="0"/>
              </a:rPr>
              <a:t>the percentage of each minority group making up your </a:t>
            </a:r>
            <a:r>
              <a:rPr lang="en-US" sz="2400" dirty="0" smtClean="0">
                <a:latin typeface="Times New Roman" panose="02020603050405020304" pitchFamily="18" charset="0"/>
                <a:cs typeface="Times New Roman" panose="02020603050405020304" pitchFamily="18" charset="0"/>
              </a:rPr>
              <a:t>actual </a:t>
            </a:r>
            <a:r>
              <a:rPr lang="en-US" sz="2400" dirty="0">
                <a:latin typeface="Times New Roman" panose="02020603050405020304" pitchFamily="18" charset="0"/>
                <a:cs typeface="Times New Roman" panose="02020603050405020304" pitchFamily="18" charset="0"/>
              </a:rPr>
              <a:t>contacts comes to within 20% of their percentage in </a:t>
            </a:r>
            <a:r>
              <a:rPr lang="en-US" sz="2400" dirty="0" smtClean="0">
                <a:latin typeface="Times New Roman" panose="02020603050405020304" pitchFamily="18" charset="0"/>
                <a:cs typeface="Times New Roman" panose="02020603050405020304" pitchFamily="18" charset="0"/>
              </a:rPr>
              <a:t>the baseline.</a:t>
            </a:r>
            <a:br>
              <a:rPr lang="en-US" sz="2400" dirty="0" smtClean="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r>
              <a:rPr lang="en-US" sz="2400" u="sng" dirty="0">
                <a:latin typeface="Times New Roman" panose="02020603050405020304" pitchFamily="18" charset="0"/>
                <a:cs typeface="Times New Roman" panose="02020603050405020304" pitchFamily="18" charset="0"/>
              </a:rPr>
              <a:t>For </a:t>
            </a:r>
            <a:r>
              <a:rPr lang="en-US" sz="2400" u="sng" dirty="0" smtClean="0">
                <a:latin typeface="Times New Roman" panose="02020603050405020304" pitchFamily="18" charset="0"/>
                <a:cs typeface="Times New Roman" panose="02020603050405020304" pitchFamily="18" charset="0"/>
              </a:rPr>
              <a:t>example:</a:t>
            </a:r>
            <a:r>
              <a:rPr lang="en-US" sz="2400" dirty="0" smtClean="0">
                <a:latin typeface="Times New Roman" panose="02020603050405020304" pitchFamily="18" charset="0"/>
                <a:cs typeface="Times New Roman" panose="02020603050405020304" pitchFamily="18" charset="0"/>
              </a:rPr>
              <a:t>  Hispanics </a:t>
            </a:r>
            <a:r>
              <a:rPr lang="en-US" sz="2400" dirty="0">
                <a:latin typeface="Times New Roman" panose="02020603050405020304" pitchFamily="18" charset="0"/>
                <a:cs typeface="Times New Roman" panose="02020603050405020304" pitchFamily="18" charset="0"/>
              </a:rPr>
              <a:t>make up </a:t>
            </a:r>
            <a:r>
              <a:rPr lang="en-US" sz="2400" dirty="0" smtClean="0">
                <a:latin typeface="Times New Roman" panose="02020603050405020304" pitchFamily="18" charset="0"/>
                <a:cs typeface="Times New Roman" panose="02020603050405020304" pitchFamily="18" charset="0"/>
              </a:rPr>
              <a:t>10% of </a:t>
            </a:r>
            <a:r>
              <a:rPr lang="en-US" sz="2400" dirty="0">
                <a:latin typeface="Times New Roman" panose="02020603050405020304" pitchFamily="18" charset="0"/>
                <a:cs typeface="Times New Roman" panose="02020603050405020304" pitchFamily="18" charset="0"/>
              </a:rPr>
              <a:t>your potential or </a:t>
            </a:r>
            <a:r>
              <a:rPr lang="en-US" sz="2400" dirty="0" smtClean="0">
                <a:latin typeface="Times New Roman" panose="02020603050405020304" pitchFamily="18" charset="0"/>
                <a:cs typeface="Times New Roman" panose="02020603050405020304" pitchFamily="18" charset="0"/>
              </a:rPr>
              <a:t>baseline</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To </a:t>
            </a:r>
            <a:r>
              <a:rPr lang="en-US" sz="2400" dirty="0">
                <a:latin typeface="Times New Roman" panose="02020603050405020304" pitchFamily="18" charset="0"/>
                <a:cs typeface="Times New Roman" panose="02020603050405020304" pitchFamily="18" charset="0"/>
              </a:rPr>
              <a:t>have parity, </a:t>
            </a:r>
            <a:r>
              <a:rPr lang="en-US" sz="2400" dirty="0" smtClean="0">
                <a:latin typeface="Times New Roman" panose="02020603050405020304" pitchFamily="18" charset="0"/>
                <a:cs typeface="Times New Roman" panose="02020603050405020304" pitchFamily="18" charset="0"/>
              </a:rPr>
              <a:t>Hispanics </a:t>
            </a:r>
            <a:r>
              <a:rPr lang="en-US" sz="2400" dirty="0">
                <a:latin typeface="Times New Roman" panose="02020603050405020304" pitchFamily="18" charset="0"/>
                <a:cs typeface="Times New Roman" panose="02020603050405020304" pitchFamily="18" charset="0"/>
              </a:rPr>
              <a:t>should make up at least </a:t>
            </a:r>
            <a:r>
              <a:rPr lang="en-US" sz="2400" dirty="0" smtClean="0">
                <a:latin typeface="Times New Roman" panose="02020603050405020304" pitchFamily="18" charset="0"/>
                <a:cs typeface="Times New Roman" panose="02020603050405020304" pitchFamily="18" charset="0"/>
              </a:rPr>
              <a:t>8% of </a:t>
            </a:r>
            <a:r>
              <a:rPr lang="en-US" sz="2400" dirty="0">
                <a:latin typeface="Times New Roman" panose="02020603050405020304" pitchFamily="18" charset="0"/>
                <a:cs typeface="Times New Roman" panose="02020603050405020304" pitchFamily="18" charset="0"/>
              </a:rPr>
              <a:t>your actual contacts in order for your program to be in parity </a:t>
            </a:r>
            <a:r>
              <a:rPr lang="en-US" sz="2400" dirty="0" smtClean="0">
                <a:latin typeface="Times New Roman" panose="02020603050405020304" pitchFamily="18" charset="0"/>
                <a:cs typeface="Times New Roman" panose="02020603050405020304" pitchFamily="18" charset="0"/>
              </a:rPr>
              <a:t>for </a:t>
            </a:r>
            <a:r>
              <a:rPr lang="en-US" sz="2400" dirty="0">
                <a:latin typeface="Times New Roman" panose="02020603050405020304" pitchFamily="18" charset="0"/>
                <a:cs typeface="Times New Roman" panose="02020603050405020304" pitchFamily="18" charset="0"/>
              </a:rPr>
              <a:t>Hispanics.</a:t>
            </a:r>
          </a:p>
        </p:txBody>
      </p:sp>
      <p:sp>
        <p:nvSpPr>
          <p:cNvPr id="2" name="TextBox 1"/>
          <p:cNvSpPr txBox="1"/>
          <p:nvPr/>
        </p:nvSpPr>
        <p:spPr>
          <a:xfrm>
            <a:off x="287083" y="1338000"/>
            <a:ext cx="1277914" cy="584775"/>
          </a:xfrm>
          <a:prstGeom prst="rect">
            <a:avLst/>
          </a:prstGeom>
          <a:noFill/>
        </p:spPr>
        <p:txBody>
          <a:bodyPr wrap="non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Parity</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8542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5831"/>
            <a:ext cx="7772400" cy="794895"/>
          </a:xfrm>
        </p:spPr>
        <p:txBody>
          <a:bodyPr rtlCol="0">
            <a:normAutofit/>
          </a:bodyPr>
          <a:lstStyle/>
          <a:p>
            <a:pPr fontAlgn="auto">
              <a:spcAft>
                <a:spcPts val="0"/>
              </a:spcAft>
              <a:defRPr/>
            </a:pPr>
            <a:r>
              <a:rPr lang="en-US" dirty="0" smtClean="0">
                <a:ea typeface="+mj-ea"/>
                <a:cs typeface="+mj-cs"/>
              </a:rPr>
              <a:t>Objectives</a:t>
            </a:r>
            <a:endParaRPr lang="en-US" dirty="0">
              <a:ea typeface="+mj-ea"/>
              <a:cs typeface="+mj-cs"/>
            </a:endParaRPr>
          </a:p>
        </p:txBody>
      </p:sp>
      <p:sp>
        <p:nvSpPr>
          <p:cNvPr id="3" name="Subtitle 2"/>
          <p:cNvSpPr>
            <a:spLocks noGrp="1"/>
          </p:cNvSpPr>
          <p:nvPr>
            <p:ph type="subTitle" idx="1"/>
          </p:nvPr>
        </p:nvSpPr>
        <p:spPr>
          <a:xfrm>
            <a:off x="520995" y="1259915"/>
            <a:ext cx="8431619" cy="4694312"/>
          </a:xfrm>
        </p:spPr>
        <p:txBody>
          <a:bodyPr/>
          <a:lstStyle/>
          <a:p>
            <a:pPr algn="l"/>
            <a:r>
              <a:rPr lang="en-US" sz="3000" dirty="0">
                <a:solidFill>
                  <a:schemeClr val="tx1"/>
                </a:solidFill>
              </a:rPr>
              <a:t>The participant will have a better </a:t>
            </a:r>
            <a:r>
              <a:rPr lang="en-US" sz="3000" dirty="0" smtClean="0">
                <a:solidFill>
                  <a:schemeClr val="tx1"/>
                </a:solidFill>
              </a:rPr>
              <a:t>understanding </a:t>
            </a:r>
            <a:r>
              <a:rPr lang="en-US" sz="3000" dirty="0">
                <a:solidFill>
                  <a:schemeClr val="tx1"/>
                </a:solidFill>
              </a:rPr>
              <a:t>of:</a:t>
            </a:r>
          </a:p>
          <a:p>
            <a:pPr marL="457200" indent="-457200" algn="l">
              <a:buFont typeface="Wingdings" panose="05000000000000000000" pitchFamily="2" charset="2"/>
              <a:buChar char="§"/>
            </a:pPr>
            <a:r>
              <a:rPr lang="en-US" dirty="0" smtClean="0">
                <a:solidFill>
                  <a:schemeClr val="tx1"/>
                </a:solidFill>
              </a:rPr>
              <a:t>Civil </a:t>
            </a:r>
            <a:r>
              <a:rPr lang="en-US" dirty="0">
                <a:solidFill>
                  <a:schemeClr val="tx1"/>
                </a:solidFill>
              </a:rPr>
              <a:t>Right </a:t>
            </a:r>
            <a:r>
              <a:rPr lang="en-US" dirty="0" smtClean="0">
                <a:solidFill>
                  <a:schemeClr val="tx1"/>
                </a:solidFill>
              </a:rPr>
              <a:t>Laws</a:t>
            </a:r>
          </a:p>
          <a:p>
            <a:pPr marL="457200" indent="-457200" algn="l">
              <a:buFont typeface="Wingdings" panose="05000000000000000000" pitchFamily="2" charset="2"/>
              <a:buChar char="§"/>
            </a:pPr>
            <a:r>
              <a:rPr lang="en-US" dirty="0" smtClean="0">
                <a:solidFill>
                  <a:schemeClr val="tx1"/>
                </a:solidFill>
              </a:rPr>
              <a:t>Recognize </a:t>
            </a:r>
            <a:r>
              <a:rPr lang="en-US" dirty="0">
                <a:solidFill>
                  <a:schemeClr val="tx1"/>
                </a:solidFill>
              </a:rPr>
              <a:t>and prevent </a:t>
            </a:r>
            <a:r>
              <a:rPr lang="en-US" dirty="0" smtClean="0">
                <a:solidFill>
                  <a:schemeClr val="tx1"/>
                </a:solidFill>
              </a:rPr>
              <a:t>discrimination based </a:t>
            </a:r>
            <a:r>
              <a:rPr lang="en-US" dirty="0">
                <a:solidFill>
                  <a:schemeClr val="tx1"/>
                </a:solidFill>
              </a:rPr>
              <a:t>on </a:t>
            </a:r>
            <a:r>
              <a:rPr lang="en-US" dirty="0" smtClean="0">
                <a:solidFill>
                  <a:schemeClr val="tx1"/>
                </a:solidFill>
              </a:rPr>
              <a:t>any </a:t>
            </a:r>
            <a:r>
              <a:rPr lang="en-US" dirty="0">
                <a:solidFill>
                  <a:schemeClr val="tx1"/>
                </a:solidFill>
              </a:rPr>
              <a:t>of the protected </a:t>
            </a:r>
            <a:r>
              <a:rPr lang="en-US" dirty="0" smtClean="0">
                <a:solidFill>
                  <a:schemeClr val="tx1"/>
                </a:solidFill>
              </a:rPr>
              <a:t>classes</a:t>
            </a:r>
          </a:p>
          <a:p>
            <a:pPr marL="457200" indent="-457200" algn="l">
              <a:buFont typeface="Wingdings" panose="05000000000000000000" pitchFamily="2" charset="2"/>
              <a:buChar char="§"/>
            </a:pPr>
            <a:r>
              <a:rPr lang="en-US" dirty="0" smtClean="0">
                <a:solidFill>
                  <a:schemeClr val="tx1"/>
                </a:solidFill>
              </a:rPr>
              <a:t>Civil </a:t>
            </a:r>
            <a:r>
              <a:rPr lang="en-US" dirty="0">
                <a:solidFill>
                  <a:schemeClr val="tx1"/>
                </a:solidFill>
              </a:rPr>
              <a:t>Rights </a:t>
            </a:r>
            <a:r>
              <a:rPr lang="en-US" dirty="0" smtClean="0">
                <a:solidFill>
                  <a:schemeClr val="tx1"/>
                </a:solidFill>
              </a:rPr>
              <a:t>Compliance</a:t>
            </a:r>
          </a:p>
          <a:p>
            <a:pPr marL="457200" indent="-457200" algn="l">
              <a:buFont typeface="Wingdings" panose="05000000000000000000" pitchFamily="2" charset="2"/>
              <a:buChar char="§"/>
            </a:pPr>
            <a:r>
              <a:rPr lang="en-US" dirty="0" smtClean="0">
                <a:solidFill>
                  <a:schemeClr val="tx1"/>
                </a:solidFill>
              </a:rPr>
              <a:t>Why </a:t>
            </a:r>
            <a:r>
              <a:rPr lang="en-US" dirty="0">
                <a:solidFill>
                  <a:schemeClr val="tx1"/>
                </a:solidFill>
              </a:rPr>
              <a:t>ANR Collects Data on Race, Ethnicity and </a:t>
            </a:r>
            <a:r>
              <a:rPr lang="en-US" dirty="0" smtClean="0">
                <a:solidFill>
                  <a:schemeClr val="tx1"/>
                </a:solidFill>
              </a:rPr>
              <a:t>Gender</a:t>
            </a:r>
          </a:p>
          <a:p>
            <a:pPr marL="457200" indent="-457200" algn="l">
              <a:buFont typeface="Wingdings" panose="05000000000000000000" pitchFamily="2" charset="2"/>
              <a:buChar char="§"/>
            </a:pPr>
            <a:r>
              <a:rPr lang="en-US" dirty="0">
                <a:solidFill>
                  <a:schemeClr val="tx1"/>
                </a:solidFill>
              </a:rPr>
              <a:t> </a:t>
            </a:r>
            <a:r>
              <a:rPr lang="en-US" dirty="0" smtClean="0">
                <a:solidFill>
                  <a:schemeClr val="tx1"/>
                </a:solidFill>
              </a:rPr>
              <a:t>How </a:t>
            </a:r>
            <a:r>
              <a:rPr lang="en-US" dirty="0">
                <a:solidFill>
                  <a:schemeClr val="tx1"/>
                </a:solidFill>
              </a:rPr>
              <a:t>to Collect Data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63530" y="475070"/>
            <a:ext cx="7804298" cy="598825"/>
          </a:xfrm>
        </p:spPr>
        <p:txBody>
          <a:bodyPr/>
          <a:lstStyle/>
          <a:p>
            <a:pPr algn="ctr"/>
            <a:r>
              <a:rPr lang="en-US" sz="3600" dirty="0" smtClean="0">
                <a:solidFill>
                  <a:schemeClr val="tx2">
                    <a:lumMod val="60000"/>
                    <a:lumOff val="40000"/>
                  </a:schemeClr>
                </a:solidFill>
                <a:latin typeface="Times New Roman" panose="02020603050405020304" pitchFamily="18" charset="0"/>
                <a:cs typeface="Times New Roman" panose="02020603050405020304" pitchFamily="18" charset="0"/>
              </a:rPr>
              <a:t>Program Compliance by . . .</a:t>
            </a:r>
            <a:endParaRPr lang="en-US" sz="36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3" name="Title 6"/>
          <p:cNvSpPr txBox="1">
            <a:spLocks/>
          </p:cNvSpPr>
          <p:nvPr/>
        </p:nvSpPr>
        <p:spPr bwMode="auto">
          <a:xfrm>
            <a:off x="712382" y="2050356"/>
            <a:ext cx="7793665" cy="190494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sz="2400" dirty="0">
                <a:latin typeface="Times New Roman" panose="02020603050405020304" pitchFamily="18" charset="0"/>
                <a:cs typeface="Times New Roman" panose="02020603050405020304" pitchFamily="18" charset="0"/>
              </a:rPr>
              <a:t>ARE </a:t>
            </a:r>
            <a:r>
              <a:rPr lang="en-US" sz="2400" dirty="0" smtClean="0">
                <a:latin typeface="Times New Roman" panose="02020603050405020304" pitchFamily="18" charset="0"/>
                <a:cs typeface="Times New Roman" panose="02020603050405020304" pitchFamily="18" charset="0"/>
              </a:rPr>
              <a:t>is </a:t>
            </a:r>
            <a:r>
              <a:rPr lang="en-US" sz="2400" dirty="0">
                <a:latin typeface="Times New Roman" panose="02020603050405020304" pitchFamily="18" charset="0"/>
                <a:cs typeface="Times New Roman" panose="02020603050405020304" pitchFamily="18" charset="0"/>
              </a:rPr>
              <a:t>the utilization of specific outreach methods in order </a:t>
            </a:r>
            <a:r>
              <a:rPr lang="en-US" sz="2400" dirty="0" smtClean="0">
                <a:latin typeface="Times New Roman" panose="02020603050405020304" pitchFamily="18" charset="0"/>
                <a:cs typeface="Times New Roman" panose="02020603050405020304" pitchFamily="18" charset="0"/>
              </a:rPr>
              <a:t>to expand </a:t>
            </a:r>
            <a:r>
              <a:rPr lang="en-US" sz="2400" dirty="0">
                <a:latin typeface="Times New Roman" panose="02020603050405020304" pitchFamily="18" charset="0"/>
                <a:cs typeface="Times New Roman" panose="02020603050405020304" pitchFamily="18" charset="0"/>
              </a:rPr>
              <a:t>access and move toward or maintain parity of </a:t>
            </a:r>
            <a:r>
              <a:rPr lang="en-US" sz="2400" dirty="0" smtClean="0">
                <a:latin typeface="Times New Roman" panose="02020603050405020304" pitchFamily="18" charset="0"/>
                <a:cs typeface="Times New Roman" panose="02020603050405020304" pitchFamily="18" charset="0"/>
              </a:rPr>
              <a:t>participation</a:t>
            </a:r>
            <a:endParaRPr lang="en-US" sz="2400" dirty="0">
              <a:latin typeface="Times New Roman" panose="02020603050405020304" pitchFamily="18" charset="0"/>
              <a:cs typeface="Times New Roman" panose="02020603050405020304" pitchFamily="18" charset="0"/>
            </a:endParaRPr>
          </a:p>
          <a:p>
            <a:r>
              <a:rPr lang="en-US" sz="2400" dirty="0" smtClean="0"/>
              <a:t/>
            </a:r>
            <a:br>
              <a:rPr lang="en-US" sz="2400" dirty="0" smtClean="0"/>
            </a:br>
            <a:endParaRPr lang="en-US" sz="2400" dirty="0"/>
          </a:p>
        </p:txBody>
      </p:sp>
      <p:sp>
        <p:nvSpPr>
          <p:cNvPr id="2" name="TextBox 1"/>
          <p:cNvSpPr txBox="1"/>
          <p:nvPr/>
        </p:nvSpPr>
        <p:spPr>
          <a:xfrm>
            <a:off x="287083" y="1338000"/>
            <a:ext cx="5635252" cy="584775"/>
          </a:xfrm>
          <a:prstGeom prst="rect">
            <a:avLst/>
          </a:prstGeom>
          <a:noFill/>
        </p:spPr>
        <p:txBody>
          <a:bodyPr wrap="square" rtlCol="0">
            <a:spAutoFit/>
          </a:bodyPr>
          <a:lstStyle/>
          <a:p>
            <a:r>
              <a:rPr lang="en-US" sz="3200" b="1" dirty="0" smtClean="0">
                <a:solidFill>
                  <a:srgbClr val="FF0000"/>
                </a:solidFill>
                <a:latin typeface="Times New Roman" panose="02020603050405020304" pitchFamily="18" charset="0"/>
                <a:cs typeface="Times New Roman" panose="02020603050405020304" pitchFamily="18" charset="0"/>
              </a:rPr>
              <a:t>All Reasonable Effort (ARE)</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5" name="Title 6"/>
          <p:cNvSpPr txBox="1">
            <a:spLocks/>
          </p:cNvSpPr>
          <p:nvPr/>
        </p:nvSpPr>
        <p:spPr bwMode="auto">
          <a:xfrm>
            <a:off x="712382" y="3189761"/>
            <a:ext cx="7793665" cy="89313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sz="2400" dirty="0" smtClean="0"/>
              <a:t>---	</a:t>
            </a:r>
            <a:r>
              <a:rPr lang="en-US" sz="2400" dirty="0" smtClean="0">
                <a:latin typeface="Times New Roman" panose="02020603050405020304" pitchFamily="18" charset="0"/>
                <a:cs typeface="Times New Roman" panose="02020603050405020304" pitchFamily="18" charset="0"/>
              </a:rPr>
              <a:t>Must </a:t>
            </a:r>
            <a:r>
              <a:rPr lang="en-US" sz="2400" dirty="0">
                <a:latin typeface="Times New Roman" panose="02020603050405020304" pitchFamily="18" charset="0"/>
                <a:cs typeface="Times New Roman" panose="02020603050405020304" pitchFamily="18" charset="0"/>
              </a:rPr>
              <a:t>minimally </a:t>
            </a:r>
            <a:r>
              <a:rPr lang="en-US" sz="2400" dirty="0" smtClean="0">
                <a:latin typeface="Times New Roman" panose="02020603050405020304" pitchFamily="18" charset="0"/>
                <a:cs typeface="Times New Roman" panose="02020603050405020304" pitchFamily="18" charset="0"/>
              </a:rPr>
              <a:t>use 3 </a:t>
            </a:r>
            <a:r>
              <a:rPr lang="en-US" sz="2400" dirty="0">
                <a:latin typeface="Times New Roman" panose="02020603050405020304" pitchFamily="18" charset="0"/>
                <a:cs typeface="Times New Roman" panose="02020603050405020304" pitchFamily="18" charset="0"/>
              </a:rPr>
              <a:t>of 4 activities to reach </a:t>
            </a:r>
            <a:r>
              <a:rPr lang="en-US" sz="2400" dirty="0" smtClean="0">
                <a:latin typeface="Times New Roman" panose="02020603050405020304" pitchFamily="18" charset="0"/>
                <a:cs typeface="Times New Roman" panose="02020603050405020304" pitchFamily="18" charset="0"/>
              </a:rPr>
              <a:t>potential 	clientele</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moving </a:t>
            </a:r>
            <a:r>
              <a:rPr lang="en-US" sz="2400" dirty="0">
                <a:latin typeface="Times New Roman" panose="02020603050405020304" pitchFamily="18" charset="0"/>
                <a:cs typeface="Times New Roman" panose="02020603050405020304" pitchFamily="18" charset="0"/>
              </a:rPr>
              <a:t>toward </a:t>
            </a:r>
            <a:r>
              <a:rPr lang="en-US" sz="2400" dirty="0" smtClean="0">
                <a:latin typeface="Times New Roman" panose="02020603050405020304" pitchFamily="18" charset="0"/>
                <a:cs typeface="Times New Roman" panose="02020603050405020304" pitchFamily="18" charset="0"/>
              </a:rPr>
              <a:t>or to maintain parity:</a:t>
            </a:r>
          </a:p>
        </p:txBody>
      </p:sp>
      <p:sp>
        <p:nvSpPr>
          <p:cNvPr id="6" name="Title 6"/>
          <p:cNvSpPr txBox="1">
            <a:spLocks/>
          </p:cNvSpPr>
          <p:nvPr/>
        </p:nvSpPr>
        <p:spPr bwMode="auto">
          <a:xfrm>
            <a:off x="1336163" y="4072263"/>
            <a:ext cx="6259032" cy="134678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marL="342900" indent="-342900">
              <a:buFont typeface="Arial" panose="020B0604020202020204" pitchFamily="34" charset="0"/>
              <a:buChar char="•"/>
            </a:pPr>
            <a:r>
              <a:rPr lang="en-US" b="0" dirty="0" smtClean="0">
                <a:latin typeface="Times New Roman" panose="02020603050405020304" pitchFamily="18" charset="0"/>
                <a:cs typeface="Times New Roman" panose="02020603050405020304" pitchFamily="18" charset="0"/>
              </a:rPr>
              <a:t>All available mass media</a:t>
            </a:r>
          </a:p>
          <a:p>
            <a:pPr marL="342900" indent="-342900">
              <a:buFont typeface="Arial" panose="020B0604020202020204" pitchFamily="34" charset="0"/>
              <a:buChar char="•"/>
            </a:pPr>
            <a:r>
              <a:rPr lang="en-US" b="0" dirty="0" smtClean="0">
                <a:latin typeface="Times New Roman" panose="02020603050405020304" pitchFamily="18" charset="0"/>
                <a:cs typeface="Times New Roman" panose="02020603050405020304" pitchFamily="18" charset="0"/>
              </a:rPr>
              <a:t>Newsletters, promotional materials/flyers</a:t>
            </a:r>
          </a:p>
          <a:p>
            <a:pPr marL="342900" indent="-342900">
              <a:buFont typeface="Arial" panose="020B0604020202020204" pitchFamily="34" charset="0"/>
              <a:buChar char="•"/>
            </a:pPr>
            <a:r>
              <a:rPr lang="en-US" b="0" dirty="0" smtClean="0">
                <a:latin typeface="Times New Roman" panose="02020603050405020304" pitchFamily="18" charset="0"/>
                <a:cs typeface="Times New Roman" panose="02020603050405020304" pitchFamily="18" charset="0"/>
              </a:rPr>
              <a:t>Personal letters/invitations</a:t>
            </a:r>
          </a:p>
          <a:p>
            <a:pPr marL="342900" indent="-342900">
              <a:buFont typeface="Arial" panose="020B0604020202020204" pitchFamily="34" charset="0"/>
              <a:buChar char="•"/>
            </a:pPr>
            <a:r>
              <a:rPr lang="en-US" b="0" dirty="0" smtClean="0">
                <a:latin typeface="Times New Roman" panose="02020603050405020304" pitchFamily="18" charset="0"/>
                <a:cs typeface="Times New Roman" panose="02020603050405020304" pitchFamily="18" charset="0"/>
              </a:rPr>
              <a:t>Personal, face-to-face invitations (or by phone)</a:t>
            </a:r>
          </a:p>
        </p:txBody>
      </p:sp>
    </p:spTree>
    <p:extLst>
      <p:ext uri="{BB962C8B-B14F-4D97-AF65-F5344CB8AC3E}">
        <p14:creationId xmlns:p14="http://schemas.microsoft.com/office/powerpoint/2010/main" val="17598309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63530" y="322666"/>
            <a:ext cx="7804298" cy="598825"/>
          </a:xfrm>
        </p:spPr>
        <p:txBody>
          <a:bodyPr/>
          <a:lstStyle/>
          <a:p>
            <a:pPr algn="ctr"/>
            <a:r>
              <a:rPr lang="en-US" sz="3600" dirty="0" smtClean="0">
                <a:solidFill>
                  <a:schemeClr val="tx2">
                    <a:lumMod val="60000"/>
                    <a:lumOff val="40000"/>
                  </a:schemeClr>
                </a:solidFill>
                <a:latin typeface="Times New Roman" panose="02020603050405020304" pitchFamily="18" charset="0"/>
                <a:cs typeface="Times New Roman" panose="02020603050405020304" pitchFamily="18" charset="0"/>
              </a:rPr>
              <a:t>Ways to Collect Data</a:t>
            </a:r>
            <a:endParaRPr lang="en-US" sz="36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6" name="Title 6"/>
          <p:cNvSpPr txBox="1">
            <a:spLocks/>
          </p:cNvSpPr>
          <p:nvPr/>
        </p:nvSpPr>
        <p:spPr bwMode="auto">
          <a:xfrm>
            <a:off x="1011537" y="1749120"/>
            <a:ext cx="7250720" cy="399783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marL="342900" indent="-342900">
              <a:buFont typeface="Wingdings" panose="05000000000000000000" pitchFamily="2" charset="2"/>
              <a:buChar char="§"/>
            </a:pPr>
            <a:r>
              <a:rPr lang="en-US" sz="2400" b="0" dirty="0">
                <a:latin typeface="Times New Roman" panose="02020603050405020304" pitchFamily="18" charset="0"/>
                <a:cs typeface="Times New Roman" panose="02020603050405020304" pitchFamily="18" charset="0"/>
              </a:rPr>
              <a:t>It is </a:t>
            </a:r>
            <a:r>
              <a:rPr lang="en-US" sz="2400" b="0" u="sng" dirty="0" smtClean="0">
                <a:latin typeface="Times New Roman" panose="02020603050405020304" pitchFamily="18" charset="0"/>
                <a:cs typeface="Times New Roman" panose="02020603050405020304" pitchFamily="18" charset="0"/>
              </a:rPr>
              <a:t>optional</a:t>
            </a:r>
            <a:r>
              <a:rPr lang="en-US" sz="2400" b="0" dirty="0" smtClean="0">
                <a:latin typeface="Times New Roman" panose="02020603050405020304" pitchFamily="18" charset="0"/>
                <a:cs typeface="Times New Roman" panose="02020603050405020304" pitchFamily="18" charset="0"/>
              </a:rPr>
              <a:t> for </a:t>
            </a:r>
            <a:r>
              <a:rPr lang="en-US" sz="2400" b="0" dirty="0">
                <a:latin typeface="Times New Roman" panose="02020603050405020304" pitchFamily="18" charset="0"/>
                <a:cs typeface="Times New Roman" panose="02020603050405020304" pitchFamily="18" charset="0"/>
              </a:rPr>
              <a:t>participants to provide Racial </a:t>
            </a:r>
            <a:r>
              <a:rPr lang="en-US" sz="2400" b="0" dirty="0" smtClean="0">
                <a:latin typeface="Times New Roman" panose="02020603050405020304" pitchFamily="18" charset="0"/>
                <a:cs typeface="Times New Roman" panose="02020603050405020304" pitchFamily="18" charset="0"/>
              </a:rPr>
              <a:t>Ethnic</a:t>
            </a:r>
            <a:r>
              <a:rPr lang="en-US" sz="2400" b="0" dirty="0">
                <a:latin typeface="Times New Roman" panose="02020603050405020304" pitchFamily="18" charset="0"/>
                <a:cs typeface="Times New Roman" panose="02020603050405020304" pitchFamily="18" charset="0"/>
              </a:rPr>
              <a:t>, </a:t>
            </a:r>
            <a:r>
              <a:rPr lang="en-US" sz="2400" b="0" dirty="0" smtClean="0">
                <a:latin typeface="Times New Roman" panose="02020603050405020304" pitchFamily="18" charset="0"/>
                <a:cs typeface="Times New Roman" panose="02020603050405020304" pitchFamily="18" charset="0"/>
              </a:rPr>
              <a:t>or Gender </a:t>
            </a:r>
            <a:r>
              <a:rPr lang="en-US" sz="2400" b="0" dirty="0">
                <a:latin typeface="Times New Roman" panose="02020603050405020304" pitchFamily="18" charset="0"/>
                <a:cs typeface="Times New Roman" panose="02020603050405020304" pitchFamily="18" charset="0"/>
              </a:rPr>
              <a:t>(REG) information</a:t>
            </a:r>
            <a:r>
              <a:rPr lang="en-US" sz="2400" b="0" dirty="0" smtClean="0">
                <a:latin typeface="Times New Roman" panose="02020603050405020304" pitchFamily="18" charset="0"/>
                <a:cs typeface="Times New Roman" panose="02020603050405020304" pitchFamily="18" charset="0"/>
              </a:rPr>
              <a:t>.</a:t>
            </a:r>
            <a:br>
              <a:rPr lang="en-US" sz="2400" b="0" dirty="0" smtClean="0">
                <a:latin typeface="Times New Roman" panose="02020603050405020304" pitchFamily="18" charset="0"/>
                <a:cs typeface="Times New Roman" panose="02020603050405020304" pitchFamily="18" charset="0"/>
              </a:rPr>
            </a:br>
            <a:endParaRPr lang="en-US" sz="2400" b="0"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r>
              <a:rPr lang="en-US" sz="2400" b="0" dirty="0" smtClean="0">
                <a:latin typeface="Times New Roman" panose="02020603050405020304" pitchFamily="18" charset="0"/>
                <a:cs typeface="Times New Roman" panose="02020603050405020304" pitchFamily="18" charset="0"/>
              </a:rPr>
              <a:t>It is our job to ASK.</a:t>
            </a:r>
            <a:br>
              <a:rPr lang="en-US" sz="2400" b="0" dirty="0" smtClean="0">
                <a:latin typeface="Times New Roman" panose="02020603050405020304" pitchFamily="18" charset="0"/>
                <a:cs typeface="Times New Roman" panose="02020603050405020304" pitchFamily="18" charset="0"/>
              </a:rPr>
            </a:br>
            <a:endParaRPr lang="en-US" sz="2400" b="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r>
              <a:rPr lang="en-US" sz="2400" b="0" dirty="0" smtClean="0">
                <a:latin typeface="Times New Roman" panose="02020603050405020304" pitchFamily="18" charset="0"/>
                <a:cs typeface="Times New Roman" panose="02020603050405020304" pitchFamily="18" charset="0"/>
              </a:rPr>
              <a:t>Self-identification by </a:t>
            </a:r>
            <a:r>
              <a:rPr lang="en-US" sz="2400" b="0" dirty="0">
                <a:latin typeface="Times New Roman" panose="02020603050405020304" pitchFamily="18" charset="0"/>
                <a:cs typeface="Times New Roman" panose="02020603050405020304" pitchFamily="18" charset="0"/>
              </a:rPr>
              <a:t>the </a:t>
            </a:r>
            <a:r>
              <a:rPr lang="en-US" sz="2400" b="0" dirty="0" smtClean="0">
                <a:latin typeface="Times New Roman" panose="02020603050405020304" pitchFamily="18" charset="0"/>
                <a:cs typeface="Times New Roman" panose="02020603050405020304" pitchFamily="18" charset="0"/>
              </a:rPr>
              <a:t>applicant/participant is </a:t>
            </a:r>
            <a:r>
              <a:rPr lang="en-US" sz="2400" b="0" dirty="0">
                <a:latin typeface="Times New Roman" panose="02020603050405020304" pitchFamily="18" charset="0"/>
                <a:cs typeface="Times New Roman" panose="02020603050405020304" pitchFamily="18" charset="0"/>
              </a:rPr>
              <a:t>the </a:t>
            </a:r>
            <a:r>
              <a:rPr lang="en-US" sz="2400" b="0" dirty="0" smtClean="0">
                <a:latin typeface="Times New Roman" panose="02020603050405020304" pitchFamily="18" charset="0"/>
                <a:cs typeface="Times New Roman" panose="02020603050405020304" pitchFamily="18" charset="0"/>
              </a:rPr>
              <a:t>only recognized </a:t>
            </a:r>
            <a:r>
              <a:rPr lang="en-US" sz="2400" b="0" dirty="0">
                <a:latin typeface="Times New Roman" panose="02020603050405020304" pitchFamily="18" charset="0"/>
                <a:cs typeface="Times New Roman" panose="02020603050405020304" pitchFamily="18" charset="0"/>
              </a:rPr>
              <a:t>method</a:t>
            </a:r>
            <a:r>
              <a:rPr lang="en-US" sz="2400" b="0" dirty="0" smtClean="0">
                <a:latin typeface="Times New Roman" panose="02020603050405020304" pitchFamily="18" charset="0"/>
                <a:cs typeface="Times New Roman" panose="02020603050405020304" pitchFamily="18" charset="0"/>
              </a:rPr>
              <a:t>. </a:t>
            </a:r>
            <a:r>
              <a:rPr lang="en-US" sz="1800" dirty="0" smtClean="0">
                <a:solidFill>
                  <a:srgbClr val="FF0000"/>
                </a:solidFill>
                <a:latin typeface="Times New Roman" panose="02020603050405020304" pitchFamily="18" charset="0"/>
                <a:cs typeface="Times New Roman" panose="02020603050405020304" pitchFamily="18" charset="0"/>
              </a:rPr>
              <a:t>Helps for REG collection:</a:t>
            </a:r>
            <a:r>
              <a:rPr lang="en-US" sz="1800" b="0" dirty="0" smtClean="0">
                <a:latin typeface="Times New Roman" panose="02020603050405020304" pitchFamily="18" charset="0"/>
                <a:cs typeface="Times New Roman" panose="02020603050405020304" pitchFamily="18" charset="0"/>
              </a:rPr>
              <a:t> </a:t>
            </a:r>
            <a:r>
              <a:rPr lang="en-US" u="sng" dirty="0">
                <a:hlinkClick r:id="rId2"/>
              </a:rPr>
              <a:t>https://ucanr.edu/sites/ProjectBoardHelp/Affirmative_Action__Civil_Rights_Compliance_Training/</a:t>
            </a:r>
            <a:r>
              <a:rPr lang="en-US" dirty="0"/>
              <a:t> </a:t>
            </a:r>
            <a:r>
              <a:rPr lang="en-US" sz="2400" b="0" dirty="0" smtClean="0">
                <a:latin typeface="Times New Roman" panose="02020603050405020304" pitchFamily="18" charset="0"/>
                <a:cs typeface="Times New Roman" panose="02020603050405020304" pitchFamily="18" charset="0"/>
              </a:rPr>
              <a:t/>
            </a:r>
            <a:br>
              <a:rPr lang="en-US" sz="2400" b="0" dirty="0" smtClean="0">
                <a:latin typeface="Times New Roman" panose="02020603050405020304" pitchFamily="18" charset="0"/>
                <a:cs typeface="Times New Roman" panose="02020603050405020304" pitchFamily="18" charset="0"/>
              </a:rPr>
            </a:br>
            <a:endParaRPr lang="en-US" sz="2400" b="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r>
              <a:rPr lang="en-US" sz="2400" b="0" dirty="0" smtClean="0">
                <a:latin typeface="Times New Roman" panose="02020603050405020304" pitchFamily="18" charset="0"/>
                <a:cs typeface="Times New Roman" panose="02020603050405020304" pitchFamily="18" charset="0"/>
              </a:rPr>
              <a:t>Staff </a:t>
            </a:r>
            <a:r>
              <a:rPr lang="en-US" sz="2400" b="0" dirty="0">
                <a:latin typeface="Times New Roman" panose="02020603050405020304" pitchFamily="18" charset="0"/>
                <a:cs typeface="Times New Roman" panose="02020603050405020304" pitchFamily="18" charset="0"/>
              </a:rPr>
              <a:t>may not </a:t>
            </a:r>
            <a:r>
              <a:rPr lang="en-US" sz="2400" b="0" dirty="0" smtClean="0">
                <a:latin typeface="Times New Roman" panose="02020603050405020304" pitchFamily="18" charset="0"/>
                <a:cs typeface="Times New Roman" panose="02020603050405020304" pitchFamily="18" charset="0"/>
              </a:rPr>
              <a:t>“second </a:t>
            </a:r>
            <a:r>
              <a:rPr lang="en-US" sz="2400" b="0" dirty="0">
                <a:latin typeface="Times New Roman" panose="02020603050405020304" pitchFamily="18" charset="0"/>
                <a:cs typeface="Times New Roman" panose="02020603050405020304" pitchFamily="18" charset="0"/>
              </a:rPr>
              <a:t>guess</a:t>
            </a:r>
            <a:r>
              <a:rPr lang="en-US" sz="2400" b="0" dirty="0" smtClean="0">
                <a:latin typeface="Times New Roman" panose="02020603050405020304" pitchFamily="18" charset="0"/>
                <a:cs typeface="Times New Roman" panose="02020603050405020304" pitchFamily="18" charset="0"/>
              </a:rPr>
              <a:t>,” or </a:t>
            </a:r>
            <a:r>
              <a:rPr lang="en-US" sz="2400" b="0" dirty="0">
                <a:latin typeface="Times New Roman" panose="02020603050405020304" pitchFamily="18" charset="0"/>
                <a:cs typeface="Times New Roman" panose="02020603050405020304" pitchFamily="18" charset="0"/>
              </a:rPr>
              <a:t>in any other way </a:t>
            </a:r>
            <a:r>
              <a:rPr lang="en-US" sz="2400" b="0" dirty="0" smtClean="0">
                <a:latin typeface="Times New Roman" panose="02020603050405020304" pitchFamily="18" charset="0"/>
                <a:cs typeface="Times New Roman" panose="02020603050405020304" pitchFamily="18" charset="0"/>
              </a:rPr>
              <a:t>change or </a:t>
            </a:r>
            <a:r>
              <a:rPr lang="en-US" sz="2400" b="0" dirty="0">
                <a:latin typeface="Times New Roman" panose="02020603050405020304" pitchFamily="18" charset="0"/>
                <a:cs typeface="Times New Roman" panose="02020603050405020304" pitchFamily="18" charset="0"/>
              </a:rPr>
              <a:t>challenge a </a:t>
            </a:r>
            <a:r>
              <a:rPr lang="en-US" sz="2400" b="0" dirty="0" smtClean="0">
                <a:latin typeface="Times New Roman" panose="02020603050405020304" pitchFamily="18" charset="0"/>
                <a:cs typeface="Times New Roman" panose="02020603050405020304" pitchFamily="18" charset="0"/>
              </a:rPr>
              <a:t>self-declaration </a:t>
            </a:r>
            <a:r>
              <a:rPr lang="en-US" sz="2400" b="0" dirty="0">
                <a:latin typeface="Times New Roman" panose="02020603050405020304" pitchFamily="18" charset="0"/>
                <a:cs typeface="Times New Roman" panose="02020603050405020304" pitchFamily="18" charset="0"/>
              </a:rPr>
              <a:t>made by the </a:t>
            </a:r>
            <a:r>
              <a:rPr lang="en-US" sz="2400" b="0" dirty="0" smtClean="0">
                <a:latin typeface="Times New Roman" panose="02020603050405020304" pitchFamily="18" charset="0"/>
                <a:cs typeface="Times New Roman" panose="02020603050405020304" pitchFamily="18" charset="0"/>
              </a:rPr>
              <a:t>applicant/participant</a:t>
            </a:r>
            <a:r>
              <a:rPr lang="en-US" sz="2400" b="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545546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63530" y="159495"/>
            <a:ext cx="7804298" cy="1073895"/>
          </a:xfrm>
        </p:spPr>
        <p:txBody>
          <a:bodyPr/>
          <a:lstStyle/>
          <a:p>
            <a:pPr algn="ctr"/>
            <a:r>
              <a:rPr lang="en-US" sz="3600" dirty="0">
                <a:solidFill>
                  <a:schemeClr val="tx2">
                    <a:lumMod val="60000"/>
                    <a:lumOff val="40000"/>
                  </a:schemeClr>
                </a:solidFill>
                <a:latin typeface="Times New Roman" panose="02020603050405020304" pitchFamily="18" charset="0"/>
                <a:cs typeface="Times New Roman" panose="02020603050405020304" pitchFamily="18" charset="0"/>
              </a:rPr>
              <a:t>Do I need to Keep Records of Who </a:t>
            </a:r>
            <a:br>
              <a:rPr lang="en-US" sz="3600" dirty="0">
                <a:solidFill>
                  <a:schemeClr val="tx2">
                    <a:lumMod val="60000"/>
                    <a:lumOff val="40000"/>
                  </a:schemeClr>
                </a:solidFill>
                <a:latin typeface="Times New Roman" panose="02020603050405020304" pitchFamily="18" charset="0"/>
                <a:cs typeface="Times New Roman" panose="02020603050405020304" pitchFamily="18" charset="0"/>
              </a:rPr>
            </a:br>
            <a:r>
              <a:rPr lang="en-US" sz="3600" dirty="0">
                <a:solidFill>
                  <a:schemeClr val="tx2">
                    <a:lumMod val="60000"/>
                    <a:lumOff val="40000"/>
                  </a:schemeClr>
                </a:solidFill>
                <a:latin typeface="Times New Roman" panose="02020603050405020304" pitchFamily="18" charset="0"/>
                <a:cs typeface="Times New Roman" panose="02020603050405020304" pitchFamily="18" charset="0"/>
              </a:rPr>
              <a:t>Participates in My Program</a:t>
            </a:r>
          </a:p>
        </p:txBody>
      </p:sp>
      <p:sp>
        <p:nvSpPr>
          <p:cNvPr id="6" name="Title 6"/>
          <p:cNvSpPr txBox="1">
            <a:spLocks/>
          </p:cNvSpPr>
          <p:nvPr/>
        </p:nvSpPr>
        <p:spPr bwMode="auto">
          <a:xfrm>
            <a:off x="978204" y="1642499"/>
            <a:ext cx="7049383" cy="478467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marL="342900" indent="-342900">
              <a:buFont typeface="Wingdings" panose="05000000000000000000" pitchFamily="2" charset="2"/>
              <a:buChar char="v"/>
            </a:pPr>
            <a:r>
              <a:rPr lang="en-US" sz="2200" b="0" dirty="0" smtClean="0">
                <a:latin typeface="Times New Roman" panose="02020603050405020304" pitchFamily="18" charset="0"/>
                <a:cs typeface="Times New Roman" panose="02020603050405020304" pitchFamily="18" charset="0"/>
              </a:rPr>
              <a:t>Yes, </a:t>
            </a:r>
            <a:r>
              <a:rPr lang="en-US" sz="2200" b="0" dirty="0">
                <a:latin typeface="Times New Roman" panose="02020603050405020304" pitchFamily="18" charset="0"/>
                <a:cs typeface="Times New Roman" panose="02020603050405020304" pitchFamily="18" charset="0"/>
              </a:rPr>
              <a:t>you should keep records of clientele who </a:t>
            </a:r>
            <a:r>
              <a:rPr lang="en-US" sz="2200" b="0" dirty="0" smtClean="0">
                <a:latin typeface="Times New Roman" panose="02020603050405020304" pitchFamily="18" charset="0"/>
                <a:cs typeface="Times New Roman" panose="02020603050405020304" pitchFamily="18" charset="0"/>
              </a:rPr>
              <a:t>participate </a:t>
            </a:r>
            <a:r>
              <a:rPr lang="en-US" sz="2200" b="0" dirty="0">
                <a:latin typeface="Times New Roman" panose="02020603050405020304" pitchFamily="18" charset="0"/>
                <a:cs typeface="Times New Roman" panose="02020603050405020304" pitchFamily="18" charset="0"/>
              </a:rPr>
              <a:t>in your </a:t>
            </a:r>
            <a:r>
              <a:rPr lang="en-US" sz="2200" b="0" dirty="0" smtClean="0">
                <a:latin typeface="Times New Roman" panose="02020603050405020304" pitchFamily="18" charset="0"/>
                <a:cs typeface="Times New Roman" panose="02020603050405020304" pitchFamily="18" charset="0"/>
              </a:rPr>
              <a:t>program</a:t>
            </a:r>
            <a:br>
              <a:rPr lang="en-US" sz="2200" b="0" dirty="0" smtClean="0">
                <a:latin typeface="Times New Roman" panose="02020603050405020304" pitchFamily="18" charset="0"/>
                <a:cs typeface="Times New Roman" panose="02020603050405020304" pitchFamily="18" charset="0"/>
              </a:rPr>
            </a:br>
            <a:endParaRPr lang="en-US" sz="1000" b="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sz="2200" b="0" dirty="0" smtClean="0">
                <a:latin typeface="Times New Roman" panose="02020603050405020304" pitchFamily="18" charset="0"/>
                <a:cs typeface="Times New Roman" panose="02020603050405020304" pitchFamily="18" charset="0"/>
              </a:rPr>
              <a:t>There are </a:t>
            </a:r>
            <a:r>
              <a:rPr lang="en-US" sz="2200" b="0" dirty="0">
                <a:latin typeface="Times New Roman" panose="02020603050405020304" pitchFamily="18" charset="0"/>
                <a:cs typeface="Times New Roman" panose="02020603050405020304" pitchFamily="18" charset="0"/>
              </a:rPr>
              <a:t>various contact records you should keep </a:t>
            </a:r>
            <a:r>
              <a:rPr lang="en-US" sz="2200" b="0" dirty="0" smtClean="0">
                <a:latin typeface="Times New Roman" panose="02020603050405020304" pitchFamily="18" charset="0"/>
                <a:cs typeface="Times New Roman" panose="02020603050405020304" pitchFamily="18" charset="0"/>
              </a:rPr>
              <a:t>that include the race, ethnicity </a:t>
            </a:r>
            <a:r>
              <a:rPr lang="en-US" sz="2200" b="0" dirty="0">
                <a:latin typeface="Times New Roman" panose="02020603050405020304" pitchFamily="18" charset="0"/>
                <a:cs typeface="Times New Roman" panose="02020603050405020304" pitchFamily="18" charset="0"/>
              </a:rPr>
              <a:t>and gender of </a:t>
            </a:r>
            <a:r>
              <a:rPr lang="en-US" sz="2200" b="0" dirty="0" smtClean="0">
                <a:latin typeface="Times New Roman" panose="02020603050405020304" pitchFamily="18" charset="0"/>
                <a:cs typeface="Times New Roman" panose="02020603050405020304" pitchFamily="18" charset="0"/>
              </a:rPr>
              <a:t>the contact (</a:t>
            </a:r>
            <a:r>
              <a:rPr lang="en-US" sz="2200" b="0" dirty="0">
                <a:latin typeface="Times New Roman" panose="02020603050405020304" pitchFamily="18" charset="0"/>
                <a:cs typeface="Times New Roman" panose="02020603050405020304" pitchFamily="18" charset="0"/>
              </a:rPr>
              <a:t>should it be available</a:t>
            </a:r>
            <a:r>
              <a:rPr lang="en-US" sz="2200" b="0" dirty="0" smtClean="0">
                <a:latin typeface="Times New Roman" panose="02020603050405020304" pitchFamily="18" charset="0"/>
                <a:cs typeface="Times New Roman" panose="02020603050405020304" pitchFamily="18" charset="0"/>
              </a:rPr>
              <a:t>)</a:t>
            </a:r>
            <a:br>
              <a:rPr lang="en-US" sz="2200" b="0" dirty="0" smtClean="0">
                <a:latin typeface="Times New Roman" panose="02020603050405020304" pitchFamily="18" charset="0"/>
                <a:cs typeface="Times New Roman" panose="02020603050405020304" pitchFamily="18" charset="0"/>
              </a:rPr>
            </a:br>
            <a:endParaRPr lang="en-US" sz="1000" b="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sz="2200" b="0" dirty="0">
                <a:latin typeface="Times New Roman" panose="02020603050405020304" pitchFamily="18" charset="0"/>
                <a:cs typeface="Times New Roman" panose="02020603050405020304" pitchFamily="18" charset="0"/>
              </a:rPr>
              <a:t>Phone </a:t>
            </a:r>
            <a:r>
              <a:rPr lang="en-US" sz="2200" b="0" dirty="0" smtClean="0">
                <a:latin typeface="Times New Roman" panose="02020603050405020304" pitchFamily="18" charset="0"/>
                <a:cs typeface="Times New Roman" panose="02020603050405020304" pitchFamily="18" charset="0"/>
              </a:rPr>
              <a:t>and face-to-face </a:t>
            </a:r>
            <a:r>
              <a:rPr lang="en-US" sz="2200" b="0" dirty="0">
                <a:latin typeface="Times New Roman" panose="02020603050405020304" pitchFamily="18" charset="0"/>
                <a:cs typeface="Times New Roman" panose="02020603050405020304" pitchFamily="18" charset="0"/>
              </a:rPr>
              <a:t>meeting </a:t>
            </a:r>
            <a:r>
              <a:rPr lang="en-US" sz="2200" b="0" dirty="0" smtClean="0">
                <a:latin typeface="Times New Roman" panose="02020603050405020304" pitchFamily="18" charset="0"/>
                <a:cs typeface="Times New Roman" panose="02020603050405020304" pitchFamily="18" charset="0"/>
              </a:rPr>
              <a:t>logs Emails, </a:t>
            </a:r>
            <a:r>
              <a:rPr lang="en-US" sz="2200" b="0" dirty="0">
                <a:latin typeface="Times New Roman" panose="02020603050405020304" pitchFamily="18" charset="0"/>
                <a:cs typeface="Times New Roman" panose="02020603050405020304" pitchFamily="18" charset="0"/>
              </a:rPr>
              <a:t>letters, </a:t>
            </a:r>
            <a:r>
              <a:rPr lang="en-US" sz="2200" b="0" dirty="0" smtClean="0">
                <a:latin typeface="Times New Roman" panose="02020603050405020304" pitchFamily="18" charset="0"/>
                <a:cs typeface="Times New Roman" panose="02020603050405020304" pitchFamily="18" charset="0"/>
              </a:rPr>
              <a:t>correspondence</a:t>
            </a:r>
            <a:br>
              <a:rPr lang="en-US" sz="2200" b="0" dirty="0" smtClean="0">
                <a:latin typeface="Times New Roman" panose="02020603050405020304" pitchFamily="18" charset="0"/>
                <a:cs typeface="Times New Roman" panose="02020603050405020304" pitchFamily="18" charset="0"/>
              </a:rPr>
            </a:br>
            <a:endParaRPr lang="en-US" sz="1000" b="0"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sz="2200" b="0" dirty="0">
                <a:latin typeface="Times New Roman" panose="02020603050405020304" pitchFamily="18" charset="0"/>
                <a:cs typeface="Times New Roman" panose="02020603050405020304" pitchFamily="18" charset="0"/>
              </a:rPr>
              <a:t>Meeting </a:t>
            </a:r>
            <a:r>
              <a:rPr lang="en-US" sz="2200" b="0" dirty="0" smtClean="0">
                <a:latin typeface="Times New Roman" panose="02020603050405020304" pitchFamily="18" charset="0"/>
                <a:cs typeface="Times New Roman" panose="02020603050405020304" pitchFamily="18" charset="0"/>
              </a:rPr>
              <a:t>attendance sign-in sheets</a:t>
            </a:r>
            <a:br>
              <a:rPr lang="en-US" sz="2200" b="0" dirty="0" smtClean="0">
                <a:latin typeface="Times New Roman" panose="02020603050405020304" pitchFamily="18" charset="0"/>
                <a:cs typeface="Times New Roman" panose="02020603050405020304" pitchFamily="18" charset="0"/>
              </a:rPr>
            </a:br>
            <a:endParaRPr lang="en-US" sz="1000" b="0"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sz="2200" b="0" dirty="0">
                <a:latin typeface="Times New Roman" panose="02020603050405020304" pitchFamily="18" charset="0"/>
                <a:cs typeface="Times New Roman" panose="02020603050405020304" pitchFamily="18" charset="0"/>
              </a:rPr>
              <a:t>Newsletter </a:t>
            </a:r>
            <a:r>
              <a:rPr lang="en-US" sz="2200" b="0" dirty="0" smtClean="0">
                <a:latin typeface="Times New Roman" panose="02020603050405020304" pitchFamily="18" charset="0"/>
                <a:cs typeface="Times New Roman" panose="02020603050405020304" pitchFamily="18" charset="0"/>
              </a:rPr>
              <a:t>mailing lists</a:t>
            </a:r>
            <a:br>
              <a:rPr lang="en-US" sz="2200" b="0" dirty="0" smtClean="0">
                <a:latin typeface="Times New Roman" panose="02020603050405020304" pitchFamily="18" charset="0"/>
                <a:cs typeface="Times New Roman" panose="02020603050405020304" pitchFamily="18" charset="0"/>
              </a:rPr>
            </a:br>
            <a:endParaRPr lang="en-US" sz="1000" b="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sz="2200" b="0" dirty="0" smtClean="0">
                <a:latin typeface="Times New Roman" panose="02020603050405020304" pitchFamily="18" charset="0"/>
                <a:cs typeface="Times New Roman" panose="02020603050405020304" pitchFamily="18" charset="0"/>
              </a:rPr>
              <a:t>Farmers’ Markets or open-house </a:t>
            </a:r>
            <a:r>
              <a:rPr lang="en-US" sz="2200" b="0" dirty="0">
                <a:latin typeface="Times New Roman" panose="02020603050405020304" pitchFamily="18" charset="0"/>
                <a:cs typeface="Times New Roman" panose="02020603050405020304" pitchFamily="18" charset="0"/>
              </a:rPr>
              <a:t>“type” </a:t>
            </a:r>
            <a:r>
              <a:rPr lang="en-US" sz="2200" b="0" dirty="0" smtClean="0">
                <a:latin typeface="Times New Roman" panose="02020603050405020304" pitchFamily="18" charset="0"/>
                <a:cs typeface="Times New Roman" panose="02020603050405020304" pitchFamily="18" charset="0"/>
              </a:rPr>
              <a:t>activities – if available</a:t>
            </a:r>
            <a:endParaRPr lang="en-US" sz="2200" b="0" dirty="0">
              <a:latin typeface="Times New Roman" panose="02020603050405020304" pitchFamily="18" charset="0"/>
              <a:cs typeface="Times New Roman" panose="02020603050405020304" pitchFamily="18" charset="0"/>
            </a:endParaRPr>
          </a:p>
          <a:p>
            <a:endParaRPr lang="en-US" b="0" dirty="0">
              <a:latin typeface="Times New Roman" panose="02020603050405020304" pitchFamily="18" charset="0"/>
              <a:cs typeface="Times New Roman" panose="02020603050405020304" pitchFamily="18" charset="0"/>
            </a:endParaRPr>
          </a:p>
          <a:p>
            <a:endParaRPr lang="en-US"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5395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63530" y="361523"/>
            <a:ext cx="7804298" cy="691110"/>
          </a:xfrm>
        </p:spPr>
        <p:txBody>
          <a:bodyPr/>
          <a:lstStyle/>
          <a:p>
            <a:pPr algn="ctr"/>
            <a:r>
              <a:rPr lang="en-US" sz="3600" dirty="0" smtClean="0">
                <a:solidFill>
                  <a:schemeClr val="tx2">
                    <a:lumMod val="60000"/>
                    <a:lumOff val="40000"/>
                  </a:schemeClr>
                </a:solidFill>
                <a:latin typeface="Times New Roman" panose="02020603050405020304" pitchFamily="18" charset="0"/>
                <a:cs typeface="Times New Roman" panose="02020603050405020304" pitchFamily="18" charset="0"/>
              </a:rPr>
              <a:t>Indicators of Possible Non-Compliance</a:t>
            </a:r>
            <a:endParaRPr lang="en-US" sz="36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6" name="Title 6"/>
          <p:cNvSpPr txBox="1">
            <a:spLocks/>
          </p:cNvSpPr>
          <p:nvPr/>
        </p:nvSpPr>
        <p:spPr bwMode="auto">
          <a:xfrm>
            <a:off x="1015415" y="1446035"/>
            <a:ext cx="7049383" cy="32001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pPr marL="342900" indent="-342900">
              <a:buFont typeface="Wingdings" panose="05000000000000000000" pitchFamily="2" charset="2"/>
              <a:buChar char="v"/>
            </a:pPr>
            <a:r>
              <a:rPr lang="en-US" sz="2200" b="0" dirty="0" smtClean="0">
                <a:latin typeface="Times New Roman" panose="02020603050405020304" pitchFamily="18" charset="0"/>
                <a:cs typeface="Times New Roman" panose="02020603050405020304" pitchFamily="18" charset="0"/>
              </a:rPr>
              <a:t>Statistical data--percentage of participants by race, ethnicity or gender are out of proportion to percentage of population in the area</a:t>
            </a:r>
            <a:br>
              <a:rPr lang="en-US" sz="2200" b="0" dirty="0" smtClean="0">
                <a:latin typeface="Times New Roman" panose="02020603050405020304" pitchFamily="18" charset="0"/>
                <a:cs typeface="Times New Roman" panose="02020603050405020304" pitchFamily="18" charset="0"/>
              </a:rPr>
            </a:br>
            <a:r>
              <a:rPr lang="en-US" sz="2200" b="0" dirty="0" smtClean="0">
                <a:latin typeface="Times New Roman" panose="02020603050405020304" pitchFamily="18" charset="0"/>
                <a:cs typeface="Times New Roman" panose="02020603050405020304" pitchFamily="18" charset="0"/>
              </a:rPr>
              <a:t/>
            </a:r>
            <a:br>
              <a:rPr lang="en-US" sz="2200" b="0" dirty="0" smtClean="0">
                <a:latin typeface="Times New Roman" panose="02020603050405020304" pitchFamily="18" charset="0"/>
                <a:cs typeface="Times New Roman" panose="02020603050405020304" pitchFamily="18" charset="0"/>
              </a:rPr>
            </a:br>
            <a:endParaRPr lang="en-US" sz="1000" b="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sz="2200" b="0" dirty="0">
                <a:latin typeface="Times New Roman" panose="02020603050405020304" pitchFamily="18" charset="0"/>
                <a:cs typeface="Times New Roman" panose="02020603050405020304" pitchFamily="18" charset="0"/>
              </a:rPr>
              <a:t>No </a:t>
            </a:r>
            <a:r>
              <a:rPr lang="en-US" sz="2200" b="0" dirty="0" smtClean="0">
                <a:latin typeface="Times New Roman" panose="02020603050405020304" pitchFamily="18" charset="0"/>
                <a:cs typeface="Times New Roman" panose="02020603050405020304" pitchFamily="18" charset="0"/>
              </a:rPr>
              <a:t>ARE activity, ARE not established</a:t>
            </a:r>
            <a:br>
              <a:rPr lang="en-US" sz="2200" b="0" dirty="0" smtClean="0">
                <a:latin typeface="Times New Roman" panose="02020603050405020304" pitchFamily="18" charset="0"/>
                <a:cs typeface="Times New Roman" panose="02020603050405020304" pitchFamily="18" charset="0"/>
              </a:rPr>
            </a:br>
            <a:endParaRPr lang="en-US" sz="1000" b="0" dirty="0">
              <a:latin typeface="Times New Roman" panose="02020603050405020304" pitchFamily="18" charset="0"/>
              <a:cs typeface="Times New Roman" panose="02020603050405020304" pitchFamily="18" charset="0"/>
            </a:endParaRPr>
          </a:p>
          <a:p>
            <a:r>
              <a:rPr lang="en-US" sz="2200" b="0" dirty="0" smtClean="0">
                <a:latin typeface="Times New Roman" panose="02020603050405020304" pitchFamily="18" charset="0"/>
                <a:cs typeface="Times New Roman" panose="02020603050405020304" pitchFamily="18" charset="0"/>
              </a:rPr>
              <a:t/>
            </a:r>
            <a:br>
              <a:rPr lang="en-US" sz="2200" b="0" dirty="0" smtClean="0">
                <a:latin typeface="Times New Roman" panose="02020603050405020304" pitchFamily="18" charset="0"/>
                <a:cs typeface="Times New Roman" panose="02020603050405020304" pitchFamily="18" charset="0"/>
              </a:rPr>
            </a:br>
            <a:endParaRPr lang="en-US" sz="1000" b="0" dirty="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v"/>
            </a:pPr>
            <a:r>
              <a:rPr lang="en-US" sz="2200" b="0" dirty="0" smtClean="0">
                <a:latin typeface="Times New Roman" panose="02020603050405020304" pitchFamily="18" charset="0"/>
                <a:cs typeface="Times New Roman" panose="02020603050405020304" pitchFamily="18" charset="0"/>
              </a:rPr>
              <a:t>Organization-type activity--no </a:t>
            </a:r>
            <a:r>
              <a:rPr lang="en-US" sz="2200" b="0" dirty="0">
                <a:latin typeface="Times New Roman" panose="02020603050405020304" pitchFamily="18" charset="0"/>
                <a:cs typeface="Times New Roman" panose="02020603050405020304" pitchFamily="18" charset="0"/>
              </a:rPr>
              <a:t>contacts </a:t>
            </a:r>
            <a:r>
              <a:rPr lang="en-US" sz="2200" b="0" dirty="0" smtClean="0">
                <a:latin typeface="Times New Roman" panose="02020603050405020304" pitchFamily="18" charset="0"/>
                <a:cs typeface="Times New Roman" panose="02020603050405020304" pitchFamily="18" charset="0"/>
              </a:rPr>
              <a:t>made in clientele groups defined as “organization”</a:t>
            </a:r>
            <a:endParaRPr lang="en-US"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52524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588241" y="139097"/>
            <a:ext cx="7804298" cy="691110"/>
          </a:xfrm>
        </p:spPr>
        <p:txBody>
          <a:bodyPr/>
          <a:lstStyle/>
          <a:p>
            <a:pPr algn="ctr"/>
            <a:r>
              <a:rPr lang="en-US" sz="3600" dirty="0" smtClean="0">
                <a:solidFill>
                  <a:schemeClr val="tx2">
                    <a:lumMod val="60000"/>
                    <a:lumOff val="40000"/>
                  </a:schemeClr>
                </a:solidFill>
                <a:latin typeface="Times New Roman" panose="02020603050405020304" pitchFamily="18" charset="0"/>
                <a:cs typeface="Times New Roman" panose="02020603050405020304" pitchFamily="18" charset="0"/>
              </a:rPr>
              <a:t>Resources</a:t>
            </a:r>
            <a:endParaRPr lang="en-US" sz="3600" dirty="0">
              <a:solidFill>
                <a:schemeClr val="tx2">
                  <a:lumMod val="60000"/>
                  <a:lumOff val="40000"/>
                </a:schemeClr>
              </a:solidFill>
              <a:latin typeface="Times New Roman" panose="02020603050405020304" pitchFamily="18" charset="0"/>
              <a:cs typeface="Times New Roman" panose="02020603050405020304" pitchFamily="18" charset="0"/>
            </a:endParaRPr>
          </a:p>
        </p:txBody>
      </p:sp>
      <p:sp>
        <p:nvSpPr>
          <p:cNvPr id="6" name="Title 6"/>
          <p:cNvSpPr txBox="1">
            <a:spLocks/>
          </p:cNvSpPr>
          <p:nvPr/>
        </p:nvSpPr>
        <p:spPr bwMode="auto">
          <a:xfrm>
            <a:off x="1015415" y="1052633"/>
            <a:ext cx="7049383" cy="464383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l" defTabSz="457200" rtl="0" eaLnBrk="1" fontAlgn="base" hangingPunct="1">
              <a:spcBef>
                <a:spcPct val="0"/>
              </a:spcBef>
              <a:spcAft>
                <a:spcPct val="0"/>
              </a:spcAft>
              <a:defRPr sz="2000" b="1" kern="1200">
                <a:solidFill>
                  <a:schemeClr val="tx1"/>
                </a:solidFill>
                <a:latin typeface="+mj-lt"/>
                <a:ea typeface="ＭＳ Ｐゴシック" charset="0"/>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a:lstStyle>
          <a:p>
            <a:r>
              <a:rPr lang="en-US" sz="2400" b="0" dirty="0">
                <a:latin typeface="Times New Roman" panose="02020603050405020304" pitchFamily="18" charset="0"/>
                <a:cs typeface="Times New Roman" panose="02020603050405020304" pitchFamily="18" charset="0"/>
              </a:rPr>
              <a:t>More </a:t>
            </a:r>
            <a:r>
              <a:rPr lang="en-US" sz="2400" b="0" dirty="0" smtClean="0">
                <a:latin typeface="Times New Roman" panose="02020603050405020304" pitchFamily="18" charset="0"/>
                <a:cs typeface="Times New Roman" panose="02020603050405020304" pitchFamily="18" charset="0"/>
              </a:rPr>
              <a:t>information </a:t>
            </a:r>
            <a:r>
              <a:rPr lang="en-US" sz="2400" b="0" dirty="0">
                <a:latin typeface="Times New Roman" panose="02020603050405020304" pitchFamily="18" charset="0"/>
                <a:cs typeface="Times New Roman" panose="02020603050405020304" pitchFamily="18" charset="0"/>
              </a:rPr>
              <a:t>on Affirmative Action, Civil Rights and Equal </a:t>
            </a:r>
            <a:r>
              <a:rPr lang="en-US" sz="2400" b="0" dirty="0" smtClean="0">
                <a:latin typeface="Times New Roman" panose="02020603050405020304" pitchFamily="18" charset="0"/>
                <a:cs typeface="Times New Roman" panose="02020603050405020304" pitchFamily="18" charset="0"/>
              </a:rPr>
              <a:t>Opportunity </a:t>
            </a:r>
            <a:r>
              <a:rPr lang="en-US" sz="2400" b="0" dirty="0">
                <a:latin typeface="Times New Roman" panose="02020603050405020304" pitchFamily="18" charset="0"/>
                <a:cs typeface="Times New Roman" panose="02020603050405020304" pitchFamily="18" charset="0"/>
              </a:rPr>
              <a:t>can be found on the website </a:t>
            </a:r>
            <a:r>
              <a:rPr lang="en-US" sz="2400" b="0" dirty="0" smtClean="0">
                <a:latin typeface="Times New Roman" panose="02020603050405020304" pitchFamily="18" charset="0"/>
                <a:cs typeface="Times New Roman" panose="02020603050405020304" pitchFamily="18" charset="0"/>
              </a:rPr>
              <a:t>of the </a:t>
            </a:r>
            <a:r>
              <a:rPr lang="en-US" sz="2400" b="0" dirty="0">
                <a:latin typeface="Times New Roman" panose="02020603050405020304" pitchFamily="18" charset="0"/>
                <a:cs typeface="Times New Roman" panose="02020603050405020304" pitchFamily="18" charset="0"/>
              </a:rPr>
              <a:t>Affirmative </a:t>
            </a:r>
            <a:r>
              <a:rPr lang="en-US" sz="2400" b="0" dirty="0" smtClean="0">
                <a:latin typeface="Times New Roman" panose="02020603050405020304" pitchFamily="18" charset="0"/>
                <a:cs typeface="Times New Roman" panose="02020603050405020304" pitchFamily="18" charset="0"/>
              </a:rPr>
              <a:t>Action </a:t>
            </a:r>
            <a:r>
              <a:rPr lang="en-US" sz="2400" b="0" dirty="0">
                <a:latin typeface="Times New Roman" panose="02020603050405020304" pitchFamily="18" charset="0"/>
                <a:cs typeface="Times New Roman" panose="02020603050405020304" pitchFamily="18" charset="0"/>
              </a:rPr>
              <a:t>Office: </a:t>
            </a:r>
            <a:r>
              <a:rPr lang="en-US" sz="2400" b="0" dirty="0" smtClean="0">
                <a:latin typeface="Times New Roman" panose="02020603050405020304" pitchFamily="18" charset="0"/>
                <a:cs typeface="Times New Roman" panose="02020603050405020304" pitchFamily="18" charset="0"/>
              </a:rPr>
              <a:t/>
            </a:r>
            <a:br>
              <a:rPr lang="en-US" sz="2400" b="0" dirty="0" smtClean="0">
                <a:latin typeface="Times New Roman" panose="02020603050405020304" pitchFamily="18" charset="0"/>
                <a:cs typeface="Times New Roman" panose="02020603050405020304" pitchFamily="18" charset="0"/>
              </a:rPr>
            </a:br>
            <a:endParaRPr lang="en-US" sz="1000" b="0" dirty="0" smtClean="0">
              <a:latin typeface="Times New Roman" panose="02020603050405020304" pitchFamily="18" charset="0"/>
              <a:cs typeface="Times New Roman" panose="02020603050405020304" pitchFamily="18" charset="0"/>
            </a:endParaRPr>
          </a:p>
          <a:p>
            <a:r>
              <a:rPr lang="en-US" b="0" dirty="0" smtClean="0">
                <a:solidFill>
                  <a:srgbClr val="FF0000"/>
                </a:solidFill>
              </a:rPr>
              <a:t>http</a:t>
            </a:r>
            <a:r>
              <a:rPr lang="en-US" b="0" dirty="0">
                <a:solidFill>
                  <a:srgbClr val="FF0000"/>
                </a:solidFill>
              </a:rPr>
              <a:t>://ucanr.edu/sites/anrstaff/Diversity/Affirmative_Action/</a:t>
            </a:r>
          </a:p>
          <a:p>
            <a:endParaRPr lang="en-US" sz="2400" dirty="0"/>
          </a:p>
          <a:p>
            <a:pPr marL="800100" lvl="1" indent="-342900" algn="l">
              <a:buFont typeface="Wingdings" panose="05000000000000000000" pitchFamily="2" charset="2"/>
              <a:buChar char="v"/>
            </a:pPr>
            <a:r>
              <a:rPr lang="en-US" sz="2200" b="0" dirty="0" smtClean="0">
                <a:latin typeface="Times New Roman" panose="02020603050405020304" pitchFamily="18" charset="0"/>
                <a:cs typeface="Times New Roman" panose="02020603050405020304" pitchFamily="18" charset="0"/>
              </a:rPr>
              <a:t>David </a:t>
            </a:r>
            <a:r>
              <a:rPr lang="en-US" sz="2200" b="0" dirty="0">
                <a:latin typeface="Times New Roman" panose="02020603050405020304" pitchFamily="18" charset="0"/>
                <a:cs typeface="Times New Roman" panose="02020603050405020304" pitchFamily="18" charset="0"/>
              </a:rPr>
              <a:t>White, Affirmative Action </a:t>
            </a:r>
            <a:r>
              <a:rPr lang="en-US" sz="2200" b="0" dirty="0" smtClean="0">
                <a:latin typeface="Times New Roman" panose="02020603050405020304" pitchFamily="18" charset="0"/>
                <a:cs typeface="Times New Roman" panose="02020603050405020304" pitchFamily="18" charset="0"/>
              </a:rPr>
              <a:t>Analyst, Title IX Investigator (</a:t>
            </a:r>
            <a:r>
              <a:rPr lang="en-US" sz="2200" b="0" dirty="0">
                <a:latin typeface="Times New Roman" panose="02020603050405020304" pitchFamily="18" charset="0"/>
                <a:cs typeface="Times New Roman" panose="02020603050405020304" pitchFamily="18" charset="0"/>
              </a:rPr>
              <a:t>530) 750 </a:t>
            </a:r>
            <a:r>
              <a:rPr lang="en-US" sz="2200" b="0" dirty="0" smtClean="0">
                <a:latin typeface="Times New Roman" panose="02020603050405020304" pitchFamily="18" charset="0"/>
                <a:cs typeface="Times New Roman" panose="02020603050405020304" pitchFamily="18" charset="0"/>
              </a:rPr>
              <a:t>–1286</a:t>
            </a:r>
            <a:r>
              <a:rPr lang="en-US" sz="2200" b="0" dirty="0">
                <a:latin typeface="Times New Roman" panose="02020603050405020304" pitchFamily="18" charset="0"/>
                <a:cs typeface="Times New Roman" panose="02020603050405020304" pitchFamily="18" charset="0"/>
              </a:rPr>
              <a:t>, </a:t>
            </a:r>
            <a:r>
              <a:rPr lang="en-US" sz="2200" b="0" dirty="0" smtClean="0">
                <a:latin typeface="Times New Roman" panose="02020603050405020304" pitchFamily="18" charset="0"/>
                <a:cs typeface="Times New Roman" panose="02020603050405020304" pitchFamily="18" charset="0"/>
                <a:hlinkClick r:id="rId2"/>
              </a:rPr>
              <a:t>dewhite@ucanr.edu</a:t>
            </a:r>
            <a:r>
              <a:rPr lang="en-US" sz="2200" b="0" dirty="0" smtClean="0">
                <a:latin typeface="Times New Roman" panose="02020603050405020304" pitchFamily="18" charset="0"/>
                <a:cs typeface="Times New Roman" panose="02020603050405020304" pitchFamily="18" charset="0"/>
              </a:rPr>
              <a:t/>
            </a:r>
            <a:br>
              <a:rPr lang="en-US" sz="2200" b="0" dirty="0" smtClean="0">
                <a:latin typeface="Times New Roman" panose="02020603050405020304" pitchFamily="18" charset="0"/>
                <a:cs typeface="Times New Roman" panose="02020603050405020304" pitchFamily="18" charset="0"/>
              </a:rPr>
            </a:br>
            <a:endParaRPr lang="en-US" sz="2200" b="0" dirty="0" smtClean="0">
              <a:latin typeface="Times New Roman" panose="02020603050405020304" pitchFamily="18" charset="0"/>
              <a:cs typeface="Times New Roman" panose="02020603050405020304" pitchFamily="18" charset="0"/>
            </a:endParaRPr>
          </a:p>
          <a:p>
            <a:pPr marL="800100" lvl="1" indent="-342900" algn="l">
              <a:buFont typeface="Wingdings" panose="05000000000000000000" pitchFamily="2" charset="2"/>
              <a:buChar char="v"/>
            </a:pPr>
            <a:r>
              <a:rPr lang="en-US" sz="2200" dirty="0" smtClean="0">
                <a:latin typeface="Times New Roman" panose="02020603050405020304" pitchFamily="18" charset="0"/>
                <a:cs typeface="Times New Roman" panose="02020603050405020304" pitchFamily="18" charset="0"/>
              </a:rPr>
              <a:t>Project Board help:</a:t>
            </a:r>
            <a:br>
              <a:rPr lang="en-US" sz="2200" dirty="0" smtClean="0">
                <a:latin typeface="Times New Roman" panose="02020603050405020304" pitchFamily="18" charset="0"/>
                <a:cs typeface="Times New Roman" panose="02020603050405020304" pitchFamily="18" charset="0"/>
              </a:rPr>
            </a:br>
            <a:endParaRPr lang="en-US" sz="900" dirty="0" smtClean="0">
              <a:latin typeface="Times New Roman" panose="02020603050405020304" pitchFamily="18" charset="0"/>
              <a:cs typeface="Times New Roman" panose="02020603050405020304" pitchFamily="18" charset="0"/>
            </a:endParaRPr>
          </a:p>
          <a:p>
            <a:pPr lvl="1" algn="l"/>
            <a:r>
              <a:rPr lang="en-US" sz="2000" u="sng" dirty="0">
                <a:hlinkClick r:id="rId3"/>
              </a:rPr>
              <a:t>https://ucanr.edu/sites/ProjectBoardHelp/Affirmative_Action__Civil_Rights_Compliance_Training/</a:t>
            </a:r>
            <a:r>
              <a:rPr lang="en-US" sz="2000" dirty="0"/>
              <a:t> </a:t>
            </a:r>
          </a:p>
          <a:p>
            <a:pPr lvl="1" algn="l"/>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3090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457200" y="273050"/>
            <a:ext cx="7804298" cy="1162050"/>
          </a:xfrm>
        </p:spPr>
        <p:txBody>
          <a:bodyPr/>
          <a:lstStyle/>
          <a:p>
            <a:pPr algn="ctr"/>
            <a:r>
              <a:rPr lang="en-US" sz="5400" dirty="0"/>
              <a:t>USDA Civil Rights</a:t>
            </a:r>
            <a:endParaRPr lang="en-US" sz="5400" dirty="0">
              <a:latin typeface="Calibri" charset="0"/>
            </a:endParaRPr>
          </a:p>
        </p:txBody>
      </p:sp>
      <p:sp>
        <p:nvSpPr>
          <p:cNvPr id="7170" name="Text Placeholder 7"/>
          <p:cNvSpPr>
            <a:spLocks noGrp="1"/>
          </p:cNvSpPr>
          <p:nvPr>
            <p:ph type="body" sz="half" idx="2"/>
          </p:nvPr>
        </p:nvSpPr>
        <p:spPr>
          <a:xfrm>
            <a:off x="457199" y="1839130"/>
            <a:ext cx="8325294" cy="4298950"/>
          </a:xfrm>
        </p:spPr>
        <p:txBody>
          <a:bodyPr/>
          <a:lstStyle/>
          <a:p>
            <a:pPr marL="342900" indent="-342900">
              <a:buFont typeface="Arial" panose="020B0604020202020204" pitchFamily="34" charset="0"/>
              <a:buChar char="•"/>
            </a:pPr>
            <a:r>
              <a:rPr lang="en-US" sz="3200" dirty="0"/>
              <a:t>Benefits of Programs are made available to all </a:t>
            </a:r>
            <a:r>
              <a:rPr lang="en-US" sz="3200" dirty="0" smtClean="0"/>
              <a:t>eligible </a:t>
            </a:r>
            <a:r>
              <a:rPr lang="en-US" sz="3200" dirty="0"/>
              <a:t>participants in a </a:t>
            </a:r>
            <a:r>
              <a:rPr lang="en-US" sz="3200" dirty="0" smtClean="0"/>
              <a:t>non-discriminatory manner.</a:t>
            </a:r>
            <a:br>
              <a:rPr lang="en-US" sz="3200" dirty="0" smtClean="0"/>
            </a:br>
            <a:endParaRPr lang="en-US" sz="3200" dirty="0"/>
          </a:p>
          <a:p>
            <a:pPr marL="285750" indent="-285750">
              <a:buFont typeface="Arial" panose="020B0604020202020204" pitchFamily="34" charset="0"/>
              <a:buChar char="•"/>
            </a:pPr>
            <a:r>
              <a:rPr lang="en-US" sz="3200" dirty="0"/>
              <a:t>ANR must implement Civil Rights </a:t>
            </a:r>
            <a:r>
              <a:rPr lang="en-US" sz="3200" dirty="0" smtClean="0"/>
              <a:t>requirements</a:t>
            </a:r>
            <a:r>
              <a:rPr lang="en-US" sz="3200" dirty="0"/>
              <a:t>.</a:t>
            </a:r>
            <a:endParaRPr lang="en-US" sz="3200" dirty="0">
              <a:latin typeface="Calibri"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457200" y="273050"/>
            <a:ext cx="7804298" cy="1162050"/>
          </a:xfrm>
        </p:spPr>
        <p:txBody>
          <a:bodyPr/>
          <a:lstStyle/>
          <a:p>
            <a:pPr algn="ctr"/>
            <a:r>
              <a:rPr lang="en-US" sz="5400" dirty="0">
                <a:solidFill>
                  <a:schemeClr val="tx2">
                    <a:lumMod val="60000"/>
                    <a:lumOff val="40000"/>
                  </a:schemeClr>
                </a:solidFill>
              </a:rPr>
              <a:t>Civil Rights Laws</a:t>
            </a:r>
            <a:endParaRPr lang="en-US" sz="5400" dirty="0">
              <a:solidFill>
                <a:schemeClr val="tx2">
                  <a:lumMod val="60000"/>
                  <a:lumOff val="40000"/>
                </a:schemeClr>
              </a:solidFill>
              <a:latin typeface="Calibri" charset="0"/>
            </a:endParaRPr>
          </a:p>
        </p:txBody>
      </p:sp>
      <p:sp>
        <p:nvSpPr>
          <p:cNvPr id="7170" name="Text Placeholder 7"/>
          <p:cNvSpPr>
            <a:spLocks noGrp="1"/>
          </p:cNvSpPr>
          <p:nvPr>
            <p:ph type="body" sz="half" idx="2"/>
          </p:nvPr>
        </p:nvSpPr>
        <p:spPr>
          <a:xfrm>
            <a:off x="457199" y="2073052"/>
            <a:ext cx="8133907" cy="3115642"/>
          </a:xfrm>
        </p:spPr>
        <p:txBody>
          <a:bodyPr/>
          <a:lstStyle/>
          <a:p>
            <a:r>
              <a:rPr lang="en-US" sz="4000" dirty="0"/>
              <a:t>Civil </a:t>
            </a:r>
            <a:r>
              <a:rPr lang="en-US" sz="4000" dirty="0" smtClean="0"/>
              <a:t>Rights </a:t>
            </a:r>
            <a:r>
              <a:rPr lang="en-US" sz="4000" dirty="0"/>
              <a:t>are the rights of individuals </a:t>
            </a:r>
          </a:p>
          <a:p>
            <a:r>
              <a:rPr lang="en-US" sz="4000" dirty="0"/>
              <a:t>to receive equal treatment based on </a:t>
            </a:r>
          </a:p>
          <a:p>
            <a:r>
              <a:rPr lang="en-US" sz="4000" dirty="0"/>
              <a:t>certain legally protected classes. </a:t>
            </a:r>
          </a:p>
        </p:txBody>
      </p:sp>
    </p:spTree>
    <p:extLst>
      <p:ext uri="{BB962C8B-B14F-4D97-AF65-F5344CB8AC3E}">
        <p14:creationId xmlns:p14="http://schemas.microsoft.com/office/powerpoint/2010/main" val="3169604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457200" y="273050"/>
            <a:ext cx="7804298" cy="832736"/>
          </a:xfrm>
        </p:spPr>
        <p:txBody>
          <a:bodyPr/>
          <a:lstStyle/>
          <a:p>
            <a:pPr algn="ctr"/>
            <a:r>
              <a:rPr lang="en-US" sz="4800" dirty="0">
                <a:solidFill>
                  <a:schemeClr val="tx2">
                    <a:lumMod val="60000"/>
                    <a:lumOff val="40000"/>
                  </a:schemeClr>
                </a:solidFill>
              </a:rPr>
              <a:t>Civil Rights Laws</a:t>
            </a:r>
            <a:endParaRPr lang="en-US" sz="4800" dirty="0">
              <a:solidFill>
                <a:schemeClr val="tx2">
                  <a:lumMod val="60000"/>
                  <a:lumOff val="40000"/>
                </a:schemeClr>
              </a:solidFill>
              <a:latin typeface="Calibri" charset="0"/>
            </a:endParaRPr>
          </a:p>
        </p:txBody>
      </p:sp>
      <p:sp>
        <p:nvSpPr>
          <p:cNvPr id="7170" name="Text Placeholder 7"/>
          <p:cNvSpPr>
            <a:spLocks noGrp="1"/>
          </p:cNvSpPr>
          <p:nvPr>
            <p:ph type="body" sz="half" idx="2"/>
          </p:nvPr>
        </p:nvSpPr>
        <p:spPr>
          <a:xfrm>
            <a:off x="457199" y="1222440"/>
            <a:ext cx="8133907" cy="4327755"/>
          </a:xfrm>
        </p:spPr>
        <p:txBody>
          <a:bodyPr/>
          <a:lstStyle/>
          <a:p>
            <a:pPr algn="ctr"/>
            <a:r>
              <a:rPr lang="en-US" sz="3200" dirty="0"/>
              <a:t>Title VI of the Civil Rights Act of </a:t>
            </a:r>
            <a:r>
              <a:rPr lang="en-US" sz="3200" dirty="0" smtClean="0"/>
              <a:t>1964</a:t>
            </a:r>
            <a:br>
              <a:rPr lang="en-US" sz="3200" dirty="0" smtClean="0"/>
            </a:br>
            <a:endParaRPr lang="en-US" dirty="0" smtClean="0"/>
          </a:p>
          <a:p>
            <a:endParaRPr lang="en-US" sz="1200" dirty="0"/>
          </a:p>
          <a:p>
            <a:r>
              <a:rPr lang="en-US" sz="3200" dirty="0"/>
              <a:t>“No person in the United States shall, on the ground </a:t>
            </a:r>
            <a:r>
              <a:rPr lang="en-US" sz="3200" dirty="0" smtClean="0"/>
              <a:t>of </a:t>
            </a:r>
            <a:r>
              <a:rPr lang="en-US" sz="3200" dirty="0" smtClean="0">
                <a:solidFill>
                  <a:srgbClr val="FF0000"/>
                </a:solidFill>
              </a:rPr>
              <a:t>race, </a:t>
            </a:r>
            <a:r>
              <a:rPr lang="en-US" sz="3200" dirty="0">
                <a:solidFill>
                  <a:srgbClr val="FF0000"/>
                </a:solidFill>
              </a:rPr>
              <a:t>color, or national </a:t>
            </a:r>
            <a:r>
              <a:rPr lang="en-US" sz="3200" dirty="0" smtClean="0">
                <a:solidFill>
                  <a:srgbClr val="FF0000"/>
                </a:solidFill>
              </a:rPr>
              <a:t>origin,</a:t>
            </a:r>
            <a:r>
              <a:rPr lang="en-US" sz="3200" dirty="0" smtClean="0"/>
              <a:t> </a:t>
            </a:r>
            <a:r>
              <a:rPr lang="en-US" sz="3200" dirty="0"/>
              <a:t>be excluded from </a:t>
            </a:r>
            <a:r>
              <a:rPr lang="en-US" sz="3200" dirty="0" smtClean="0"/>
              <a:t>participation </a:t>
            </a:r>
            <a:r>
              <a:rPr lang="en-US" sz="3200" dirty="0"/>
              <a:t>in, be denied the benefits of, or be </a:t>
            </a:r>
            <a:r>
              <a:rPr lang="en-US" sz="3200" dirty="0" smtClean="0"/>
              <a:t>subjected </a:t>
            </a:r>
            <a:r>
              <a:rPr lang="en-US" sz="3200" dirty="0"/>
              <a:t>to discrimination under any program or </a:t>
            </a:r>
            <a:r>
              <a:rPr lang="en-US" sz="3200" dirty="0" smtClean="0"/>
              <a:t>activity </a:t>
            </a:r>
            <a:r>
              <a:rPr lang="en-US" sz="3200" dirty="0"/>
              <a:t>receiving federal financial assistance.”</a:t>
            </a:r>
          </a:p>
          <a:p>
            <a:endParaRPr lang="en-US" sz="4000" dirty="0"/>
          </a:p>
        </p:txBody>
      </p:sp>
    </p:spTree>
    <p:extLst>
      <p:ext uri="{BB962C8B-B14F-4D97-AF65-F5344CB8AC3E}">
        <p14:creationId xmlns:p14="http://schemas.microsoft.com/office/powerpoint/2010/main" val="907464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457200" y="273050"/>
            <a:ext cx="7804298" cy="726410"/>
          </a:xfrm>
        </p:spPr>
        <p:txBody>
          <a:bodyPr/>
          <a:lstStyle/>
          <a:p>
            <a:pPr algn="ctr"/>
            <a:r>
              <a:rPr lang="en-US" sz="4000" dirty="0">
                <a:solidFill>
                  <a:schemeClr val="tx2">
                    <a:lumMod val="60000"/>
                    <a:lumOff val="40000"/>
                  </a:schemeClr>
                </a:solidFill>
              </a:rPr>
              <a:t>Civil Rights Laws</a:t>
            </a:r>
            <a:endParaRPr lang="en-US" sz="4000" dirty="0">
              <a:solidFill>
                <a:schemeClr val="tx2">
                  <a:lumMod val="60000"/>
                  <a:lumOff val="40000"/>
                </a:schemeClr>
              </a:solidFill>
              <a:latin typeface="Calibri" charset="0"/>
            </a:endParaRPr>
          </a:p>
        </p:txBody>
      </p:sp>
      <p:sp>
        <p:nvSpPr>
          <p:cNvPr id="7170" name="Text Placeholder 7"/>
          <p:cNvSpPr>
            <a:spLocks noGrp="1"/>
          </p:cNvSpPr>
          <p:nvPr>
            <p:ph type="body" sz="half" idx="2"/>
          </p:nvPr>
        </p:nvSpPr>
        <p:spPr>
          <a:xfrm>
            <a:off x="457199" y="1339410"/>
            <a:ext cx="8133907" cy="4784948"/>
          </a:xfrm>
        </p:spPr>
        <p:txBody>
          <a:bodyPr/>
          <a:lstStyle/>
          <a:p>
            <a:pPr marL="342900" indent="-342900">
              <a:buFont typeface="Arial" panose="020B0604020202020204" pitchFamily="34" charset="0"/>
              <a:buChar char="•"/>
            </a:pPr>
            <a:r>
              <a:rPr lang="en-US" sz="2400" dirty="0"/>
              <a:t>Title VI of the Civil Rights of </a:t>
            </a:r>
            <a:r>
              <a:rPr lang="en-US" sz="2400" dirty="0" smtClean="0"/>
              <a:t>1964</a:t>
            </a:r>
            <a:br>
              <a:rPr lang="en-US" sz="2400" dirty="0" smtClean="0"/>
            </a:br>
            <a:r>
              <a:rPr lang="en-US" sz="2400" dirty="0" smtClean="0"/>
              <a:t>- </a:t>
            </a:r>
            <a:r>
              <a:rPr lang="en-US" sz="2400" dirty="0" smtClean="0">
                <a:solidFill>
                  <a:srgbClr val="FF0000"/>
                </a:solidFill>
              </a:rPr>
              <a:t>Race</a:t>
            </a:r>
            <a:r>
              <a:rPr lang="en-US" sz="2400" dirty="0">
                <a:solidFill>
                  <a:srgbClr val="FF0000"/>
                </a:solidFill>
              </a:rPr>
              <a:t>, Color, and </a:t>
            </a:r>
            <a:r>
              <a:rPr lang="en-US" sz="2400" dirty="0" smtClean="0">
                <a:solidFill>
                  <a:srgbClr val="FF0000"/>
                </a:solidFill>
              </a:rPr>
              <a:t>National Origin </a:t>
            </a:r>
          </a:p>
          <a:p>
            <a:pPr marL="342900" indent="-342900">
              <a:buFont typeface="Arial" panose="020B0604020202020204" pitchFamily="34" charset="0"/>
              <a:buChar char="•"/>
            </a:pPr>
            <a:r>
              <a:rPr lang="en-US" sz="2400" dirty="0"/>
              <a:t>Sections 503 &amp; 504 of the Rehabilitation Act of 1973 </a:t>
            </a:r>
            <a:r>
              <a:rPr lang="en-US" sz="2400" dirty="0" smtClean="0"/>
              <a:t>and </a:t>
            </a:r>
            <a:r>
              <a:rPr lang="en-US" sz="2400" dirty="0"/>
              <a:t>the Americans with Disabilities Act (ADA), &amp; the </a:t>
            </a:r>
            <a:r>
              <a:rPr lang="en-US" sz="2400" dirty="0" smtClean="0"/>
              <a:t>ADA </a:t>
            </a:r>
            <a:r>
              <a:rPr lang="en-US" sz="2400" dirty="0"/>
              <a:t>Amendments Act of 2008</a:t>
            </a:r>
          </a:p>
          <a:p>
            <a:r>
              <a:rPr lang="en-US" sz="2400" dirty="0" smtClean="0"/>
              <a:t>	- </a:t>
            </a:r>
            <a:r>
              <a:rPr lang="en-US" sz="2400" dirty="0" smtClean="0">
                <a:solidFill>
                  <a:srgbClr val="FF0000"/>
                </a:solidFill>
              </a:rPr>
              <a:t>Disability </a:t>
            </a:r>
          </a:p>
          <a:p>
            <a:pPr marL="342900" indent="-342900">
              <a:buFont typeface="Arial" panose="020B0604020202020204" pitchFamily="34" charset="0"/>
              <a:buChar char="•"/>
            </a:pPr>
            <a:r>
              <a:rPr lang="en-US" sz="2400" dirty="0" smtClean="0"/>
              <a:t>Title </a:t>
            </a:r>
            <a:r>
              <a:rPr lang="en-US" sz="2400" dirty="0"/>
              <a:t>IX of the Education Amendments of 1972 </a:t>
            </a:r>
            <a:r>
              <a:rPr lang="en-US" sz="2400" dirty="0" smtClean="0"/>
              <a:t/>
            </a:r>
            <a:br>
              <a:rPr lang="en-US" sz="2400" dirty="0" smtClean="0"/>
            </a:br>
            <a:r>
              <a:rPr lang="en-US" sz="2400" dirty="0" smtClean="0"/>
              <a:t>	- </a:t>
            </a:r>
            <a:r>
              <a:rPr lang="en-US" sz="2400" dirty="0" smtClean="0">
                <a:solidFill>
                  <a:srgbClr val="FF0000"/>
                </a:solidFill>
              </a:rPr>
              <a:t>Sex</a:t>
            </a:r>
          </a:p>
          <a:p>
            <a:pPr marL="342900" indent="-342900">
              <a:buFont typeface="Arial" panose="020B0604020202020204" pitchFamily="34" charset="0"/>
              <a:buChar char="•"/>
            </a:pPr>
            <a:r>
              <a:rPr lang="en-US" sz="2400" dirty="0"/>
              <a:t>Age Discrimination Act of 1975</a:t>
            </a:r>
          </a:p>
          <a:p>
            <a:r>
              <a:rPr lang="en-US" sz="2400" dirty="0" smtClean="0"/>
              <a:t>	- </a:t>
            </a:r>
            <a:r>
              <a:rPr lang="en-US" sz="2400" dirty="0" smtClean="0">
                <a:solidFill>
                  <a:srgbClr val="FF0000"/>
                </a:solidFill>
              </a:rPr>
              <a:t>Age</a:t>
            </a:r>
            <a:endParaRPr lang="en-US" sz="2400" dirty="0">
              <a:solidFill>
                <a:srgbClr val="FF0000"/>
              </a:solidFill>
            </a:endParaRPr>
          </a:p>
          <a:p>
            <a:endParaRPr lang="en-US" sz="2400" dirty="0">
              <a:solidFill>
                <a:srgbClr val="FF0000"/>
              </a:solidFill>
            </a:endParaRPr>
          </a:p>
          <a:p>
            <a:pPr marL="342900" indent="-342900">
              <a:buFont typeface="Arial" panose="020B0604020202020204" pitchFamily="34" charset="0"/>
              <a:buChar char="•"/>
            </a:pPr>
            <a:endParaRPr lang="en-US" sz="2400" dirty="0" smtClean="0">
              <a:solidFill>
                <a:srgbClr val="FF0000"/>
              </a:solidFill>
            </a:endParaRPr>
          </a:p>
          <a:p>
            <a:endParaRPr lang="en-US" sz="2400" dirty="0">
              <a:solidFill>
                <a:srgbClr val="FF0000"/>
              </a:solidFill>
            </a:endParaRPr>
          </a:p>
        </p:txBody>
      </p:sp>
    </p:spTree>
    <p:extLst>
      <p:ext uri="{BB962C8B-B14F-4D97-AF65-F5344CB8AC3E}">
        <p14:creationId xmlns:p14="http://schemas.microsoft.com/office/powerpoint/2010/main" val="558182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457200" y="273050"/>
            <a:ext cx="7804298" cy="726410"/>
          </a:xfrm>
        </p:spPr>
        <p:txBody>
          <a:bodyPr/>
          <a:lstStyle/>
          <a:p>
            <a:pPr algn="ctr"/>
            <a:r>
              <a:rPr lang="en-US" sz="4000" dirty="0"/>
              <a:t>Discrimination</a:t>
            </a:r>
            <a:endParaRPr lang="en-US" sz="4000" dirty="0">
              <a:solidFill>
                <a:schemeClr val="tx2">
                  <a:lumMod val="60000"/>
                  <a:lumOff val="40000"/>
                </a:schemeClr>
              </a:solidFill>
              <a:latin typeface="Calibri" charset="0"/>
            </a:endParaRPr>
          </a:p>
        </p:txBody>
      </p:sp>
      <p:sp>
        <p:nvSpPr>
          <p:cNvPr id="7170" name="Text Placeholder 7"/>
          <p:cNvSpPr>
            <a:spLocks noGrp="1"/>
          </p:cNvSpPr>
          <p:nvPr>
            <p:ph type="body" sz="half" idx="2"/>
          </p:nvPr>
        </p:nvSpPr>
        <p:spPr>
          <a:xfrm>
            <a:off x="457199" y="1339410"/>
            <a:ext cx="8133907" cy="4784948"/>
          </a:xfrm>
        </p:spPr>
        <p:txBody>
          <a:bodyPr/>
          <a:lstStyle/>
          <a:p>
            <a:pPr marL="342900" indent="-342900">
              <a:buFont typeface="Arial" panose="020B0604020202020204" pitchFamily="34" charset="0"/>
              <a:buChar char="•"/>
            </a:pPr>
            <a:r>
              <a:rPr lang="en-US" sz="3600" dirty="0"/>
              <a:t>Different treatment </a:t>
            </a:r>
            <a:r>
              <a:rPr lang="en-US" sz="3600" dirty="0" smtClean="0"/>
              <a:t>or denial </a:t>
            </a:r>
            <a:r>
              <a:rPr lang="en-US" sz="3600" dirty="0"/>
              <a:t>of </a:t>
            </a:r>
            <a:r>
              <a:rPr lang="en-US" sz="3600" dirty="0" smtClean="0"/>
              <a:t>benefits</a:t>
            </a:r>
            <a:br>
              <a:rPr lang="en-US" sz="3600" dirty="0" smtClean="0"/>
            </a:br>
            <a:endParaRPr lang="en-US" sz="3600" dirty="0"/>
          </a:p>
          <a:p>
            <a:pPr marL="342900" indent="-342900">
              <a:buFont typeface="Arial" panose="020B0604020202020204" pitchFamily="34" charset="0"/>
              <a:buChar char="•"/>
            </a:pPr>
            <a:r>
              <a:rPr lang="en-US" sz="3600" dirty="0"/>
              <a:t>Either </a:t>
            </a:r>
            <a:r>
              <a:rPr lang="en-US" sz="3600" dirty="0" smtClean="0"/>
              <a:t>intentionally</a:t>
            </a:r>
            <a:r>
              <a:rPr lang="en-US" sz="3600" dirty="0"/>
              <a:t>, by neglect or by </a:t>
            </a:r>
            <a:r>
              <a:rPr lang="en-US" sz="3600" dirty="0" smtClean="0"/>
              <a:t>the </a:t>
            </a:r>
            <a:r>
              <a:rPr lang="en-US" sz="3600" dirty="0"/>
              <a:t>actions or lack of actions </a:t>
            </a:r>
            <a:r>
              <a:rPr lang="en-US" sz="3600" dirty="0" smtClean="0"/>
              <a:t/>
            </a:r>
            <a:br>
              <a:rPr lang="en-US" sz="3600" dirty="0" smtClean="0"/>
            </a:br>
            <a:endParaRPr lang="en-US" sz="3600" dirty="0"/>
          </a:p>
          <a:p>
            <a:pPr marL="342900" indent="-342900">
              <a:buFont typeface="Arial" panose="020B0604020202020204" pitchFamily="34" charset="0"/>
              <a:buChar char="•"/>
            </a:pPr>
            <a:r>
              <a:rPr lang="en-US" sz="3600" dirty="0"/>
              <a:t>Based on the protected </a:t>
            </a:r>
            <a:r>
              <a:rPr lang="en-US" sz="3600" dirty="0" smtClean="0"/>
              <a:t>classes</a:t>
            </a:r>
            <a:endParaRPr lang="en-US" sz="3600" dirty="0">
              <a:solidFill>
                <a:srgbClr val="FF0000"/>
              </a:solidFill>
            </a:endParaRPr>
          </a:p>
          <a:p>
            <a:endParaRPr lang="en-US" sz="2400" dirty="0" smtClean="0">
              <a:solidFill>
                <a:srgbClr val="FF0000"/>
              </a:solidFill>
            </a:endParaRPr>
          </a:p>
          <a:p>
            <a:endParaRPr lang="en-US" sz="2400" dirty="0">
              <a:solidFill>
                <a:srgbClr val="FF0000"/>
              </a:solidFill>
            </a:endParaRPr>
          </a:p>
        </p:txBody>
      </p:sp>
    </p:spTree>
    <p:extLst>
      <p:ext uri="{BB962C8B-B14F-4D97-AF65-F5344CB8AC3E}">
        <p14:creationId xmlns:p14="http://schemas.microsoft.com/office/powerpoint/2010/main" val="1143308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457200" y="273050"/>
            <a:ext cx="7804298" cy="726410"/>
          </a:xfrm>
        </p:spPr>
        <p:txBody>
          <a:bodyPr/>
          <a:lstStyle/>
          <a:p>
            <a:pPr algn="ctr"/>
            <a:r>
              <a:rPr lang="en-US" sz="4000" dirty="0"/>
              <a:t>Protected Class Categories</a:t>
            </a:r>
            <a:endParaRPr lang="en-US" sz="4000" dirty="0">
              <a:solidFill>
                <a:schemeClr val="tx2">
                  <a:lumMod val="60000"/>
                  <a:lumOff val="40000"/>
                </a:schemeClr>
              </a:solidFill>
              <a:latin typeface="Calibri" charset="0"/>
            </a:endParaRPr>
          </a:p>
        </p:txBody>
      </p:sp>
      <p:sp>
        <p:nvSpPr>
          <p:cNvPr id="7170" name="Text Placeholder 7"/>
          <p:cNvSpPr>
            <a:spLocks noGrp="1"/>
          </p:cNvSpPr>
          <p:nvPr>
            <p:ph type="body" sz="half" idx="2"/>
          </p:nvPr>
        </p:nvSpPr>
        <p:spPr>
          <a:xfrm>
            <a:off x="457200" y="1179915"/>
            <a:ext cx="2466754" cy="4784948"/>
          </a:xfrm>
        </p:spPr>
        <p:txBody>
          <a:bodyPr/>
          <a:lstStyle/>
          <a:p>
            <a:endParaRPr lang="en-US" sz="2400" dirty="0" smtClean="0">
              <a:solidFill>
                <a:srgbClr val="FF0000"/>
              </a:solidFill>
            </a:endParaRPr>
          </a:p>
          <a:p>
            <a:endParaRPr lang="en-US" sz="2400" dirty="0">
              <a:solidFill>
                <a:srgbClr val="FF0000"/>
              </a:solidFill>
            </a:endParaRPr>
          </a:p>
        </p:txBody>
      </p:sp>
      <p:sp>
        <p:nvSpPr>
          <p:cNvPr id="4" name="Text Placeholder 7"/>
          <p:cNvSpPr txBox="1">
            <a:spLocks/>
          </p:cNvSpPr>
          <p:nvPr/>
        </p:nvSpPr>
        <p:spPr bwMode="auto">
          <a:xfrm>
            <a:off x="652129" y="1119658"/>
            <a:ext cx="2466754" cy="47849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0" indent="0" algn="l" defTabSz="457200" rtl="0" eaLnBrk="1" fontAlgn="base" hangingPunct="1">
              <a:spcBef>
                <a:spcPct val="20000"/>
              </a:spcBef>
              <a:spcAft>
                <a:spcPct val="0"/>
              </a:spcAft>
              <a:buFont typeface="Arial" charset="0"/>
              <a:buNone/>
              <a:defRPr sz="1400" kern="1200">
                <a:solidFill>
                  <a:schemeClr val="tx1"/>
                </a:solidFill>
                <a:latin typeface="+mn-lt"/>
                <a:ea typeface="ＭＳ Ｐゴシック" charset="0"/>
                <a:cs typeface="ＭＳ Ｐゴシック" charset="0"/>
              </a:defRPr>
            </a:lvl1pPr>
            <a:lvl2pPr marL="457200" indent="0" algn="l" defTabSz="457200" rtl="0" eaLnBrk="1" fontAlgn="base" hangingPunct="1">
              <a:spcBef>
                <a:spcPct val="20000"/>
              </a:spcBef>
              <a:spcAft>
                <a:spcPct val="0"/>
              </a:spcAft>
              <a:buFont typeface="Arial" charset="0"/>
              <a:buNone/>
              <a:defRPr sz="1200" kern="1200">
                <a:solidFill>
                  <a:schemeClr val="tx1"/>
                </a:solidFill>
                <a:latin typeface="+mn-lt"/>
                <a:ea typeface="ＭＳ Ｐゴシック" charset="0"/>
                <a:cs typeface="+mn-cs"/>
              </a:defRPr>
            </a:lvl2pPr>
            <a:lvl3pPr marL="914400" indent="0" algn="l" defTabSz="457200" rtl="0" eaLnBrk="1" fontAlgn="base" hangingPunct="1">
              <a:spcBef>
                <a:spcPct val="20000"/>
              </a:spcBef>
              <a:spcAft>
                <a:spcPct val="0"/>
              </a:spcAft>
              <a:buFont typeface="Arial" charset="0"/>
              <a:buNone/>
              <a:defRPr sz="1000" kern="1200">
                <a:solidFill>
                  <a:schemeClr val="tx1"/>
                </a:solidFill>
                <a:latin typeface="+mn-lt"/>
                <a:ea typeface="ＭＳ Ｐゴシック" charset="0"/>
                <a:cs typeface="+mn-cs"/>
              </a:defRPr>
            </a:lvl3pPr>
            <a:lvl4pPr marL="1371600" indent="0" algn="l" defTabSz="457200" rtl="0" eaLnBrk="1" fontAlgn="base" hangingPunct="1">
              <a:spcBef>
                <a:spcPct val="20000"/>
              </a:spcBef>
              <a:spcAft>
                <a:spcPct val="0"/>
              </a:spcAft>
              <a:buFont typeface="Arial" charset="0"/>
              <a:buNone/>
              <a:defRPr sz="900" kern="1200">
                <a:solidFill>
                  <a:schemeClr val="tx1"/>
                </a:solidFill>
                <a:latin typeface="+mn-lt"/>
                <a:ea typeface="ＭＳ Ｐゴシック" charset="0"/>
                <a:cs typeface="+mn-cs"/>
              </a:defRPr>
            </a:lvl4pPr>
            <a:lvl5pPr marL="1828800" indent="0" algn="l" defTabSz="457200" rtl="0" eaLnBrk="1" fontAlgn="base" hangingPunct="1">
              <a:spcBef>
                <a:spcPct val="20000"/>
              </a:spcBef>
              <a:spcAft>
                <a:spcPct val="0"/>
              </a:spcAft>
              <a:buFont typeface="Arial" charset="0"/>
              <a:buNone/>
              <a:defRPr sz="900" kern="1200">
                <a:solidFill>
                  <a:schemeClr val="tx1"/>
                </a:solidFill>
                <a:latin typeface="+mn-lt"/>
                <a:ea typeface="ＭＳ Ｐゴシック" charset="0"/>
                <a:cs typeface="+mn-cs"/>
              </a:defRPr>
            </a:lvl5pPr>
            <a:lvl6pPr marL="2286000" indent="0" algn="l" defTabSz="457200" rtl="0" eaLnBrk="1" latinLnBrk="0" hangingPunct="1">
              <a:spcBef>
                <a:spcPct val="20000"/>
              </a:spcBef>
              <a:buFont typeface="Arial"/>
              <a:buNone/>
              <a:defRPr sz="900"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900"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900"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900" kern="1200">
                <a:solidFill>
                  <a:schemeClr val="tx1"/>
                </a:solidFill>
                <a:latin typeface="+mn-lt"/>
                <a:ea typeface="+mn-ea"/>
                <a:cs typeface="+mn-cs"/>
              </a:defRPr>
            </a:lvl9pPr>
          </a:lstStyle>
          <a:p>
            <a:endParaRPr lang="en-US" sz="2400" smtClean="0">
              <a:solidFill>
                <a:srgbClr val="FF0000"/>
              </a:solidFill>
            </a:endParaRPr>
          </a:p>
          <a:p>
            <a:endParaRPr lang="en-US" sz="2400" dirty="0">
              <a:solidFill>
                <a:srgbClr val="FF0000"/>
              </a:solidFill>
            </a:endParaRPr>
          </a:p>
        </p:txBody>
      </p:sp>
      <p:sp>
        <p:nvSpPr>
          <p:cNvPr id="2" name="TextBox 1"/>
          <p:cNvSpPr txBox="1"/>
          <p:nvPr/>
        </p:nvSpPr>
        <p:spPr>
          <a:xfrm>
            <a:off x="946301" y="1265266"/>
            <a:ext cx="2923954" cy="4401205"/>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t>Race/Ethnicity</a:t>
            </a:r>
          </a:p>
          <a:p>
            <a:pPr marL="285750" indent="-285750">
              <a:buFont typeface="Arial" panose="020B0604020202020204" pitchFamily="34" charset="0"/>
              <a:buChar char="•"/>
            </a:pPr>
            <a:r>
              <a:rPr lang="en-US" sz="2800" dirty="0" smtClean="0"/>
              <a:t>Color</a:t>
            </a:r>
          </a:p>
          <a:p>
            <a:pPr marL="285750" indent="-285750">
              <a:buFont typeface="Arial" panose="020B0604020202020204" pitchFamily="34" charset="0"/>
              <a:buChar char="•"/>
            </a:pPr>
            <a:r>
              <a:rPr lang="en-US" sz="2800" dirty="0" smtClean="0"/>
              <a:t>National Origin</a:t>
            </a:r>
          </a:p>
          <a:p>
            <a:pPr marL="285750" indent="-285750">
              <a:buFont typeface="Arial" panose="020B0604020202020204" pitchFamily="34" charset="0"/>
              <a:buChar char="•"/>
            </a:pPr>
            <a:r>
              <a:rPr lang="en-US" sz="2800" dirty="0" smtClean="0"/>
              <a:t>Religion</a:t>
            </a:r>
          </a:p>
          <a:p>
            <a:pPr marL="285750" indent="-285750">
              <a:buFont typeface="Arial" panose="020B0604020202020204" pitchFamily="34" charset="0"/>
              <a:buChar char="•"/>
            </a:pPr>
            <a:r>
              <a:rPr lang="en-US" sz="2800" dirty="0" smtClean="0"/>
              <a:t>Sex</a:t>
            </a:r>
          </a:p>
          <a:p>
            <a:pPr marL="285750" indent="-285750">
              <a:buFont typeface="Arial" panose="020B0604020202020204" pitchFamily="34" charset="0"/>
              <a:buChar char="•"/>
            </a:pPr>
            <a:r>
              <a:rPr lang="en-US" sz="2800" dirty="0" smtClean="0"/>
              <a:t>Gender</a:t>
            </a:r>
          </a:p>
          <a:p>
            <a:pPr marL="285750" indent="-285750">
              <a:buFont typeface="Arial" panose="020B0604020202020204" pitchFamily="34" charset="0"/>
              <a:buChar char="•"/>
            </a:pPr>
            <a:r>
              <a:rPr lang="en-US" sz="2800" dirty="0" smtClean="0"/>
              <a:t>Gender Expression</a:t>
            </a:r>
          </a:p>
          <a:p>
            <a:pPr marL="285750" indent="-285750">
              <a:buFont typeface="Arial" panose="020B0604020202020204" pitchFamily="34" charset="0"/>
              <a:buChar char="•"/>
            </a:pPr>
            <a:r>
              <a:rPr lang="en-US" sz="2800" dirty="0" smtClean="0"/>
              <a:t>Gender Identity</a:t>
            </a:r>
          </a:p>
          <a:p>
            <a:pPr marL="285750" indent="-285750">
              <a:buFont typeface="Arial" panose="020B0604020202020204" pitchFamily="34" charset="0"/>
              <a:buChar char="•"/>
            </a:pPr>
            <a:r>
              <a:rPr lang="en-US" sz="2800" dirty="0" smtClean="0"/>
              <a:t>Pregnancy</a:t>
            </a:r>
            <a:endParaRPr lang="en-US" sz="2800" dirty="0"/>
          </a:p>
        </p:txBody>
      </p:sp>
      <p:sp>
        <p:nvSpPr>
          <p:cNvPr id="6" name="TextBox 5"/>
          <p:cNvSpPr txBox="1"/>
          <p:nvPr/>
        </p:nvSpPr>
        <p:spPr>
          <a:xfrm>
            <a:off x="4830721" y="1268802"/>
            <a:ext cx="3526469" cy="3970318"/>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t>Disability</a:t>
            </a:r>
          </a:p>
          <a:p>
            <a:pPr marL="285750" indent="-285750">
              <a:buFont typeface="Arial" panose="020B0604020202020204" pitchFamily="34" charset="0"/>
              <a:buChar char="•"/>
            </a:pPr>
            <a:r>
              <a:rPr lang="en-US" sz="2800" dirty="0" smtClean="0"/>
              <a:t>Medical Condition</a:t>
            </a:r>
          </a:p>
          <a:p>
            <a:pPr marL="285750" indent="-285750">
              <a:buFont typeface="Arial" panose="020B0604020202020204" pitchFamily="34" charset="0"/>
              <a:buChar char="•"/>
            </a:pPr>
            <a:r>
              <a:rPr lang="en-US" sz="2800" dirty="0" smtClean="0"/>
              <a:t>Genetic Information</a:t>
            </a:r>
          </a:p>
          <a:p>
            <a:pPr marL="285750" indent="-285750">
              <a:buFont typeface="Arial" panose="020B0604020202020204" pitchFamily="34" charset="0"/>
              <a:buChar char="•"/>
            </a:pPr>
            <a:r>
              <a:rPr lang="en-US" sz="2800" dirty="0" smtClean="0"/>
              <a:t>Ancestry</a:t>
            </a:r>
          </a:p>
          <a:p>
            <a:pPr marL="285750" indent="-285750">
              <a:buFont typeface="Arial" panose="020B0604020202020204" pitchFamily="34" charset="0"/>
              <a:buChar char="•"/>
            </a:pPr>
            <a:r>
              <a:rPr lang="en-US" sz="2800" dirty="0" smtClean="0"/>
              <a:t>Marital Status</a:t>
            </a:r>
          </a:p>
          <a:p>
            <a:pPr marL="285750" indent="-285750">
              <a:buFont typeface="Arial" panose="020B0604020202020204" pitchFamily="34" charset="0"/>
              <a:buChar char="•"/>
            </a:pPr>
            <a:r>
              <a:rPr lang="en-US" sz="2800" dirty="0" smtClean="0"/>
              <a:t>Age</a:t>
            </a:r>
          </a:p>
          <a:p>
            <a:pPr marL="285750" indent="-285750">
              <a:buFont typeface="Arial" panose="020B0604020202020204" pitchFamily="34" charset="0"/>
              <a:buChar char="•"/>
            </a:pPr>
            <a:r>
              <a:rPr lang="en-US" sz="2800" dirty="0" smtClean="0"/>
              <a:t>Sexual Orientation</a:t>
            </a:r>
          </a:p>
          <a:p>
            <a:pPr marL="285750" indent="-285750">
              <a:buFont typeface="Arial" panose="020B0604020202020204" pitchFamily="34" charset="0"/>
              <a:buChar char="•"/>
            </a:pPr>
            <a:r>
              <a:rPr lang="en-US" sz="2800" dirty="0" smtClean="0"/>
              <a:t>Citizenship</a:t>
            </a:r>
          </a:p>
          <a:p>
            <a:pPr marL="285750" indent="-285750">
              <a:buFont typeface="Arial" panose="020B0604020202020204" pitchFamily="34" charset="0"/>
              <a:buChar char="•"/>
            </a:pPr>
            <a:r>
              <a:rPr lang="en-US" sz="2800" dirty="0" smtClean="0"/>
              <a:t>Veteran</a:t>
            </a:r>
            <a:endParaRPr lang="en-US" sz="2800" dirty="0"/>
          </a:p>
        </p:txBody>
      </p:sp>
      <p:sp>
        <p:nvSpPr>
          <p:cNvPr id="3" name="TextBox 2"/>
          <p:cNvSpPr txBox="1"/>
          <p:nvPr/>
        </p:nvSpPr>
        <p:spPr>
          <a:xfrm>
            <a:off x="3756818" y="5336851"/>
            <a:ext cx="5123006" cy="369332"/>
          </a:xfrm>
          <a:prstGeom prst="rect">
            <a:avLst/>
          </a:prstGeom>
          <a:noFill/>
        </p:spPr>
        <p:txBody>
          <a:bodyPr wrap="none" rtlCol="0">
            <a:spAutoFit/>
          </a:bodyPr>
          <a:lstStyle/>
          <a:p>
            <a:r>
              <a:rPr lang="en-US" dirty="0" smtClean="0"/>
              <a:t>Cannot discriminate on the basis of a protected class</a:t>
            </a:r>
            <a:endParaRPr lang="en-US" dirty="0"/>
          </a:p>
        </p:txBody>
      </p:sp>
    </p:spTree>
    <p:extLst>
      <p:ext uri="{BB962C8B-B14F-4D97-AF65-F5344CB8AC3E}">
        <p14:creationId xmlns:p14="http://schemas.microsoft.com/office/powerpoint/2010/main" val="524087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6"/>
          <p:cNvSpPr>
            <a:spLocks noGrp="1"/>
          </p:cNvSpPr>
          <p:nvPr>
            <p:ph type="title"/>
          </p:nvPr>
        </p:nvSpPr>
        <p:spPr>
          <a:xfrm>
            <a:off x="457200" y="-92778"/>
            <a:ext cx="7804298" cy="747677"/>
          </a:xfrm>
        </p:spPr>
        <p:txBody>
          <a:bodyPr/>
          <a:lstStyle/>
          <a:p>
            <a:pPr algn="ctr"/>
            <a:r>
              <a:rPr lang="en-US" sz="2800" dirty="0" smtClean="0">
                <a:solidFill>
                  <a:schemeClr val="tx2">
                    <a:lumMod val="60000"/>
                    <a:lumOff val="40000"/>
                  </a:schemeClr>
                </a:solidFill>
              </a:rPr>
              <a:t>UC ANR Non-Discrimination </a:t>
            </a:r>
            <a:r>
              <a:rPr lang="en-US" sz="2800" dirty="0">
                <a:solidFill>
                  <a:schemeClr val="tx2">
                    <a:lumMod val="60000"/>
                    <a:lumOff val="40000"/>
                  </a:schemeClr>
                </a:solidFill>
              </a:rPr>
              <a:t>Statement</a:t>
            </a:r>
          </a:p>
        </p:txBody>
      </p:sp>
      <p:sp>
        <p:nvSpPr>
          <p:cNvPr id="7170" name="Text Placeholder 7"/>
          <p:cNvSpPr>
            <a:spLocks noGrp="1"/>
          </p:cNvSpPr>
          <p:nvPr>
            <p:ph type="body" sz="half" idx="2"/>
          </p:nvPr>
        </p:nvSpPr>
        <p:spPr>
          <a:xfrm>
            <a:off x="111211" y="794322"/>
            <a:ext cx="8884507" cy="5251073"/>
          </a:xfrm>
        </p:spPr>
        <p:txBody>
          <a:bodyPr/>
          <a:lstStyle/>
          <a:p>
            <a:r>
              <a:rPr lang="en-US" dirty="0"/>
              <a:t>The University of California Agriculture and Natural Resources (UC ANR) prohibits discrimination  against or harassment of any person employed by or seeking employment with UC ANR on the basis of race, color, national origin, religion, sex, gender, gender expression, gender identity, pregnancy (which includes pregnancy, childbirth, and medical conditions related to pregnancy or childbirth), physical or mental disability, medical condition (cancer-related or genetic characteristics), genetic information (including family medical history), ancestry, marital status, family/parental status, income derived from a public assistance program, political beliefs, age, sexual orientation, citizenship, or status as a U.S. veteran. </a:t>
            </a:r>
          </a:p>
          <a:p>
            <a:r>
              <a:rPr lang="en-US" dirty="0"/>
              <a:t> </a:t>
            </a:r>
          </a:p>
          <a:p>
            <a:r>
              <a:rPr lang="en-US" dirty="0"/>
              <a:t>UC ANR policy prohibits retaliation against any employee or person seeking employment for bringing a complaint of discrimination or harassment. UC ANR policy also prohibits retaliation against a person who assists someone with a complaint of discrimination or harassment, or participates in any manner in an investigation or resolution of a complaint of discrimination or harassment. Retaliation includes threats, intimidation, reprisals, and/or adverse actions related to employment. UC ANR also prohibits any reprisal or retaliation for prior civil rights activity.</a:t>
            </a:r>
          </a:p>
          <a:p>
            <a:r>
              <a:rPr lang="en-US" dirty="0"/>
              <a:t> </a:t>
            </a:r>
          </a:p>
          <a:p>
            <a:r>
              <a:rPr lang="en-US" dirty="0"/>
              <a:t>UC ANR is an Equal Opportunity/Affirmative Action Employer. All qualified applicants will receive consideration for employment without regard to race, color, religion, sex, national origin, disability, age or veteran status.   </a:t>
            </a:r>
          </a:p>
          <a:p>
            <a:r>
              <a:rPr lang="en-US" dirty="0"/>
              <a:t> </a:t>
            </a:r>
          </a:p>
          <a:p>
            <a:r>
              <a:rPr lang="en-US" dirty="0"/>
              <a:t>UC ANR policy is intended to be consistent with the provisions of applicable State and Federal laws.  Inquiries regarding UC ANR’s equal employment opportunity policies or our nondiscrimination policies may be directed to either: UCANR, Interim Affirmative Action Compliance Officer, or, Title IX Coordinator, University of California, Agriculture and Natural Resources, 2801 Second Street, Davis, CA 95618, (530) 750-1280. Email: </a:t>
            </a:r>
            <a:r>
              <a:rPr lang="en-US" u="sng" dirty="0">
                <a:hlinkClick r:id="rId2"/>
              </a:rPr>
              <a:t>hdapp@ucdavis.edu</a:t>
            </a:r>
            <a:r>
              <a:rPr lang="en-US" dirty="0"/>
              <a:t>.  Website: </a:t>
            </a:r>
            <a:r>
              <a:rPr lang="en-US" u="sng" dirty="0">
                <a:hlinkClick r:id="rId3"/>
              </a:rPr>
              <a:t>http://ucanr.edu/sites/anrstaff/Diversity/Affirmative_Action/</a:t>
            </a:r>
            <a:r>
              <a:rPr lang="en-US" dirty="0"/>
              <a:t>.</a:t>
            </a:r>
            <a:endParaRPr lang="en-US" sz="4000" dirty="0"/>
          </a:p>
        </p:txBody>
      </p:sp>
    </p:spTree>
    <p:extLst>
      <p:ext uri="{BB962C8B-B14F-4D97-AF65-F5344CB8AC3E}">
        <p14:creationId xmlns:p14="http://schemas.microsoft.com/office/powerpoint/2010/main" val="2740099260"/>
      </p:ext>
    </p:extLst>
  </p:cSld>
  <p:clrMapOvr>
    <a:masterClrMapping/>
  </p:clrMapOvr>
</p:sld>
</file>

<file path=ppt/theme/theme1.xml><?xml version="1.0" encoding="utf-8"?>
<a:theme xmlns:a="http://schemas.openxmlformats.org/drawingml/2006/main" name="ANRBrand_UC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ANRslide_3</Template>
  <TotalTime>1543</TotalTime>
  <Words>1558</Words>
  <Application>Microsoft Office PowerPoint</Application>
  <PresentationFormat>On-screen Show (4:3)</PresentationFormat>
  <Paragraphs>142</Paragraphs>
  <Slides>24</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24</vt:i4>
      </vt:variant>
    </vt:vector>
  </HeadingPairs>
  <TitlesOfParts>
    <vt:vector size="32" baseType="lpstr">
      <vt:lpstr>ＭＳ Ｐゴシック</vt:lpstr>
      <vt:lpstr>Arial</vt:lpstr>
      <vt:lpstr>Calibri</vt:lpstr>
      <vt:lpstr>Courier New</vt:lpstr>
      <vt:lpstr>Times New Roman</vt:lpstr>
      <vt:lpstr>Wingdings</vt:lpstr>
      <vt:lpstr>ANRBrand_UCCE</vt:lpstr>
      <vt:lpstr>Custom Design</vt:lpstr>
      <vt:lpstr> Civil Rights  Compliance  and  Outreach                2021</vt:lpstr>
      <vt:lpstr>Objectives</vt:lpstr>
      <vt:lpstr>USDA Civil Rights</vt:lpstr>
      <vt:lpstr>Civil Rights Laws</vt:lpstr>
      <vt:lpstr>Civil Rights Laws</vt:lpstr>
      <vt:lpstr>Civil Rights Laws</vt:lpstr>
      <vt:lpstr>Discrimination</vt:lpstr>
      <vt:lpstr>Protected Class Categories</vt:lpstr>
      <vt:lpstr>UC ANR Non-Discrimination Statement</vt:lpstr>
      <vt:lpstr>Retaliation Prohibited</vt:lpstr>
      <vt:lpstr>Retaliation Examples</vt:lpstr>
      <vt:lpstr>Assure Nondiscrimination</vt:lpstr>
      <vt:lpstr>COLLECTING DATA</vt:lpstr>
      <vt:lpstr>Why Collect Data</vt:lpstr>
      <vt:lpstr>Purpose of Data Collection</vt:lpstr>
      <vt:lpstr>Potential Clientele</vt:lpstr>
      <vt:lpstr>Actual Clientele</vt:lpstr>
      <vt:lpstr>Program Compliance</vt:lpstr>
      <vt:lpstr>Program Compliance by . . .</vt:lpstr>
      <vt:lpstr>Program Compliance by . . .</vt:lpstr>
      <vt:lpstr>Ways to Collect Data</vt:lpstr>
      <vt:lpstr>Do I need to Keep Records of Who  Participates in My Program</vt:lpstr>
      <vt:lpstr>Indicators of Possible Non-Compliance</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Make presentation notes brief.</dc:title>
  <dc:creator>David E White</dc:creator>
  <cp:lastModifiedBy>David W</cp:lastModifiedBy>
  <cp:revision>33</cp:revision>
  <dcterms:created xsi:type="dcterms:W3CDTF">2018-05-07T21:17:39Z</dcterms:created>
  <dcterms:modified xsi:type="dcterms:W3CDTF">2021-11-10T19:51:51Z</dcterms:modified>
</cp:coreProperties>
</file>