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702" r:id="rId2"/>
  </p:sldMasterIdLst>
  <p:notesMasterIdLst>
    <p:notesMasterId r:id="rId18"/>
  </p:notesMasterIdLst>
  <p:sldIdLst>
    <p:sldId id="258" r:id="rId3"/>
    <p:sldId id="259" r:id="rId4"/>
    <p:sldId id="260" r:id="rId5"/>
    <p:sldId id="261" r:id="rId6"/>
    <p:sldId id="262" r:id="rId7"/>
    <p:sldId id="263" r:id="rId8"/>
    <p:sldId id="269" r:id="rId9"/>
    <p:sldId id="264" r:id="rId10"/>
    <p:sldId id="265" r:id="rId11"/>
    <p:sldId id="266" r:id="rId12"/>
    <p:sldId id="267" r:id="rId13"/>
    <p:sldId id="271" r:id="rId14"/>
    <p:sldId id="268" r:id="rId15"/>
    <p:sldId id="272" r:id="rId16"/>
    <p:sldId id="270" r:id="rId17"/>
  </p:sldIdLst>
  <p:sldSz cx="9144000" cy="6858000" type="screen4x3"/>
  <p:notesSz cx="7077075" cy="9363075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85" autoAdjust="0"/>
    <p:restoredTop sz="97920" autoAdjust="0"/>
  </p:normalViewPr>
  <p:slideViewPr>
    <p:cSldViewPr snapToGrid="0" snapToObjects="1">
      <p:cViewPr>
        <p:scale>
          <a:sx n="93" d="100"/>
          <a:sy n="93" d="100"/>
        </p:scale>
        <p:origin x="108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6733" cy="468154"/>
          </a:xfrm>
          <a:prstGeom prst="rect">
            <a:avLst/>
          </a:prstGeom>
        </p:spPr>
        <p:txBody>
          <a:bodyPr vert="horz" lIns="93936" tIns="46968" rIns="93936" bIns="4696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08705" y="0"/>
            <a:ext cx="3066733" cy="468154"/>
          </a:xfrm>
          <a:prstGeom prst="rect">
            <a:avLst/>
          </a:prstGeom>
        </p:spPr>
        <p:txBody>
          <a:bodyPr vert="horz" lIns="93936" tIns="46968" rIns="93936" bIns="46968" rtlCol="0"/>
          <a:lstStyle>
            <a:lvl1pPr algn="r">
              <a:defRPr sz="1200"/>
            </a:lvl1pPr>
          </a:lstStyle>
          <a:p>
            <a:fld id="{C02B5CB4-5DA7-4274-98EC-3C33D1AFEC31}" type="datetimeFigureOut">
              <a:rPr lang="en-US" smtClean="0"/>
              <a:t>2/6/2018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6975" y="701675"/>
            <a:ext cx="4683125" cy="3511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936" tIns="46968" rIns="93936" bIns="4696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7708" y="4447461"/>
            <a:ext cx="5661660" cy="4213384"/>
          </a:xfrm>
          <a:prstGeom prst="rect">
            <a:avLst/>
          </a:prstGeom>
        </p:spPr>
        <p:txBody>
          <a:bodyPr vert="horz" lIns="93936" tIns="46968" rIns="93936" bIns="46968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93296"/>
            <a:ext cx="3066733" cy="468154"/>
          </a:xfrm>
          <a:prstGeom prst="rect">
            <a:avLst/>
          </a:prstGeom>
        </p:spPr>
        <p:txBody>
          <a:bodyPr vert="horz" lIns="93936" tIns="46968" rIns="93936" bIns="4696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08705" y="8893296"/>
            <a:ext cx="3066733" cy="468154"/>
          </a:xfrm>
          <a:prstGeom prst="rect">
            <a:avLst/>
          </a:prstGeom>
        </p:spPr>
        <p:txBody>
          <a:bodyPr vert="horz" lIns="93936" tIns="46968" rIns="93936" bIns="46968" rtlCol="0" anchor="b"/>
          <a:lstStyle>
            <a:lvl1pPr algn="r">
              <a:defRPr sz="1200"/>
            </a:lvl1pPr>
          </a:lstStyle>
          <a:p>
            <a:fld id="{2E1D57A0-13AF-4DAB-95E1-F863EF945D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8534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3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D5D81A-3D73-274D-864F-15F38B6002DB}" type="datetimeFigureOut">
              <a:rPr lang="en-US"/>
              <a:pPr>
                <a:defRPr/>
              </a:pPr>
              <a:t>2/6/2018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6D70FA-212C-9C4C-A3B5-B8BC0433DA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900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6994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67590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15439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15439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70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763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5707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45490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2928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49906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44053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7103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F2168E-51D6-B442-B454-9110B2BC6164}" type="datetimeFigureOut">
              <a:rPr lang="en-US"/>
              <a:pPr>
                <a:defRPr/>
              </a:pPr>
              <a:t>2/6/2018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94C592-CD11-4441-8E58-D5877BFD50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540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48774" y="1729241"/>
            <a:ext cx="1394162" cy="907754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3CC843E-C13A-5744-B272-0F6E46035465}" type="datetimeFigureOut">
              <a:rPr lang="en-US"/>
              <a:pPr>
                <a:defRPr/>
              </a:pPr>
              <a:t>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DE48070-5850-0046-B6B0-CC18AED003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www.wolecanyonfarm.com/" TargetMode="External"/><Relationship Id="rId5" Type="http://schemas.openxmlformats.org/officeDocument/2006/relationships/hyperlink" Target="http://www.spiralgardens.org/" TargetMode="Externa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5043" y="1417834"/>
            <a:ext cx="7772400" cy="2568539"/>
          </a:xfrm>
        </p:spPr>
        <p:txBody>
          <a:bodyPr/>
          <a:lstStyle/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n-US" sz="4800" b="1" dirty="0">
                <a:latin typeface="Arial Black" panose="020B0A04020102020204" pitchFamily="34" charset="0"/>
                <a:cs typeface="Times New Roman" panose="02020603050405020304" pitchFamily="18" charset="0"/>
              </a:rPr>
              <a:t>Herb Gardening </a:t>
            </a:r>
            <a:r>
              <a:rPr lang="en-US" sz="4800" b="1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101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Medicinal, Therapeutic, Aromatherapy 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Culinary 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</a:t>
            </a:r>
            <a:endParaRPr lang="en-US" sz="4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651513"/>
            <a:ext cx="6400800" cy="1752600"/>
          </a:xfrm>
        </p:spPr>
        <p:txBody>
          <a:bodyPr>
            <a:normAutofit/>
          </a:bodyPr>
          <a:lstStyle/>
          <a:p>
            <a:r>
              <a:rPr lang="en-US" sz="1800" b="1" dirty="0" smtClean="0">
                <a:latin typeface="Verdana"/>
                <a:cs typeface="Verdana"/>
              </a:rPr>
              <a:t>UC Master Gardeners of Monterey &amp; Santa Cruz</a:t>
            </a:r>
          </a:p>
          <a:p>
            <a:r>
              <a:rPr lang="en-US" sz="1800" b="1" dirty="0" smtClean="0">
                <a:latin typeface="Verdana"/>
                <a:cs typeface="Verdana"/>
              </a:rPr>
              <a:t>February 2018</a:t>
            </a:r>
            <a:endParaRPr lang="en-US" sz="1800" b="1" dirty="0"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8044881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58045" y="2434974"/>
            <a:ext cx="3474028" cy="19851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Fragrance - evoke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memories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Sachets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Pomanders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Pot-pourri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Scented candles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All used for unwanted smells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58045" y="1326307"/>
            <a:ext cx="66679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Arial Black" panose="020B0A04020102020204" pitchFamily="34" charset="0"/>
              </a:rPr>
              <a:t>Aromatherapy</a:t>
            </a:r>
          </a:p>
        </p:txBody>
      </p:sp>
    </p:spTree>
    <p:extLst>
      <p:ext uri="{BB962C8B-B14F-4D97-AF65-F5344CB8AC3E}">
        <p14:creationId xmlns:p14="http://schemas.microsoft.com/office/powerpoint/2010/main" val="25355463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39738" y="2265168"/>
            <a:ext cx="3904181" cy="309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Even the smallest herb garden can be a source of joy</a:t>
            </a: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Most common herbs thrive in full sun</a:t>
            </a: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Some of the most popular herbs - rosemary, lavender, bay, winter savory - can survive in gritty soil as long as it’s well-drained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Plant what you want to use- culinary, medicinal, therapeutic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39738" y="834558"/>
            <a:ext cx="394527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latin typeface="Arial Black" panose="020B0A04020102020204" pitchFamily="34" charset="0"/>
              </a:rPr>
              <a:t>A Place for Herbs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5015" y="1434722"/>
            <a:ext cx="3471549" cy="4051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91994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73306" y="551604"/>
            <a:ext cx="35733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Arial Black" panose="020B0A04020102020204" pitchFamily="34" charset="0"/>
              </a:rPr>
              <a:t>How to Begin</a:t>
            </a:r>
            <a:endParaRPr lang="en-US" sz="3600" dirty="0">
              <a:latin typeface="Arial Black" panose="020B0A040201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44532" y="1291342"/>
            <a:ext cx="4685016" cy="3370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Grow from seed - basil, borage,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calendul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chervil, coriander, lemon balm, parsley, sage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Root division - bee balm, chives, garlic chives, marjoram, oregano, thyme</a:t>
            </a: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Stem Cuttings – lavender, rosemary, thyme, oregano, mint, basil, marjoram, sage, winter savory, summer savory, scented geraniums, 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lemon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verbena</a:t>
            </a: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Plants -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7646" y="929198"/>
            <a:ext cx="1950784" cy="2394806"/>
          </a:xfrm>
          <a:prstGeom prst="rect">
            <a:avLst/>
          </a:prstGeom>
          <a:noFill/>
          <a:ln>
            <a:noFill/>
          </a:ln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2838" y="3194621"/>
            <a:ext cx="3200400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5521" y="3801437"/>
            <a:ext cx="1665007" cy="20546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21143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0284" y="309233"/>
            <a:ext cx="67501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latin typeface="Arial Black" panose="020B0A04020102020204" pitchFamily="34" charset="0"/>
              </a:rPr>
              <a:t>What to Grow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60284" y="1068580"/>
            <a:ext cx="6565186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371600" algn="l"/>
                <a:tab pos="3657600" algn="l"/>
                <a:tab pos="4572000" algn="l"/>
              </a:tabLst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Angelica 	</a:t>
            </a:r>
            <a:r>
              <a:rPr lang="en-US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Angelica </a:t>
            </a:r>
            <a:r>
              <a:rPr lang="en-US" sz="1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archangelica</a:t>
            </a:r>
            <a:r>
              <a:rPr lang="en-US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	biennial	Culinary</a:t>
            </a:r>
          </a:p>
          <a:p>
            <a:pPr>
              <a:tabLst>
                <a:tab pos="1371600" algn="l"/>
                <a:tab pos="3657600" algn="l"/>
                <a:tab pos="4572000" algn="l"/>
              </a:tabLst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Basil 	</a:t>
            </a:r>
            <a:r>
              <a:rPr lang="en-US" sz="1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Ocimum</a:t>
            </a:r>
            <a:r>
              <a:rPr lang="en-US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basilicum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	annual	Culinary/Medicinal</a:t>
            </a:r>
            <a:b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Bay	</a:t>
            </a:r>
            <a:r>
              <a:rPr lang="en-US" sz="1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Laurus</a:t>
            </a:r>
            <a:r>
              <a:rPr lang="en-US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nobilis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	perennial	Culinary</a:t>
            </a:r>
          </a:p>
          <a:p>
            <a:pPr>
              <a:tabLst>
                <a:tab pos="1371600" algn="l"/>
                <a:tab pos="3657600" algn="l"/>
                <a:tab pos="4572000" algn="l"/>
              </a:tabLst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Bergamot 	</a:t>
            </a:r>
            <a:r>
              <a:rPr lang="en-US" sz="1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Monarda</a:t>
            </a:r>
            <a:r>
              <a:rPr lang="en-US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didyma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	perennial	Medicinal</a:t>
            </a:r>
          </a:p>
          <a:p>
            <a:pPr>
              <a:tabLst>
                <a:tab pos="1371600" algn="l"/>
                <a:tab pos="3657600" algn="l"/>
                <a:tab pos="4572000" algn="l"/>
              </a:tabLst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Borage	</a:t>
            </a:r>
            <a:r>
              <a:rPr lang="en-US" sz="1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Borago</a:t>
            </a:r>
            <a:r>
              <a:rPr lang="en-US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officinalis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	annual	Culinary/Medicinal</a:t>
            </a:r>
          </a:p>
          <a:p>
            <a:pPr>
              <a:tabLst>
                <a:tab pos="1371600" algn="l"/>
                <a:tab pos="3657600" algn="l"/>
                <a:tab pos="4572000" algn="l"/>
              </a:tabLst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Calendula 	</a:t>
            </a:r>
            <a:r>
              <a:rPr lang="en-US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Calendula officinalis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	annual	Medicinal</a:t>
            </a:r>
          </a:p>
          <a:p>
            <a:pPr>
              <a:tabLst>
                <a:tab pos="1371600" algn="l"/>
                <a:tab pos="3657600" algn="l"/>
                <a:tab pos="4572000" algn="l"/>
              </a:tabLst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Catnip	</a:t>
            </a:r>
            <a:r>
              <a:rPr lang="en-US" sz="1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Nepeta</a:t>
            </a:r>
            <a:r>
              <a:rPr lang="en-US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cataria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	perennial	Medicinal</a:t>
            </a:r>
          </a:p>
          <a:p>
            <a:pPr>
              <a:tabLst>
                <a:tab pos="1371600" algn="l"/>
                <a:tab pos="3657600" algn="l"/>
                <a:tab pos="4572000" algn="l"/>
              </a:tabLst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Chamomile	</a:t>
            </a:r>
            <a:r>
              <a:rPr lang="en-US" sz="1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Chamaemelum</a:t>
            </a:r>
            <a:r>
              <a:rPr lang="en-US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nobile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	perennial	Medicinal/Aromatic</a:t>
            </a:r>
          </a:p>
          <a:p>
            <a:pPr>
              <a:tabLst>
                <a:tab pos="1371600" algn="l"/>
                <a:tab pos="3657600" algn="l"/>
                <a:tab pos="4572000" algn="l"/>
              </a:tabLst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Chives	</a:t>
            </a:r>
            <a:r>
              <a:rPr lang="en-US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Allium </a:t>
            </a:r>
            <a:r>
              <a:rPr lang="en-US" sz="1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schoenoprasum</a:t>
            </a:r>
            <a:r>
              <a:rPr lang="en-US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	perennial	Culinary</a:t>
            </a:r>
          </a:p>
          <a:p>
            <a:pPr>
              <a:tabLst>
                <a:tab pos="1371600" algn="l"/>
                <a:tab pos="3657600" algn="l"/>
                <a:tab pos="4572000" algn="l"/>
              </a:tabLst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Comfrey	</a:t>
            </a:r>
            <a:r>
              <a:rPr lang="en-US" sz="1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Symphytum</a:t>
            </a:r>
            <a:r>
              <a:rPr lang="en-US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officinale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	perennial	Culinary</a:t>
            </a:r>
          </a:p>
          <a:p>
            <a:pPr>
              <a:tabLst>
                <a:tab pos="1371600" algn="l"/>
                <a:tab pos="3657600" algn="l"/>
                <a:tab pos="4572000" algn="l"/>
              </a:tabLst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Coriander 	</a:t>
            </a:r>
            <a:r>
              <a:rPr lang="en-US" sz="1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Coriandrum</a:t>
            </a:r>
            <a:r>
              <a:rPr lang="en-US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satibum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	annual	Culinary</a:t>
            </a:r>
          </a:p>
          <a:p>
            <a:pPr>
              <a:tabLst>
                <a:tab pos="1371600" algn="l"/>
                <a:tab pos="3657600" algn="l"/>
                <a:tab pos="4572000" algn="l"/>
              </a:tabLst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Dill	</a:t>
            </a:r>
            <a:r>
              <a:rPr lang="en-US" sz="1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Anethum</a:t>
            </a:r>
            <a:r>
              <a:rPr lang="en-US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graveolens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	annual	Culinary/Medicinal</a:t>
            </a:r>
          </a:p>
          <a:p>
            <a:pPr>
              <a:tabLst>
                <a:tab pos="1371600" algn="l"/>
                <a:tab pos="3657600" algn="l"/>
                <a:tab pos="4572000" algn="l"/>
              </a:tabLst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Fennel	</a:t>
            </a:r>
            <a:r>
              <a:rPr lang="en-US" sz="1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Foeniculum</a:t>
            </a:r>
            <a:r>
              <a:rPr lang="en-US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vulgare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	perennial	Culinary/Medicinal</a:t>
            </a:r>
          </a:p>
          <a:p>
            <a:pPr>
              <a:tabLst>
                <a:tab pos="1371600" algn="l"/>
                <a:tab pos="3657600" algn="l"/>
                <a:tab pos="4572000" algn="l"/>
              </a:tabLst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Horseradish	</a:t>
            </a:r>
            <a:r>
              <a:rPr lang="en-US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Armoracia </a:t>
            </a:r>
            <a:r>
              <a:rPr lang="en-US" sz="1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rusticana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	perennial	Culinary</a:t>
            </a:r>
          </a:p>
          <a:p>
            <a:pPr>
              <a:tabLst>
                <a:tab pos="1371600" algn="l"/>
                <a:tab pos="3657600" algn="l"/>
                <a:tab pos="4572000" algn="l"/>
              </a:tabLst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Hyssop 	</a:t>
            </a:r>
            <a:r>
              <a:rPr lang="en-US" sz="1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Hyssopus</a:t>
            </a:r>
            <a:r>
              <a:rPr lang="en-US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officinalis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	perennial	Culinary/Medicinal</a:t>
            </a:r>
          </a:p>
          <a:p>
            <a:pPr>
              <a:tabLst>
                <a:tab pos="1371600" algn="l"/>
                <a:tab pos="3657600" algn="l"/>
                <a:tab pos="4572000" algn="l"/>
              </a:tabLst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Lady’s Mantle	</a:t>
            </a:r>
            <a:r>
              <a:rPr lang="en-US" sz="1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Alchemilla</a:t>
            </a:r>
            <a:r>
              <a:rPr lang="en-US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vulgaris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	perennial	Medicinal</a:t>
            </a:r>
          </a:p>
          <a:p>
            <a:pPr>
              <a:tabLst>
                <a:tab pos="1371600" algn="l"/>
                <a:tab pos="3657600" algn="l"/>
                <a:tab pos="4572000" algn="l"/>
              </a:tabLst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Lamb’s Ears	</a:t>
            </a:r>
            <a:r>
              <a:rPr lang="en-US" sz="1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Stachys</a:t>
            </a:r>
            <a:r>
              <a:rPr lang="en-US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byzantina</a:t>
            </a:r>
            <a:r>
              <a:rPr lang="en-US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	Perennial	Medicinal</a:t>
            </a:r>
          </a:p>
          <a:p>
            <a:pPr>
              <a:tabLst>
                <a:tab pos="1371600" algn="l"/>
                <a:tab pos="3657600" algn="l"/>
                <a:tab pos="4572000" algn="l"/>
              </a:tabLst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Lavender	</a:t>
            </a:r>
            <a:r>
              <a:rPr lang="en-US" sz="1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Lavandula</a:t>
            </a:r>
            <a:r>
              <a:rPr lang="en-US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angustifolia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	Perennial	Culinary/Medicinal</a:t>
            </a:r>
          </a:p>
          <a:p>
            <a:pPr>
              <a:tabLst>
                <a:tab pos="1371600" algn="l"/>
                <a:tab pos="3657600" algn="l"/>
                <a:tab pos="4572000" algn="l"/>
              </a:tabLst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Lemon Balm	</a:t>
            </a:r>
            <a:r>
              <a:rPr lang="en-US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Melissa officinalis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	Perennial	Culinary/Aromatic</a:t>
            </a:r>
          </a:p>
          <a:p>
            <a:pPr>
              <a:tabLst>
                <a:tab pos="1371600" algn="l"/>
                <a:tab pos="3657600" algn="l"/>
                <a:tab pos="4572000" algn="l"/>
              </a:tabLst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Lemon Verbena	</a:t>
            </a:r>
            <a:r>
              <a:rPr lang="en-US" sz="1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Lippia</a:t>
            </a:r>
            <a:r>
              <a:rPr lang="en-US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citriodora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	Perennial</a:t>
            </a:r>
            <a:r>
              <a:rPr lang="en-US" sz="1400" smtClean="0">
                <a:latin typeface="Arial" panose="020B0604020202020204" pitchFamily="34" charset="0"/>
                <a:cs typeface="Arial" panose="020B0604020202020204" pitchFamily="34" charset="0"/>
              </a:rPr>
              <a:t>	Culinary/Medicinal</a:t>
            </a: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92720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03435" y="606175"/>
            <a:ext cx="7808358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1371600" algn="l"/>
                <a:tab pos="1828800" algn="l"/>
                <a:tab pos="3657600" algn="l"/>
                <a:tab pos="4114800" algn="l"/>
                <a:tab pos="4572000" algn="l"/>
              </a:tabLst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Marjoram		</a:t>
            </a:r>
            <a:r>
              <a:rPr lang="en-US" sz="1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Origanum</a:t>
            </a:r>
            <a:r>
              <a:rPr lang="en-US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marjorana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		Perennial		Culinary</a:t>
            </a:r>
          </a:p>
          <a:p>
            <a:pPr>
              <a:tabLst>
                <a:tab pos="1371600" algn="l"/>
                <a:tab pos="1828800" algn="l"/>
                <a:tab pos="3657600" algn="l"/>
                <a:tab pos="4114800" algn="l"/>
                <a:tab pos="4572000" algn="l"/>
              </a:tabLst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Mint		</a:t>
            </a:r>
            <a:r>
              <a:rPr lang="en-US" sz="1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Mentha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		Perennial		Culinary/Medicinal</a:t>
            </a:r>
          </a:p>
          <a:p>
            <a:pPr>
              <a:tabLst>
                <a:tab pos="1371600" algn="l"/>
                <a:tab pos="1828800" algn="l"/>
                <a:tab pos="3657600" algn="l"/>
                <a:tab pos="4114800" algn="l"/>
                <a:tab pos="4572000" algn="l"/>
              </a:tabLst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Mullein		</a:t>
            </a:r>
            <a:r>
              <a:rPr lang="en-US" sz="1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Verbascum</a:t>
            </a:r>
            <a:r>
              <a:rPr lang="en-US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thapsus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		Biennial		Medicinal</a:t>
            </a:r>
          </a:p>
          <a:p>
            <a:pPr>
              <a:tabLst>
                <a:tab pos="1371600" algn="l"/>
                <a:tab pos="1828800" algn="l"/>
                <a:tab pos="3657600" algn="l"/>
                <a:tab pos="4114800" algn="l"/>
                <a:tab pos="4572000" algn="l"/>
              </a:tabLst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Nasturtium		</a:t>
            </a:r>
            <a:r>
              <a:rPr lang="en-US" sz="1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Tropaeolum</a:t>
            </a:r>
            <a:r>
              <a:rPr lang="en-US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majus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		Annual		Culinary/Medicinal</a:t>
            </a:r>
          </a:p>
          <a:p>
            <a:pPr>
              <a:tabLst>
                <a:tab pos="1371600" algn="l"/>
                <a:tab pos="1828800" algn="l"/>
                <a:tab pos="3657600" algn="l"/>
                <a:tab pos="4114800" algn="l"/>
                <a:tab pos="4572000" algn="l"/>
              </a:tabLst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Oregano		</a:t>
            </a:r>
            <a:r>
              <a:rPr lang="en-US" sz="1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Origanum</a:t>
            </a:r>
            <a:r>
              <a:rPr lang="en-US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vulgare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		Perennial		Culinary/Medicinal</a:t>
            </a:r>
          </a:p>
          <a:p>
            <a:pPr>
              <a:tabLst>
                <a:tab pos="1371600" algn="l"/>
                <a:tab pos="1828800" algn="l"/>
                <a:tab pos="3657600" algn="l"/>
                <a:tab pos="4114800" algn="l"/>
                <a:tab pos="4572000" algn="l"/>
              </a:tabLst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Parsley		</a:t>
            </a:r>
            <a:r>
              <a:rPr lang="en-US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Petroselinum </a:t>
            </a:r>
            <a:r>
              <a:rPr lang="en-US" sz="1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crispum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		Biennial		Culinary/Medicinal</a:t>
            </a:r>
          </a:p>
          <a:p>
            <a:pPr>
              <a:tabLst>
                <a:tab pos="1371600" algn="l"/>
                <a:tab pos="1828800" algn="l"/>
                <a:tab pos="3657600" algn="l"/>
                <a:tab pos="4114800" algn="l"/>
                <a:tab pos="4572000" algn="l"/>
              </a:tabLst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Rosemary		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osmarinus officinalis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		Perennial		Culinary/Aromatic</a:t>
            </a:r>
          </a:p>
          <a:p>
            <a:pPr>
              <a:tabLst>
                <a:tab pos="1371600" algn="l"/>
                <a:tab pos="1828800" algn="l"/>
                <a:tab pos="3657600" algn="l"/>
                <a:tab pos="4114800" algn="l"/>
                <a:tab pos="4572000" algn="l"/>
              </a:tabLst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Rue		</a:t>
            </a:r>
            <a:r>
              <a:rPr lang="en-US" sz="1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Ruta</a:t>
            </a:r>
            <a:r>
              <a:rPr lang="en-US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graveolens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		Perennial		Medicinal</a:t>
            </a:r>
          </a:p>
          <a:p>
            <a:pPr>
              <a:tabLst>
                <a:tab pos="1371600" algn="l"/>
                <a:tab pos="1828800" algn="l"/>
                <a:tab pos="3657600" algn="l"/>
                <a:tab pos="4114800" algn="l"/>
                <a:tab pos="4572000" algn="l"/>
              </a:tabLst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Sage		</a:t>
            </a:r>
            <a:r>
              <a:rPr lang="en-US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Salvia officinalis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		Perennial		Culinary/Medicinal/Aroma</a:t>
            </a:r>
          </a:p>
          <a:p>
            <a:pPr>
              <a:tabLst>
                <a:tab pos="1371600" algn="l"/>
                <a:tab pos="1828800" algn="l"/>
                <a:tab pos="3657600" algn="l"/>
                <a:tab pos="4114800" algn="l"/>
                <a:tab pos="4572000" algn="l"/>
              </a:tabLst>
            </a:pP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Santolina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en-US" sz="1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Santolina</a:t>
            </a:r>
            <a:r>
              <a:rPr lang="en-US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chamaecyparisus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	Perennial		Medicinal</a:t>
            </a:r>
          </a:p>
          <a:p>
            <a:pPr>
              <a:tabLst>
                <a:tab pos="1371600" algn="l"/>
                <a:tab pos="1828800" algn="l"/>
                <a:tab pos="3657600" algn="l"/>
                <a:tab pos="4114800" algn="l"/>
                <a:tab pos="4572000" algn="l"/>
              </a:tabLst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Savory		</a:t>
            </a:r>
            <a:r>
              <a:rPr lang="en-US" sz="1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Satureja</a:t>
            </a:r>
            <a:r>
              <a:rPr lang="en-US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hortensis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		Annual (summer)	Culinary/Medicinal</a:t>
            </a:r>
          </a:p>
          <a:p>
            <a:pPr>
              <a:tabLst>
                <a:tab pos="1371600" algn="l"/>
                <a:tab pos="1828800" algn="l"/>
                <a:tab pos="3657600" algn="l"/>
                <a:tab pos="4114800" algn="l"/>
                <a:tab pos="4572000" algn="l"/>
              </a:tabLst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Savory		</a:t>
            </a:r>
            <a:r>
              <a:rPr lang="en-US" sz="1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Satureja</a:t>
            </a:r>
            <a:r>
              <a:rPr lang="en-US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montana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		Perennial(winter)	Culinary/Medicinal</a:t>
            </a:r>
          </a:p>
          <a:p>
            <a:pPr>
              <a:tabLst>
                <a:tab pos="1371600" algn="l"/>
                <a:tab pos="1828800" algn="l"/>
                <a:tab pos="3657600" algn="l"/>
                <a:tab pos="4114800" algn="l"/>
                <a:tab pos="4572000" algn="l"/>
              </a:tabLst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Scented Geraniums	</a:t>
            </a:r>
            <a:r>
              <a:rPr lang="en-US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Pelargonium species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		Perennial		Culinary/Medicinal/Aroma</a:t>
            </a:r>
          </a:p>
          <a:p>
            <a:pPr>
              <a:tabLst>
                <a:tab pos="1371600" algn="l"/>
                <a:tab pos="1828800" algn="l"/>
                <a:tab pos="3657600" algn="l"/>
                <a:tab pos="4114800" algn="l"/>
                <a:tab pos="4572000" algn="l"/>
              </a:tabLst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Silver King Artemisia	</a:t>
            </a:r>
            <a:r>
              <a:rPr lang="en-US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Artemisia </a:t>
            </a:r>
            <a:r>
              <a:rPr lang="en-US" sz="1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ludoviciana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		Perennial		Medicinal</a:t>
            </a:r>
          </a:p>
          <a:p>
            <a:pPr>
              <a:tabLst>
                <a:tab pos="1371600" algn="l"/>
                <a:tab pos="1828800" algn="l"/>
                <a:tab pos="3657600" algn="l"/>
                <a:tab pos="4114800" algn="l"/>
                <a:tab pos="4572000" algn="l"/>
              </a:tabLst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Tansy		</a:t>
            </a:r>
            <a:r>
              <a:rPr lang="en-US" sz="1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Tanacetum</a:t>
            </a:r>
            <a:r>
              <a:rPr lang="en-US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vulgare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		Perennial		Culinary/Aromatic</a:t>
            </a:r>
          </a:p>
          <a:p>
            <a:pPr>
              <a:tabLst>
                <a:tab pos="1371600" algn="l"/>
                <a:tab pos="1828800" algn="l"/>
                <a:tab pos="3657600" algn="l"/>
                <a:tab pos="4114800" algn="l"/>
                <a:tab pos="4572000" algn="l"/>
              </a:tabLst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Tarragon		</a:t>
            </a:r>
            <a:r>
              <a:rPr lang="en-US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Artemisia </a:t>
            </a:r>
            <a:r>
              <a:rPr lang="en-US" sz="1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dracunculus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		Perennial		Culinary/Medicinal</a:t>
            </a:r>
          </a:p>
          <a:p>
            <a:pPr>
              <a:tabLst>
                <a:tab pos="1371600" algn="l"/>
                <a:tab pos="1828800" algn="l"/>
                <a:tab pos="3657600" algn="l"/>
                <a:tab pos="4114800" algn="l"/>
                <a:tab pos="4572000" algn="l"/>
              </a:tabLst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Thyme		</a:t>
            </a:r>
            <a:r>
              <a:rPr lang="en-US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Thymus Vulgaris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		Perennial		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Cuinary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/Aromatic</a:t>
            </a:r>
          </a:p>
          <a:p>
            <a:pPr>
              <a:tabLst>
                <a:tab pos="1371600" algn="l"/>
                <a:tab pos="1828800" algn="l"/>
                <a:tab pos="3657600" algn="l"/>
                <a:tab pos="4114800" algn="l"/>
                <a:tab pos="4572000" algn="l"/>
              </a:tabLst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Valerian		</a:t>
            </a:r>
            <a:r>
              <a:rPr lang="en-US" sz="1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Valeriana</a:t>
            </a:r>
            <a:r>
              <a:rPr lang="en-US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officinalis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		Perennial		Culinary/Medicinal</a:t>
            </a:r>
          </a:p>
          <a:p>
            <a:pPr>
              <a:tabLst>
                <a:tab pos="1371600" algn="l"/>
                <a:tab pos="1828800" algn="l"/>
                <a:tab pos="3657600" algn="l"/>
                <a:tab pos="4114800" algn="l"/>
                <a:tab pos="4572000" algn="l"/>
              </a:tabLst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Violets		</a:t>
            </a:r>
            <a:r>
              <a:rPr lang="en-US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Viola </a:t>
            </a:r>
            <a:r>
              <a:rPr lang="en-US" sz="1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odorata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		Perennial		Culinary/Aromatic</a:t>
            </a:r>
          </a:p>
          <a:p>
            <a:pPr>
              <a:tabLst>
                <a:tab pos="1371600" algn="l"/>
                <a:tab pos="1828800" algn="l"/>
                <a:tab pos="3657600" algn="l"/>
                <a:tab pos="4114800" algn="l"/>
                <a:tab pos="4572000" algn="l"/>
              </a:tabLst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Woodruff		</a:t>
            </a:r>
            <a:r>
              <a:rPr lang="en-US" sz="1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Asperula</a:t>
            </a:r>
            <a:r>
              <a:rPr lang="en-US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odorata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		Perennial		Culinary/Medicinal/Aroma</a:t>
            </a:r>
          </a:p>
          <a:p>
            <a:pPr>
              <a:tabLst>
                <a:tab pos="1371600" algn="l"/>
                <a:tab pos="1828800" algn="l"/>
                <a:tab pos="3657600" algn="l"/>
                <a:tab pos="4114800" algn="l"/>
                <a:tab pos="4572000" algn="l"/>
              </a:tabLst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Yarrow		</a:t>
            </a:r>
            <a:r>
              <a:rPr lang="en-US" sz="1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Achillea</a:t>
            </a:r>
            <a:r>
              <a:rPr lang="en-US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millefolium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		Perennial		Culinary/Medicinal</a:t>
            </a:r>
          </a:p>
        </p:txBody>
      </p:sp>
    </p:spTree>
    <p:extLst>
      <p:ext uri="{BB962C8B-B14F-4D97-AF65-F5344CB8AC3E}">
        <p14:creationId xmlns:p14="http://schemas.microsoft.com/office/powerpoint/2010/main" val="26662980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0481" y="3350315"/>
            <a:ext cx="1142283" cy="1538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801386" y="942922"/>
            <a:ext cx="66165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latin typeface="Arial Black" panose="020B0A04020102020204" pitchFamily="34" charset="0"/>
              </a:rPr>
              <a:t>Now What?</a:t>
            </a:r>
          </a:p>
        </p:txBody>
      </p:sp>
      <p:sp>
        <p:nvSpPr>
          <p:cNvPr id="3" name="Rectangle 2"/>
          <p:cNvSpPr/>
          <p:nvPr/>
        </p:nvSpPr>
        <p:spPr>
          <a:xfrm>
            <a:off x="2026494" y="1808542"/>
            <a:ext cx="2614773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Branding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Marketing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Rules &amp; Regulations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386" y="3725465"/>
            <a:ext cx="1257666" cy="166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386" y="1808542"/>
            <a:ext cx="1273501" cy="1681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49054" y="1808542"/>
            <a:ext cx="3090911" cy="307776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Spiral Gardens, Berkeley, CA</a:t>
            </a:r>
          </a:p>
          <a:p>
            <a:pPr>
              <a:spcAft>
                <a:spcPts val="600"/>
              </a:spcAft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www.spiralgardens.org</a:t>
            </a: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Soul Flower Farm</a:t>
            </a:r>
          </a:p>
          <a:p>
            <a:pPr>
              <a:spcAft>
                <a:spcPts val="600"/>
              </a:spcAft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soulflowerfarm.blogspot.com</a:t>
            </a:r>
          </a:p>
          <a:p>
            <a:pPr>
              <a:spcAft>
                <a:spcPts val="600"/>
              </a:spcAft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Cole Canyon Farm</a:t>
            </a:r>
          </a:p>
          <a:p>
            <a:pPr>
              <a:spcAft>
                <a:spcPts val="600"/>
              </a:spcAft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www.wolecanyonfarm.com</a:t>
            </a: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Books</a:t>
            </a:r>
          </a:p>
          <a:p>
            <a:pPr>
              <a:spcAft>
                <a:spcPts val="600"/>
              </a:spcAft>
            </a:pP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Culpepper’s Complete Herbal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The Complete Book of Herbs: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Practical Guide to Growing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Using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Herbs – Lesley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Bremness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4969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3137"/>
            <a:ext cx="8229600" cy="1143000"/>
          </a:xfrm>
        </p:spPr>
        <p:txBody>
          <a:bodyPr/>
          <a:lstStyle/>
          <a:p>
            <a:r>
              <a:rPr lang="en-US" sz="3600" dirty="0" smtClean="0">
                <a:latin typeface="Arial Black" panose="020B0A04020102020204" pitchFamily="34" charset="0"/>
              </a:rPr>
              <a:t>What Is An Herb</a:t>
            </a:r>
            <a:endParaRPr lang="en-US" sz="3600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20124"/>
            <a:ext cx="5830584" cy="3047572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Herbaceous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Any plant with leaves, seeds or flowers used</a:t>
            </a:r>
            <a:b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for flavoring food, medicine or perfume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Any seed-bearing plant that does not have a woody stem and dies down at the end of the growing season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Annual, Biennial or Perennial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8721" y="2063962"/>
            <a:ext cx="2375899" cy="3299860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2551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7674" y="4213976"/>
            <a:ext cx="1182170" cy="1339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11127" y="2772741"/>
            <a:ext cx="3755205" cy="1188288"/>
          </a:xfrm>
        </p:spPr>
        <p:txBody>
          <a:bodyPr/>
          <a:lstStyle/>
          <a:p>
            <a:pPr algn="r">
              <a:spcBef>
                <a:spcPts val="0"/>
              </a:spcBef>
            </a:pPr>
            <a:r>
              <a:rPr lang="en-US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Vegetable – any edible part of a plant that isn’t a fruit – </a:t>
            </a:r>
            <a:br>
              <a:rPr lang="en-US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roots, leaves, stems, tubers, </a:t>
            </a:r>
            <a:br>
              <a:rPr lang="en-US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bulbs, flowers</a:t>
            </a:r>
            <a:endParaRPr lang="en-US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22313" y="771100"/>
            <a:ext cx="6746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Arial Black" panose="020B0A04020102020204" pitchFamily="34" charset="0"/>
              </a:rPr>
              <a:t>What’s All The Other Stuff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047" y="1639667"/>
            <a:ext cx="1178405" cy="1325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2265452" y="1639667"/>
            <a:ext cx="343670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Fruit - a seed-bearing structure that develops from the ovary of a flowering plant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7891" y="2728746"/>
            <a:ext cx="1181420" cy="1276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1532411" y="3902234"/>
            <a:ext cx="243634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Spice – comes from the root, stem, bulb, bark or seeds of a plant - most often dried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91921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421" y="1695234"/>
            <a:ext cx="5034338" cy="2831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Arial Black" panose="020B0A04020102020204" pitchFamily="34" charset="0"/>
              </a:rPr>
              <a:t>The Ancients Knew the Score</a:t>
            </a:r>
            <a:endParaRPr lang="en-US" sz="3600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6827178" cy="4154392"/>
          </a:xfrm>
        </p:spPr>
        <p:txBody>
          <a:bodyPr/>
          <a:lstStyle/>
          <a:p>
            <a:r>
              <a:rPr lang="en-US" sz="1600" dirty="0"/>
              <a:t>Hippocrates – Greek - Father of Medicine </a:t>
            </a:r>
            <a:br>
              <a:rPr lang="en-US" sz="1600" dirty="0"/>
            </a:br>
            <a:r>
              <a:rPr lang="en-US" sz="1600" dirty="0"/>
              <a:t>“Let your food be your medicine, and your medicine be your food.”</a:t>
            </a:r>
          </a:p>
          <a:p>
            <a:r>
              <a:rPr lang="en-US" sz="1600" dirty="0"/>
              <a:t>Chinese – currently 13,000 </a:t>
            </a:r>
            <a:r>
              <a:rPr lang="en-US" sz="1600" dirty="0" err="1"/>
              <a:t>medicinals</a:t>
            </a:r>
            <a:r>
              <a:rPr lang="en-US" sz="1600" dirty="0"/>
              <a:t>, 100,000 medicinal recipes in ancient literature</a:t>
            </a:r>
          </a:p>
          <a:p>
            <a:r>
              <a:rPr lang="en-US" sz="1600" dirty="0"/>
              <a:t>India – Ayurveda - used to find balance for whole being - body, mind and spirit </a:t>
            </a:r>
          </a:p>
          <a:p>
            <a:r>
              <a:rPr lang="en-US" sz="1600" dirty="0"/>
              <a:t>Egyptians – plant and fruit extracts for medicinal purposes</a:t>
            </a:r>
          </a:p>
          <a:p>
            <a:r>
              <a:rPr lang="en-US" sz="1600" dirty="0"/>
              <a:t>Roman Empire - took herbs to far reaches of </a:t>
            </a:r>
            <a:r>
              <a:rPr lang="en-US" sz="1600" dirty="0" smtClean="0"/>
              <a:t>Empire</a:t>
            </a:r>
            <a:endParaRPr lang="en-US" sz="1600" dirty="0"/>
          </a:p>
          <a:p>
            <a:r>
              <a:rPr lang="en-US" sz="1600" dirty="0"/>
              <a:t>Ancient Hebrews – Bible mentions 128 plants part of everyday life – garlic, milk thistle myrrh a few</a:t>
            </a:r>
          </a:p>
          <a:p>
            <a:r>
              <a:rPr lang="en-US" sz="1600" dirty="0"/>
              <a:t>Christians - Monks - collected and used them for healing purposes </a:t>
            </a:r>
          </a:p>
          <a:p>
            <a:r>
              <a:rPr lang="en-US" sz="1600" dirty="0"/>
              <a:t>Native Americans – Medicine Man – priest and doctor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27315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2063" y="544531"/>
            <a:ext cx="71302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Arial Black" panose="020B0A04020102020204" pitchFamily="34" charset="0"/>
              </a:rPr>
              <a:t>Tie the Knot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50998" y="3513762"/>
            <a:ext cx="510625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Knot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gardens had their origins in medieval kitchen gardens where medicinal and cooking herbs were divided into separate beds to prevent confusion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In these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early gardens,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inner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beds for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herbs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vegetables or flowers created the patterns.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Later - borders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https://upload.wikimedia.org/wikipedia/commons/thumb/0/0e/Knot1.png/220px-Knot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4311" y="3428227"/>
            <a:ext cx="2282887" cy="211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l7.alamy.com/zooms/aad13c9a9bdd4f3e87e423aadadb3cc0/knot-garden-with-box-hedges-and-white-tulips-in-a-private-garden-in-e843m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063" y="1438382"/>
            <a:ext cx="2725764" cy="1882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3200828" y="1438382"/>
            <a:ext cx="4572000" cy="133882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Add Elizabethan culture to your garden</a:t>
            </a:r>
          </a:p>
          <a:p>
            <a:pPr marL="285750" indent="-28575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Essential part of most Elizabethan gardens - near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kitchen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92633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9086" y="1109608"/>
            <a:ext cx="70182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>
                <a:latin typeface="Arial Black" panose="020B0A04020102020204" pitchFamily="34" charset="0"/>
              </a:rPr>
              <a:t>How to Get What You Need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49086" y="1941814"/>
            <a:ext cx="7018203" cy="401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Distillation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– water, steam, solvent to get oil</a:t>
            </a:r>
          </a:p>
          <a:p>
            <a:pPr marL="342900" indent="-3429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Infusion – steep herb in medium (oil) to make an essential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oil</a:t>
            </a:r>
          </a:p>
          <a:p>
            <a:pPr marL="342900" indent="-3429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Drying –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dehydrator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bundles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screens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or baskets</a:t>
            </a:r>
          </a:p>
          <a:p>
            <a:pPr marL="342900" indent="-3429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0759" y="3052279"/>
            <a:ext cx="3725668" cy="2483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38973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25366" y="675795"/>
            <a:ext cx="55274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latin typeface="Arial Black" panose="020B0A04020102020204" pitchFamily="34" charset="0"/>
              </a:rPr>
              <a:t>Processing</a:t>
            </a:r>
          </a:p>
        </p:txBody>
      </p:sp>
      <p:pic>
        <p:nvPicPr>
          <p:cNvPr id="1026" name="Picture 2" descr="https://i.pinimg.com/736x/2c/c5/54/2cc5545dc3bc2e389e981b38f3338ab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573" y="1664414"/>
            <a:ext cx="2217377" cy="3164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3.bp.blogspot.com/-F3SEOQregGU/UtGgc6rOVwI/AAAAAAAABUU/Rz3BYbsnTSc/s1600/Press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4236" y="1664414"/>
            <a:ext cx="2091341" cy="3124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CWC\Desktop\IMG_022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347946" y="2058466"/>
            <a:ext cx="3152416" cy="2364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22625" y="5085708"/>
            <a:ext cx="898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Distiller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770614" y="5085708"/>
            <a:ext cx="15043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Tincture Press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205591" y="5085708"/>
            <a:ext cx="12441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Dehydrator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0834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6692" y="1017142"/>
            <a:ext cx="65549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Arial Black" panose="020B0A04020102020204" pitchFamily="34" charset="0"/>
                <a:cs typeface="Arial" panose="020B0604020202020204" pitchFamily="34" charset="0"/>
              </a:rPr>
              <a:t>Medicinal Uses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26692" y="1848810"/>
            <a:ext cx="7723012" cy="32008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Herbal Tea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Poultice – make a paste, put in cloth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Compress – dip cloth in herbal tea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Infusion – a long steep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Decoction – boil smashed/chopped product for a long time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Syrup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Tincture –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concentrated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extract, generally in alcohol – used by the drop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Salves, balms, creams and lotions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Herbal Steam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98193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1787" y="1910994"/>
            <a:ext cx="7239321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Sugar Scrub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Skin cleaners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Moisturizers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Shampoos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Herb scented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water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ath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salts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Balms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Powders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Perfumes - rosemary and lavender were burned in French hospital during wars to fumigate them -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perfumare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 translates to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smoke through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1788" y="1045178"/>
            <a:ext cx="69247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Arial Black" panose="020B0A04020102020204" pitchFamily="34" charset="0"/>
              </a:rPr>
              <a:t>Healing Body Products</a:t>
            </a:r>
          </a:p>
        </p:txBody>
      </p:sp>
    </p:spTree>
    <p:extLst>
      <p:ext uri="{BB962C8B-B14F-4D97-AF65-F5344CB8AC3E}">
        <p14:creationId xmlns:p14="http://schemas.microsoft.com/office/powerpoint/2010/main" val="2403017988"/>
      </p:ext>
    </p:extLst>
  </p:cSld>
  <p:clrMapOvr>
    <a:masterClrMapping/>
  </p:clrMapOvr>
</p:sld>
</file>

<file path=ppt/theme/theme1.xml><?xml version="1.0" encoding="utf-8"?>
<a:theme xmlns:a="http://schemas.openxmlformats.org/drawingml/2006/main" name="6386Branding_-_UCMGMB_Letterhead_&amp;_Templates73018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219</TotalTime>
  <Words>421</Words>
  <Application>Microsoft Office PowerPoint</Application>
  <PresentationFormat>On-screen Show (4:3)</PresentationFormat>
  <Paragraphs>119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6386Branding_-_UCMGMB_Letterhead_&amp;_Templates73018</vt:lpstr>
      <vt:lpstr>Custom Design</vt:lpstr>
      <vt:lpstr>Herb Gardening 101 For Medicinal, Therapeutic, Aromatherapy  and Culinary Use</vt:lpstr>
      <vt:lpstr>What Is An Herb</vt:lpstr>
      <vt:lpstr>PowerPoint Presentation</vt:lpstr>
      <vt:lpstr>The Ancients Knew the Score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Delise</dc:creator>
  <cp:lastModifiedBy>CWC</cp:lastModifiedBy>
  <cp:revision>18</cp:revision>
  <cp:lastPrinted>2018-02-06T23:55:23Z</cp:lastPrinted>
  <dcterms:created xsi:type="dcterms:W3CDTF">2018-01-20T17:00:35Z</dcterms:created>
  <dcterms:modified xsi:type="dcterms:W3CDTF">2018-02-07T00:02:37Z</dcterms:modified>
</cp:coreProperties>
</file>