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6" r:id="rId3"/>
    <p:sldId id="257" r:id="rId4"/>
    <p:sldId id="263" r:id="rId5"/>
    <p:sldId id="266" r:id="rId6"/>
    <p:sldId id="270" r:id="rId7"/>
    <p:sldId id="265" r:id="rId8"/>
    <p:sldId id="267" r:id="rId9"/>
    <p:sldId id="268" r:id="rId10"/>
    <p:sldId id="279" r:id="rId11"/>
    <p:sldId id="269" r:id="rId12"/>
    <p:sldId id="259" r:id="rId13"/>
    <p:sldId id="260" r:id="rId14"/>
    <p:sldId id="277" r:id="rId15"/>
    <p:sldId id="307" r:id="rId16"/>
    <p:sldId id="308" r:id="rId17"/>
    <p:sldId id="309" r:id="rId18"/>
    <p:sldId id="283" r:id="rId19"/>
    <p:sldId id="312" r:id="rId20"/>
    <p:sldId id="280" r:id="rId21"/>
    <p:sldId id="287" r:id="rId22"/>
    <p:sldId id="288" r:id="rId23"/>
    <p:sldId id="314" r:id="rId24"/>
    <p:sldId id="315" r:id="rId25"/>
    <p:sldId id="311" r:id="rId26"/>
    <p:sldId id="258" r:id="rId27"/>
    <p:sldId id="290" r:id="rId28"/>
    <p:sldId id="272" r:id="rId29"/>
    <p:sldId id="292" r:id="rId30"/>
    <p:sldId id="294" r:id="rId31"/>
    <p:sldId id="293" r:id="rId32"/>
    <p:sldId id="295" r:id="rId33"/>
    <p:sldId id="296" r:id="rId34"/>
    <p:sldId id="297" r:id="rId35"/>
    <p:sldId id="298" r:id="rId36"/>
    <p:sldId id="313" r:id="rId37"/>
    <p:sldId id="300" r:id="rId38"/>
    <p:sldId id="301" r:id="rId39"/>
    <p:sldId id="302" r:id="rId40"/>
    <p:sldId id="303" r:id="rId41"/>
    <p:sldId id="304" r:id="rId42"/>
    <p:sldId id="305" r:id="rId43"/>
    <p:sldId id="306" r:id="rId44"/>
    <p:sldId id="262" r:id="rId45"/>
    <p:sldId id="273" r:id="rId46"/>
    <p:sldId id="278" r:id="rId47"/>
    <p:sldId id="264" r:id="rId48"/>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E76"/>
    <a:srgbClr val="E3E37C"/>
    <a:srgbClr val="99FF33"/>
    <a:srgbClr val="0000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662" autoAdjust="0"/>
  </p:normalViewPr>
  <p:slideViewPr>
    <p:cSldViewPr>
      <p:cViewPr varScale="1">
        <p:scale>
          <a:sx n="82" d="100"/>
          <a:sy n="82" d="100"/>
        </p:scale>
        <p:origin x="1315" y="48"/>
      </p:cViewPr>
      <p:guideLst>
        <p:guide orient="horz" pos="2160"/>
        <p:guide pos="2880"/>
      </p:guideLst>
    </p:cSldViewPr>
  </p:slideViewPr>
  <p:outlineViewPr>
    <p:cViewPr>
      <p:scale>
        <a:sx n="33" d="100"/>
        <a:sy n="33" d="100"/>
      </p:scale>
      <p:origin x="0" y="17754"/>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543DDFB7-E765-4A12-B4B9-DDE25CCBD37E}" type="datetimeFigureOut">
              <a:rPr lang="en-US" smtClean="0"/>
              <a:t>6/18/2018</a:t>
            </a:fld>
            <a:endParaRPr lang="en-US" dirty="0"/>
          </a:p>
        </p:txBody>
      </p:sp>
      <p:sp>
        <p:nvSpPr>
          <p:cNvPr id="4" name="Slide Image Placeholder 3"/>
          <p:cNvSpPr>
            <a:spLocks noGrp="1" noRot="1" noChangeAspect="1"/>
          </p:cNvSpPr>
          <p:nvPr>
            <p:ph type="sldImg" idx="2"/>
          </p:nvPr>
        </p:nvSpPr>
        <p:spPr>
          <a:xfrm>
            <a:off x="1100138" y="698500"/>
            <a:ext cx="4657725"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C0B56F8E-BB09-4666-A0AE-369C126EA9D7}" type="slidenum">
              <a:rPr lang="en-US" smtClean="0"/>
              <a:t>‹#›</a:t>
            </a:fld>
            <a:endParaRPr lang="en-US" dirty="0"/>
          </a:p>
        </p:txBody>
      </p:sp>
    </p:spTree>
    <p:extLst>
      <p:ext uri="{BB962C8B-B14F-4D97-AF65-F5344CB8AC3E}">
        <p14:creationId xmlns:p14="http://schemas.microsoft.com/office/powerpoint/2010/main" val="90064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Jeanne to do the introduction</a:t>
            </a:r>
          </a:p>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1</a:t>
            </a:fld>
            <a:endParaRPr lang="en-US" dirty="0"/>
          </a:p>
        </p:txBody>
      </p:sp>
    </p:spTree>
    <p:extLst>
      <p:ext uri="{BB962C8B-B14F-4D97-AF65-F5344CB8AC3E}">
        <p14:creationId xmlns:p14="http://schemas.microsoft.com/office/powerpoint/2010/main" val="383609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Thriller; Spiller; Filler</a:t>
            </a:r>
          </a:p>
        </p:txBody>
      </p:sp>
      <p:sp>
        <p:nvSpPr>
          <p:cNvPr id="4" name="Slide Number Placeholder 3"/>
          <p:cNvSpPr>
            <a:spLocks noGrp="1"/>
          </p:cNvSpPr>
          <p:nvPr>
            <p:ph type="sldNum" sz="quarter" idx="10"/>
          </p:nvPr>
        </p:nvSpPr>
        <p:spPr/>
        <p:txBody>
          <a:bodyPr/>
          <a:lstStyle/>
          <a:p>
            <a:fld id="{C0B56F8E-BB09-4666-A0AE-369C126EA9D7}" type="slidenum">
              <a:rPr lang="en-US" smtClean="0"/>
              <a:t>11</a:t>
            </a:fld>
            <a:endParaRPr lang="en-US" dirty="0"/>
          </a:p>
        </p:txBody>
      </p:sp>
    </p:spTree>
    <p:extLst>
      <p:ext uri="{BB962C8B-B14F-4D97-AF65-F5344CB8AC3E}">
        <p14:creationId xmlns:p14="http://schemas.microsoft.com/office/powerpoint/2010/main" val="2890657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Jan </a:t>
            </a:r>
          </a:p>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12</a:t>
            </a:fld>
            <a:endParaRPr lang="en-US" dirty="0"/>
          </a:p>
        </p:txBody>
      </p:sp>
    </p:spTree>
    <p:extLst>
      <p:ext uri="{BB962C8B-B14F-4D97-AF65-F5344CB8AC3E}">
        <p14:creationId xmlns:p14="http://schemas.microsoft.com/office/powerpoint/2010/main" val="1016222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B7912159-02B6-45A8-8160-7545B73A97B6}" type="slidenum">
              <a:rPr lang="en-US" smtClean="0">
                <a:ea typeface="ＭＳ Ｐゴシック"/>
                <a:cs typeface="ＭＳ Ｐゴシック"/>
              </a:rPr>
              <a:pPr/>
              <a:t>14</a:t>
            </a:fld>
            <a:endParaRPr lang="en-US">
              <a:ea typeface="ＭＳ Ｐゴシック"/>
              <a:cs typeface="ＭＳ Ｐゴシック"/>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r>
              <a:rPr lang="en-US" sz="1200" b="0" i="0" kern="1200" dirty="0">
                <a:solidFill>
                  <a:schemeClr val="tx1"/>
                </a:solidFill>
                <a:effectLst/>
                <a:latin typeface="Arial Rounded MT Bold"/>
                <a:ea typeface="+mn-ea"/>
                <a:cs typeface="+mn-cs"/>
              </a:rPr>
              <a:t>ZONE 14: Northern California’s inland areas with some ocean influence.</a:t>
            </a:r>
          </a:p>
          <a:p>
            <a:pPr eaLnBrk="1" hangingPunct="1"/>
            <a:r>
              <a:rPr lang="en-US" sz="1200" b="0" i="0" kern="1200" dirty="0">
                <a:solidFill>
                  <a:schemeClr val="tx1"/>
                </a:solidFill>
                <a:effectLst/>
                <a:latin typeface="+mn-lt"/>
                <a:ea typeface="+mn-ea"/>
                <a:cs typeface="+mn-cs"/>
              </a:rPr>
              <a:t>Zones 15 and 16 are areas of Central and Northern California that are influenced by marine air approximately 85 percent of the time and by inland air 15 percent of the time.</a:t>
            </a:r>
            <a:endParaRPr lang="en-US" dirty="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C2B3630E-04AF-41D3-B20E-DAD075EA3B2D}" type="slidenum">
              <a:rPr lang="en-US" smtClean="0">
                <a:ea typeface="ＭＳ Ｐゴシック"/>
                <a:cs typeface="ＭＳ Ｐゴシック"/>
              </a:rPr>
              <a:pPr/>
              <a:t>15</a:t>
            </a:fld>
            <a:endParaRPr lang="en-US">
              <a:ea typeface="ＭＳ Ｐゴシック"/>
              <a:cs typeface="ＭＳ Ｐゴシック"/>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pPr eaLnBrk="1" hangingPunct="1"/>
            <a:endParaRPr lang="en-US">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816B1F0A-1B9D-4E25-AFA4-773CFC63D5EA}" type="slidenum">
              <a:rPr lang="en-US" smtClean="0">
                <a:ea typeface="ＭＳ Ｐゴシック"/>
                <a:cs typeface="ＭＳ Ｐゴシック"/>
              </a:rPr>
              <a:pPr/>
              <a:t>16</a:t>
            </a:fld>
            <a:endParaRPr lang="en-US">
              <a:ea typeface="ＭＳ Ｐゴシック"/>
              <a:cs typeface="ＭＳ Ｐゴシック"/>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pPr eaLnBrk="1" hangingPunct="1"/>
            <a:endParaRPr lang="en-US">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Apps</a:t>
            </a:r>
            <a:r>
              <a:rPr lang="en-US" baseline="0" dirty="0"/>
              <a:t> Sun Tracker, Sun Surveyor</a:t>
            </a:r>
          </a:p>
        </p:txBody>
      </p:sp>
      <p:sp>
        <p:nvSpPr>
          <p:cNvPr id="4" name="Slide Number Placeholder 3"/>
          <p:cNvSpPr>
            <a:spLocks noGrp="1"/>
          </p:cNvSpPr>
          <p:nvPr>
            <p:ph type="sldNum" sz="quarter" idx="10"/>
          </p:nvPr>
        </p:nvSpPr>
        <p:spPr/>
        <p:txBody>
          <a:bodyPr/>
          <a:lstStyle/>
          <a:p>
            <a:fld id="{C0B56F8E-BB09-4666-A0AE-369C126EA9D7}" type="slidenum">
              <a:rPr lang="en-US" smtClean="0"/>
              <a:t>17</a:t>
            </a:fld>
            <a:endParaRPr lang="en-US" dirty="0"/>
          </a:p>
        </p:txBody>
      </p:sp>
    </p:spTree>
    <p:extLst>
      <p:ext uri="{BB962C8B-B14F-4D97-AF65-F5344CB8AC3E}">
        <p14:creationId xmlns:p14="http://schemas.microsoft.com/office/powerpoint/2010/main" val="2942766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22"/>
          <p:cNvSpPr txBox="1">
            <a:spLocks noGrp="1"/>
          </p:cNvSpPr>
          <p:nvPr>
            <p:ph type="body" idx="1"/>
          </p:nvPr>
        </p:nvSpPr>
        <p:spPr>
          <a:ln/>
        </p:spPr>
        <p:txBody>
          <a:bodyPr/>
          <a:lstStyle/>
          <a:p>
            <a:pPr marL="0" indent="0" eaLnBrk="1" hangingPunct="1">
              <a:buSzPts val="1400"/>
            </a:pPr>
            <a:r>
              <a:rPr lang="en-US" altLang="en-US" sz="1800" dirty="0">
                <a:latin typeface="Arial" panose="020B0604020202020204" pitchFamily="34" charset="0"/>
                <a:cs typeface="Arial" panose="020B0604020202020204" pitchFamily="34" charset="0"/>
              </a:rPr>
              <a:t>https://www.timeanddate.com/moon/phases/usa/napa  Full Moon June</a:t>
            </a:r>
            <a:r>
              <a:rPr lang="en-US" altLang="en-US" sz="1800" baseline="0" dirty="0">
                <a:latin typeface="Arial" panose="020B0604020202020204" pitchFamily="34" charset="0"/>
                <a:cs typeface="Arial" panose="020B0604020202020204" pitchFamily="34" charset="0"/>
              </a:rPr>
              <a:t> 27, July 27, Aug 26, Sept 24, Oct 24, Nov 22, Dec 22</a:t>
            </a:r>
            <a:endParaRPr lang="en-US" altLang="en-US" sz="1800" dirty="0">
              <a:latin typeface="Arial" panose="020B0604020202020204" pitchFamily="34" charset="0"/>
              <a:cs typeface="Arial" panose="020B0604020202020204" pitchFamily="34" charset="0"/>
            </a:endParaRPr>
          </a:p>
        </p:txBody>
      </p:sp>
      <p:sp>
        <p:nvSpPr>
          <p:cNvPr id="21506" name="Shape 123"/>
          <p:cNvSpPr>
            <a:spLocks noGrp="1" noRot="1" noChangeAspect="1"/>
          </p:cNvSpPr>
          <p:nvPr>
            <p:ph type="sldImg" idx="2"/>
          </p:nvPr>
        </p:nvSpPr>
        <p:spPr>
          <a:xfrm>
            <a:off x="1100138" y="698500"/>
            <a:ext cx="4657725" cy="3492500"/>
          </a:xfrm>
          <a:noFill/>
          <a:ln>
            <a:round/>
            <a:headEnd/>
            <a:tailEnd/>
          </a:ln>
        </p:spPr>
      </p:sp>
    </p:spTree>
    <p:extLst>
      <p:ext uri="{BB962C8B-B14F-4D97-AF65-F5344CB8AC3E}">
        <p14:creationId xmlns:p14="http://schemas.microsoft.com/office/powerpoint/2010/main" val="128221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t>
            </a:r>
            <a:r>
              <a:rPr lang="en-US" baseline="0" dirty="0"/>
              <a:t> to Robert’s Container Selection &amp; Crop Guide … where and why to plant where you choose for success</a:t>
            </a:r>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21</a:t>
            </a:fld>
            <a:endParaRPr lang="en-US" dirty="0"/>
          </a:p>
        </p:txBody>
      </p:sp>
    </p:spTree>
    <p:extLst>
      <p:ext uri="{BB962C8B-B14F-4D97-AF65-F5344CB8AC3E}">
        <p14:creationId xmlns:p14="http://schemas.microsoft.com/office/powerpoint/2010/main" val="38690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 Transition into Robert’s presentation and Demo</a:t>
            </a:r>
            <a:r>
              <a:rPr lang="en-US" baseline="0" dirty="0"/>
              <a:t> Table exercise.</a:t>
            </a:r>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24</a:t>
            </a:fld>
            <a:endParaRPr lang="en-US" dirty="0"/>
          </a:p>
        </p:txBody>
      </p:sp>
    </p:spTree>
    <p:extLst>
      <p:ext uri="{BB962C8B-B14F-4D97-AF65-F5344CB8AC3E}">
        <p14:creationId xmlns:p14="http://schemas.microsoft.com/office/powerpoint/2010/main" val="54524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Robert.  Dual purpose landscape useful in small yards.  Read the Label station</a:t>
            </a:r>
            <a:r>
              <a:rPr lang="en-US" baseline="0" dirty="0"/>
              <a:t> exercise for mixes, amendments, fertilizing.</a:t>
            </a:r>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25</a:t>
            </a:fld>
            <a:endParaRPr lang="en-US" dirty="0"/>
          </a:p>
        </p:txBody>
      </p:sp>
    </p:spTree>
    <p:extLst>
      <p:ext uri="{BB962C8B-B14F-4D97-AF65-F5344CB8AC3E}">
        <p14:creationId xmlns:p14="http://schemas.microsoft.com/office/powerpoint/2010/main" val="375195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Jeanne to do introduction, what do you want to learn about today – use white board for questions from</a:t>
            </a:r>
            <a:r>
              <a:rPr lang="en-US" baseline="0" dirty="0"/>
              <a:t> attendees and </a:t>
            </a:r>
          </a:p>
          <a:p>
            <a:r>
              <a:rPr lang="en-US" baseline="0" dirty="0"/>
              <a:t>use index cards during workshop too.</a:t>
            </a:r>
            <a:endParaRPr lang="en-US" dirty="0"/>
          </a:p>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2</a:t>
            </a:fld>
            <a:endParaRPr lang="en-US" dirty="0"/>
          </a:p>
        </p:txBody>
      </p:sp>
    </p:spTree>
    <p:extLst>
      <p:ext uri="{BB962C8B-B14F-4D97-AF65-F5344CB8AC3E}">
        <p14:creationId xmlns:p14="http://schemas.microsoft.com/office/powerpoint/2010/main" val="2443012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26</a:t>
            </a:fld>
            <a:endParaRPr lang="en-US" dirty="0"/>
          </a:p>
        </p:txBody>
      </p:sp>
    </p:spTree>
    <p:extLst>
      <p:ext uri="{BB962C8B-B14F-4D97-AF65-F5344CB8AC3E}">
        <p14:creationId xmlns:p14="http://schemas.microsoft.com/office/powerpoint/2010/main" val="80425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Feet elevate off concrete and decks; pros/cons include plastic pot topic</a:t>
            </a:r>
          </a:p>
        </p:txBody>
      </p:sp>
      <p:sp>
        <p:nvSpPr>
          <p:cNvPr id="4" name="Slide Number Placeholder 3"/>
          <p:cNvSpPr>
            <a:spLocks noGrp="1"/>
          </p:cNvSpPr>
          <p:nvPr>
            <p:ph type="sldNum" sz="quarter" idx="10"/>
          </p:nvPr>
        </p:nvSpPr>
        <p:spPr/>
        <p:txBody>
          <a:bodyPr/>
          <a:lstStyle/>
          <a:p>
            <a:fld id="{C0B56F8E-BB09-4666-A0AE-369C126EA9D7}" type="slidenum">
              <a:rPr lang="en-US" smtClean="0"/>
              <a:t>29</a:t>
            </a:fld>
            <a:endParaRPr lang="en-US" dirty="0"/>
          </a:p>
        </p:txBody>
      </p:sp>
    </p:spTree>
    <p:extLst>
      <p:ext uri="{BB962C8B-B14F-4D97-AF65-F5344CB8AC3E}">
        <p14:creationId xmlns:p14="http://schemas.microsoft.com/office/powerpoint/2010/main" val="2819429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Galvanized steel troughs,  wood boxes</a:t>
            </a:r>
          </a:p>
        </p:txBody>
      </p:sp>
      <p:sp>
        <p:nvSpPr>
          <p:cNvPr id="4" name="Slide Number Placeholder 3"/>
          <p:cNvSpPr>
            <a:spLocks noGrp="1"/>
          </p:cNvSpPr>
          <p:nvPr>
            <p:ph type="sldNum" sz="quarter" idx="10"/>
          </p:nvPr>
        </p:nvSpPr>
        <p:spPr/>
        <p:txBody>
          <a:bodyPr/>
          <a:lstStyle/>
          <a:p>
            <a:fld id="{9065A98B-4FF6-4397-88D8-5A5A6FD36BC4}" type="slidenum">
              <a:rPr lang="en-US" smtClean="0"/>
              <a:t>31</a:t>
            </a:fld>
            <a:endParaRPr lang="en-US"/>
          </a:p>
        </p:txBody>
      </p:sp>
    </p:spTree>
    <p:extLst>
      <p:ext uri="{BB962C8B-B14F-4D97-AF65-F5344CB8AC3E}">
        <p14:creationId xmlns:p14="http://schemas.microsoft.com/office/powerpoint/2010/main" val="914990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get into more Read the Label</a:t>
            </a:r>
            <a:r>
              <a:rPr lang="en-US" baseline="0" dirty="0"/>
              <a:t> at Break-out Demonstration Table</a:t>
            </a:r>
            <a:endParaRPr lang="en-US" dirty="0"/>
          </a:p>
        </p:txBody>
      </p:sp>
      <p:sp>
        <p:nvSpPr>
          <p:cNvPr id="4" name="Slide Number Placeholder 3"/>
          <p:cNvSpPr>
            <a:spLocks noGrp="1"/>
          </p:cNvSpPr>
          <p:nvPr>
            <p:ph type="sldNum" sz="quarter" idx="10"/>
          </p:nvPr>
        </p:nvSpPr>
        <p:spPr/>
        <p:txBody>
          <a:bodyPr/>
          <a:lstStyle/>
          <a:p>
            <a:fld id="{9065A98B-4FF6-4397-88D8-5A5A6FD36BC4}" type="slidenum">
              <a:rPr lang="en-US" smtClean="0"/>
              <a:t>32</a:t>
            </a:fld>
            <a:endParaRPr lang="en-US"/>
          </a:p>
        </p:txBody>
      </p:sp>
    </p:spTree>
    <p:extLst>
      <p:ext uri="{BB962C8B-B14F-4D97-AF65-F5344CB8AC3E}">
        <p14:creationId xmlns:p14="http://schemas.microsoft.com/office/powerpoint/2010/main" val="925526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N-P-K formula;</a:t>
            </a:r>
            <a:r>
              <a:rPr lang="en-US" baseline="0" dirty="0"/>
              <a:t> Derived From …..; Soil Amending Guaranteed Analysis; Active Ingredients - Bacteria</a:t>
            </a:r>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33</a:t>
            </a:fld>
            <a:endParaRPr lang="en-US" dirty="0"/>
          </a:p>
        </p:txBody>
      </p:sp>
    </p:spTree>
    <p:extLst>
      <p:ext uri="{BB962C8B-B14F-4D97-AF65-F5344CB8AC3E}">
        <p14:creationId xmlns:p14="http://schemas.microsoft.com/office/powerpoint/2010/main" val="3653894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Blended</a:t>
            </a:r>
          </a:p>
        </p:txBody>
      </p:sp>
      <p:sp>
        <p:nvSpPr>
          <p:cNvPr id="4" name="Slide Number Placeholder 3"/>
          <p:cNvSpPr>
            <a:spLocks noGrp="1"/>
          </p:cNvSpPr>
          <p:nvPr>
            <p:ph type="sldNum" sz="quarter" idx="10"/>
          </p:nvPr>
        </p:nvSpPr>
        <p:spPr/>
        <p:txBody>
          <a:bodyPr/>
          <a:lstStyle/>
          <a:p>
            <a:fld id="{9065A98B-4FF6-4397-88D8-5A5A6FD36BC4}" type="slidenum">
              <a:rPr lang="en-US" smtClean="0"/>
              <a:t>36</a:t>
            </a:fld>
            <a:endParaRPr lang="en-US"/>
          </a:p>
        </p:txBody>
      </p:sp>
    </p:spTree>
    <p:extLst>
      <p:ext uri="{BB962C8B-B14F-4D97-AF65-F5344CB8AC3E}">
        <p14:creationId xmlns:p14="http://schemas.microsoft.com/office/powerpoint/2010/main" val="1542135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Amendments are mixed into soil </a:t>
            </a:r>
          </a:p>
        </p:txBody>
      </p:sp>
      <p:sp>
        <p:nvSpPr>
          <p:cNvPr id="4" name="Slide Number Placeholder 3"/>
          <p:cNvSpPr>
            <a:spLocks noGrp="1"/>
          </p:cNvSpPr>
          <p:nvPr>
            <p:ph type="sldNum" sz="quarter" idx="10"/>
          </p:nvPr>
        </p:nvSpPr>
        <p:spPr/>
        <p:txBody>
          <a:bodyPr/>
          <a:lstStyle/>
          <a:p>
            <a:fld id="{9065A98B-4FF6-4397-88D8-5A5A6FD36BC4}" type="slidenum">
              <a:rPr lang="en-US" smtClean="0"/>
              <a:t>37</a:t>
            </a:fld>
            <a:endParaRPr lang="en-US"/>
          </a:p>
        </p:txBody>
      </p:sp>
    </p:spTree>
    <p:extLst>
      <p:ext uri="{BB962C8B-B14F-4D97-AF65-F5344CB8AC3E}">
        <p14:creationId xmlns:p14="http://schemas.microsoft.com/office/powerpoint/2010/main" val="2787873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5A98B-4FF6-4397-88D8-5A5A6FD36BC4}" type="slidenum">
              <a:rPr lang="en-US" smtClean="0"/>
              <a:t>38</a:t>
            </a:fld>
            <a:endParaRPr lang="en-US"/>
          </a:p>
        </p:txBody>
      </p:sp>
    </p:spTree>
    <p:extLst>
      <p:ext uri="{BB962C8B-B14F-4D97-AF65-F5344CB8AC3E}">
        <p14:creationId xmlns:p14="http://schemas.microsoft.com/office/powerpoint/2010/main" val="3601787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4" name="Shape 260"/>
          <p:cNvSpPr txBox="1">
            <a:spLocks noChangeArrowheads="1"/>
          </p:cNvSpPr>
          <p:nvPr/>
        </p:nvSpPr>
        <p:spPr bwMode="auto">
          <a:xfrm>
            <a:off x="3884291" y="8846015"/>
            <a:ext cx="2972540" cy="46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5" tIns="46575" rIns="93175" bIns="46575" anchor="b"/>
          <a:lstStyle>
            <a:lvl1pPr>
              <a:defRPr sz="1400">
                <a:solidFill>
                  <a:srgbClr val="000000"/>
                </a:solidFill>
                <a:latin typeface="Arial" pitchFamily="34" charset="0"/>
                <a:ea typeface="MS PGothic" pitchFamily="34" charset="-128"/>
                <a:sym typeface="Arial" pitchFamily="34" charset="0"/>
              </a:defRPr>
            </a:lvl1pPr>
            <a:lvl2pPr marL="742950" indent="-285750">
              <a:defRPr sz="1400">
                <a:solidFill>
                  <a:srgbClr val="000000"/>
                </a:solidFill>
                <a:latin typeface="Arial" pitchFamily="34" charset="0"/>
                <a:ea typeface="MS PGothic" pitchFamily="34" charset="-128"/>
                <a:sym typeface="Arial" pitchFamily="34" charset="0"/>
              </a:defRPr>
            </a:lvl2pPr>
            <a:lvl3pPr marL="1143000" indent="-228600">
              <a:defRPr sz="1400">
                <a:solidFill>
                  <a:srgbClr val="000000"/>
                </a:solidFill>
                <a:latin typeface="Arial" pitchFamily="34" charset="0"/>
                <a:ea typeface="MS PGothic" pitchFamily="34" charset="-128"/>
                <a:sym typeface="Arial" pitchFamily="34" charset="0"/>
              </a:defRPr>
            </a:lvl3pPr>
            <a:lvl4pPr marL="1600200" indent="-228600">
              <a:defRPr sz="1400">
                <a:solidFill>
                  <a:srgbClr val="000000"/>
                </a:solidFill>
                <a:latin typeface="Arial" pitchFamily="34" charset="0"/>
                <a:ea typeface="MS PGothic" pitchFamily="34" charset="-128"/>
                <a:sym typeface="Arial" pitchFamily="34" charset="0"/>
              </a:defRPr>
            </a:lvl4pPr>
            <a:lvl5pPr marL="2057400" indent="-228600">
              <a:defRPr sz="1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ea typeface="MS PGothic" pitchFamily="34" charset="-128"/>
                <a:sym typeface="Arial" pitchFamily="34" charset="0"/>
              </a:defRPr>
            </a:lvl9pPr>
          </a:lstStyle>
          <a:p>
            <a:pPr algn="r" fontAlgn="base">
              <a:spcBef>
                <a:spcPct val="0"/>
              </a:spcBef>
              <a:spcAft>
                <a:spcPct val="0"/>
              </a:spcAft>
              <a:buClr>
                <a:srgbClr val="000000"/>
              </a:buClr>
              <a:buSzPct val="25000"/>
              <a:buFont typeface="Arial" pitchFamily="34" charset="0"/>
              <a:buNone/>
            </a:pPr>
            <a:fld id="{009B12A8-6C44-4DDE-8543-89F18AC09D7F}" type="slidenum">
              <a:rPr lang="en-US" altLang="en-US" sz="1200"/>
              <a:pPr algn="r" fontAlgn="base">
                <a:spcBef>
                  <a:spcPct val="0"/>
                </a:spcBef>
                <a:spcAft>
                  <a:spcPct val="0"/>
                </a:spcAft>
                <a:buClr>
                  <a:srgbClr val="000000"/>
                </a:buClr>
                <a:buSzPct val="25000"/>
                <a:buFont typeface="Arial" pitchFamily="34" charset="0"/>
                <a:buNone/>
              </a:pPr>
              <a:t>39</a:t>
            </a:fld>
            <a:endParaRPr lang="en-US" altLang="en-US" sz="1200"/>
          </a:p>
        </p:txBody>
      </p:sp>
      <p:sp>
        <p:nvSpPr>
          <p:cNvPr id="274435" name="Shape 261"/>
          <p:cNvSpPr>
            <a:spLocks noGrp="1" noRot="1" noChangeAspect="1" noTextEdit="1"/>
          </p:cNvSpPr>
          <p:nvPr>
            <p:ph type="sldImg" idx="2"/>
          </p:nvPr>
        </p:nvSpPr>
        <p:spPr>
          <a:noFill/>
          <a:ln>
            <a:noFill/>
          </a:ln>
          <a:extLst>
            <a:ext uri="{91240B29-F687-4F45-9708-019B960494DF}">
              <a14:hiddenLine xmlns:a14="http://schemas.microsoft.com/office/drawing/2010/main" w="9525">
                <a:solidFill>
                  <a:srgbClr val="000000"/>
                </a:solidFill>
                <a:round/>
                <a:headEnd/>
                <a:tailEnd/>
              </a14:hiddenLine>
            </a:ext>
          </a:extLst>
        </p:spPr>
      </p:sp>
      <p:sp>
        <p:nvSpPr>
          <p:cNvPr id="274436" name="Shape 26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5" tIns="46575" rIns="93175" bIns="46575" numCol="1" compatLnSpc="1">
            <a:prstTxWarp prst="textNoShape">
              <a:avLst/>
            </a:prstTxWarp>
          </a:bodyPr>
          <a:lstStyle/>
          <a:p>
            <a:pPr>
              <a:spcBef>
                <a:spcPct val="0"/>
              </a:spcBef>
            </a:pPr>
            <a:r>
              <a:rPr lang="en-US" altLang="en-US" dirty="0"/>
              <a:t>*complete, incomplete</a:t>
            </a:r>
          </a:p>
          <a:p>
            <a:pPr>
              <a:spcBef>
                <a:spcPct val="0"/>
              </a:spcBef>
            </a:pPr>
            <a:r>
              <a:rPr lang="en-US" altLang="en-US" dirty="0"/>
              <a:t>*Guaranteed analysis: N-P-K (e.g., 12-12-12)</a:t>
            </a:r>
          </a:p>
          <a:p>
            <a:pPr>
              <a:spcBef>
                <a:spcPct val="0"/>
              </a:spcBef>
            </a:pPr>
            <a:r>
              <a:rPr lang="en-US" altLang="en-US" dirty="0"/>
              <a:t> *N: Nitrogen, needed for healthy green vegetative growth, Results in fast growth too much can weaken plant.</a:t>
            </a:r>
          </a:p>
          <a:p>
            <a:pPr>
              <a:spcBef>
                <a:spcPct val="0"/>
              </a:spcBef>
            </a:pPr>
            <a:r>
              <a:rPr lang="en-US" altLang="en-US" dirty="0"/>
              <a:t> *P: Phosphorus, needed for healthy root growth, fruit and seed development (plant maturation). Occasionally needed for older plants and hardpan soils.</a:t>
            </a:r>
          </a:p>
          <a:p>
            <a:pPr>
              <a:spcBef>
                <a:spcPct val="0"/>
              </a:spcBef>
            </a:pPr>
            <a:r>
              <a:rPr lang="en-US" altLang="en-US" dirty="0"/>
              <a:t> *K: Potassium, needed for vigor: strong stems, healthy root systems, good-size fruit, healthy seeds. Not typically needed by our soils.</a:t>
            </a:r>
          </a:p>
          <a:p>
            <a:pPr>
              <a:spcBef>
                <a:spcPct val="0"/>
              </a:spcBef>
            </a:pPr>
            <a:br>
              <a:rPr lang="en-US" altLang="en-US" dirty="0"/>
            </a:br>
            <a:endParaRPr lang="en-US" altLang="en-US"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NPK</a:t>
            </a:r>
          </a:p>
        </p:txBody>
      </p:sp>
      <p:sp>
        <p:nvSpPr>
          <p:cNvPr id="4" name="Slide Number Placeholder 3"/>
          <p:cNvSpPr>
            <a:spLocks noGrp="1"/>
          </p:cNvSpPr>
          <p:nvPr>
            <p:ph type="sldNum" sz="quarter" idx="10"/>
          </p:nvPr>
        </p:nvSpPr>
        <p:spPr/>
        <p:txBody>
          <a:bodyPr/>
          <a:lstStyle/>
          <a:p>
            <a:fld id="{C0B56F8E-BB09-4666-A0AE-369C126EA9D7}" type="slidenum">
              <a:rPr lang="en-US" smtClean="0"/>
              <a:t>40</a:t>
            </a:fld>
            <a:endParaRPr lang="en-US" dirty="0"/>
          </a:p>
        </p:txBody>
      </p:sp>
    </p:spTree>
    <p:extLst>
      <p:ext uri="{BB962C8B-B14F-4D97-AF65-F5344CB8AC3E}">
        <p14:creationId xmlns:p14="http://schemas.microsoft.com/office/powerpoint/2010/main" val="607405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Jeanne.</a:t>
            </a:r>
            <a:r>
              <a:rPr lang="en-US" baseline="0" dirty="0"/>
              <a:t>  Planning a garden is similar to decorating and furnishing a house – can’t be done without knowing what materials</a:t>
            </a:r>
          </a:p>
          <a:p>
            <a:r>
              <a:rPr lang="en-US" baseline="0" dirty="0"/>
              <a:t> and techniques are at your disposal.  This private courtyard is 15’ x 18’= 270 SF</a:t>
            </a:r>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3</a:t>
            </a:fld>
            <a:endParaRPr lang="en-US" dirty="0"/>
          </a:p>
        </p:txBody>
      </p:sp>
    </p:spTree>
    <p:extLst>
      <p:ext uri="{BB962C8B-B14F-4D97-AF65-F5344CB8AC3E}">
        <p14:creationId xmlns:p14="http://schemas.microsoft.com/office/powerpoint/2010/main" val="1609777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Use 7 minutes per station and rotate attendees; use</a:t>
            </a:r>
            <a:r>
              <a:rPr lang="en-US" baseline="0" dirty="0"/>
              <a:t> station time to answer attendee questions; container poster in MG room</a:t>
            </a:r>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43</a:t>
            </a:fld>
            <a:endParaRPr lang="en-US" dirty="0"/>
          </a:p>
        </p:txBody>
      </p:sp>
    </p:spTree>
    <p:extLst>
      <p:ext uri="{BB962C8B-B14F-4D97-AF65-F5344CB8AC3E}">
        <p14:creationId xmlns:p14="http://schemas.microsoft.com/office/powerpoint/2010/main" val="81939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45</a:t>
            </a:fld>
            <a:endParaRPr lang="en-US" dirty="0"/>
          </a:p>
        </p:txBody>
      </p:sp>
    </p:spTree>
    <p:extLst>
      <p:ext uri="{BB962C8B-B14F-4D97-AF65-F5344CB8AC3E}">
        <p14:creationId xmlns:p14="http://schemas.microsoft.com/office/powerpoint/2010/main" val="1334840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Possible Handout at Break-out</a:t>
            </a:r>
            <a:r>
              <a:rPr lang="en-US" baseline="0" dirty="0"/>
              <a:t> Demonstration Table #2  Talk to Jan;  </a:t>
            </a:r>
            <a:r>
              <a:rPr lang="en-US" b="1" baseline="0" dirty="0"/>
              <a:t>Sun-wise, water-wise, and fertilizer wise compatibility</a:t>
            </a:r>
            <a:endParaRPr lang="en-US" b="1" dirty="0"/>
          </a:p>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46</a:t>
            </a:fld>
            <a:endParaRPr lang="en-US" dirty="0"/>
          </a:p>
        </p:txBody>
      </p:sp>
    </p:spTree>
    <p:extLst>
      <p:ext uri="{BB962C8B-B14F-4D97-AF65-F5344CB8AC3E}">
        <p14:creationId xmlns:p14="http://schemas.microsoft.com/office/powerpoint/2010/main" val="286196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Sir Isaac Newton </a:t>
            </a:r>
            <a:r>
              <a:rPr lang="en-US" sz="1200" b="0" i="0" kern="1200" dirty="0">
                <a:solidFill>
                  <a:schemeClr val="tx1"/>
                </a:solidFill>
                <a:effectLst/>
                <a:latin typeface="+mn-lt"/>
                <a:ea typeface="+mn-ea"/>
                <a:cs typeface="+mn-cs"/>
              </a:rPr>
              <a:t>(1642-1727)</a:t>
            </a:r>
            <a:r>
              <a:rPr lang="en-US" dirty="0"/>
              <a:t> – sunlight is broken into individual colors when</a:t>
            </a:r>
            <a:r>
              <a:rPr lang="en-US" baseline="0" dirty="0"/>
              <a:t> passing through</a:t>
            </a:r>
            <a:r>
              <a:rPr lang="en-US" dirty="0"/>
              <a:t> a prism.</a:t>
            </a:r>
          </a:p>
          <a:p>
            <a:r>
              <a:rPr lang="en-US" dirty="0"/>
              <a:t>Newton noticed that there were 7 of these colors – color spectrum Richard of York gave battle in vane. ROYGBIV</a:t>
            </a:r>
          </a:p>
          <a:p>
            <a:r>
              <a:rPr lang="en-US" dirty="0"/>
              <a:t>www.sessions.edu/color-calculator/ for</a:t>
            </a:r>
            <a:r>
              <a:rPr lang="en-US" baseline="0" dirty="0"/>
              <a:t> interactive program </a:t>
            </a:r>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4</a:t>
            </a:fld>
            <a:endParaRPr lang="en-US" dirty="0"/>
          </a:p>
        </p:txBody>
      </p:sp>
    </p:spTree>
    <p:extLst>
      <p:ext uri="{BB962C8B-B14F-4D97-AF65-F5344CB8AC3E}">
        <p14:creationId xmlns:p14="http://schemas.microsoft.com/office/powerpoint/2010/main" val="306614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Containers</a:t>
            </a:r>
            <a:r>
              <a:rPr lang="en-US" baseline="0" dirty="0"/>
              <a:t> on Concrete slab, flagstone and wood deck; water feature</a:t>
            </a:r>
            <a:endParaRPr lang="en-US" dirty="0"/>
          </a:p>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5</a:t>
            </a:fld>
            <a:endParaRPr lang="en-US" dirty="0"/>
          </a:p>
        </p:txBody>
      </p:sp>
    </p:spTree>
    <p:extLst>
      <p:ext uri="{BB962C8B-B14F-4D97-AF65-F5344CB8AC3E}">
        <p14:creationId xmlns:p14="http://schemas.microsoft.com/office/powerpoint/2010/main" val="115235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Form and Function “If there’s soil or potting mix, plants and air, it’s a garden!” Family Circle</a:t>
            </a:r>
            <a:r>
              <a:rPr lang="en-US" baseline="0" dirty="0"/>
              <a:t> May 2018, p. 20</a:t>
            </a:r>
          </a:p>
          <a:p>
            <a:r>
              <a:rPr lang="en-US" baseline="0" dirty="0"/>
              <a:t>Motor court driveway entry.  </a:t>
            </a:r>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6</a:t>
            </a:fld>
            <a:endParaRPr lang="en-US" dirty="0"/>
          </a:p>
        </p:txBody>
      </p:sp>
    </p:spTree>
    <p:extLst>
      <p:ext uri="{BB962C8B-B14F-4D97-AF65-F5344CB8AC3E}">
        <p14:creationId xmlns:p14="http://schemas.microsoft.com/office/powerpoint/2010/main" val="372952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8</a:t>
            </a:fld>
            <a:endParaRPr lang="en-US" dirty="0"/>
          </a:p>
        </p:txBody>
      </p:sp>
    </p:spTree>
    <p:extLst>
      <p:ext uri="{BB962C8B-B14F-4D97-AF65-F5344CB8AC3E}">
        <p14:creationId xmlns:p14="http://schemas.microsoft.com/office/powerpoint/2010/main" val="45673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Thriller, Spiller, Filler</a:t>
            </a:r>
          </a:p>
        </p:txBody>
      </p:sp>
      <p:sp>
        <p:nvSpPr>
          <p:cNvPr id="4" name="Slide Number Placeholder 3"/>
          <p:cNvSpPr>
            <a:spLocks noGrp="1"/>
          </p:cNvSpPr>
          <p:nvPr>
            <p:ph type="sldNum" sz="quarter" idx="10"/>
          </p:nvPr>
        </p:nvSpPr>
        <p:spPr/>
        <p:txBody>
          <a:bodyPr/>
          <a:lstStyle/>
          <a:p>
            <a:fld id="{C0B56F8E-BB09-4666-A0AE-369C126EA9D7}" type="slidenum">
              <a:rPr lang="en-US" smtClean="0"/>
              <a:t>9</a:t>
            </a:fld>
            <a:endParaRPr lang="en-US" dirty="0"/>
          </a:p>
        </p:txBody>
      </p:sp>
    </p:spTree>
    <p:extLst>
      <p:ext uri="{BB962C8B-B14F-4D97-AF65-F5344CB8AC3E}">
        <p14:creationId xmlns:p14="http://schemas.microsoft.com/office/powerpoint/2010/main" val="130924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dirty="0"/>
              <a:t>Design Elements – Food</a:t>
            </a:r>
            <a:r>
              <a:rPr lang="en-US" baseline="0" dirty="0"/>
              <a:t> among the Flowers, containers, verticality, relaxing place to chat</a:t>
            </a:r>
            <a:endParaRPr lang="en-US" dirty="0"/>
          </a:p>
          <a:p>
            <a:endParaRPr lang="en-US" dirty="0"/>
          </a:p>
        </p:txBody>
      </p:sp>
      <p:sp>
        <p:nvSpPr>
          <p:cNvPr id="4" name="Slide Number Placeholder 3"/>
          <p:cNvSpPr>
            <a:spLocks noGrp="1"/>
          </p:cNvSpPr>
          <p:nvPr>
            <p:ph type="sldNum" sz="quarter" idx="10"/>
          </p:nvPr>
        </p:nvSpPr>
        <p:spPr/>
        <p:txBody>
          <a:bodyPr/>
          <a:lstStyle/>
          <a:p>
            <a:fld id="{C0B56F8E-BB09-4666-A0AE-369C126EA9D7}" type="slidenum">
              <a:rPr lang="en-US" smtClean="0"/>
              <a:t>10</a:t>
            </a:fld>
            <a:endParaRPr lang="en-US" dirty="0"/>
          </a:p>
        </p:txBody>
      </p:sp>
    </p:spTree>
    <p:extLst>
      <p:ext uri="{BB962C8B-B14F-4D97-AF65-F5344CB8AC3E}">
        <p14:creationId xmlns:p14="http://schemas.microsoft.com/office/powerpoint/2010/main" val="2288498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3EFC4F-956B-4018-83F2-21D866608E01}" type="datetime1">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395400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D6D52E-C6B8-4364-AD7D-B43A65A6A445}" type="datetime1">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267677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971CC-BFDC-4C2A-B84C-D7A22F169C09}" type="datetime1">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364543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706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661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125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742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483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855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420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50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1E726D-1E8C-4ABA-BCA0-75A8588FBA88}" type="datetime1">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251047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59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100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7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D2CB5-0522-4008-8034-014AC863A307}" type="datetime1">
              <a:rPr lang="en-US" smtClean="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831773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349EDA-9D99-4FC0-8661-E3C94EB22B1C}" type="datetime1">
              <a:rPr lang="en-US" smtClean="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331201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4170AF-AF14-4FEB-BBAE-658052F8C15C}" type="datetime1">
              <a:rPr lang="en-US" smtClean="0"/>
              <a:t>6/18/2018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336834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53B0E5-2635-433C-90D2-7ECD5BA8F785}" type="datetime1">
              <a:rPr lang="en-US" smtClean="0"/>
              <a:t>6/18/2018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199647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ABC01-4F59-4AFA-9B03-F1B7BD2DBE59}" type="datetime1">
              <a:rPr lang="en-US" smtClean="0"/>
              <a:t>6/18/2018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390424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35680B-58DC-4F3E-94E3-BC45D87E2102}" type="datetime1">
              <a:rPr lang="en-US" smtClean="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269293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85A23C-15F8-4019-ACD8-F5551A6A1CE5}" type="datetime1">
              <a:rPr lang="en-US" smtClean="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00C325-4D87-48EE-9173-6DDE311C016F}" type="slidenum">
              <a:rPr lang="en-US" smtClean="0"/>
              <a:t>‹#›</a:t>
            </a:fld>
            <a:endParaRPr lang="en-US" dirty="0"/>
          </a:p>
        </p:txBody>
      </p:sp>
    </p:spTree>
    <p:extLst>
      <p:ext uri="{BB962C8B-B14F-4D97-AF65-F5344CB8AC3E}">
        <p14:creationId xmlns:p14="http://schemas.microsoft.com/office/powerpoint/2010/main" val="4289810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B64DF-E72F-4740-AA06-ED8AC42A5C78}" type="datetime1">
              <a:rPr lang="en-US" smtClean="0"/>
              <a:t>6/18/2018</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0C325-4D87-48EE-9173-6DDE311C016F}" type="slidenum">
              <a:rPr lang="en-US" smtClean="0"/>
              <a:t>‹#›</a:t>
            </a:fld>
            <a:endParaRPr lang="en-US" dirty="0"/>
          </a:p>
        </p:txBody>
      </p:sp>
    </p:spTree>
    <p:extLst>
      <p:ext uri="{BB962C8B-B14F-4D97-AF65-F5344CB8AC3E}">
        <p14:creationId xmlns:p14="http://schemas.microsoft.com/office/powerpoint/2010/main" val="1539004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92062-9053-49A9-8944-FF02ADFA177E}" type="datetimeFigureOut">
              <a:rPr lang="en-US" smtClean="0">
                <a:solidFill>
                  <a:prstClr val="black">
                    <a:tint val="75000"/>
                  </a:prstClr>
                </a:solidFill>
              </a:rPr>
              <a:pPr/>
              <a:t>6/18/2018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4C12D-07C7-4FD0-A5AB-95F00BE5C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60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balconygardenweb.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tiff"/><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www.plantsciences.ucdavisedu/plantsciences/outreach/home_garden.htm" TargetMode="External"/><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ucanr.edu/ucmgnapa/" TargetMode="External"/><Relationship Id="rId5" Type="http://schemas.openxmlformats.org/officeDocument/2006/relationships/hyperlink" Target="https://www.extension.iastate.edu/smallfarms/raised-beds-vegetable-production" TargetMode="External"/><Relationship Id="rId4" Type="http://schemas.openxmlformats.org/officeDocument/2006/relationships/hyperlink" Target="http://ucanr.edu/sites/ucmgnapa"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1CC9FDDE-FDFA-A54B-92CE-9FF4247D115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7718" b="267"/>
          <a:stretch/>
        </p:blipFill>
        <p:spPr>
          <a:xfrm>
            <a:off x="0" y="76201"/>
            <a:ext cx="9144000" cy="6857999"/>
          </a:xfrm>
          <a:prstGeom prst="rect">
            <a:avLst/>
          </a:prstGeom>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0789" y="1600202"/>
            <a:ext cx="3742424" cy="4525963"/>
          </a:xfrm>
        </p:spPr>
      </p:pic>
      <p:pic>
        <p:nvPicPr>
          <p:cNvPr id="5" name="Picture 4" descr="C:\Users\Jane\Desktop\Master Gardener\Workshop posters\#Posters\Containers &amp; Small Space 2018\containers smal space.png">
            <a:extLst>
              <a:ext uri="{FF2B5EF4-FFF2-40B4-BE49-F238E27FC236}">
                <a16:creationId xmlns:a16="http://schemas.microsoft.com/office/drawing/2014/main" id="{6D7F3F00-E66B-5F45-A915-96F02C02F8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66900" y="381002"/>
            <a:ext cx="5410200" cy="1533247"/>
          </a:xfrm>
          <a:prstGeom prst="rect">
            <a:avLst/>
          </a:prstGeom>
          <a:noFill/>
          <a:ln>
            <a:noFill/>
          </a:ln>
        </p:spPr>
      </p:pic>
      <p:sp>
        <p:nvSpPr>
          <p:cNvPr id="8" name="TextBox 7">
            <a:extLst>
              <a:ext uri="{FF2B5EF4-FFF2-40B4-BE49-F238E27FC236}">
                <a16:creationId xmlns:a16="http://schemas.microsoft.com/office/drawing/2014/main" id="{CA1E8903-7460-2E41-9C46-EFE9D672D798}"/>
              </a:ext>
            </a:extLst>
          </p:cNvPr>
          <p:cNvSpPr txBox="1"/>
          <p:nvPr/>
        </p:nvSpPr>
        <p:spPr>
          <a:xfrm>
            <a:off x="1108393" y="6143098"/>
            <a:ext cx="6927217" cy="646331"/>
          </a:xfrm>
          <a:prstGeom prst="rect">
            <a:avLst/>
          </a:prstGeom>
          <a:noFill/>
        </p:spPr>
        <p:txBody>
          <a:bodyPr wrap="none" rtlCol="0">
            <a:spAutoFit/>
          </a:bodyPr>
          <a:lstStyle/>
          <a:p>
            <a:pPr algn="ctr"/>
            <a:r>
              <a:rPr lang="en-US" b="1" dirty="0">
                <a:solidFill>
                  <a:schemeClr val="accent3">
                    <a:lumMod val="50000"/>
                  </a:schemeClr>
                </a:solidFill>
              </a:rPr>
              <a:t>June 16, 2018</a:t>
            </a:r>
          </a:p>
          <a:p>
            <a:pPr algn="ctr"/>
            <a:r>
              <a:rPr lang="en-US" b="1" dirty="0">
                <a:solidFill>
                  <a:schemeClr val="accent3">
                    <a:lumMod val="50000"/>
                  </a:schemeClr>
                </a:solidFill>
              </a:rPr>
              <a:t>By UC Master Gardeners Jeanne Jones, Jan Hughes and Robert Buehler </a:t>
            </a:r>
          </a:p>
        </p:txBody>
      </p:sp>
      <p:sp>
        <p:nvSpPr>
          <p:cNvPr id="2" name="Slide Number Placeholder 1"/>
          <p:cNvSpPr>
            <a:spLocks noGrp="1"/>
          </p:cNvSpPr>
          <p:nvPr>
            <p:ph type="sldNum" sz="quarter" idx="12"/>
          </p:nvPr>
        </p:nvSpPr>
        <p:spPr>
          <a:xfrm>
            <a:off x="6896100" y="4794252"/>
            <a:ext cx="2133600" cy="365125"/>
          </a:xfrm>
        </p:spPr>
        <p:txBody>
          <a:bodyPr/>
          <a:lstStyle/>
          <a:p>
            <a:fld id="{6100C325-4D87-48EE-9173-6DDE311C016F}" type="slidenum">
              <a:rPr lang="en-US" smtClean="0"/>
              <a:t>1</a:t>
            </a:fld>
            <a:endParaRPr lang="en-US" dirty="0"/>
          </a:p>
        </p:txBody>
      </p:sp>
    </p:spTree>
    <p:extLst>
      <p:ext uri="{BB962C8B-B14F-4D97-AF65-F5344CB8AC3E}">
        <p14:creationId xmlns:p14="http://schemas.microsoft.com/office/powerpoint/2010/main" val="3971041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a:solidFill>
            <a:srgbClr val="E0DE76"/>
          </a:solidFill>
          <a:ln w="19050">
            <a:solidFill>
              <a:schemeClr val="accent3">
                <a:lumMod val="50000"/>
              </a:schemeClr>
            </a:solidFill>
          </a:ln>
        </p:spPr>
        <p:txBody>
          <a:bodyPr/>
          <a:lstStyle/>
          <a:p>
            <a:r>
              <a:rPr lang="en-US" b="1" dirty="0">
                <a:solidFill>
                  <a:schemeClr val="accent3">
                    <a:lumMod val="50000"/>
                  </a:schemeClr>
                </a:solidFill>
                <a:latin typeface="Arial Rounded MT Bold"/>
              </a:rPr>
              <a:t>Narrow Borders </a:t>
            </a:r>
          </a:p>
        </p:txBody>
      </p:sp>
      <p:pic>
        <p:nvPicPr>
          <p:cNvPr id="614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692" y="1600202"/>
            <a:ext cx="6034617" cy="4525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12"/>
          </p:nvPr>
        </p:nvSpPr>
        <p:spPr/>
        <p:txBody>
          <a:bodyPr/>
          <a:lstStyle/>
          <a:p>
            <a:fld id="{6100C325-4D87-48EE-9173-6DDE311C016F}" type="slidenum">
              <a:rPr lang="en-US" smtClean="0"/>
              <a:t>10</a:t>
            </a:fld>
            <a:endParaRPr lang="en-US" dirty="0"/>
          </a:p>
        </p:txBody>
      </p:sp>
    </p:spTree>
    <p:extLst>
      <p:ext uri="{BB962C8B-B14F-4D97-AF65-F5344CB8AC3E}">
        <p14:creationId xmlns:p14="http://schemas.microsoft.com/office/powerpoint/2010/main" val="329385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2"/>
            <a:ext cx="8229600" cy="4525963"/>
          </a:xfrm>
        </p:spPr>
        <p:txBody>
          <a:bodyPr>
            <a:normAutofit lnSpcReduction="10000"/>
          </a:bodyPr>
          <a:lstStyle/>
          <a:p>
            <a:r>
              <a:rPr lang="en-US" dirty="0">
                <a:solidFill>
                  <a:schemeClr val="accent3">
                    <a:lumMod val="50000"/>
                  </a:schemeClr>
                </a:solidFill>
                <a:latin typeface="Arial Rounded MT Bold" panose="020F0704030504030204" pitchFamily="34" charset="77"/>
              </a:rPr>
              <a:t>Vegetables, Herbs and </a:t>
            </a:r>
          </a:p>
          <a:p>
            <a:pPr marL="0" indent="0">
              <a:buNone/>
            </a:pPr>
            <a:r>
              <a:rPr lang="en-US" dirty="0">
                <a:solidFill>
                  <a:schemeClr val="accent3">
                    <a:lumMod val="50000"/>
                  </a:schemeClr>
                </a:solidFill>
                <a:latin typeface="Arial Rounded MT Bold" panose="020F0704030504030204" pitchFamily="34" charset="77"/>
              </a:rPr>
              <a:t>	Flowers</a:t>
            </a:r>
          </a:p>
          <a:p>
            <a:r>
              <a:rPr lang="en-US" dirty="0">
                <a:solidFill>
                  <a:schemeClr val="accent3">
                    <a:lumMod val="50000"/>
                  </a:schemeClr>
                </a:solidFill>
                <a:latin typeface="Arial Rounded MT Bold" panose="020F0704030504030204" pitchFamily="34" charset="77"/>
              </a:rPr>
              <a:t>Nectar Plants</a:t>
            </a:r>
          </a:p>
          <a:p>
            <a:r>
              <a:rPr lang="en-US" dirty="0">
                <a:solidFill>
                  <a:schemeClr val="accent3">
                    <a:lumMod val="50000"/>
                  </a:schemeClr>
                </a:solidFill>
                <a:latin typeface="Arial Rounded MT Bold" panose="020F0704030504030204" pitchFamily="34" charset="77"/>
              </a:rPr>
              <a:t>Garden to Attract</a:t>
            </a:r>
          </a:p>
          <a:p>
            <a:pPr marL="457200" lvl="1" indent="0">
              <a:buNone/>
            </a:pPr>
            <a:r>
              <a:rPr lang="en-US" sz="3200" dirty="0">
                <a:solidFill>
                  <a:schemeClr val="accent3">
                    <a:lumMod val="50000"/>
                  </a:schemeClr>
                </a:solidFill>
                <a:latin typeface="Arial Rounded MT Bold" panose="020F0704030504030204" pitchFamily="34" charset="0"/>
              </a:rPr>
              <a:t>Pollinators</a:t>
            </a:r>
            <a:r>
              <a:rPr lang="en-US" dirty="0">
                <a:solidFill>
                  <a:schemeClr val="accent3">
                    <a:lumMod val="50000"/>
                  </a:schemeClr>
                </a:solidFill>
                <a:latin typeface="Arial Rounded MT Bold" panose="020F0704030504030204" pitchFamily="34" charset="77"/>
              </a:rPr>
              <a:t> – St. Helena</a:t>
            </a:r>
          </a:p>
          <a:p>
            <a:pPr marL="457200" lvl="1" indent="0">
              <a:buNone/>
            </a:pPr>
            <a:r>
              <a:rPr lang="en-US" dirty="0">
                <a:solidFill>
                  <a:schemeClr val="accent3">
                    <a:lumMod val="50000"/>
                  </a:schemeClr>
                </a:solidFill>
                <a:latin typeface="Arial Rounded MT Bold" panose="020F0704030504030204" pitchFamily="34" charset="77"/>
              </a:rPr>
              <a:t> Library, Sept 4, 5:30 pm</a:t>
            </a:r>
          </a:p>
          <a:p>
            <a:pPr marL="457200" lvl="1" indent="0">
              <a:buNone/>
            </a:pPr>
            <a:r>
              <a:rPr lang="en-US" dirty="0">
                <a:solidFill>
                  <a:schemeClr val="accent3">
                    <a:lumMod val="50000"/>
                  </a:schemeClr>
                </a:solidFill>
                <a:latin typeface="Arial Rounded MT Bold" panose="020F0704030504030204" pitchFamily="34" charset="77"/>
              </a:rPr>
              <a:t>Free</a:t>
            </a:r>
          </a:p>
          <a:p>
            <a:pPr marL="0" indent="0">
              <a:buNone/>
            </a:pPr>
            <a:endParaRPr lang="en-US" dirty="0">
              <a:solidFill>
                <a:schemeClr val="accent3">
                  <a:lumMod val="50000"/>
                </a:schemeClr>
              </a:solidFill>
              <a:latin typeface="Arial Rounded MT Bold" panose="020F0704030504030204" pitchFamily="34" charset="77"/>
            </a:endParaRPr>
          </a:p>
          <a:p>
            <a:pPr marL="57150" indent="0">
              <a:buNone/>
            </a:pPr>
            <a:r>
              <a:rPr lang="en-US" sz="1050" dirty="0">
                <a:solidFill>
                  <a:schemeClr val="accent3">
                    <a:lumMod val="50000"/>
                  </a:schemeClr>
                </a:solidFill>
                <a:latin typeface="Arial Rounded MT Bold" panose="020F0704030504030204" pitchFamily="34" charset="77"/>
              </a:rPr>
              <a:t>Photo Credit:  </a:t>
            </a:r>
            <a:r>
              <a:rPr lang="en-US" sz="1050" dirty="0">
                <a:solidFill>
                  <a:schemeClr val="accent3">
                    <a:lumMod val="50000"/>
                  </a:schemeClr>
                </a:solidFill>
                <a:latin typeface="Arial Rounded MT Bold" panose="020F0704030504030204" pitchFamily="34" charset="77"/>
                <a:hlinkClick r:id="rId3"/>
              </a:rPr>
              <a:t>http://balconygardenweb.com</a:t>
            </a:r>
            <a:endParaRPr lang="en-US" sz="1050" dirty="0">
              <a:solidFill>
                <a:schemeClr val="accent3">
                  <a:lumMod val="50000"/>
                </a:schemeClr>
              </a:solidFill>
              <a:latin typeface="Arial Rounded MT Bold" panose="020F0704030504030204" pitchFamily="34" charset="77"/>
            </a:endParaRPr>
          </a:p>
          <a:p>
            <a:pPr marL="57150" indent="0">
              <a:buNone/>
            </a:pPr>
            <a:endParaRPr lang="en-US" dirty="0">
              <a:solidFill>
                <a:schemeClr val="accent3">
                  <a:lumMod val="50000"/>
                </a:schemeClr>
              </a:solidFill>
              <a:latin typeface="Arial Rounded MT Bold" panose="020F0704030504030204" pitchFamily="34" charset="77"/>
            </a:endParaRPr>
          </a:p>
        </p:txBody>
      </p:sp>
      <p:sp>
        <p:nvSpPr>
          <p:cNvPr id="4" name="TextBox 3">
            <a:extLst>
              <a:ext uri="{FF2B5EF4-FFF2-40B4-BE49-F238E27FC236}">
                <a16:creationId xmlns:a16="http://schemas.microsoft.com/office/drawing/2014/main" id="{CC0F7470-FC41-A848-8525-7AD627924B21}"/>
              </a:ext>
            </a:extLst>
          </p:cNvPr>
          <p:cNvSpPr txBox="1"/>
          <p:nvPr/>
        </p:nvSpPr>
        <p:spPr>
          <a:xfrm>
            <a:off x="609601" y="1417638"/>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4662DB04-4F22-3B42-8335-0E6F82C08AB4}"/>
              </a:ext>
            </a:extLst>
          </p:cNvPr>
          <p:cNvPicPr>
            <a:picLocks noChangeAspect="1"/>
          </p:cNvPicPr>
          <p:nvPr/>
        </p:nvPicPr>
        <p:blipFill>
          <a:blip r:embed="rId4"/>
          <a:stretch>
            <a:fillRect/>
          </a:stretch>
        </p:blipFill>
        <p:spPr>
          <a:xfrm>
            <a:off x="5562600" y="859890"/>
            <a:ext cx="3466220" cy="5850701"/>
          </a:xfrm>
          <a:prstGeom prst="rect">
            <a:avLst/>
          </a:prstGeom>
        </p:spPr>
      </p:pic>
      <p:sp>
        <p:nvSpPr>
          <p:cNvPr id="6" name="Title 1">
            <a:extLst>
              <a:ext uri="{FF2B5EF4-FFF2-40B4-BE49-F238E27FC236}">
                <a16:creationId xmlns:a16="http://schemas.microsoft.com/office/drawing/2014/main" id="{A57A8DD5-9DEB-4D46-9BBE-25229E8AF1B4}"/>
              </a:ext>
            </a:extLst>
          </p:cNvPr>
          <p:cNvSpPr txBox="1">
            <a:spLocks/>
          </p:cNvSpPr>
          <p:nvPr/>
        </p:nvSpPr>
        <p:spPr>
          <a:xfrm>
            <a:off x="25400" y="270379"/>
            <a:ext cx="6781800" cy="1516591"/>
          </a:xfrm>
          <a:prstGeom prst="rect">
            <a:avLst/>
          </a:prstGeom>
          <a:solidFill>
            <a:srgbClr val="E3E37C">
              <a:alpha val="92941"/>
            </a:srgbClr>
          </a:solidFill>
          <a:ln w="19050">
            <a:solidFill>
              <a:schemeClr val="accent3">
                <a:lumMod val="50000"/>
              </a:schemeClr>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accent3">
                    <a:lumMod val="50000"/>
                  </a:schemeClr>
                </a:solidFill>
                <a:latin typeface="Arial Rounded MT Bold" panose="020F0704030504030204" pitchFamily="34" charset="77"/>
              </a:rPr>
              <a:t>Food Among Your Flowers</a:t>
            </a:r>
          </a:p>
        </p:txBody>
      </p:sp>
      <p:sp>
        <p:nvSpPr>
          <p:cNvPr id="2" name="Slide Number Placeholder 1"/>
          <p:cNvSpPr>
            <a:spLocks noGrp="1"/>
          </p:cNvSpPr>
          <p:nvPr>
            <p:ph type="sldNum" sz="quarter" idx="12"/>
          </p:nvPr>
        </p:nvSpPr>
        <p:spPr/>
        <p:txBody>
          <a:bodyPr/>
          <a:lstStyle/>
          <a:p>
            <a:fld id="{6100C325-4D87-48EE-9173-6DDE311C016F}" type="slidenum">
              <a:rPr lang="en-US" smtClean="0"/>
              <a:t>11</a:t>
            </a:fld>
            <a:endParaRPr lang="en-US" dirty="0"/>
          </a:p>
        </p:txBody>
      </p:sp>
    </p:spTree>
    <p:extLst>
      <p:ext uri="{BB962C8B-B14F-4D97-AF65-F5344CB8AC3E}">
        <p14:creationId xmlns:p14="http://schemas.microsoft.com/office/powerpoint/2010/main" val="286790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ne\AppData\Local\Microsoft\Windows\INetCache\IE\KEHWNL4G\1024px-Rolling_hills_of_the_Napa_valle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176" y="1409700"/>
            <a:ext cx="3121152" cy="2087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DA9E68-D0AD-3C42-A35B-B2FECA9B3D28}"/>
              </a:ext>
            </a:extLst>
          </p:cNvPr>
          <p:cNvPicPr>
            <a:picLocks noChangeAspect="1"/>
          </p:cNvPicPr>
          <p:nvPr/>
        </p:nvPicPr>
        <p:blipFill>
          <a:blip r:embed="rId4"/>
          <a:stretch>
            <a:fillRect/>
          </a:stretch>
        </p:blipFill>
        <p:spPr>
          <a:xfrm>
            <a:off x="381000" y="381000"/>
            <a:ext cx="1549400" cy="1231900"/>
          </a:xfrm>
          <a:prstGeom prst="rect">
            <a:avLst/>
          </a:prstGeom>
        </p:spPr>
      </p:pic>
      <p:pic>
        <p:nvPicPr>
          <p:cNvPr id="5" name="Picture 4">
            <a:extLst>
              <a:ext uri="{FF2B5EF4-FFF2-40B4-BE49-F238E27FC236}">
                <a16:creationId xmlns:a16="http://schemas.microsoft.com/office/drawing/2014/main" id="{3817C127-B2C1-9348-934D-4461622BDB40}"/>
              </a:ext>
            </a:extLst>
          </p:cNvPr>
          <p:cNvPicPr>
            <a:picLocks noChangeAspect="1"/>
          </p:cNvPicPr>
          <p:nvPr/>
        </p:nvPicPr>
        <p:blipFill>
          <a:blip r:embed="rId5"/>
          <a:stretch>
            <a:fillRect/>
          </a:stretch>
        </p:blipFill>
        <p:spPr>
          <a:xfrm>
            <a:off x="6778752" y="406400"/>
            <a:ext cx="1828800" cy="1587500"/>
          </a:xfrm>
          <a:prstGeom prst="rect">
            <a:avLst/>
          </a:prstGeom>
        </p:spPr>
      </p:pic>
      <p:sp>
        <p:nvSpPr>
          <p:cNvPr id="2" name="Title 1"/>
          <p:cNvSpPr>
            <a:spLocks noGrp="1"/>
          </p:cNvSpPr>
          <p:nvPr>
            <p:ph type="title"/>
          </p:nvPr>
        </p:nvSpPr>
        <p:spPr/>
        <p:txBody>
          <a:bodyPr>
            <a:normAutofit/>
          </a:bodyPr>
          <a:lstStyle/>
          <a:p>
            <a:r>
              <a:rPr lang="en-US" dirty="0">
                <a:solidFill>
                  <a:srgbClr val="C00000"/>
                </a:solidFill>
                <a:latin typeface="Arial Rounded MT Bold" panose="020F0704030504030204" pitchFamily="34" charset="77"/>
              </a:rPr>
              <a:t>Let’s Get Started</a:t>
            </a:r>
          </a:p>
        </p:txBody>
      </p:sp>
      <p:sp>
        <p:nvSpPr>
          <p:cNvPr id="3" name="Content Placeholder 2"/>
          <p:cNvSpPr>
            <a:spLocks noGrp="1"/>
          </p:cNvSpPr>
          <p:nvPr>
            <p:ph idx="1"/>
          </p:nvPr>
        </p:nvSpPr>
        <p:spPr>
          <a:xfrm>
            <a:off x="457200" y="1600202"/>
            <a:ext cx="8458200" cy="4876797"/>
          </a:xfrm>
        </p:spPr>
        <p:txBody>
          <a:bodyPr>
            <a:normAutofit fontScale="92500" lnSpcReduction="10000"/>
          </a:bodyPr>
          <a:lstStyle/>
          <a:p>
            <a:r>
              <a:rPr lang="en-US" dirty="0">
                <a:solidFill>
                  <a:schemeClr val="accent3">
                    <a:lumMod val="50000"/>
                  </a:schemeClr>
                </a:solidFill>
                <a:latin typeface="Arial Rounded MT Bold" panose="020F0704030504030204" pitchFamily="34" charset="77"/>
              </a:rPr>
              <a:t>Napa Climate Zones</a:t>
            </a:r>
          </a:p>
          <a:p>
            <a:r>
              <a:rPr lang="en-US" dirty="0">
                <a:solidFill>
                  <a:schemeClr val="accent3">
                    <a:lumMod val="50000"/>
                  </a:schemeClr>
                </a:solidFill>
                <a:latin typeface="Arial Rounded MT Bold" panose="020F0704030504030204" pitchFamily="34" charset="77"/>
              </a:rPr>
              <a:t>Assessing Your Space</a:t>
            </a:r>
          </a:p>
          <a:p>
            <a:pPr marL="0" indent="0">
              <a:buNone/>
            </a:pPr>
            <a:r>
              <a:rPr lang="en-US" dirty="0">
                <a:solidFill>
                  <a:schemeClr val="accent3">
                    <a:lumMod val="50000"/>
                  </a:schemeClr>
                </a:solidFill>
                <a:latin typeface="Arial Rounded MT Bold" panose="020F0704030504030204" pitchFamily="34" charset="77"/>
              </a:rPr>
              <a:t>	 &amp; Sun Tracking</a:t>
            </a:r>
          </a:p>
          <a:p>
            <a:endParaRPr lang="en-US" dirty="0">
              <a:solidFill>
                <a:schemeClr val="accent3">
                  <a:lumMod val="50000"/>
                </a:schemeClr>
              </a:solidFill>
              <a:latin typeface="Arial Rounded MT Bold" panose="020F0704030504030204" pitchFamily="34" charset="77"/>
            </a:endParaRPr>
          </a:p>
          <a:p>
            <a:endParaRPr lang="en-US" dirty="0">
              <a:solidFill>
                <a:schemeClr val="accent3">
                  <a:lumMod val="50000"/>
                </a:schemeClr>
              </a:solidFill>
              <a:latin typeface="Arial Rounded MT Bold" panose="020F0704030504030204" pitchFamily="34" charset="77"/>
            </a:endParaRPr>
          </a:p>
          <a:p>
            <a:endParaRPr lang="en-US" dirty="0">
              <a:solidFill>
                <a:schemeClr val="accent3">
                  <a:lumMod val="50000"/>
                </a:schemeClr>
              </a:solidFill>
              <a:latin typeface="Arial Rounded MT Bold" panose="020F0704030504030204" pitchFamily="34" charset="77"/>
            </a:endParaRPr>
          </a:p>
          <a:p>
            <a:pPr lvl="8"/>
            <a:r>
              <a:rPr lang="en-US" sz="3200" dirty="0">
                <a:solidFill>
                  <a:schemeClr val="accent3">
                    <a:lumMod val="50000"/>
                  </a:schemeClr>
                </a:solidFill>
                <a:latin typeface="Arial Rounded MT Bold" panose="020F0704030504030204" pitchFamily="34" charset="77"/>
              </a:rPr>
              <a:t>Right Plant/Right Place </a:t>
            </a:r>
          </a:p>
          <a:p>
            <a:pPr marL="0" indent="0">
              <a:buNone/>
            </a:pPr>
            <a:r>
              <a:rPr lang="en-US" sz="3600" dirty="0">
                <a:solidFill>
                  <a:schemeClr val="accent3">
                    <a:lumMod val="50000"/>
                  </a:schemeClr>
                </a:solidFill>
                <a:latin typeface="Arial Rounded MT Bold" panose="020F0704030504030204" pitchFamily="34" charset="77"/>
              </a:rPr>
              <a:t>					</a:t>
            </a:r>
            <a:r>
              <a:rPr lang="en-US" sz="2800" dirty="0">
                <a:solidFill>
                  <a:schemeClr val="accent3">
                    <a:lumMod val="50000"/>
                  </a:schemeClr>
                </a:solidFill>
                <a:latin typeface="Arial Rounded MT Bold" panose="020F0704030504030204" pitchFamily="34" charset="77"/>
              </a:rPr>
              <a:t>Concept</a:t>
            </a:r>
            <a:endParaRPr lang="en-US" sz="2800" b="1" dirty="0">
              <a:solidFill>
                <a:schemeClr val="accent3">
                  <a:lumMod val="50000"/>
                </a:schemeClr>
              </a:solidFill>
              <a:latin typeface="Arial Rounded MT Bold" panose="020F0704030504030204" pitchFamily="34" charset="77"/>
            </a:endParaRPr>
          </a:p>
          <a:p>
            <a:r>
              <a:rPr lang="en-US" dirty="0">
                <a:solidFill>
                  <a:schemeClr val="accent3">
                    <a:lumMod val="50000"/>
                  </a:schemeClr>
                </a:solidFill>
                <a:latin typeface="Arial Rounded MT Bold" panose="020F0704030504030204" pitchFamily="34" charset="77"/>
              </a:rPr>
              <a:t>Microclimates Lesson</a:t>
            </a:r>
          </a:p>
        </p:txBody>
      </p:sp>
      <p:sp>
        <p:nvSpPr>
          <p:cNvPr id="4" name="Slide Number Placeholder 3"/>
          <p:cNvSpPr>
            <a:spLocks noGrp="1"/>
          </p:cNvSpPr>
          <p:nvPr>
            <p:ph type="sldNum" sz="quarter" idx="12"/>
          </p:nvPr>
        </p:nvSpPr>
        <p:spPr/>
        <p:txBody>
          <a:bodyPr/>
          <a:lstStyle/>
          <a:p>
            <a:fld id="{6100C325-4D87-48EE-9173-6DDE311C016F}" type="slidenum">
              <a:rPr lang="en-US" smtClean="0"/>
              <a:t>12</a:t>
            </a:fld>
            <a:endParaRPr lang="en-US" dirty="0"/>
          </a:p>
        </p:txBody>
      </p:sp>
      <p:pic>
        <p:nvPicPr>
          <p:cNvPr id="1027" name="Picture 3" descr="C:\Users\Jeanne\AppData\Local\Microsoft\Windows\INetCache\IE\WHGWSHW2\8473232687_a63cb4da8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588" y="3274678"/>
            <a:ext cx="2376424" cy="204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004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a:solidFill>
            <a:srgbClr val="E0DE76"/>
          </a:solidFill>
          <a:ln w="19050">
            <a:solidFill>
              <a:schemeClr val="tx1"/>
            </a:solidFill>
          </a:ln>
        </p:spPr>
        <p:txBody>
          <a:bodyPr>
            <a:normAutofit fontScale="90000"/>
          </a:bodyPr>
          <a:lstStyle/>
          <a:p>
            <a:pPr eaLnBrk="0" hangingPunct="0">
              <a:spcBef>
                <a:spcPct val="20000"/>
              </a:spcBef>
              <a:defRPr/>
            </a:pPr>
            <a:r>
              <a:rPr lang="en-US" b="1" dirty="0">
                <a:solidFill>
                  <a:schemeClr val="accent3">
                    <a:lumMod val="50000"/>
                  </a:schemeClr>
                </a:solidFill>
              </a:rPr>
              <a:t>USDA Climate Zones </a:t>
            </a:r>
            <a:br>
              <a:rPr lang="en-US" b="1" dirty="0">
                <a:solidFill>
                  <a:schemeClr val="accent3">
                    <a:lumMod val="50000"/>
                  </a:schemeClr>
                </a:solidFill>
              </a:rPr>
            </a:br>
            <a:r>
              <a:rPr lang="en-US" sz="3600" b="1" dirty="0">
                <a:solidFill>
                  <a:schemeClr val="accent3">
                    <a:lumMod val="50000"/>
                  </a:schemeClr>
                </a:solidFill>
              </a:rPr>
              <a:t>Based on Winter Minimum Temperature Only </a:t>
            </a:r>
          </a:p>
        </p:txBody>
      </p:sp>
      <p:sp>
        <p:nvSpPr>
          <p:cNvPr id="4" name="Slide Number Placeholder 3"/>
          <p:cNvSpPr>
            <a:spLocks noGrp="1"/>
          </p:cNvSpPr>
          <p:nvPr>
            <p:ph type="sldNum" sz="quarter" idx="12"/>
          </p:nvPr>
        </p:nvSpPr>
        <p:spPr/>
        <p:txBody>
          <a:bodyPr/>
          <a:lstStyle/>
          <a:p>
            <a:fld id="{6100C325-4D87-48EE-9173-6DDE311C016F}" type="slidenum">
              <a:rPr lang="en-US" smtClean="0"/>
              <a:t>13</a:t>
            </a:fld>
            <a:endParaRPr lang="en-US" dirty="0"/>
          </a:p>
        </p:txBody>
      </p:sp>
      <p:graphicFrame>
        <p:nvGraphicFramePr>
          <p:cNvPr id="5" name="Object 4"/>
          <p:cNvGraphicFramePr>
            <a:graphicFrameLocks noGrp="1" noChangeAspect="1"/>
          </p:cNvGraphicFramePr>
          <p:nvPr>
            <p:extLst>
              <p:ext uri="{D42A27DB-BD31-4B8C-83A1-F6EECF244321}">
                <p14:modId xmlns:p14="http://schemas.microsoft.com/office/powerpoint/2010/main" val="1533247362"/>
              </p:ext>
            </p:extLst>
          </p:nvPr>
        </p:nvGraphicFramePr>
        <p:xfrm>
          <a:off x="990600" y="1905000"/>
          <a:ext cx="7187969" cy="4648200"/>
        </p:xfrm>
        <a:graphic>
          <a:graphicData uri="http://schemas.openxmlformats.org/presentationml/2006/ole">
            <mc:AlternateContent xmlns:mc="http://schemas.openxmlformats.org/markup-compatibility/2006">
              <mc:Choice xmlns:v="urn:schemas-microsoft-com:vml" Requires="v">
                <p:oleObj spid="_x0000_s1064" name="Document" r:id="rId3" imgW="3785526" imgH="2447249" progId="Word.Document.8">
                  <p:embed/>
                </p:oleObj>
              </mc:Choice>
              <mc:Fallback>
                <p:oleObj name="Document" r:id="rId3" imgW="3785526" imgH="2447249" progId="Word.Document.8">
                  <p:embed/>
                  <p:pic>
                    <p:nvPicPr>
                      <p:cNvPr id="0"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05000"/>
                        <a:ext cx="7187969" cy="4648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6737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2"/>
          </p:nvPr>
        </p:nvSpPr>
        <p:spPr bwMode="auto">
          <a:noFill/>
          <a:ln>
            <a:miter lim="800000"/>
            <a:headEnd/>
            <a:tailEnd/>
          </a:ln>
        </p:spPr>
        <p:txBody>
          <a:bodyPr/>
          <a:lstStyle/>
          <a:p>
            <a:fld id="{26794829-E976-48A9-A83F-1987C3964E56}" type="slidenum">
              <a:rPr lang="en-US" smtClean="0">
                <a:ea typeface="ＭＳ Ｐゴシック"/>
                <a:cs typeface="ＭＳ Ｐゴシック"/>
              </a:rPr>
              <a:pPr/>
              <a:t>14</a:t>
            </a:fld>
            <a:endParaRPr lang="en-US">
              <a:ea typeface="ＭＳ Ｐゴシック"/>
              <a:cs typeface="ＭＳ Ｐゴシック"/>
            </a:endParaRPr>
          </a:p>
        </p:txBody>
      </p:sp>
      <p:sp>
        <p:nvSpPr>
          <p:cNvPr id="6148" name="Rectangle 2"/>
          <p:cNvSpPr>
            <a:spLocks noGrp="1" noChangeArrowheads="1"/>
          </p:cNvSpPr>
          <p:nvPr>
            <p:ph type="title" idx="4294967295"/>
          </p:nvPr>
        </p:nvSpPr>
        <p:spPr>
          <a:xfrm>
            <a:off x="457200" y="228600"/>
            <a:ext cx="8229600" cy="685800"/>
          </a:xfrm>
        </p:spPr>
        <p:txBody>
          <a:bodyPr>
            <a:normAutofit fontScale="90000"/>
          </a:bodyPr>
          <a:lstStyle/>
          <a:p>
            <a:pPr algn="ctr" eaLnBrk="1" hangingPunct="1"/>
            <a:r>
              <a:rPr lang="en-US" b="1" dirty="0">
                <a:ea typeface="ＭＳ Ｐゴシック"/>
                <a:cs typeface="ＭＳ Ｐゴシック"/>
              </a:rPr>
              <a:t>Sunset’s Regional Climate Zones</a:t>
            </a:r>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9549"/>
            <a:ext cx="8153400" cy="550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5954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3"/>
          <p:cNvSpPr>
            <a:spLocks noGrp="1"/>
          </p:cNvSpPr>
          <p:nvPr>
            <p:ph type="sldNum" sz="quarter" idx="12"/>
          </p:nvPr>
        </p:nvSpPr>
        <p:spPr bwMode="auto">
          <a:noFill/>
          <a:ln>
            <a:miter lim="800000"/>
            <a:headEnd/>
            <a:tailEnd/>
          </a:ln>
        </p:spPr>
        <p:txBody>
          <a:bodyPr/>
          <a:lstStyle/>
          <a:p>
            <a:fld id="{3BBCD6C8-5090-458C-8353-70433179FFB9}" type="slidenum">
              <a:rPr lang="en-US" smtClean="0">
                <a:ea typeface="ＭＳ Ｐゴシック"/>
                <a:cs typeface="ＭＳ Ｐゴシック"/>
              </a:rPr>
              <a:pPr/>
              <a:t>15</a:t>
            </a:fld>
            <a:endParaRPr lang="en-US">
              <a:ea typeface="ＭＳ Ｐゴシック"/>
              <a:cs typeface="ＭＳ Ｐゴシック"/>
            </a:endParaRPr>
          </a:p>
        </p:txBody>
      </p:sp>
      <p:sp>
        <p:nvSpPr>
          <p:cNvPr id="80898" name="Rectangle 2"/>
          <p:cNvSpPr>
            <a:spLocks noGrp="1" noChangeArrowheads="1"/>
          </p:cNvSpPr>
          <p:nvPr>
            <p:ph type="title" idx="4294967295"/>
          </p:nvPr>
        </p:nvSpPr>
        <p:spPr>
          <a:xfrm>
            <a:off x="685800" y="152400"/>
            <a:ext cx="7620000" cy="990600"/>
          </a:xfrm>
          <a:solidFill>
            <a:srgbClr val="E0DE76"/>
          </a:solidFill>
          <a:ln w="19050">
            <a:solidFill>
              <a:schemeClr val="accent3">
                <a:lumMod val="50000"/>
              </a:schemeClr>
            </a:solidFill>
          </a:ln>
        </p:spPr>
        <p:txBody>
          <a:bodyPr/>
          <a:lstStyle/>
          <a:p>
            <a:pPr algn="ctr" eaLnBrk="1" hangingPunct="1"/>
            <a:r>
              <a:rPr lang="en-US" b="1" dirty="0">
                <a:solidFill>
                  <a:schemeClr val="accent3">
                    <a:lumMod val="50000"/>
                  </a:schemeClr>
                </a:solidFill>
                <a:ea typeface="ＭＳ Ｐゴシック"/>
                <a:cs typeface="ＭＳ Ｐゴシック"/>
              </a:rPr>
              <a:t>What is a Microclimate?</a:t>
            </a:r>
          </a:p>
        </p:txBody>
      </p:sp>
      <p:sp>
        <p:nvSpPr>
          <p:cNvPr id="80899" name="Rectangle 3"/>
          <p:cNvSpPr>
            <a:spLocks noGrp="1" noChangeArrowheads="1"/>
          </p:cNvSpPr>
          <p:nvPr>
            <p:ph sz="quarter" idx="4294967295"/>
          </p:nvPr>
        </p:nvSpPr>
        <p:spPr>
          <a:xfrm>
            <a:off x="990600" y="1219200"/>
            <a:ext cx="8001000" cy="4937125"/>
          </a:xfrm>
        </p:spPr>
        <p:txBody>
          <a:bodyPr/>
          <a:lstStyle/>
          <a:p>
            <a:pPr algn="ctr" eaLnBrk="1" hangingPunct="1">
              <a:buFontTx/>
              <a:buNone/>
            </a:pPr>
            <a:endParaRPr lang="en-US" sz="3600" dirty="0">
              <a:ea typeface="ＭＳ Ｐゴシック"/>
              <a:cs typeface="ＭＳ Ｐゴシック"/>
            </a:endParaRPr>
          </a:p>
          <a:p>
            <a:r>
              <a:rPr lang="en-US" sz="3600" dirty="0">
                <a:ea typeface="ＭＳ Ｐゴシック"/>
                <a:cs typeface="ＭＳ Ｐゴシック"/>
              </a:rPr>
              <a:t>climatic condition </a:t>
            </a:r>
          </a:p>
          <a:p>
            <a:r>
              <a:rPr lang="en-US" sz="3600" dirty="0">
                <a:ea typeface="ＭＳ Ｐゴシック"/>
                <a:cs typeface="ＭＳ Ｐゴシック"/>
              </a:rPr>
              <a:t>specific to a small area </a:t>
            </a:r>
          </a:p>
          <a:p>
            <a:r>
              <a:rPr lang="en-US" sz="3600" dirty="0">
                <a:ea typeface="ＭＳ Ｐゴシック"/>
                <a:cs typeface="ＭＳ Ｐゴシック"/>
              </a:rPr>
              <a:t>different from its surrounding conditions</a:t>
            </a:r>
            <a:endParaRPr lang="en-US" sz="4400" dirty="0">
              <a:ea typeface="ＭＳ Ｐゴシック"/>
              <a:cs typeface="ＭＳ Ｐゴシック"/>
            </a:endParaRPr>
          </a:p>
          <a:p>
            <a:pPr marL="0" indent="0" eaLnBrk="1" hangingPunct="1">
              <a:buNone/>
            </a:pPr>
            <a:endParaRPr lang="en-US" dirty="0">
              <a:ea typeface="ＭＳ Ｐゴシック"/>
              <a:cs typeface="ＭＳ Ｐゴシック"/>
            </a:endParaRPr>
          </a:p>
        </p:txBody>
      </p:sp>
    </p:spTree>
    <p:extLst>
      <p:ext uri="{BB962C8B-B14F-4D97-AF65-F5344CB8AC3E}">
        <p14:creationId xmlns:p14="http://schemas.microsoft.com/office/powerpoint/2010/main" val="423936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4"/>
          <p:cNvSpPr>
            <a:spLocks noGrp="1"/>
          </p:cNvSpPr>
          <p:nvPr>
            <p:ph type="sldNum" sz="quarter" idx="12"/>
          </p:nvPr>
        </p:nvSpPr>
        <p:spPr bwMode="auto">
          <a:noFill/>
          <a:ln>
            <a:miter lim="800000"/>
            <a:headEnd/>
            <a:tailEnd/>
          </a:ln>
        </p:spPr>
        <p:txBody>
          <a:bodyPr/>
          <a:lstStyle/>
          <a:p>
            <a:fld id="{7EA4BF7A-FC12-4E15-A089-8B14114A7147}" type="slidenum">
              <a:rPr lang="en-US" smtClean="0">
                <a:ea typeface="ＭＳ Ｐゴシック"/>
                <a:cs typeface="ＭＳ Ｐゴシック"/>
              </a:rPr>
              <a:pPr/>
              <a:t>16</a:t>
            </a:fld>
            <a:endParaRPr lang="en-US">
              <a:ea typeface="ＭＳ Ｐゴシック"/>
              <a:cs typeface="ＭＳ Ｐゴシック"/>
            </a:endParaRPr>
          </a:p>
        </p:txBody>
      </p:sp>
      <p:sp>
        <p:nvSpPr>
          <p:cNvPr id="84994" name="Rectangle 2"/>
          <p:cNvSpPr>
            <a:spLocks noGrp="1" noChangeArrowheads="1"/>
          </p:cNvSpPr>
          <p:nvPr>
            <p:ph type="title" idx="4294967295"/>
          </p:nvPr>
        </p:nvSpPr>
        <p:spPr>
          <a:xfrm>
            <a:off x="533400" y="304800"/>
            <a:ext cx="8153400" cy="685800"/>
          </a:xfrm>
        </p:spPr>
        <p:txBody>
          <a:bodyPr>
            <a:normAutofit fontScale="90000"/>
          </a:bodyPr>
          <a:lstStyle/>
          <a:p>
            <a:pPr algn="ctr" eaLnBrk="1" hangingPunct="1"/>
            <a:r>
              <a:rPr lang="en-US" b="1" dirty="0">
                <a:ea typeface="ＭＳ Ｐゴシック"/>
                <a:cs typeface="ＭＳ Ｐゴシック"/>
              </a:rPr>
              <a:t>Factors Influencing Microclimates </a:t>
            </a:r>
          </a:p>
        </p:txBody>
      </p:sp>
      <p:pic>
        <p:nvPicPr>
          <p:cNvPr id="84995" name="Picture 3"/>
          <p:cNvPicPr>
            <a:picLocks noGrp="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304800" y="1066800"/>
            <a:ext cx="5029200" cy="5181600"/>
          </a:xfrm>
        </p:spPr>
      </p:pic>
      <p:sp>
        <p:nvSpPr>
          <p:cNvPr id="77828" name="Text Box 4"/>
          <p:cNvSpPr txBox="1">
            <a:spLocks noChangeArrowheads="1"/>
          </p:cNvSpPr>
          <p:nvPr/>
        </p:nvSpPr>
        <p:spPr bwMode="auto">
          <a:xfrm>
            <a:off x="5867400" y="1219200"/>
            <a:ext cx="2759075" cy="4968875"/>
          </a:xfrm>
          <a:prstGeom prst="rect">
            <a:avLst/>
          </a:prstGeom>
          <a:noFill/>
          <a:ln w="9525">
            <a:noFill/>
            <a:miter lim="800000"/>
            <a:headEnd/>
            <a:tailEnd/>
          </a:ln>
        </p:spPr>
        <p:txBody>
          <a:bodyPr>
            <a:spAutoFit/>
          </a:bodyPr>
          <a:lstStyle/>
          <a:p>
            <a:pPr eaLnBrk="0" hangingPunct="0">
              <a:buFontTx/>
              <a:buChar char="•"/>
              <a:defRPr/>
            </a:pPr>
            <a:r>
              <a:rPr lang="en-US" sz="2000" b="1" dirty="0">
                <a:latin typeface="+mn-lt"/>
                <a:ea typeface="ＭＳ Ｐゴシック" charset="-128"/>
                <a:cs typeface="+mn-cs"/>
              </a:rPr>
              <a:t>Temperature</a:t>
            </a:r>
          </a:p>
          <a:p>
            <a:pPr eaLnBrk="0" hangingPunct="0">
              <a:buFontTx/>
              <a:buChar char="•"/>
              <a:defRPr/>
            </a:pPr>
            <a:r>
              <a:rPr lang="en-US" sz="2000" b="1" dirty="0">
                <a:latin typeface="+mn-lt"/>
                <a:ea typeface="ＭＳ Ｐゴシック" charset="-128"/>
                <a:cs typeface="+mn-cs"/>
              </a:rPr>
              <a:t>Rainfall</a:t>
            </a:r>
          </a:p>
          <a:p>
            <a:pPr eaLnBrk="0" hangingPunct="0">
              <a:buFontTx/>
              <a:buChar char="•"/>
              <a:defRPr/>
            </a:pPr>
            <a:r>
              <a:rPr lang="en-US" sz="2000" b="1" dirty="0">
                <a:latin typeface="+mn-lt"/>
                <a:ea typeface="ＭＳ Ｐゴシック" charset="-128"/>
                <a:cs typeface="+mn-cs"/>
              </a:rPr>
              <a:t>Sunlight</a:t>
            </a:r>
          </a:p>
          <a:p>
            <a:pPr eaLnBrk="0" hangingPunct="0">
              <a:buFontTx/>
              <a:buChar char="•"/>
              <a:defRPr/>
            </a:pPr>
            <a:r>
              <a:rPr lang="en-US" sz="2000" b="1" dirty="0">
                <a:latin typeface="+mn-lt"/>
                <a:ea typeface="ＭＳ Ｐゴシック" charset="-128"/>
                <a:cs typeface="+mn-cs"/>
              </a:rPr>
              <a:t>Wind</a:t>
            </a:r>
          </a:p>
          <a:p>
            <a:pPr eaLnBrk="0" hangingPunct="0">
              <a:buFontTx/>
              <a:buChar char="•"/>
              <a:defRPr/>
            </a:pPr>
            <a:r>
              <a:rPr lang="en-US" sz="2000" b="1" dirty="0">
                <a:latin typeface="+mn-lt"/>
                <a:ea typeface="ＭＳ Ｐゴシック" charset="-128"/>
                <a:cs typeface="+mn-cs"/>
              </a:rPr>
              <a:t>Elevation</a:t>
            </a:r>
          </a:p>
          <a:p>
            <a:pPr eaLnBrk="0" hangingPunct="0">
              <a:buFontTx/>
              <a:buChar char="•"/>
              <a:defRPr/>
            </a:pPr>
            <a:r>
              <a:rPr lang="en-US" sz="2000" b="1" dirty="0">
                <a:latin typeface="+mn-lt"/>
                <a:ea typeface="ＭＳ Ｐゴシック" charset="-128"/>
                <a:cs typeface="+mn-cs"/>
              </a:rPr>
              <a:t>Topography</a:t>
            </a:r>
          </a:p>
          <a:p>
            <a:pPr eaLnBrk="0" hangingPunct="0">
              <a:buFontTx/>
              <a:buChar char="•"/>
              <a:defRPr/>
            </a:pPr>
            <a:r>
              <a:rPr lang="en-US" sz="2000" b="1" dirty="0">
                <a:latin typeface="+mn-lt"/>
                <a:ea typeface="ＭＳ Ｐゴシック" charset="-128"/>
                <a:cs typeface="+mn-cs"/>
              </a:rPr>
              <a:t>Frost</a:t>
            </a:r>
          </a:p>
          <a:p>
            <a:pPr eaLnBrk="0" hangingPunct="0">
              <a:buFontTx/>
              <a:buChar char="•"/>
              <a:defRPr/>
            </a:pPr>
            <a:r>
              <a:rPr lang="en-US" sz="2000" b="1" dirty="0">
                <a:latin typeface="+mn-lt"/>
                <a:ea typeface="ＭＳ Ｐゴシック" charset="-128"/>
                <a:cs typeface="+mn-cs"/>
              </a:rPr>
              <a:t>Exposure</a:t>
            </a:r>
          </a:p>
          <a:p>
            <a:pPr eaLnBrk="0" hangingPunct="0">
              <a:buFontTx/>
              <a:buChar char="•"/>
              <a:defRPr/>
            </a:pPr>
            <a:r>
              <a:rPr lang="en-US" sz="2000" b="1" dirty="0">
                <a:latin typeface="+mn-lt"/>
                <a:ea typeface="ＭＳ Ｐゴシック" charset="-128"/>
                <a:cs typeface="+mn-cs"/>
              </a:rPr>
              <a:t>Shade</a:t>
            </a:r>
          </a:p>
          <a:p>
            <a:pPr eaLnBrk="0" hangingPunct="0">
              <a:buFontTx/>
              <a:buChar char="•"/>
              <a:defRPr/>
            </a:pPr>
            <a:r>
              <a:rPr lang="en-US" sz="2000" b="1" dirty="0">
                <a:latin typeface="+mn-lt"/>
                <a:ea typeface="ＭＳ Ｐゴシック" charset="-128"/>
                <a:cs typeface="+mn-cs"/>
              </a:rPr>
              <a:t>Buildings</a:t>
            </a:r>
          </a:p>
          <a:p>
            <a:pPr eaLnBrk="0" hangingPunct="0">
              <a:buFontTx/>
              <a:buChar char="•"/>
              <a:defRPr/>
            </a:pPr>
            <a:r>
              <a:rPr lang="en-US" sz="2000" b="1" dirty="0">
                <a:latin typeface="+mn-lt"/>
                <a:ea typeface="ＭＳ Ｐゴシック" charset="-128"/>
                <a:cs typeface="+mn-cs"/>
              </a:rPr>
              <a:t>Fences</a:t>
            </a:r>
          </a:p>
          <a:p>
            <a:pPr eaLnBrk="0" hangingPunct="0">
              <a:buFontTx/>
              <a:buChar char="•"/>
              <a:defRPr/>
            </a:pPr>
            <a:r>
              <a:rPr lang="en-US" sz="2000" b="1" dirty="0">
                <a:latin typeface="+mn-lt"/>
                <a:ea typeface="ＭＳ Ｐゴシック" charset="-128"/>
                <a:cs typeface="+mn-cs"/>
              </a:rPr>
              <a:t>Paved areas</a:t>
            </a:r>
          </a:p>
          <a:p>
            <a:pPr eaLnBrk="0" hangingPunct="0">
              <a:buFontTx/>
              <a:buChar char="•"/>
              <a:defRPr/>
            </a:pPr>
            <a:r>
              <a:rPr lang="en-US" sz="2000" b="1" dirty="0">
                <a:latin typeface="+mn-lt"/>
                <a:ea typeface="ＭＳ Ｐゴシック" charset="-128"/>
                <a:cs typeface="+mn-cs"/>
              </a:rPr>
              <a:t>Overhangs</a:t>
            </a:r>
          </a:p>
          <a:p>
            <a:pPr eaLnBrk="0" hangingPunct="0">
              <a:buFontTx/>
              <a:buChar char="•"/>
              <a:defRPr/>
            </a:pPr>
            <a:r>
              <a:rPr lang="en-US" sz="2000" b="1" dirty="0">
                <a:latin typeface="+mn-lt"/>
                <a:ea typeface="ＭＳ Ｐゴシック" charset="-128"/>
                <a:cs typeface="+mn-cs"/>
              </a:rPr>
              <a:t>Drainage</a:t>
            </a:r>
          </a:p>
          <a:p>
            <a:pPr eaLnBrk="0" hangingPunct="0">
              <a:buFontTx/>
              <a:buChar char="•"/>
              <a:defRPr/>
            </a:pPr>
            <a:r>
              <a:rPr lang="en-US" sz="2000" b="1" dirty="0">
                <a:latin typeface="+mn-lt"/>
                <a:ea typeface="ＭＳ Ｐゴシック" charset="-128"/>
                <a:cs typeface="+mn-cs"/>
              </a:rPr>
              <a:t>Soil</a:t>
            </a:r>
          </a:p>
          <a:p>
            <a:pPr eaLnBrk="0" hangingPunct="0">
              <a:buFontTx/>
              <a:buChar char="•"/>
              <a:defRPr/>
            </a:pPr>
            <a:endParaRPr lang="en-US" sz="2000" b="1" dirty="0">
              <a:latin typeface="Times New Roman" charset="0"/>
              <a:ea typeface="ＭＳ Ｐゴシック" charset="-128"/>
              <a:cs typeface="+mn-cs"/>
            </a:endParaRPr>
          </a:p>
        </p:txBody>
      </p:sp>
    </p:spTree>
    <p:extLst>
      <p:ext uri="{BB962C8B-B14F-4D97-AF65-F5344CB8AC3E}">
        <p14:creationId xmlns:p14="http://schemas.microsoft.com/office/powerpoint/2010/main" val="1969017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a:solidFill>
            <a:srgbClr val="E0DE76"/>
          </a:solidFill>
          <a:ln w="19050">
            <a:solidFill>
              <a:schemeClr val="tx1"/>
            </a:solidFill>
          </a:ln>
        </p:spPr>
        <p:txBody>
          <a:bodyPr/>
          <a:lstStyle/>
          <a:p>
            <a:r>
              <a:rPr lang="en-US" b="1" dirty="0">
                <a:solidFill>
                  <a:schemeClr val="accent3">
                    <a:lumMod val="50000"/>
                  </a:schemeClr>
                </a:solidFill>
              </a:rPr>
              <a:t>Sun Tracking</a:t>
            </a:r>
          </a:p>
        </p:txBody>
      </p:sp>
      <p:sp>
        <p:nvSpPr>
          <p:cNvPr id="3" name="Content Placeholder 2"/>
          <p:cNvSpPr>
            <a:spLocks noGrp="1"/>
          </p:cNvSpPr>
          <p:nvPr>
            <p:ph idx="1"/>
          </p:nvPr>
        </p:nvSpPr>
        <p:spPr/>
        <p:txBody>
          <a:bodyPr/>
          <a:lstStyle/>
          <a:p>
            <a:r>
              <a:rPr lang="en-US" dirty="0"/>
              <a:t>Make a rough drawing of your space</a:t>
            </a:r>
          </a:p>
          <a:p>
            <a:r>
              <a:rPr lang="en-US" dirty="0"/>
              <a:t>Draw in trees, walls, fences</a:t>
            </a:r>
          </a:p>
          <a:p>
            <a:r>
              <a:rPr lang="en-US" dirty="0"/>
              <a:t>Take your first sun measurement at 8 am</a:t>
            </a:r>
          </a:p>
          <a:p>
            <a:r>
              <a:rPr lang="en-US" dirty="0"/>
              <a:t>Repeat at noon and 4 pm</a:t>
            </a:r>
          </a:p>
          <a:p>
            <a:pPr marL="0" indent="0">
              <a:buNone/>
            </a:pPr>
            <a:endParaRPr lang="en-US" dirty="0"/>
          </a:p>
          <a:p>
            <a:pPr marL="0" indent="0">
              <a:buNone/>
            </a:pPr>
            <a:r>
              <a:rPr lang="en-US" dirty="0"/>
              <a:t> Flip chart lesson</a:t>
            </a:r>
          </a:p>
        </p:txBody>
      </p:sp>
      <p:sp>
        <p:nvSpPr>
          <p:cNvPr id="4" name="Slide Number Placeholder 3"/>
          <p:cNvSpPr>
            <a:spLocks noGrp="1"/>
          </p:cNvSpPr>
          <p:nvPr>
            <p:ph type="sldNum" sz="quarter" idx="12"/>
          </p:nvPr>
        </p:nvSpPr>
        <p:spPr/>
        <p:txBody>
          <a:bodyPr/>
          <a:lstStyle/>
          <a:p>
            <a:fld id="{6100C325-4D87-48EE-9173-6DDE311C016F}" type="slidenum">
              <a:rPr lang="en-US" smtClean="0"/>
              <a:t>17</a:t>
            </a:fld>
            <a:endParaRPr lang="en-US" dirty="0"/>
          </a:p>
        </p:txBody>
      </p:sp>
    </p:spTree>
    <p:extLst>
      <p:ext uri="{BB962C8B-B14F-4D97-AF65-F5344CB8AC3E}">
        <p14:creationId xmlns:p14="http://schemas.microsoft.com/office/powerpoint/2010/main" val="4071622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00C325-4D87-48EE-9173-6DDE311C016F}" type="slidenum">
              <a:rPr lang="en-US" smtClean="0"/>
              <a:t>18</a:t>
            </a:fld>
            <a:endParaRPr lang="en-US" dirty="0"/>
          </a:p>
        </p:txBody>
      </p:sp>
      <p:sp>
        <p:nvSpPr>
          <p:cNvPr id="7" name="Title 1"/>
          <p:cNvSpPr>
            <a:spLocks noGrp="1"/>
          </p:cNvSpPr>
          <p:nvPr>
            <p:ph type="title"/>
          </p:nvPr>
        </p:nvSpPr>
        <p:spPr>
          <a:solidFill>
            <a:srgbClr val="E0DE76"/>
          </a:solidFill>
          <a:ln>
            <a:solidFill>
              <a:schemeClr val="accent3">
                <a:lumMod val="50000"/>
              </a:schemeClr>
            </a:solidFill>
          </a:ln>
        </p:spPr>
        <p:txBody>
          <a:bodyPr/>
          <a:lstStyle/>
          <a:p>
            <a:r>
              <a:rPr lang="en-US" b="1" dirty="0">
                <a:solidFill>
                  <a:schemeClr val="accent3">
                    <a:lumMod val="50000"/>
                  </a:schemeClr>
                </a:solidFill>
                <a:latin typeface="Arial Rounded MT Bold"/>
              </a:rPr>
              <a:t>Hours of Sun Needed</a:t>
            </a:r>
          </a:p>
        </p:txBody>
      </p:sp>
      <p:sp>
        <p:nvSpPr>
          <p:cNvPr id="8" name="Rectangle 7"/>
          <p:cNvSpPr/>
          <p:nvPr/>
        </p:nvSpPr>
        <p:spPr>
          <a:xfrm>
            <a:off x="533400" y="1524000"/>
            <a:ext cx="8077200" cy="5509200"/>
          </a:xfrm>
          <a:prstGeom prst="rect">
            <a:avLst/>
          </a:prstGeom>
        </p:spPr>
        <p:txBody>
          <a:bodyPr wrap="square">
            <a:spAutoFit/>
          </a:bodyPr>
          <a:lstStyle/>
          <a:p>
            <a:pPr fontAlgn="base"/>
            <a:r>
              <a:rPr lang="en-US" sz="3200" dirty="0">
                <a:solidFill>
                  <a:schemeClr val="accent3">
                    <a:lumMod val="50000"/>
                  </a:schemeClr>
                </a:solidFill>
                <a:latin typeface="Arial Rounded MT Bold"/>
              </a:rPr>
              <a:t>As a general rule, crops grown for leaves (e.g., lettuce, chard, spinach) or crops grown for roots (e.g., carrots, turnips, parsnips) will manage in a shady environment. </a:t>
            </a:r>
          </a:p>
          <a:p>
            <a:pPr fontAlgn="base"/>
            <a:endParaRPr lang="en-US" sz="3200" dirty="0">
              <a:solidFill>
                <a:schemeClr val="accent3">
                  <a:lumMod val="50000"/>
                </a:schemeClr>
              </a:solidFill>
              <a:latin typeface="Arial Rounded MT Bold"/>
            </a:endParaRPr>
          </a:p>
          <a:p>
            <a:pPr fontAlgn="base"/>
            <a:r>
              <a:rPr lang="en-US" sz="3200" dirty="0">
                <a:solidFill>
                  <a:schemeClr val="accent3">
                    <a:lumMod val="50000"/>
                  </a:schemeClr>
                </a:solidFill>
                <a:latin typeface="Arial Rounded MT Bold"/>
              </a:rPr>
              <a:t>Whereas, crops grown for fruits (e.g., tomatoes, eggplants, cucumbers) want lots of sun, at least 6 hours of full light a day.</a:t>
            </a:r>
          </a:p>
          <a:p>
            <a:pPr fontAlgn="base"/>
            <a:r>
              <a:rPr lang="en-US" sz="3200" dirty="0">
                <a:latin typeface="Arial Rounded MT Bold"/>
              </a:rPr>
              <a:t> </a:t>
            </a:r>
          </a:p>
        </p:txBody>
      </p:sp>
    </p:spTree>
    <p:extLst>
      <p:ext uri="{BB962C8B-B14F-4D97-AF65-F5344CB8AC3E}">
        <p14:creationId xmlns:p14="http://schemas.microsoft.com/office/powerpoint/2010/main" val="188064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Shape 12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15038"/>
            <a:ext cx="68580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Shape 126"/>
          <p:cNvSpPr txBox="1">
            <a:spLocks noChangeArrowheads="1"/>
          </p:cNvSpPr>
          <p:nvPr/>
        </p:nvSpPr>
        <p:spPr bwMode="auto">
          <a:xfrm>
            <a:off x="1143000" y="0"/>
            <a:ext cx="6858000" cy="1754188"/>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5400" b="1" u="sng"/>
              <a:t>FOLLOW THE </a:t>
            </a:r>
            <a:endParaRPr lang="en-US" altLang="en-US"/>
          </a:p>
          <a:p>
            <a:pPr algn="ctr"/>
            <a:r>
              <a:rPr lang="en-US" altLang="en-US" sz="5400" b="1" u="sng"/>
              <a:t>MOONLIGHT</a:t>
            </a:r>
            <a:endParaRPr lang="en-US" altLang="en-US"/>
          </a:p>
        </p:txBody>
      </p:sp>
      <p:sp>
        <p:nvSpPr>
          <p:cNvPr id="20483" name="Shape 127"/>
          <p:cNvSpPr txBox="1">
            <a:spLocks noChangeArrowheads="1"/>
          </p:cNvSpPr>
          <p:nvPr/>
        </p:nvSpPr>
        <p:spPr bwMode="auto">
          <a:xfrm>
            <a:off x="685800" y="1905001"/>
            <a:ext cx="7772400" cy="4953000"/>
          </a:xfrm>
          <a:prstGeom prst="rect">
            <a:avLst/>
          </a:prstGeom>
          <a:noFill/>
          <a:ln w="9525">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buClr>
                <a:srgbClr val="2F5597"/>
              </a:buClr>
            </a:pPr>
            <a:r>
              <a:rPr lang="en-US" altLang="en-US" sz="3600" b="1" dirty="0">
                <a:solidFill>
                  <a:srgbClr val="2F5597"/>
                </a:solidFill>
              </a:rPr>
              <a:t>Midnight </a:t>
            </a:r>
            <a:r>
              <a:rPr lang="en-US" altLang="en-US" sz="3600" b="1" dirty="0"/>
              <a:t>during a full moon =</a:t>
            </a:r>
            <a:endParaRPr lang="en-US" altLang="en-US" dirty="0"/>
          </a:p>
          <a:p>
            <a:pPr algn="ctr">
              <a:buClr>
                <a:srgbClr val="BF9000"/>
              </a:buClr>
            </a:pPr>
            <a:r>
              <a:rPr lang="en-US" altLang="en-US" sz="3600" b="1" dirty="0">
                <a:solidFill>
                  <a:srgbClr val="BF9000"/>
                </a:solidFill>
              </a:rPr>
              <a:t>Noon sunlight </a:t>
            </a:r>
            <a:r>
              <a:rPr lang="en-US" altLang="en-US" sz="3600" b="1" dirty="0"/>
              <a:t>in 6 months</a:t>
            </a:r>
            <a:r>
              <a:rPr lang="en-US" altLang="en-US" sz="1100" b="1" dirty="0"/>
              <a:t> </a:t>
            </a:r>
            <a:endParaRPr lang="en-US" altLang="en-US" dirty="0"/>
          </a:p>
          <a:p>
            <a:pPr algn="ctr"/>
            <a:endParaRPr lang="en-US" altLang="en-US" sz="1100" b="1" dirty="0"/>
          </a:p>
          <a:p>
            <a:r>
              <a:rPr lang="en-US" altLang="en-US" sz="1200" b="1" dirty="0"/>
              <a:t>  </a:t>
            </a:r>
            <a:r>
              <a:rPr lang="en-US" altLang="en-US" sz="1200" b="1" u="sng" dirty="0">
                <a:solidFill>
                  <a:srgbClr val="2E75B6"/>
                </a:solidFill>
              </a:rPr>
              <a:t>MOONLIGHT</a:t>
            </a:r>
            <a:r>
              <a:rPr lang="en-US" altLang="en-US" sz="1200" b="1" u="sng" dirty="0"/>
              <a:t>=</a:t>
            </a:r>
            <a:r>
              <a:rPr lang="en-US" altLang="en-US" sz="1200" b="1" u="sng" dirty="0">
                <a:solidFill>
                  <a:srgbClr val="BF9000"/>
                </a:solidFill>
              </a:rPr>
              <a:t>SUNLIGHT </a:t>
            </a:r>
            <a:r>
              <a:rPr lang="en-US" altLang="en-US" sz="1200" b="1" dirty="0"/>
              <a:t>                                                                          </a:t>
            </a:r>
            <a:r>
              <a:rPr lang="en-US" altLang="en-US" sz="1200" b="1" u="sng" dirty="0">
                <a:solidFill>
                  <a:srgbClr val="2E75B6"/>
                </a:solidFill>
              </a:rPr>
              <a:t>MOONLIGHT</a:t>
            </a:r>
            <a:r>
              <a:rPr lang="en-US" altLang="en-US" sz="1200" b="1" u="sng" dirty="0"/>
              <a:t>=</a:t>
            </a:r>
            <a:r>
              <a:rPr lang="en-US" altLang="en-US" sz="1200" b="1" u="sng" dirty="0">
                <a:solidFill>
                  <a:srgbClr val="BF9000"/>
                </a:solidFill>
              </a:rPr>
              <a:t>SUNLIGHT</a:t>
            </a:r>
            <a:endParaRPr lang="en-US" altLang="en-US" dirty="0"/>
          </a:p>
          <a:p>
            <a:endParaRPr lang="en-US" altLang="en-US" sz="1200" b="1" u="sng" dirty="0"/>
          </a:p>
          <a:p>
            <a:pPr>
              <a:buClr>
                <a:srgbClr val="2E75B6"/>
              </a:buClr>
            </a:pPr>
            <a:r>
              <a:rPr lang="en-US" altLang="en-US" sz="2400" b="1" dirty="0">
                <a:solidFill>
                  <a:srgbClr val="2E75B6"/>
                </a:solidFill>
              </a:rPr>
              <a:t>JAN</a:t>
            </a:r>
            <a:r>
              <a:rPr lang="en-US" altLang="en-US" sz="1600" b="1" dirty="0"/>
              <a:t>=</a:t>
            </a:r>
            <a:r>
              <a:rPr lang="en-US" altLang="en-US" sz="2400" b="1" dirty="0">
                <a:solidFill>
                  <a:srgbClr val="BF9000"/>
                </a:solidFill>
              </a:rPr>
              <a:t>JUL</a:t>
            </a:r>
            <a:r>
              <a:rPr lang="en-US" altLang="en-US" sz="2400" b="1" dirty="0"/>
              <a:t>					</a:t>
            </a:r>
            <a:r>
              <a:rPr lang="en-US" altLang="en-US" sz="2400" b="1" dirty="0">
                <a:solidFill>
                  <a:srgbClr val="2E75B6"/>
                </a:solidFill>
              </a:rPr>
              <a:t>JUL</a:t>
            </a:r>
            <a:r>
              <a:rPr lang="en-US" altLang="en-US" sz="1600" b="1" dirty="0"/>
              <a:t>=</a:t>
            </a:r>
            <a:r>
              <a:rPr lang="en-US" altLang="en-US" sz="2400" b="1" dirty="0">
                <a:solidFill>
                  <a:srgbClr val="BF9000"/>
                </a:solidFill>
              </a:rPr>
              <a:t>JAN</a:t>
            </a:r>
            <a:endParaRPr lang="en-US" altLang="en-US" dirty="0"/>
          </a:p>
          <a:p>
            <a:pPr>
              <a:buClr>
                <a:srgbClr val="2E75B6"/>
              </a:buClr>
            </a:pPr>
            <a:r>
              <a:rPr lang="en-US" altLang="en-US" sz="2400" b="1" dirty="0">
                <a:solidFill>
                  <a:srgbClr val="2E75B6"/>
                </a:solidFill>
              </a:rPr>
              <a:t>FEB</a:t>
            </a:r>
            <a:r>
              <a:rPr lang="en-US" altLang="en-US" sz="1600" b="1" dirty="0"/>
              <a:t>=</a:t>
            </a:r>
            <a:r>
              <a:rPr lang="en-US" altLang="en-US" sz="2400" b="1" dirty="0">
                <a:solidFill>
                  <a:srgbClr val="BF9000"/>
                </a:solidFill>
              </a:rPr>
              <a:t>AUG</a:t>
            </a:r>
            <a:r>
              <a:rPr lang="en-US" altLang="en-US" sz="2400" b="1" dirty="0"/>
              <a:t>				  	</a:t>
            </a:r>
            <a:r>
              <a:rPr lang="en-US" altLang="en-US" sz="2400" b="1" dirty="0">
                <a:solidFill>
                  <a:srgbClr val="2E75B6"/>
                </a:solidFill>
              </a:rPr>
              <a:t>AUG</a:t>
            </a:r>
            <a:r>
              <a:rPr lang="en-US" altLang="en-US" sz="1600" b="1" dirty="0"/>
              <a:t>=</a:t>
            </a:r>
            <a:r>
              <a:rPr lang="en-US" altLang="en-US" sz="2400" b="1" dirty="0">
                <a:solidFill>
                  <a:srgbClr val="BF9000"/>
                </a:solidFill>
              </a:rPr>
              <a:t>FEB</a:t>
            </a:r>
            <a:endParaRPr lang="en-US" altLang="en-US" dirty="0"/>
          </a:p>
          <a:p>
            <a:pPr>
              <a:buClr>
                <a:srgbClr val="2E75B6"/>
              </a:buClr>
            </a:pPr>
            <a:r>
              <a:rPr lang="en-US" altLang="en-US" sz="2400" b="1" dirty="0">
                <a:solidFill>
                  <a:srgbClr val="2E75B6"/>
                </a:solidFill>
              </a:rPr>
              <a:t>MAR</a:t>
            </a:r>
            <a:r>
              <a:rPr lang="en-US" altLang="en-US" sz="1600" b="1" dirty="0"/>
              <a:t>=</a:t>
            </a:r>
            <a:r>
              <a:rPr lang="en-US" altLang="en-US" sz="2400" b="1" dirty="0">
                <a:solidFill>
                  <a:srgbClr val="BF9000"/>
                </a:solidFill>
              </a:rPr>
              <a:t>SEP</a:t>
            </a:r>
            <a:r>
              <a:rPr lang="en-US" altLang="en-US" sz="2400" b="1" dirty="0"/>
              <a:t>	 				</a:t>
            </a:r>
            <a:r>
              <a:rPr lang="en-US" altLang="en-US" sz="2400" b="1" dirty="0">
                <a:solidFill>
                  <a:srgbClr val="2E75B6"/>
                </a:solidFill>
              </a:rPr>
              <a:t>SEP</a:t>
            </a:r>
            <a:r>
              <a:rPr lang="en-US" altLang="en-US" sz="1600" b="1" dirty="0"/>
              <a:t>=</a:t>
            </a:r>
            <a:r>
              <a:rPr lang="en-US" altLang="en-US" sz="2400" b="1" dirty="0">
                <a:solidFill>
                  <a:srgbClr val="BF9000"/>
                </a:solidFill>
              </a:rPr>
              <a:t>MAR</a:t>
            </a:r>
            <a:endParaRPr lang="en-US" altLang="en-US" dirty="0"/>
          </a:p>
          <a:p>
            <a:pPr>
              <a:buClr>
                <a:srgbClr val="2E75B6"/>
              </a:buClr>
            </a:pPr>
            <a:r>
              <a:rPr lang="en-US" altLang="en-US" sz="2400" b="1" dirty="0">
                <a:solidFill>
                  <a:srgbClr val="2E75B6"/>
                </a:solidFill>
              </a:rPr>
              <a:t>APR</a:t>
            </a:r>
            <a:r>
              <a:rPr lang="en-US" altLang="en-US" sz="1600" b="1" dirty="0"/>
              <a:t>=</a:t>
            </a:r>
            <a:r>
              <a:rPr lang="en-US" altLang="en-US" sz="2400" b="1" dirty="0">
                <a:solidFill>
                  <a:srgbClr val="BF9000"/>
                </a:solidFill>
              </a:rPr>
              <a:t>OCT</a:t>
            </a:r>
            <a:r>
              <a:rPr lang="en-US" altLang="en-US" sz="2400" b="1" dirty="0"/>
              <a:t>					</a:t>
            </a:r>
            <a:r>
              <a:rPr lang="en-US" altLang="en-US" sz="2400" b="1" dirty="0">
                <a:solidFill>
                  <a:srgbClr val="2E75B6"/>
                </a:solidFill>
              </a:rPr>
              <a:t>OCT</a:t>
            </a:r>
            <a:r>
              <a:rPr lang="en-US" altLang="en-US" sz="1600" b="1" dirty="0"/>
              <a:t>=</a:t>
            </a:r>
            <a:r>
              <a:rPr lang="en-US" altLang="en-US" sz="2400" b="1" dirty="0">
                <a:solidFill>
                  <a:srgbClr val="BF9000"/>
                </a:solidFill>
              </a:rPr>
              <a:t>APR</a:t>
            </a:r>
            <a:endParaRPr lang="en-US" altLang="en-US" dirty="0"/>
          </a:p>
          <a:p>
            <a:pPr>
              <a:buClr>
                <a:srgbClr val="2E75B6"/>
              </a:buClr>
            </a:pPr>
            <a:r>
              <a:rPr lang="en-US" altLang="en-US" sz="2400" b="1" dirty="0">
                <a:solidFill>
                  <a:srgbClr val="2E75B6"/>
                </a:solidFill>
              </a:rPr>
              <a:t>MAY</a:t>
            </a:r>
            <a:r>
              <a:rPr lang="en-US" altLang="en-US" sz="1600" b="1" dirty="0"/>
              <a:t>=</a:t>
            </a:r>
            <a:r>
              <a:rPr lang="en-US" altLang="en-US" sz="2400" b="1" dirty="0">
                <a:solidFill>
                  <a:srgbClr val="BF9000"/>
                </a:solidFill>
              </a:rPr>
              <a:t>NOV</a:t>
            </a:r>
            <a:r>
              <a:rPr lang="en-US" altLang="en-US" sz="2400" b="1" dirty="0"/>
              <a:t>					</a:t>
            </a:r>
            <a:r>
              <a:rPr lang="en-US" altLang="en-US" sz="2400" b="1" dirty="0">
                <a:solidFill>
                  <a:srgbClr val="2E75B6"/>
                </a:solidFill>
              </a:rPr>
              <a:t>NOV</a:t>
            </a:r>
            <a:r>
              <a:rPr lang="en-US" altLang="en-US" sz="1600" b="1" dirty="0"/>
              <a:t>=</a:t>
            </a:r>
            <a:r>
              <a:rPr lang="en-US" altLang="en-US" sz="2400" b="1" dirty="0">
                <a:solidFill>
                  <a:srgbClr val="BF9000"/>
                </a:solidFill>
              </a:rPr>
              <a:t>MAY</a:t>
            </a:r>
            <a:endParaRPr lang="en-US" altLang="en-US" dirty="0"/>
          </a:p>
          <a:p>
            <a:pPr>
              <a:buClr>
                <a:srgbClr val="2E75B6"/>
              </a:buClr>
            </a:pPr>
            <a:r>
              <a:rPr lang="en-US" altLang="en-US" sz="2400" b="1" dirty="0">
                <a:solidFill>
                  <a:srgbClr val="2E75B6"/>
                </a:solidFill>
              </a:rPr>
              <a:t>JUN</a:t>
            </a:r>
            <a:r>
              <a:rPr lang="en-US" altLang="en-US" sz="1600" b="1" dirty="0"/>
              <a:t>=</a:t>
            </a:r>
            <a:r>
              <a:rPr lang="en-US" altLang="en-US" sz="2400" b="1" dirty="0">
                <a:solidFill>
                  <a:srgbClr val="BF9000"/>
                </a:solidFill>
              </a:rPr>
              <a:t>DEC</a:t>
            </a:r>
            <a:r>
              <a:rPr lang="en-US" altLang="en-US" sz="2400" b="1" dirty="0"/>
              <a:t>					</a:t>
            </a:r>
            <a:r>
              <a:rPr lang="en-US" altLang="en-US" sz="2400" b="1" dirty="0">
                <a:solidFill>
                  <a:srgbClr val="2E75B6"/>
                </a:solidFill>
              </a:rPr>
              <a:t>DEC</a:t>
            </a:r>
            <a:r>
              <a:rPr lang="en-US" altLang="en-US" sz="1600" b="1" dirty="0"/>
              <a:t>=</a:t>
            </a:r>
            <a:r>
              <a:rPr lang="en-US" altLang="en-US" sz="2400" b="1" dirty="0">
                <a:solidFill>
                  <a:srgbClr val="BF9000"/>
                </a:solidFill>
              </a:rPr>
              <a:t>JUN</a:t>
            </a:r>
            <a:endParaRPr lang="en-US" altLang="en-US" dirty="0"/>
          </a:p>
        </p:txBody>
      </p:sp>
      <p:pic>
        <p:nvPicPr>
          <p:cNvPr id="20484" name="Shape 12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23825"/>
            <a:ext cx="17526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976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a:solidFill>
            <a:srgbClr val="E3E37C">
              <a:alpha val="92941"/>
            </a:srgbClr>
          </a:solidFill>
          <a:ln w="19050">
            <a:solidFill>
              <a:schemeClr val="bg1">
                <a:lumMod val="50000"/>
              </a:schemeClr>
            </a:solidFill>
          </a:ln>
        </p:spPr>
        <p:txBody>
          <a:bodyPr>
            <a:normAutofit/>
          </a:bodyPr>
          <a:lstStyle/>
          <a:p>
            <a:r>
              <a:rPr lang="en-US" sz="4000" b="1" dirty="0">
                <a:solidFill>
                  <a:schemeClr val="accent3">
                    <a:lumMod val="50000"/>
                  </a:schemeClr>
                </a:solidFill>
                <a:latin typeface="Arial Rounded MT Bold" panose="020F0704030504030204" pitchFamily="34" charset="77"/>
              </a:rPr>
              <a:t>A Creative Container Garden</a:t>
            </a:r>
          </a:p>
        </p:txBody>
      </p:sp>
      <p:sp>
        <p:nvSpPr>
          <p:cNvPr id="3" name="Content Placeholder 2"/>
          <p:cNvSpPr>
            <a:spLocks noGrp="1"/>
          </p:cNvSpPr>
          <p:nvPr>
            <p:ph idx="1"/>
          </p:nvPr>
        </p:nvSpPr>
        <p:spPr/>
        <p:txBody>
          <a:bodyPr>
            <a:normAutofit fontScale="92500" lnSpcReduction="20000"/>
          </a:bodyPr>
          <a:lstStyle/>
          <a:p>
            <a:pPr marL="0" indent="0">
              <a:buNone/>
            </a:pPr>
            <a:r>
              <a:rPr lang="en-US" sz="3300" dirty="0">
                <a:solidFill>
                  <a:schemeClr val="accent3">
                    <a:lumMod val="50000"/>
                  </a:schemeClr>
                </a:solidFill>
                <a:latin typeface="Arial Rounded MT Bold" panose="020F0704030504030204" pitchFamily="34" charset="77"/>
              </a:rPr>
              <a:t>Genius way to grow your own edibles and flowers when you’re:</a:t>
            </a:r>
          </a:p>
          <a:p>
            <a:pPr marL="0" indent="0">
              <a:buNone/>
            </a:pPr>
            <a:endParaRPr lang="en-US" sz="2600" dirty="0">
              <a:latin typeface="Arial Rounded MT Bold" panose="020F0704030504030204" pitchFamily="34" charset="77"/>
            </a:endParaRPr>
          </a:p>
          <a:p>
            <a:pPr>
              <a:buFont typeface="Wingdings" panose="05000000000000000000" pitchFamily="2" charset="2"/>
              <a:buChar char="q"/>
            </a:pPr>
            <a:r>
              <a:rPr lang="en-US" sz="2600" dirty="0">
                <a:latin typeface="Arial Rounded MT Bold" panose="020F0704030504030204" pitchFamily="34" charset="77"/>
              </a:rPr>
              <a:t> short on space</a:t>
            </a:r>
          </a:p>
          <a:p>
            <a:pPr>
              <a:buFont typeface="Wingdings" panose="05000000000000000000" pitchFamily="2" charset="2"/>
              <a:buChar char="q"/>
            </a:pPr>
            <a:r>
              <a:rPr lang="en-US" sz="2600" dirty="0">
                <a:latin typeface="Arial Rounded MT Bold" panose="020F0704030504030204" pitchFamily="34" charset="77"/>
              </a:rPr>
              <a:t> limited in time</a:t>
            </a:r>
          </a:p>
          <a:p>
            <a:pPr>
              <a:buFont typeface="Wingdings" panose="05000000000000000000" pitchFamily="2" charset="2"/>
              <a:buChar char="q"/>
            </a:pPr>
            <a:r>
              <a:rPr lang="en-US" sz="2600" dirty="0">
                <a:latin typeface="Arial Rounded MT Bold" panose="020F0704030504030204" pitchFamily="34" charset="77"/>
              </a:rPr>
              <a:t> new to gardening</a:t>
            </a:r>
          </a:p>
          <a:p>
            <a:pPr>
              <a:buFont typeface="Wingdings" panose="05000000000000000000" pitchFamily="2" charset="2"/>
              <a:buChar char="q"/>
            </a:pPr>
            <a:r>
              <a:rPr lang="en-US" sz="2600" dirty="0">
                <a:latin typeface="Arial Rounded MT Bold" panose="020F0704030504030204" pitchFamily="34" charset="77"/>
              </a:rPr>
              <a:t> looking for easy ways to add to your existing area</a:t>
            </a:r>
          </a:p>
          <a:p>
            <a:pPr>
              <a:buFont typeface="Wingdings" panose="05000000000000000000" pitchFamily="2" charset="2"/>
              <a:buChar char="q"/>
            </a:pPr>
            <a:r>
              <a:rPr lang="en-US" sz="2600" dirty="0">
                <a:latin typeface="Arial Rounded MT Bold" panose="020F0704030504030204" pitchFamily="34" charset="77"/>
              </a:rPr>
              <a:t> wanting to know what is in and on your food</a:t>
            </a:r>
          </a:p>
          <a:p>
            <a:pPr marL="0" indent="0">
              <a:buNone/>
            </a:pPr>
            <a:r>
              <a:rPr lang="en-US" dirty="0"/>
              <a:t>  </a:t>
            </a:r>
          </a:p>
          <a:p>
            <a:pPr marL="0" indent="0">
              <a:buNone/>
            </a:pPr>
            <a:r>
              <a:rPr lang="en-US" dirty="0">
                <a:solidFill>
                  <a:srgbClr val="C00000"/>
                </a:solidFill>
                <a:latin typeface="Arial Rounded MT Bold" panose="020F0704030504030204" pitchFamily="34" charset="77"/>
              </a:rPr>
              <a:t>We will show you how to do it yourself with displays and demonstrations!  </a:t>
            </a:r>
          </a:p>
          <a:p>
            <a:endParaRPr lang="en-US" dirty="0"/>
          </a:p>
        </p:txBody>
      </p:sp>
      <p:pic>
        <p:nvPicPr>
          <p:cNvPr id="9218" name="Picture 2" descr="ANR_subbrands_horizontal_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943602"/>
            <a:ext cx="5238750" cy="7143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100C325-4D87-48EE-9173-6DDE311C016F}" type="slidenum">
              <a:rPr lang="en-US" smtClean="0"/>
              <a:t>2</a:t>
            </a:fld>
            <a:endParaRPr lang="en-US" dirty="0"/>
          </a:p>
        </p:txBody>
      </p:sp>
    </p:spTree>
    <p:extLst>
      <p:ext uri="{BB962C8B-B14F-4D97-AF65-F5344CB8AC3E}">
        <p14:creationId xmlns:p14="http://schemas.microsoft.com/office/powerpoint/2010/main" val="413048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0DE76"/>
          </a:solidFill>
          <a:ln w="19050">
            <a:solidFill>
              <a:schemeClr val="tx1"/>
            </a:solidFill>
          </a:ln>
        </p:spPr>
        <p:txBody>
          <a:bodyPr>
            <a:normAutofit fontScale="90000"/>
          </a:bodyPr>
          <a:lstStyle/>
          <a:p>
            <a:r>
              <a:rPr lang="en-US" dirty="0">
                <a:solidFill>
                  <a:schemeClr val="accent3">
                    <a:lumMod val="50000"/>
                  </a:schemeClr>
                </a:solidFill>
                <a:latin typeface="Arial Rounded MT Bold"/>
              </a:rPr>
              <a:t>Under Eaves, Reflected Heat, Winter Sunshine</a:t>
            </a:r>
          </a:p>
        </p:txBody>
      </p:sp>
      <p:sp>
        <p:nvSpPr>
          <p:cNvPr id="4" name="Slide Number Placeholder 3"/>
          <p:cNvSpPr>
            <a:spLocks noGrp="1"/>
          </p:cNvSpPr>
          <p:nvPr>
            <p:ph type="sldNum" sz="quarter" idx="12"/>
          </p:nvPr>
        </p:nvSpPr>
        <p:spPr/>
        <p:txBody>
          <a:bodyPr/>
          <a:lstStyle/>
          <a:p>
            <a:fld id="{6100C325-4D87-48EE-9173-6DDE311C016F}" type="slidenum">
              <a:rPr lang="en-US" smtClean="0"/>
              <a:t>20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524000"/>
            <a:ext cx="6972300" cy="4648200"/>
          </a:xfrm>
          <a:prstGeom prst="rect">
            <a:avLst/>
          </a:prstGeom>
        </p:spPr>
      </p:pic>
    </p:spTree>
    <p:extLst>
      <p:ext uri="{BB962C8B-B14F-4D97-AF65-F5344CB8AC3E}">
        <p14:creationId xmlns:p14="http://schemas.microsoft.com/office/powerpoint/2010/main" val="1683976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0DE76"/>
          </a:solidFill>
          <a:ln w="19050">
            <a:solidFill>
              <a:schemeClr val="accent3">
                <a:lumMod val="50000"/>
              </a:schemeClr>
            </a:solidFill>
          </a:ln>
        </p:spPr>
        <p:txBody>
          <a:bodyPr>
            <a:normAutofit fontScale="90000"/>
          </a:bodyPr>
          <a:lstStyle/>
          <a:p>
            <a:r>
              <a:rPr lang="en-US" dirty="0">
                <a:solidFill>
                  <a:schemeClr val="accent3">
                    <a:lumMod val="50000"/>
                  </a:schemeClr>
                </a:solidFill>
                <a:latin typeface="Arial Rounded MT Bold"/>
              </a:rPr>
              <a:t>Reflected Heat &amp; Heat Sink </a:t>
            </a:r>
            <a:br>
              <a:rPr lang="en-US" dirty="0">
                <a:solidFill>
                  <a:schemeClr val="accent3">
                    <a:lumMod val="50000"/>
                  </a:schemeClr>
                </a:solidFill>
                <a:latin typeface="Arial Rounded MT Bold"/>
              </a:rPr>
            </a:br>
            <a:r>
              <a:rPr lang="en-US" dirty="0">
                <a:solidFill>
                  <a:schemeClr val="accent3">
                    <a:lumMod val="50000"/>
                  </a:schemeClr>
                </a:solidFill>
                <a:latin typeface="Arial Rounded MT Bold"/>
              </a:rPr>
              <a:t>with Garage Wall</a:t>
            </a:r>
          </a:p>
        </p:txBody>
      </p:sp>
      <p:sp>
        <p:nvSpPr>
          <p:cNvPr id="4" name="Slide Number Placeholder 3"/>
          <p:cNvSpPr>
            <a:spLocks noGrp="1"/>
          </p:cNvSpPr>
          <p:nvPr>
            <p:ph type="sldNum" sz="quarter" idx="12"/>
          </p:nvPr>
        </p:nvSpPr>
        <p:spPr/>
        <p:txBody>
          <a:bodyPr/>
          <a:lstStyle/>
          <a:p>
            <a:fld id="{6100C325-4D87-48EE-9173-6DDE311C016F}" type="slidenum">
              <a:rPr lang="en-US" smtClean="0"/>
              <a:t>21</a:t>
            </a:fld>
            <a:endParaRPr lang="en-US" dirty="0"/>
          </a:p>
        </p:txBody>
      </p:sp>
      <p:pic>
        <p:nvPicPr>
          <p:cNvPr id="5"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r="-322" b="10483"/>
          <a:stretch/>
        </p:blipFill>
        <p:spPr>
          <a:xfrm>
            <a:off x="2057400" y="1524000"/>
            <a:ext cx="4952999" cy="4419600"/>
          </a:xfrm>
          <a:prstGeom prst="rect">
            <a:avLst/>
          </a:prstGeom>
        </p:spPr>
      </p:pic>
    </p:spTree>
    <p:extLst>
      <p:ext uri="{BB962C8B-B14F-4D97-AF65-F5344CB8AC3E}">
        <p14:creationId xmlns:p14="http://schemas.microsoft.com/office/powerpoint/2010/main" val="455632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A9436-0550-4331-B9A8-F166A2440265}"/>
              </a:ext>
            </a:extLst>
          </p:cNvPr>
          <p:cNvSpPr>
            <a:spLocks noGrp="1"/>
          </p:cNvSpPr>
          <p:nvPr>
            <p:ph type="sldNum" sz="quarter" idx="12"/>
          </p:nvPr>
        </p:nvSpPr>
        <p:spPr/>
        <p:txBody>
          <a:bodyPr/>
          <a:lstStyle/>
          <a:p>
            <a:fld id="{6100C325-4D87-48EE-9173-6DDE311C016F}" type="slidenum">
              <a:rPr lang="en-US" smtClean="0"/>
              <a:t>22</a:t>
            </a:fld>
            <a:endParaRPr lang="en-US" dirty="0"/>
          </a:p>
        </p:txBody>
      </p:sp>
      <p:pic>
        <p:nvPicPr>
          <p:cNvPr id="4" name="Picture 3">
            <a:extLst>
              <a:ext uri="{FF2B5EF4-FFF2-40B4-BE49-F238E27FC236}">
                <a16:creationId xmlns:a16="http://schemas.microsoft.com/office/drawing/2014/main" id="{876ADCC8-EE76-4AFA-82A2-76EF6334D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387019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EB65E-5265-4FE7-A31F-1BC6912E3ADE}"/>
              </a:ext>
            </a:extLst>
          </p:cNvPr>
          <p:cNvSpPr>
            <a:spLocks noGrp="1"/>
          </p:cNvSpPr>
          <p:nvPr>
            <p:ph type="sldNum" sz="quarter" idx="12"/>
          </p:nvPr>
        </p:nvSpPr>
        <p:spPr/>
        <p:txBody>
          <a:bodyPr/>
          <a:lstStyle/>
          <a:p>
            <a:fld id="{6100C325-4D87-48EE-9173-6DDE311C016F}" type="slidenum">
              <a:rPr lang="en-US" smtClean="0"/>
              <a:t>23</a:t>
            </a:fld>
            <a:endParaRPr lang="en-US" dirty="0"/>
          </a:p>
        </p:txBody>
      </p:sp>
      <p:pic>
        <p:nvPicPr>
          <p:cNvPr id="4" name="Picture 3">
            <a:extLst>
              <a:ext uri="{FF2B5EF4-FFF2-40B4-BE49-F238E27FC236}">
                <a16:creationId xmlns:a16="http://schemas.microsoft.com/office/drawing/2014/main" id="{46D358B5-4701-4DCB-8498-376EE98CF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900252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0DE76"/>
          </a:solidFill>
          <a:ln w="19050">
            <a:solidFill>
              <a:schemeClr val="accent3">
                <a:lumMod val="50000"/>
              </a:schemeClr>
            </a:solidFill>
          </a:ln>
        </p:spPr>
        <p:txBody>
          <a:bodyPr>
            <a:normAutofit fontScale="90000"/>
          </a:bodyPr>
          <a:lstStyle/>
          <a:p>
            <a:r>
              <a:rPr lang="en-US" b="1" dirty="0">
                <a:solidFill>
                  <a:schemeClr val="accent3">
                    <a:lumMod val="50000"/>
                  </a:schemeClr>
                </a:solidFill>
                <a:latin typeface="Arial Rounded MT Bold"/>
              </a:rPr>
              <a:t>Choosing for Success-Checking the Boxes</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ü"/>
            </a:pPr>
            <a:r>
              <a:rPr lang="en-US" dirty="0"/>
              <a:t>Design – Plants are the Show Piece, not the Container</a:t>
            </a:r>
          </a:p>
          <a:p>
            <a:pPr>
              <a:buFont typeface="Wingdings" panose="05000000000000000000" pitchFamily="2" charset="2"/>
              <a:buChar char="ü"/>
            </a:pPr>
            <a:r>
              <a:rPr lang="en-US" dirty="0"/>
              <a:t>Food among the Flowers</a:t>
            </a:r>
          </a:p>
          <a:p>
            <a:pPr>
              <a:buFont typeface="Wingdings" panose="05000000000000000000" pitchFamily="2" charset="2"/>
              <a:buChar char="ü"/>
            </a:pPr>
            <a:r>
              <a:rPr lang="en-US" dirty="0"/>
              <a:t>Select Plant Colors to Compliment, be Analogous or Triadic on Color Wheel</a:t>
            </a:r>
          </a:p>
          <a:p>
            <a:pPr>
              <a:buFont typeface="Wingdings" panose="05000000000000000000" pitchFamily="2" charset="2"/>
              <a:buChar char="ü"/>
            </a:pPr>
            <a:r>
              <a:rPr lang="en-US" dirty="0"/>
              <a:t>Microclimates &amp; Tracking the Sun</a:t>
            </a:r>
          </a:p>
          <a:p>
            <a:pPr>
              <a:buFont typeface="Wingdings" panose="05000000000000000000" pitchFamily="2" charset="2"/>
              <a:buChar char="ü"/>
            </a:pPr>
            <a:r>
              <a:rPr lang="en-US" dirty="0"/>
              <a:t>Right Place/Right Plant</a:t>
            </a:r>
          </a:p>
          <a:p>
            <a:pPr>
              <a:buFont typeface="Wingdings" panose="05000000000000000000" pitchFamily="2" charset="2"/>
              <a:buChar char="q"/>
            </a:pPr>
            <a:r>
              <a:rPr lang="en-US" dirty="0"/>
              <a:t> Container Selection</a:t>
            </a:r>
          </a:p>
          <a:p>
            <a:pPr>
              <a:buFont typeface="Wingdings" panose="05000000000000000000" pitchFamily="2" charset="2"/>
              <a:buChar char="q"/>
            </a:pPr>
            <a:r>
              <a:rPr lang="en-US" dirty="0"/>
              <a:t> Pay Attention to Soil/Mixes</a:t>
            </a:r>
          </a:p>
          <a:p>
            <a:pPr>
              <a:buFont typeface="Wingdings" panose="05000000000000000000" pitchFamily="2" charset="2"/>
              <a:buChar char="q"/>
            </a:pPr>
            <a:r>
              <a:rPr lang="en-US" dirty="0"/>
              <a:t> Start with Quality Plants!</a:t>
            </a:r>
          </a:p>
        </p:txBody>
      </p:sp>
      <p:sp>
        <p:nvSpPr>
          <p:cNvPr id="4" name="Slide Number Placeholder 3"/>
          <p:cNvSpPr>
            <a:spLocks noGrp="1"/>
          </p:cNvSpPr>
          <p:nvPr>
            <p:ph type="sldNum" sz="quarter" idx="12"/>
          </p:nvPr>
        </p:nvSpPr>
        <p:spPr/>
        <p:txBody>
          <a:bodyPr/>
          <a:lstStyle/>
          <a:p>
            <a:fld id="{6100C325-4D87-48EE-9173-6DDE311C016F}" type="slidenum">
              <a:rPr lang="en-US" smtClean="0"/>
              <a:t>24</a:t>
            </a:fld>
            <a:endParaRPr lang="en-US" dirty="0"/>
          </a:p>
        </p:txBody>
      </p:sp>
    </p:spTree>
    <p:extLst>
      <p:ext uri="{BB962C8B-B14F-4D97-AF65-F5344CB8AC3E}">
        <p14:creationId xmlns:p14="http://schemas.microsoft.com/office/powerpoint/2010/main" val="1691882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80420"/>
            <a:ext cx="8229600" cy="4525963"/>
          </a:xfrm>
        </p:spPr>
        <p:txBody>
          <a:bodyPr>
            <a:normAutofit fontScale="92500" lnSpcReduction="20000"/>
          </a:bodyPr>
          <a:lstStyle/>
          <a:p>
            <a:r>
              <a:rPr lang="en-US" dirty="0">
                <a:solidFill>
                  <a:schemeClr val="accent3">
                    <a:lumMod val="50000"/>
                  </a:schemeClr>
                </a:solidFill>
                <a:latin typeface="Arial Rounded MT Bold" panose="020F0704030504030204" pitchFamily="34" charset="77"/>
              </a:rPr>
              <a:t>What Size Container </a:t>
            </a:r>
          </a:p>
          <a:p>
            <a:pPr marL="0" indent="0">
              <a:buNone/>
            </a:pPr>
            <a:r>
              <a:rPr lang="en-US" dirty="0">
                <a:solidFill>
                  <a:schemeClr val="accent3">
                    <a:lumMod val="50000"/>
                  </a:schemeClr>
                </a:solidFill>
                <a:latin typeface="Arial Rounded MT Bold" panose="020F0704030504030204" pitchFamily="34" charset="77"/>
              </a:rPr>
              <a:t>	Needed</a:t>
            </a:r>
          </a:p>
          <a:p>
            <a:r>
              <a:rPr lang="en-US" dirty="0">
                <a:solidFill>
                  <a:schemeClr val="accent3">
                    <a:lumMod val="50000"/>
                  </a:schemeClr>
                </a:solidFill>
                <a:latin typeface="Arial Rounded MT Bold" panose="020F0704030504030204" pitchFamily="34" charset="77"/>
              </a:rPr>
              <a:t>Drainage + Water Source</a:t>
            </a:r>
          </a:p>
          <a:p>
            <a:r>
              <a:rPr lang="en-US" dirty="0">
                <a:solidFill>
                  <a:schemeClr val="accent3">
                    <a:lumMod val="50000"/>
                  </a:schemeClr>
                </a:solidFill>
                <a:latin typeface="Arial Rounded MT Bold" panose="020F0704030504030204" pitchFamily="34" charset="77"/>
              </a:rPr>
              <a:t>Potting/Planting/Soil Mixes</a:t>
            </a:r>
          </a:p>
          <a:p>
            <a:pPr marL="0" indent="0">
              <a:buNone/>
            </a:pPr>
            <a:r>
              <a:rPr lang="en-US" dirty="0">
                <a:solidFill>
                  <a:schemeClr val="accent3">
                    <a:lumMod val="50000"/>
                  </a:schemeClr>
                </a:solidFill>
                <a:latin typeface="Arial Rounded MT Bold" panose="020F0704030504030204" pitchFamily="34" charset="77"/>
              </a:rPr>
              <a:t>	</a:t>
            </a:r>
            <a:r>
              <a:rPr lang="en-US" sz="2400" dirty="0">
                <a:solidFill>
                  <a:schemeClr val="accent3">
                    <a:lumMod val="50000"/>
                  </a:schemeClr>
                </a:solidFill>
                <a:latin typeface="Arial Rounded MT Bold" panose="020F0704030504030204" pitchFamily="34" charset="77"/>
              </a:rPr>
              <a:t>Read the Label Demo</a:t>
            </a:r>
            <a:endParaRPr lang="en-US" dirty="0">
              <a:solidFill>
                <a:schemeClr val="accent3">
                  <a:lumMod val="50000"/>
                </a:schemeClr>
              </a:solidFill>
              <a:latin typeface="Arial Rounded MT Bold" panose="020F0704030504030204" pitchFamily="34" charset="77"/>
            </a:endParaRPr>
          </a:p>
          <a:p>
            <a:r>
              <a:rPr lang="en-US" dirty="0">
                <a:solidFill>
                  <a:schemeClr val="accent3">
                    <a:lumMod val="50000"/>
                  </a:schemeClr>
                </a:solidFill>
                <a:latin typeface="Arial Rounded MT Bold" panose="020F0704030504030204" pitchFamily="34" charset="77"/>
              </a:rPr>
              <a:t>Soil Amendments &amp; </a:t>
            </a:r>
          </a:p>
          <a:p>
            <a:pPr marL="0" indent="0">
              <a:buNone/>
            </a:pPr>
            <a:r>
              <a:rPr lang="en-US" dirty="0">
                <a:solidFill>
                  <a:schemeClr val="accent3">
                    <a:lumMod val="50000"/>
                  </a:schemeClr>
                </a:solidFill>
                <a:latin typeface="Arial Rounded MT Bold" panose="020F0704030504030204" pitchFamily="34" charset="77"/>
              </a:rPr>
              <a:t>	Fertilizing</a:t>
            </a:r>
          </a:p>
          <a:p>
            <a:pPr marL="0" indent="0">
              <a:buNone/>
            </a:pPr>
            <a:r>
              <a:rPr lang="en-US" dirty="0">
                <a:solidFill>
                  <a:schemeClr val="accent3">
                    <a:lumMod val="50000"/>
                  </a:schemeClr>
                </a:solidFill>
                <a:latin typeface="Arial Rounded MT Bold" panose="020F0704030504030204" pitchFamily="34" charset="77"/>
              </a:rPr>
              <a:t>	</a:t>
            </a:r>
            <a:r>
              <a:rPr lang="en-US" sz="2400" dirty="0">
                <a:solidFill>
                  <a:schemeClr val="accent3">
                    <a:lumMod val="50000"/>
                  </a:schemeClr>
                </a:solidFill>
                <a:latin typeface="Arial Rounded MT Bold" panose="020F0704030504030204" pitchFamily="34" charset="77"/>
              </a:rPr>
              <a:t>Read the Label Demo</a:t>
            </a:r>
          </a:p>
          <a:p>
            <a:r>
              <a:rPr lang="en-US" dirty="0">
                <a:solidFill>
                  <a:schemeClr val="accent3">
                    <a:lumMod val="50000"/>
                  </a:schemeClr>
                </a:solidFill>
                <a:latin typeface="Arial Rounded MT Bold" panose="020F0704030504030204" pitchFamily="34" charset="77"/>
              </a:rPr>
              <a:t>Planting</a:t>
            </a:r>
          </a:p>
          <a:p>
            <a:pPr marL="0" indent="0">
              <a:buNone/>
            </a:pPr>
            <a:endParaRPr lang="en-US" dirty="0">
              <a:solidFill>
                <a:schemeClr val="accent3">
                  <a:lumMod val="50000"/>
                </a:schemeClr>
              </a:solidFill>
              <a:latin typeface="Arial Rounded MT Bold" panose="020F0704030504030204" pitchFamily="34" charset="77"/>
            </a:endParaRP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3772946-3773-684F-AA3A-7CF0C8D173A1}"/>
              </a:ext>
            </a:extLst>
          </p:cNvPr>
          <p:cNvPicPr>
            <a:picLocks noChangeAspect="1"/>
          </p:cNvPicPr>
          <p:nvPr/>
        </p:nvPicPr>
        <p:blipFill>
          <a:blip r:embed="rId3"/>
          <a:stretch>
            <a:fillRect/>
          </a:stretch>
        </p:blipFill>
        <p:spPr>
          <a:xfrm>
            <a:off x="6186486" y="1717677"/>
            <a:ext cx="2957514" cy="4922573"/>
          </a:xfrm>
          <a:prstGeom prst="rect">
            <a:avLst/>
          </a:prstGeom>
        </p:spPr>
      </p:pic>
      <p:sp>
        <p:nvSpPr>
          <p:cNvPr id="7" name="Title 1">
            <a:extLst>
              <a:ext uri="{FF2B5EF4-FFF2-40B4-BE49-F238E27FC236}">
                <a16:creationId xmlns:a16="http://schemas.microsoft.com/office/drawing/2014/main" id="{541EA6D5-52D1-D644-9F9A-AFD8AE7B02D0}"/>
              </a:ext>
            </a:extLst>
          </p:cNvPr>
          <p:cNvSpPr txBox="1">
            <a:spLocks/>
          </p:cNvSpPr>
          <p:nvPr/>
        </p:nvSpPr>
        <p:spPr>
          <a:xfrm>
            <a:off x="762000" y="312209"/>
            <a:ext cx="7620000" cy="1304924"/>
          </a:xfrm>
          <a:prstGeom prst="rect">
            <a:avLst/>
          </a:prstGeom>
          <a:solidFill>
            <a:srgbClr val="E3E37C">
              <a:alpha val="92941"/>
            </a:srgbClr>
          </a:solidFill>
          <a:ln w="19050">
            <a:solidFill>
              <a:schemeClr val="accent3">
                <a:lumMod val="50000"/>
              </a:schemeClr>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accent3">
                    <a:lumMod val="50000"/>
                  </a:schemeClr>
                </a:solidFill>
                <a:latin typeface="Arial Rounded MT Bold"/>
              </a:rPr>
              <a:t>Container Selection </a:t>
            </a:r>
          </a:p>
          <a:p>
            <a:r>
              <a:rPr lang="en-US" sz="4000" b="1" dirty="0">
                <a:solidFill>
                  <a:schemeClr val="accent3">
                    <a:lumMod val="50000"/>
                  </a:schemeClr>
                </a:solidFill>
                <a:latin typeface="Arial Rounded MT Bold"/>
              </a:rPr>
              <a:t>&amp;  Guidelines</a:t>
            </a:r>
          </a:p>
        </p:txBody>
      </p:sp>
      <p:sp>
        <p:nvSpPr>
          <p:cNvPr id="2" name="Slide Number Placeholder 1"/>
          <p:cNvSpPr>
            <a:spLocks noGrp="1"/>
          </p:cNvSpPr>
          <p:nvPr>
            <p:ph type="sldNum" sz="quarter" idx="12"/>
          </p:nvPr>
        </p:nvSpPr>
        <p:spPr/>
        <p:txBody>
          <a:bodyPr/>
          <a:lstStyle/>
          <a:p>
            <a:fld id="{6100C325-4D87-48EE-9173-6DDE311C016F}" type="slidenum">
              <a:rPr lang="en-US" smtClean="0"/>
              <a:t>25</a:t>
            </a:fld>
            <a:endParaRPr lang="en-US" dirty="0"/>
          </a:p>
        </p:txBody>
      </p:sp>
    </p:spTree>
    <p:extLst>
      <p:ext uri="{BB962C8B-B14F-4D97-AF65-F5344CB8AC3E}">
        <p14:creationId xmlns:p14="http://schemas.microsoft.com/office/powerpoint/2010/main" val="41510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E0DE76"/>
          </a:solidFill>
          <a:ln w="19050">
            <a:solidFill>
              <a:schemeClr val="tx1"/>
            </a:solidFill>
          </a:ln>
        </p:spPr>
        <p:txBody>
          <a:bodyPr>
            <a:noAutofit/>
          </a:bodyPr>
          <a:lstStyle/>
          <a:p>
            <a:pPr fontAlgn="base"/>
            <a:br>
              <a:rPr lang="en-US" sz="2400" b="1" dirty="0">
                <a:latin typeface="Arial Rounded MT Bold"/>
              </a:rPr>
            </a:br>
            <a:br>
              <a:rPr lang="en-US" sz="2400" b="1" dirty="0">
                <a:latin typeface="Arial Rounded MT Bold"/>
              </a:rPr>
            </a:br>
            <a:br>
              <a:rPr lang="en-US" sz="2400" b="1" dirty="0">
                <a:latin typeface="Arial Rounded MT Bold"/>
              </a:rPr>
            </a:br>
            <a:br>
              <a:rPr lang="en-US" sz="2400" b="1" dirty="0">
                <a:latin typeface="Arial Rounded MT Bold"/>
              </a:rPr>
            </a:br>
            <a:r>
              <a:rPr lang="en-US" sz="3600" b="1" dirty="0">
                <a:solidFill>
                  <a:schemeClr val="accent3">
                    <a:lumMod val="50000"/>
                  </a:schemeClr>
                </a:solidFill>
                <a:latin typeface="Arial Rounded MT Bold"/>
              </a:rPr>
              <a:t>What Size Should the Container Be?  </a:t>
            </a:r>
            <a:br>
              <a:rPr lang="en-US" sz="3600" b="1" dirty="0">
                <a:solidFill>
                  <a:schemeClr val="accent3">
                    <a:lumMod val="50000"/>
                  </a:schemeClr>
                </a:solidFill>
                <a:latin typeface="Arial Rounded MT Bold"/>
              </a:rPr>
            </a:br>
            <a:br>
              <a:rPr lang="en-US" sz="3600" b="1" dirty="0">
                <a:solidFill>
                  <a:schemeClr val="accent3">
                    <a:lumMod val="50000"/>
                  </a:schemeClr>
                </a:solidFill>
                <a:latin typeface="Arial Rounded MT Bold"/>
              </a:rPr>
            </a:br>
            <a:r>
              <a:rPr lang="en-US" sz="2400" b="1" dirty="0">
                <a:solidFill>
                  <a:schemeClr val="accent3">
                    <a:lumMod val="50000"/>
                  </a:schemeClr>
                </a:solidFill>
                <a:latin typeface="Arial Rounded MT Bold"/>
              </a:rPr>
              <a:t>Shallow Rooting</a:t>
            </a:r>
            <a:br>
              <a:rPr lang="en-US" sz="2400" dirty="0">
                <a:solidFill>
                  <a:schemeClr val="accent3">
                    <a:lumMod val="50000"/>
                  </a:schemeClr>
                </a:solidFill>
                <a:latin typeface="Arial Rounded MT Bold"/>
              </a:rPr>
            </a:br>
            <a:r>
              <a:rPr lang="en-US" sz="2400" b="1" dirty="0">
                <a:solidFill>
                  <a:schemeClr val="accent3">
                    <a:lumMod val="50000"/>
                  </a:schemeClr>
                </a:solidFill>
                <a:latin typeface="Arial Rounded MT Bold"/>
              </a:rPr>
              <a:t>-Maximum depth of 12-16 inches, </a:t>
            </a:r>
            <a:br>
              <a:rPr lang="en-US" sz="2400" b="1" dirty="0">
                <a:solidFill>
                  <a:schemeClr val="accent3">
                    <a:lumMod val="50000"/>
                  </a:schemeClr>
                </a:solidFill>
                <a:latin typeface="Arial Rounded MT Bold"/>
              </a:rPr>
            </a:br>
            <a:r>
              <a:rPr lang="en-US" sz="2400" b="1" dirty="0">
                <a:solidFill>
                  <a:schemeClr val="accent3">
                    <a:lumMod val="50000"/>
                  </a:schemeClr>
                </a:solidFill>
                <a:latin typeface="Arial Rounded MT Bold"/>
              </a:rPr>
              <a:t>doesn't need more than 12 inches</a:t>
            </a:r>
            <a:br>
              <a:rPr lang="en-US" sz="2400" dirty="0">
                <a:solidFill>
                  <a:schemeClr val="accent3">
                    <a:lumMod val="50000"/>
                  </a:schemeClr>
                </a:solidFill>
                <a:latin typeface="Arial Rounded MT Bold"/>
              </a:rPr>
            </a:br>
            <a:endParaRPr lang="en-US" sz="2400" dirty="0">
              <a:solidFill>
                <a:schemeClr val="accent3">
                  <a:lumMod val="50000"/>
                </a:schemeClr>
              </a:solidFill>
              <a:latin typeface="Arial Rounded MT Bold"/>
            </a:endParaRPr>
          </a:p>
        </p:txBody>
      </p:sp>
      <p:sp>
        <p:nvSpPr>
          <p:cNvPr id="9" name="Content Placeholder 8"/>
          <p:cNvSpPr>
            <a:spLocks noGrp="1"/>
          </p:cNvSpPr>
          <p:nvPr>
            <p:ph sz="half" idx="2"/>
          </p:nvPr>
        </p:nvSpPr>
        <p:spPr>
          <a:xfrm>
            <a:off x="4648200" y="2209802"/>
            <a:ext cx="3962400" cy="4371201"/>
          </a:xfrm>
        </p:spPr>
        <p:txBody>
          <a:bodyPr>
            <a:normAutofit lnSpcReduction="10000"/>
          </a:bodyPr>
          <a:lstStyle/>
          <a:p>
            <a:pPr marL="0" indent="0" fontAlgn="base">
              <a:buNone/>
            </a:pPr>
            <a:endParaRPr lang="en-US" sz="1900" dirty="0">
              <a:latin typeface="Arial Rounded MT Bold"/>
            </a:endParaRPr>
          </a:p>
          <a:p>
            <a:pPr fontAlgn="base"/>
            <a:r>
              <a:rPr lang="en-US" sz="1900" dirty="0">
                <a:solidFill>
                  <a:schemeClr val="accent3">
                    <a:lumMod val="50000"/>
                  </a:schemeClr>
                </a:solidFill>
                <a:latin typeface="Arial Rounded MT Bold"/>
              </a:rPr>
              <a:t>Onion</a:t>
            </a:r>
          </a:p>
          <a:p>
            <a:pPr fontAlgn="base"/>
            <a:r>
              <a:rPr lang="en-US" sz="1900" dirty="0">
                <a:solidFill>
                  <a:schemeClr val="accent3">
                    <a:lumMod val="50000"/>
                  </a:schemeClr>
                </a:solidFill>
                <a:latin typeface="Arial Rounded MT Bold"/>
              </a:rPr>
              <a:t>Potatoes</a:t>
            </a:r>
          </a:p>
          <a:p>
            <a:pPr fontAlgn="base"/>
            <a:r>
              <a:rPr lang="en-US" sz="1900" dirty="0">
                <a:solidFill>
                  <a:schemeClr val="accent3">
                    <a:lumMod val="50000"/>
                  </a:schemeClr>
                </a:solidFill>
                <a:latin typeface="Arial Rounded MT Bold"/>
              </a:rPr>
              <a:t>Radish - Very shallow, can be grown with only 4-6 inches of depth</a:t>
            </a:r>
          </a:p>
          <a:p>
            <a:pPr fontAlgn="base"/>
            <a:r>
              <a:rPr lang="en-US" sz="1900" dirty="0">
                <a:solidFill>
                  <a:schemeClr val="accent3">
                    <a:lumMod val="50000"/>
                  </a:schemeClr>
                </a:solidFill>
                <a:latin typeface="Arial Rounded MT Bold"/>
              </a:rPr>
              <a:t>Spinach - Very shallow, can be grown with only 4-6 inches of depth</a:t>
            </a:r>
          </a:p>
          <a:p>
            <a:pPr fontAlgn="base"/>
            <a:r>
              <a:rPr lang="en-US" sz="1900" dirty="0">
                <a:solidFill>
                  <a:schemeClr val="accent3">
                    <a:lumMod val="50000"/>
                  </a:schemeClr>
                </a:solidFill>
                <a:latin typeface="Arial Rounded MT Bold"/>
              </a:rPr>
              <a:t>Strawberries - Roots are very shallow, but grow about 1 foot laterally</a:t>
            </a:r>
          </a:p>
          <a:p>
            <a:pPr fontAlgn="base"/>
            <a:r>
              <a:rPr lang="en-US" sz="1900" dirty="0">
                <a:solidFill>
                  <a:schemeClr val="accent3">
                    <a:lumMod val="50000"/>
                  </a:schemeClr>
                </a:solidFill>
                <a:latin typeface="Arial Rounded MT Bold"/>
              </a:rPr>
              <a:t>Most Herbs (basil, chive, cilantro, mint, oregano, parsley, tarragon, thyme)</a:t>
            </a:r>
          </a:p>
          <a:p>
            <a:pPr marL="0" indent="0" fontAlgn="base">
              <a:buNone/>
            </a:pPr>
            <a:endParaRPr lang="en-US" sz="1800" dirty="0">
              <a:solidFill>
                <a:schemeClr val="accent3">
                  <a:lumMod val="50000"/>
                </a:schemeClr>
              </a:solidFill>
            </a:endParaRPr>
          </a:p>
        </p:txBody>
      </p:sp>
      <p:sp>
        <p:nvSpPr>
          <p:cNvPr id="6" name="Rectangle 5"/>
          <p:cNvSpPr/>
          <p:nvPr/>
        </p:nvSpPr>
        <p:spPr>
          <a:xfrm>
            <a:off x="558800" y="2610683"/>
            <a:ext cx="3962400" cy="4524315"/>
          </a:xfrm>
          <a:prstGeom prst="rect">
            <a:avLst/>
          </a:prstGeom>
        </p:spPr>
        <p:txBody>
          <a:bodyPr wrap="square">
            <a:spAutoFit/>
          </a:bodyPr>
          <a:lstStyle/>
          <a:p>
            <a:pPr marL="285750" indent="-285750" fontAlgn="base">
              <a:buFont typeface="Arial" panose="020B0604020202020204" pitchFamily="34" charset="0"/>
              <a:buChar char="•"/>
            </a:pPr>
            <a:r>
              <a:rPr lang="en-US" dirty="0">
                <a:solidFill>
                  <a:schemeClr val="accent3">
                    <a:lumMod val="50000"/>
                  </a:schemeClr>
                </a:solidFill>
                <a:latin typeface="Arial Rounded MT Bold"/>
              </a:rPr>
              <a:t>Arugula</a:t>
            </a:r>
          </a:p>
          <a:p>
            <a:pPr marL="285750" indent="-285750" fontAlgn="base">
              <a:buFont typeface="Arial" panose="020B0604020202020204" pitchFamily="34" charset="0"/>
              <a:buChar char="•"/>
            </a:pPr>
            <a:r>
              <a:rPr lang="en-US" dirty="0">
                <a:solidFill>
                  <a:schemeClr val="accent3">
                    <a:lumMod val="50000"/>
                  </a:schemeClr>
                </a:solidFill>
                <a:latin typeface="Arial Rounded MT Bold"/>
              </a:rPr>
              <a:t>Blueberries - Roots are very shallow, but grow about 2’ wide</a:t>
            </a:r>
          </a:p>
          <a:p>
            <a:pPr marL="285750" indent="-285750" fontAlgn="base">
              <a:buFont typeface="Arial" panose="020B0604020202020204" pitchFamily="34" charset="0"/>
              <a:buChar char="•"/>
            </a:pPr>
            <a:r>
              <a:rPr lang="en-US" dirty="0">
                <a:solidFill>
                  <a:schemeClr val="accent3">
                    <a:lumMod val="50000"/>
                  </a:schemeClr>
                </a:solidFill>
                <a:latin typeface="Arial Rounded MT Bold"/>
              </a:rPr>
              <a:t>Broccoli, Bok Choy, Brussels Sprouts</a:t>
            </a:r>
          </a:p>
          <a:p>
            <a:pPr marL="285750" indent="-285750" fontAlgn="base">
              <a:buFont typeface="Arial" panose="020B0604020202020204" pitchFamily="34" charset="0"/>
              <a:buChar char="•"/>
            </a:pPr>
            <a:r>
              <a:rPr lang="en-US" dirty="0">
                <a:solidFill>
                  <a:schemeClr val="accent3">
                    <a:lumMod val="50000"/>
                  </a:schemeClr>
                </a:solidFill>
                <a:latin typeface="Arial Rounded MT Bold"/>
              </a:rPr>
              <a:t>Cabbage, Cauliflower, Celery, Collard Greens</a:t>
            </a:r>
          </a:p>
          <a:p>
            <a:pPr marL="285750" indent="-285750" fontAlgn="base">
              <a:buFont typeface="Arial" panose="020B0604020202020204" pitchFamily="34" charset="0"/>
              <a:buChar char="•"/>
            </a:pPr>
            <a:r>
              <a:rPr lang="en-US" dirty="0">
                <a:solidFill>
                  <a:schemeClr val="accent3">
                    <a:lumMod val="50000"/>
                  </a:schemeClr>
                </a:solidFill>
                <a:latin typeface="Arial Rounded MT Bold"/>
              </a:rPr>
              <a:t>Corn - Shallow, but roots spread about 20” wide</a:t>
            </a:r>
          </a:p>
          <a:p>
            <a:pPr marL="285750" indent="-285750" fontAlgn="base">
              <a:buFont typeface="Arial" panose="020B0604020202020204" pitchFamily="34" charset="0"/>
              <a:buChar char="•"/>
            </a:pPr>
            <a:r>
              <a:rPr lang="en-US" dirty="0">
                <a:solidFill>
                  <a:schemeClr val="accent3">
                    <a:lumMod val="50000"/>
                  </a:schemeClr>
                </a:solidFill>
                <a:latin typeface="Arial Rounded MT Bold"/>
              </a:rPr>
              <a:t>Jerusalem Artichoke</a:t>
            </a:r>
          </a:p>
          <a:p>
            <a:pPr marL="285750" indent="-285750" fontAlgn="base">
              <a:buFont typeface="Arial" panose="020B0604020202020204" pitchFamily="34" charset="0"/>
              <a:buChar char="•"/>
            </a:pPr>
            <a:r>
              <a:rPr lang="en-US" dirty="0">
                <a:solidFill>
                  <a:schemeClr val="accent3">
                    <a:lumMod val="50000"/>
                  </a:schemeClr>
                </a:solidFill>
                <a:latin typeface="Arial Rounded MT Bold"/>
              </a:rPr>
              <a:t>Kale, Kohlrabi</a:t>
            </a:r>
          </a:p>
          <a:p>
            <a:pPr marL="285750" indent="-285750" fontAlgn="base">
              <a:buFont typeface="Arial" panose="020B0604020202020204" pitchFamily="34" charset="0"/>
              <a:buChar char="•"/>
            </a:pPr>
            <a:r>
              <a:rPr lang="en-US" dirty="0">
                <a:solidFill>
                  <a:schemeClr val="accent3">
                    <a:lumMod val="50000"/>
                  </a:schemeClr>
                </a:solidFill>
                <a:latin typeface="Arial Rounded MT Bold"/>
              </a:rPr>
              <a:t>Leeks, Lettuce - Very shallow, can be grown with only 4-6” of depth</a:t>
            </a:r>
          </a:p>
          <a:p>
            <a:pPr marL="285750" indent="-285750" fontAlgn="base">
              <a:buFont typeface="Arial" panose="020B0604020202020204" pitchFamily="34" charset="0"/>
              <a:buChar char="•"/>
            </a:pPr>
            <a:r>
              <a:rPr lang="en-US" dirty="0">
                <a:solidFill>
                  <a:schemeClr val="accent3">
                    <a:lumMod val="50000"/>
                  </a:schemeClr>
                </a:solidFill>
                <a:latin typeface="Arial Rounded MT Bold"/>
              </a:rPr>
              <a:t>Napa Cabbage</a:t>
            </a:r>
          </a:p>
          <a:p>
            <a:pPr fontAlgn="base"/>
            <a:endParaRPr lang="en-US" dirty="0">
              <a:latin typeface="Arial Rounded MT Bold"/>
            </a:endParaRPr>
          </a:p>
        </p:txBody>
      </p:sp>
      <p:sp>
        <p:nvSpPr>
          <p:cNvPr id="10" name="Slide Number Placeholder 9"/>
          <p:cNvSpPr>
            <a:spLocks noGrp="1"/>
          </p:cNvSpPr>
          <p:nvPr>
            <p:ph type="sldNum" sz="quarter" idx="12"/>
          </p:nvPr>
        </p:nvSpPr>
        <p:spPr/>
        <p:txBody>
          <a:bodyPr/>
          <a:lstStyle/>
          <a:p>
            <a:fld id="{6100C325-4D87-48EE-9173-6DDE311C016F}" type="slidenum">
              <a:rPr lang="en-US" smtClean="0"/>
              <a:t>26</a:t>
            </a:fld>
            <a:endParaRPr lang="en-US" dirty="0"/>
          </a:p>
        </p:txBody>
      </p:sp>
    </p:spTree>
    <p:extLst>
      <p:ext uri="{BB962C8B-B14F-4D97-AF65-F5344CB8AC3E}">
        <p14:creationId xmlns:p14="http://schemas.microsoft.com/office/powerpoint/2010/main" val="3800593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noFill/>
        </p:spPr>
        <p:txBody>
          <a:bodyPr>
            <a:normAutofit fontScale="62500" lnSpcReduction="20000"/>
          </a:bodyPr>
          <a:lstStyle/>
          <a:p>
            <a:pPr marL="0" indent="0" fontAlgn="base">
              <a:buNone/>
            </a:pPr>
            <a:r>
              <a:rPr lang="en-US" sz="3800" b="1" dirty="0">
                <a:solidFill>
                  <a:schemeClr val="accent3">
                    <a:lumMod val="50000"/>
                  </a:schemeClr>
                </a:solidFill>
                <a:latin typeface="Arial Rounded MT Bold"/>
              </a:rPr>
              <a:t>Medium Rooting</a:t>
            </a:r>
            <a:endParaRPr lang="en-US" sz="3800" dirty="0">
              <a:solidFill>
                <a:schemeClr val="accent3">
                  <a:lumMod val="50000"/>
                </a:schemeClr>
              </a:solidFill>
              <a:latin typeface="Arial Rounded MT Bold"/>
            </a:endParaRPr>
          </a:p>
          <a:p>
            <a:pPr marL="0" indent="0" fontAlgn="base">
              <a:buNone/>
            </a:pPr>
            <a:r>
              <a:rPr lang="en-US" b="1" dirty="0">
                <a:solidFill>
                  <a:schemeClr val="accent3">
                    <a:lumMod val="50000"/>
                  </a:schemeClr>
                </a:solidFill>
                <a:latin typeface="Arial Rounded MT Bold"/>
              </a:rPr>
              <a:t>-Maximum depth of 16-24 inches, doesn't need more than 16 inches</a:t>
            </a:r>
          </a:p>
          <a:p>
            <a:pPr marL="0" indent="0" fontAlgn="base">
              <a:buNone/>
            </a:pPr>
            <a:endParaRPr lang="en-US" dirty="0">
              <a:solidFill>
                <a:schemeClr val="accent3">
                  <a:lumMod val="50000"/>
                </a:schemeClr>
              </a:solidFill>
              <a:latin typeface="Arial Rounded MT Bold"/>
            </a:endParaRPr>
          </a:p>
          <a:p>
            <a:pPr fontAlgn="base"/>
            <a:r>
              <a:rPr lang="en-US" dirty="0">
                <a:solidFill>
                  <a:schemeClr val="accent3">
                    <a:lumMod val="50000"/>
                  </a:schemeClr>
                </a:solidFill>
                <a:latin typeface="Arial Rounded MT Bold"/>
              </a:rPr>
              <a:t>Beans - Roots grow about 10” wide, Beets</a:t>
            </a:r>
          </a:p>
          <a:p>
            <a:pPr fontAlgn="base"/>
            <a:r>
              <a:rPr lang="en-US" dirty="0">
                <a:solidFill>
                  <a:schemeClr val="accent3">
                    <a:lumMod val="50000"/>
                  </a:schemeClr>
                </a:solidFill>
                <a:latin typeface="Arial Rounded MT Bold"/>
              </a:rPr>
              <a:t>Carrots, Cantaloupe, Chard</a:t>
            </a:r>
          </a:p>
          <a:p>
            <a:pPr fontAlgn="base"/>
            <a:r>
              <a:rPr lang="en-US" dirty="0">
                <a:solidFill>
                  <a:schemeClr val="accent3">
                    <a:lumMod val="50000"/>
                  </a:schemeClr>
                </a:solidFill>
                <a:latin typeface="Arial Rounded MT Bold"/>
              </a:rPr>
              <a:t>Cucumber - Roots grow about 20” wide</a:t>
            </a:r>
          </a:p>
          <a:p>
            <a:pPr fontAlgn="base"/>
            <a:r>
              <a:rPr lang="en-US" dirty="0">
                <a:solidFill>
                  <a:schemeClr val="accent3">
                    <a:lumMod val="50000"/>
                  </a:schemeClr>
                </a:solidFill>
                <a:latin typeface="Arial Rounded MT Bold"/>
              </a:rPr>
              <a:t>Eggplant</a:t>
            </a:r>
          </a:p>
          <a:p>
            <a:pPr fontAlgn="base"/>
            <a:r>
              <a:rPr lang="en-US" dirty="0">
                <a:solidFill>
                  <a:schemeClr val="accent3">
                    <a:lumMod val="50000"/>
                  </a:schemeClr>
                </a:solidFill>
                <a:latin typeface="Arial Rounded MT Bold"/>
              </a:rPr>
              <a:t>Peppers, Peas</a:t>
            </a:r>
          </a:p>
          <a:p>
            <a:pPr fontAlgn="base"/>
            <a:r>
              <a:rPr lang="en-US" dirty="0">
                <a:solidFill>
                  <a:schemeClr val="accent3">
                    <a:lumMod val="50000"/>
                  </a:schemeClr>
                </a:solidFill>
                <a:latin typeface="Arial Rounded MT Bold"/>
              </a:rPr>
              <a:t>Rosemary, Rutabagas</a:t>
            </a:r>
          </a:p>
          <a:p>
            <a:pPr fontAlgn="base"/>
            <a:r>
              <a:rPr lang="en-US" dirty="0">
                <a:solidFill>
                  <a:schemeClr val="accent3">
                    <a:lumMod val="50000"/>
                  </a:schemeClr>
                </a:solidFill>
                <a:latin typeface="Arial Rounded MT Bold"/>
              </a:rPr>
              <a:t>Sage, Squash, Summer Squash</a:t>
            </a:r>
          </a:p>
          <a:p>
            <a:pPr fontAlgn="base"/>
            <a:r>
              <a:rPr lang="en-US" dirty="0">
                <a:solidFill>
                  <a:schemeClr val="accent3">
                    <a:lumMod val="50000"/>
                  </a:schemeClr>
                </a:solidFill>
                <a:latin typeface="Arial Rounded MT Bold"/>
              </a:rPr>
              <a:t>Turnips</a:t>
            </a:r>
          </a:p>
          <a:p>
            <a:pPr fontAlgn="base"/>
            <a:endParaRPr lang="en-US" dirty="0"/>
          </a:p>
          <a:p>
            <a:endParaRPr lang="en-US" dirty="0"/>
          </a:p>
        </p:txBody>
      </p:sp>
      <p:sp>
        <p:nvSpPr>
          <p:cNvPr id="4" name="Content Placeholder 3"/>
          <p:cNvSpPr>
            <a:spLocks noGrp="1"/>
          </p:cNvSpPr>
          <p:nvPr>
            <p:ph sz="half" idx="2"/>
          </p:nvPr>
        </p:nvSpPr>
        <p:spPr/>
        <p:txBody>
          <a:bodyPr>
            <a:normAutofit fontScale="62500" lnSpcReduction="20000"/>
          </a:bodyPr>
          <a:lstStyle/>
          <a:p>
            <a:pPr marL="0" indent="0" fontAlgn="base">
              <a:buNone/>
            </a:pPr>
            <a:r>
              <a:rPr lang="en-US" sz="3800" b="1" dirty="0">
                <a:solidFill>
                  <a:schemeClr val="accent3">
                    <a:lumMod val="50000"/>
                  </a:schemeClr>
                </a:solidFill>
                <a:latin typeface="Arial Rounded MT Bold"/>
              </a:rPr>
              <a:t>Deep Rooting</a:t>
            </a:r>
            <a:endParaRPr lang="en-US" sz="3800" dirty="0">
              <a:solidFill>
                <a:schemeClr val="accent3">
                  <a:lumMod val="50000"/>
                </a:schemeClr>
              </a:solidFill>
              <a:latin typeface="Arial Rounded MT Bold"/>
            </a:endParaRPr>
          </a:p>
          <a:p>
            <a:pPr marL="0" indent="0" fontAlgn="base">
              <a:buNone/>
            </a:pPr>
            <a:r>
              <a:rPr lang="en-US" b="1" dirty="0">
                <a:solidFill>
                  <a:schemeClr val="accent3">
                    <a:lumMod val="50000"/>
                  </a:schemeClr>
                </a:solidFill>
                <a:latin typeface="Arial Rounded MT Bold"/>
              </a:rPr>
              <a:t>-Maximum depth of 36+ inches, requires at least 24 inches</a:t>
            </a:r>
          </a:p>
          <a:p>
            <a:pPr fontAlgn="base"/>
            <a:endParaRPr lang="en-US" dirty="0">
              <a:solidFill>
                <a:schemeClr val="accent3">
                  <a:lumMod val="50000"/>
                </a:schemeClr>
              </a:solidFill>
              <a:latin typeface="Arial Rounded MT Bold"/>
            </a:endParaRPr>
          </a:p>
          <a:p>
            <a:pPr fontAlgn="base"/>
            <a:r>
              <a:rPr lang="en-US" dirty="0">
                <a:solidFill>
                  <a:schemeClr val="accent3">
                    <a:lumMod val="50000"/>
                  </a:schemeClr>
                </a:solidFill>
                <a:latin typeface="Arial Rounded MT Bold"/>
              </a:rPr>
              <a:t>Artichoke</a:t>
            </a:r>
          </a:p>
          <a:p>
            <a:pPr fontAlgn="base"/>
            <a:r>
              <a:rPr lang="en-US" dirty="0">
                <a:solidFill>
                  <a:schemeClr val="accent3">
                    <a:lumMod val="50000"/>
                  </a:schemeClr>
                </a:solidFill>
                <a:latin typeface="Arial Rounded MT Bold"/>
              </a:rPr>
              <a:t>Asparagus</a:t>
            </a:r>
          </a:p>
          <a:p>
            <a:pPr fontAlgn="base"/>
            <a:r>
              <a:rPr lang="en-US" dirty="0">
                <a:solidFill>
                  <a:schemeClr val="accent3">
                    <a:lumMod val="50000"/>
                  </a:schemeClr>
                </a:solidFill>
                <a:latin typeface="Arial Rounded MT Bold"/>
              </a:rPr>
              <a:t>Parsnips</a:t>
            </a:r>
          </a:p>
          <a:p>
            <a:pPr fontAlgn="base"/>
            <a:r>
              <a:rPr lang="en-US" dirty="0">
                <a:solidFill>
                  <a:schemeClr val="accent3">
                    <a:lumMod val="50000"/>
                  </a:schemeClr>
                </a:solidFill>
                <a:latin typeface="Arial Rounded MT Bold"/>
              </a:rPr>
              <a:t>Pumpkins</a:t>
            </a:r>
          </a:p>
          <a:p>
            <a:pPr fontAlgn="base"/>
            <a:r>
              <a:rPr lang="en-US" dirty="0">
                <a:solidFill>
                  <a:schemeClr val="accent3">
                    <a:lumMod val="50000"/>
                  </a:schemeClr>
                </a:solidFill>
                <a:latin typeface="Arial Rounded MT Bold"/>
              </a:rPr>
              <a:t>Rhubarb</a:t>
            </a:r>
          </a:p>
          <a:p>
            <a:pPr fontAlgn="base"/>
            <a:r>
              <a:rPr lang="en-US" dirty="0">
                <a:solidFill>
                  <a:schemeClr val="accent3">
                    <a:lumMod val="50000"/>
                  </a:schemeClr>
                </a:solidFill>
                <a:latin typeface="Arial Rounded MT Bold"/>
              </a:rPr>
              <a:t>Squash, Winter</a:t>
            </a:r>
          </a:p>
          <a:p>
            <a:pPr fontAlgn="base"/>
            <a:r>
              <a:rPr lang="en-US" dirty="0">
                <a:solidFill>
                  <a:schemeClr val="accent3">
                    <a:lumMod val="50000"/>
                  </a:schemeClr>
                </a:solidFill>
                <a:latin typeface="Arial Rounded MT Bold"/>
              </a:rPr>
              <a:t>Sweet Potatoes</a:t>
            </a:r>
          </a:p>
          <a:p>
            <a:pPr fontAlgn="base"/>
            <a:r>
              <a:rPr lang="en-US" dirty="0">
                <a:solidFill>
                  <a:schemeClr val="accent3">
                    <a:lumMod val="50000"/>
                  </a:schemeClr>
                </a:solidFill>
                <a:latin typeface="Arial Rounded MT Bold"/>
              </a:rPr>
              <a:t>Tomatoes</a:t>
            </a:r>
          </a:p>
          <a:p>
            <a:pPr fontAlgn="base"/>
            <a:r>
              <a:rPr lang="en-US" dirty="0">
                <a:solidFill>
                  <a:schemeClr val="accent3">
                    <a:lumMod val="50000"/>
                  </a:schemeClr>
                </a:solidFill>
                <a:latin typeface="Arial Rounded MT Bold"/>
              </a:rPr>
              <a:t>Watermelon</a:t>
            </a:r>
          </a:p>
          <a:p>
            <a:endParaRPr lang="en-US" dirty="0"/>
          </a:p>
        </p:txBody>
      </p:sp>
      <p:sp>
        <p:nvSpPr>
          <p:cNvPr id="6" name="Slide Number Placeholder 5"/>
          <p:cNvSpPr>
            <a:spLocks noGrp="1"/>
          </p:cNvSpPr>
          <p:nvPr>
            <p:ph type="sldNum" sz="quarter" idx="12"/>
          </p:nvPr>
        </p:nvSpPr>
        <p:spPr/>
        <p:txBody>
          <a:bodyPr/>
          <a:lstStyle/>
          <a:p>
            <a:fld id="{6100C325-4D87-48EE-9173-6DDE311C016F}" type="slidenum">
              <a:rPr lang="en-US" smtClean="0"/>
              <a:t>27</a:t>
            </a:fld>
            <a:endParaRPr lang="en-US" dirty="0"/>
          </a:p>
        </p:txBody>
      </p:sp>
    </p:spTree>
    <p:extLst>
      <p:ext uri="{BB962C8B-B14F-4D97-AF65-F5344CB8AC3E}">
        <p14:creationId xmlns:p14="http://schemas.microsoft.com/office/powerpoint/2010/main" val="3950209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753600"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029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65" y="1409700"/>
            <a:ext cx="830427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821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solidFill>
            <a:srgbClr val="E0DE76"/>
          </a:solidFill>
          <a:ln w="19050">
            <a:solidFill>
              <a:schemeClr val="bg1">
                <a:lumMod val="50000"/>
              </a:schemeClr>
            </a:solidFill>
          </a:ln>
        </p:spPr>
        <p:txBody>
          <a:bodyPr>
            <a:normAutofit fontScale="90000"/>
          </a:bodyPr>
          <a:lstStyle/>
          <a:p>
            <a:r>
              <a:rPr lang="en-US" b="1" dirty="0">
                <a:solidFill>
                  <a:schemeClr val="accent3">
                    <a:lumMod val="50000"/>
                  </a:schemeClr>
                </a:solidFill>
                <a:latin typeface="Arial Rounded MT Bold"/>
              </a:rPr>
              <a:t>Basic Elements of Garden Design</a:t>
            </a:r>
          </a:p>
        </p:txBody>
      </p:sp>
      <p:sp>
        <p:nvSpPr>
          <p:cNvPr id="3" name="Content Placeholder 2"/>
          <p:cNvSpPr>
            <a:spLocks noGrp="1"/>
          </p:cNvSpPr>
          <p:nvPr>
            <p:ph idx="1"/>
          </p:nvPr>
        </p:nvSpPr>
        <p:spPr>
          <a:xfrm>
            <a:off x="228600" y="1600202"/>
            <a:ext cx="8763000" cy="4525963"/>
          </a:xfrm>
        </p:spPr>
        <p:txBody>
          <a:bodyPr>
            <a:normAutofit lnSpcReduction="10000"/>
          </a:bodyPr>
          <a:lstStyle/>
          <a:p>
            <a:r>
              <a:rPr lang="en-US" dirty="0">
                <a:solidFill>
                  <a:schemeClr val="accent3">
                    <a:lumMod val="50000"/>
                  </a:schemeClr>
                </a:solidFill>
                <a:latin typeface="Arial Rounded MT Bold"/>
              </a:rPr>
              <a:t>Surfaces</a:t>
            </a:r>
          </a:p>
          <a:p>
            <a:r>
              <a:rPr lang="en-US" dirty="0">
                <a:solidFill>
                  <a:schemeClr val="accent3">
                    <a:lumMod val="50000"/>
                  </a:schemeClr>
                </a:solidFill>
                <a:latin typeface="Arial Rounded MT Bold"/>
              </a:rPr>
              <a:t>Boundaries</a:t>
            </a:r>
          </a:p>
          <a:p>
            <a:r>
              <a:rPr lang="en-US" dirty="0">
                <a:solidFill>
                  <a:schemeClr val="accent3">
                    <a:lumMod val="50000"/>
                  </a:schemeClr>
                </a:solidFill>
                <a:latin typeface="Arial Rounded MT Bold"/>
              </a:rPr>
              <a:t>Containers</a:t>
            </a:r>
          </a:p>
          <a:p>
            <a:r>
              <a:rPr lang="en-US" dirty="0">
                <a:solidFill>
                  <a:schemeClr val="accent3">
                    <a:lumMod val="50000"/>
                  </a:schemeClr>
                </a:solidFill>
                <a:latin typeface="Arial Rounded MT Bold"/>
              </a:rPr>
              <a:t>Water Features</a:t>
            </a:r>
          </a:p>
          <a:p>
            <a:r>
              <a:rPr lang="en-US" dirty="0">
                <a:solidFill>
                  <a:schemeClr val="accent3">
                    <a:lumMod val="50000"/>
                  </a:schemeClr>
                </a:solidFill>
                <a:latin typeface="Arial Rounded MT Bold"/>
              </a:rPr>
              <a:t>Time Constraints</a:t>
            </a:r>
          </a:p>
          <a:p>
            <a:r>
              <a:rPr lang="en-US" dirty="0">
                <a:solidFill>
                  <a:schemeClr val="accent3">
                    <a:lumMod val="50000"/>
                  </a:schemeClr>
                </a:solidFill>
                <a:latin typeface="Arial Rounded MT Bold"/>
              </a:rPr>
              <a:t>Use of Plants,</a:t>
            </a:r>
          </a:p>
          <a:p>
            <a:pPr marL="0" indent="0">
              <a:buNone/>
            </a:pPr>
            <a:r>
              <a:rPr lang="en-US" dirty="0">
                <a:solidFill>
                  <a:schemeClr val="accent3">
                    <a:lumMod val="50000"/>
                  </a:schemeClr>
                </a:solidFill>
                <a:latin typeface="Arial Rounded MT Bold"/>
              </a:rPr>
              <a:t>Color, Form &amp; </a:t>
            </a:r>
          </a:p>
          <a:p>
            <a:pPr marL="0" indent="0">
              <a:buNone/>
            </a:pPr>
            <a:r>
              <a:rPr lang="en-US" dirty="0">
                <a:solidFill>
                  <a:schemeClr val="accent3">
                    <a:lumMod val="50000"/>
                  </a:schemeClr>
                </a:solidFill>
                <a:latin typeface="Arial Rounded MT Bold"/>
              </a:rPr>
              <a:t>Seasonal Variation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676400"/>
            <a:ext cx="4572000" cy="34616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100C325-4D87-48EE-9173-6DDE311C016F}" type="slidenum">
              <a:rPr lang="en-US" smtClean="0"/>
              <a:t>3</a:t>
            </a:fld>
            <a:endParaRPr lang="en-US" dirty="0"/>
          </a:p>
        </p:txBody>
      </p:sp>
    </p:spTree>
    <p:extLst>
      <p:ext uri="{BB962C8B-B14F-4D97-AF65-F5344CB8AC3E}">
        <p14:creationId xmlns:p14="http://schemas.microsoft.com/office/powerpoint/2010/main" val="939939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63905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867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432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309" y="39624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140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05000"/>
            <a:ext cx="704019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2096" y="304800"/>
            <a:ext cx="8229600" cy="1143000"/>
          </a:xfrm>
          <a:solidFill>
            <a:srgbClr val="FFFF99"/>
          </a:solidFill>
          <a:ln w="19050">
            <a:solidFill>
              <a:schemeClr val="tx1"/>
            </a:solidFill>
          </a:ln>
        </p:spPr>
        <p:txBody>
          <a:bodyPr/>
          <a:lstStyle/>
          <a:p>
            <a:r>
              <a:rPr lang="en-US" b="1" dirty="0">
                <a:solidFill>
                  <a:schemeClr val="accent3">
                    <a:lumMod val="50000"/>
                  </a:schemeClr>
                </a:solidFill>
                <a:latin typeface="Arial Rounded MT Bold"/>
              </a:rPr>
              <a:t>Potting/Planting/Soil Mixes</a:t>
            </a:r>
          </a:p>
        </p:txBody>
      </p:sp>
    </p:spTree>
    <p:extLst>
      <p:ext uri="{BB962C8B-B14F-4D97-AF65-F5344CB8AC3E}">
        <p14:creationId xmlns:p14="http://schemas.microsoft.com/office/powerpoint/2010/main" val="1947013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860611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04800"/>
            <a:ext cx="8229600" cy="1143000"/>
          </a:xfrm>
          <a:noFill/>
          <a:ln w="19050">
            <a:noFill/>
          </a:ln>
        </p:spPr>
        <p:txBody>
          <a:bodyPr/>
          <a:lstStyle/>
          <a:p>
            <a:r>
              <a:rPr lang="en-US" dirty="0"/>
              <a:t>Guaranteed Analysis</a:t>
            </a:r>
          </a:p>
        </p:txBody>
      </p:sp>
      <p:sp>
        <p:nvSpPr>
          <p:cNvPr id="3" name="Down Arrow 2"/>
          <p:cNvSpPr/>
          <p:nvPr/>
        </p:nvSpPr>
        <p:spPr>
          <a:xfrm rot="5565784">
            <a:off x="3886200" y="469696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rot="5400000">
            <a:off x="6629401" y="387896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5400000">
            <a:off x="3429000" y="2971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426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3935016"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259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9C7E0B-C036-481B-81C6-3897EB7C46A9}"/>
              </a:ext>
            </a:extLst>
          </p:cNvPr>
          <p:cNvSpPr>
            <a:spLocks noGrp="1"/>
          </p:cNvSpPr>
          <p:nvPr>
            <p:ph type="sldNum" sz="quarter" idx="12"/>
          </p:nvPr>
        </p:nvSpPr>
        <p:spPr/>
        <p:txBody>
          <a:bodyPr/>
          <a:lstStyle/>
          <a:p>
            <a:fld id="{6100C325-4D87-48EE-9173-6DDE311C016F}" type="slidenum">
              <a:rPr lang="en-US" smtClean="0"/>
              <a:t>35</a:t>
            </a:fld>
            <a:endParaRPr lang="en-US" dirty="0"/>
          </a:p>
        </p:txBody>
      </p:sp>
      <p:pic>
        <p:nvPicPr>
          <p:cNvPr id="5" name="Picture 4">
            <a:extLst>
              <a:ext uri="{FF2B5EF4-FFF2-40B4-BE49-F238E27FC236}">
                <a16:creationId xmlns:a16="http://schemas.microsoft.com/office/drawing/2014/main" id="{242E7CDB-796B-4671-83C8-9C2500DCB158}"/>
              </a:ext>
            </a:extLst>
          </p:cNvPr>
          <p:cNvPicPr>
            <a:picLocks noChangeAspect="1"/>
          </p:cNvPicPr>
          <p:nvPr/>
        </p:nvPicPr>
        <p:blipFill>
          <a:blip r:embed="rId2"/>
          <a:stretch>
            <a:fillRect/>
          </a:stretch>
        </p:blipFill>
        <p:spPr>
          <a:xfrm>
            <a:off x="0" y="875109"/>
            <a:ext cx="9144000" cy="5107781"/>
          </a:xfrm>
          <a:prstGeom prst="rect">
            <a:avLst/>
          </a:prstGeom>
        </p:spPr>
      </p:pic>
    </p:spTree>
    <p:extLst>
      <p:ext uri="{BB962C8B-B14F-4D97-AF65-F5344CB8AC3E}">
        <p14:creationId xmlns:p14="http://schemas.microsoft.com/office/powerpoint/2010/main" val="300620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8239066"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b="1" dirty="0">
                <a:latin typeface="Arial Rounded MT Bold"/>
              </a:rPr>
              <a:t>Specialty Mix Blends</a:t>
            </a:r>
            <a:br>
              <a:rPr lang="en-US" b="1" dirty="0">
                <a:latin typeface="Arial Rounded MT Bold"/>
              </a:rPr>
            </a:br>
            <a:r>
              <a:rPr lang="en-US" sz="2700" b="1" dirty="0">
                <a:latin typeface="Arial Rounded MT Bold"/>
              </a:rPr>
              <a:t>Cactus &amp; Succulent Example: </a:t>
            </a:r>
            <a:br>
              <a:rPr lang="en-US" sz="2700" b="1" dirty="0">
                <a:latin typeface="Arial Rounded MT Bold"/>
              </a:rPr>
            </a:br>
            <a:r>
              <a:rPr lang="en-US" sz="2700" b="1" dirty="0">
                <a:latin typeface="Arial Rounded MT Bold"/>
              </a:rPr>
              <a:t> pumice, aged fir bark, aged redwood and sand</a:t>
            </a:r>
            <a:endParaRPr lang="en-US" b="1" dirty="0">
              <a:latin typeface="Arial Rounded MT Bold"/>
            </a:endParaRPr>
          </a:p>
        </p:txBody>
      </p:sp>
      <p:sp>
        <p:nvSpPr>
          <p:cNvPr id="3" name="Down Arrow 2"/>
          <p:cNvSpPr/>
          <p:nvPr/>
        </p:nvSpPr>
        <p:spPr>
          <a:xfrm>
            <a:off x="6324600" y="1676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273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03274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solidFill>
            <a:srgbClr val="FFFF99"/>
          </a:solidFill>
          <a:ln w="19050">
            <a:solidFill>
              <a:schemeClr val="accent3">
                <a:lumMod val="50000"/>
              </a:schemeClr>
            </a:solidFill>
          </a:ln>
        </p:spPr>
        <p:txBody>
          <a:bodyPr/>
          <a:lstStyle/>
          <a:p>
            <a:r>
              <a:rPr lang="en-US" b="1" dirty="0">
                <a:solidFill>
                  <a:schemeClr val="accent3">
                    <a:lumMod val="50000"/>
                  </a:schemeClr>
                </a:solidFill>
                <a:latin typeface="Arial Rounded MT Bold"/>
              </a:rPr>
              <a:t>Soil Amendments</a:t>
            </a:r>
          </a:p>
        </p:txBody>
      </p:sp>
      <p:pic>
        <p:nvPicPr>
          <p:cNvPr id="5123"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57800" y="1752600"/>
            <a:ext cx="290092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70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99"/>
          </a:solidFill>
          <a:ln w="19050">
            <a:solidFill>
              <a:schemeClr val="accent3">
                <a:lumMod val="50000"/>
              </a:schemeClr>
            </a:solidFill>
          </a:ln>
        </p:spPr>
        <p:txBody>
          <a:bodyPr/>
          <a:lstStyle/>
          <a:p>
            <a:r>
              <a:rPr lang="en-US" b="1" dirty="0">
                <a:solidFill>
                  <a:schemeClr val="accent3">
                    <a:lumMod val="50000"/>
                  </a:schemeClr>
                </a:solidFill>
                <a:latin typeface="Arial Rounded MT Bold"/>
              </a:rPr>
              <a:t>Fertilizing – So Many Choices</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6002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515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hape 266"/>
          <p:cNvSpPr txBox="1">
            <a:spLocks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spcBef>
                <a:spcPct val="20000"/>
              </a:spcBef>
              <a:buChar char="•"/>
              <a:defRPr sz="3200">
                <a:solidFill>
                  <a:schemeClr val="tx1"/>
                </a:solidFill>
                <a:latin typeface="Arial" pitchFamily="34" charset="0"/>
                <a:ea typeface="MS PGothic" pitchFamily="34" charset="-128"/>
                <a:cs typeface="Arial" pitchFamily="34" charset="0"/>
              </a:defRPr>
            </a:lvl1pPr>
            <a:lvl2pPr marL="742950" indent="-285750">
              <a:spcBef>
                <a:spcPct val="20000"/>
              </a:spcBef>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algn="r" fontAlgn="base">
              <a:spcBef>
                <a:spcPct val="0"/>
              </a:spcBef>
              <a:spcAft>
                <a:spcPct val="0"/>
              </a:spcAft>
              <a:buClr>
                <a:srgbClr val="888888"/>
              </a:buClr>
              <a:buSzPct val="25000"/>
              <a:buFontTx/>
              <a:buNone/>
            </a:pPr>
            <a:fld id="{ED92CFC8-DCB6-4B48-B100-96C74F692A3F}" type="slidenum">
              <a:rPr lang="en-US" altLang="en-US" sz="1200" i="1">
                <a:solidFill>
                  <a:srgbClr val="888888"/>
                </a:solidFill>
                <a:sym typeface="Arial" pitchFamily="34" charset="0"/>
              </a:rPr>
              <a:pPr algn="r" fontAlgn="base">
                <a:spcBef>
                  <a:spcPct val="0"/>
                </a:spcBef>
                <a:spcAft>
                  <a:spcPct val="0"/>
                </a:spcAft>
                <a:buClr>
                  <a:srgbClr val="888888"/>
                </a:buClr>
                <a:buSzPct val="25000"/>
                <a:buFontTx/>
                <a:buNone/>
              </a:pPr>
              <a:t>39</a:t>
            </a:fld>
            <a:endParaRPr lang="en-US" altLang="en-US" sz="1200" i="1">
              <a:solidFill>
                <a:srgbClr val="888888"/>
              </a:solidFill>
              <a:sym typeface="Arial" pitchFamily="34" charset="0"/>
            </a:endParaRPr>
          </a:p>
        </p:txBody>
      </p:sp>
      <p:pic>
        <p:nvPicPr>
          <p:cNvPr id="217091" name="Shape 26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16563"/>
            <a:ext cx="914400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888" y="276225"/>
            <a:ext cx="8332787"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TextBox 3"/>
          <p:cNvSpPr txBox="1">
            <a:spLocks noChangeArrowheads="1"/>
          </p:cNvSpPr>
          <p:nvPr/>
        </p:nvSpPr>
        <p:spPr bwMode="auto">
          <a:xfrm>
            <a:off x="3411538" y="3932238"/>
            <a:ext cx="2308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MS PGothic" pitchFamily="34" charset="-128"/>
                <a:cs typeface="Arial" pitchFamily="34" charset="0"/>
              </a:defRPr>
            </a:lvl1pPr>
            <a:lvl2pPr marL="742950" indent="-285750">
              <a:spcBef>
                <a:spcPct val="20000"/>
              </a:spcBef>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eaLnBrk="0" fontAlgn="base" hangingPunct="0">
              <a:spcBef>
                <a:spcPct val="0"/>
              </a:spcBef>
              <a:spcAft>
                <a:spcPct val="0"/>
              </a:spcAft>
              <a:buFontTx/>
              <a:buNone/>
            </a:pPr>
            <a:r>
              <a:rPr lang="en-US" altLang="en-US" sz="1000">
                <a:solidFill>
                  <a:srgbClr val="000000"/>
                </a:solidFill>
                <a:sym typeface="Arial" pitchFamily="34" charset="0"/>
              </a:rPr>
              <a:t>Illustration from www.milorganite.com</a:t>
            </a:r>
          </a:p>
        </p:txBody>
      </p:sp>
      <p:sp>
        <p:nvSpPr>
          <p:cNvPr id="217094" name="TextBox 5"/>
          <p:cNvSpPr txBox="1">
            <a:spLocks noChangeArrowheads="1"/>
          </p:cNvSpPr>
          <p:nvPr/>
        </p:nvSpPr>
        <p:spPr bwMode="auto">
          <a:xfrm>
            <a:off x="0" y="4084638"/>
            <a:ext cx="473075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MS PGothic" pitchFamily="34" charset="-128"/>
                <a:cs typeface="Arial" pitchFamily="34" charset="0"/>
              </a:defRPr>
            </a:lvl1pPr>
            <a:lvl2pPr>
              <a:spcBef>
                <a:spcPct val="20000"/>
              </a:spcBef>
              <a:buChar char="–"/>
              <a:defRPr sz="2800">
                <a:solidFill>
                  <a:schemeClr val="tx1"/>
                </a:solidFill>
                <a:latin typeface="Arial" pitchFamily="34" charset="0"/>
                <a:ea typeface="Arial" pitchFamily="34" charset="0"/>
                <a:cs typeface="Arial" pitchFamily="34" charset="0"/>
              </a:defRPr>
            </a:lvl2pPr>
            <a:lvl3pPr marL="1143000" indent="-22860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fontAlgn="base">
              <a:spcBef>
                <a:spcPts val="600"/>
              </a:spcBef>
              <a:spcAft>
                <a:spcPct val="0"/>
              </a:spcAft>
              <a:buClr>
                <a:srgbClr val="000000"/>
              </a:buClr>
              <a:buFontTx/>
              <a:buNone/>
            </a:pPr>
            <a:r>
              <a:rPr lang="en-US" altLang="en-US" b="1">
                <a:solidFill>
                  <a:srgbClr val="000000"/>
                </a:solidFill>
                <a:latin typeface="Calibri" pitchFamily="34" charset="0"/>
                <a:sym typeface="Calibri" pitchFamily="34" charset="0"/>
              </a:rPr>
              <a:t>    </a:t>
            </a:r>
            <a:r>
              <a:rPr lang="en-US" altLang="en-US" sz="2800" b="1">
                <a:solidFill>
                  <a:srgbClr val="000000"/>
                </a:solidFill>
                <a:latin typeface="Calibri" pitchFamily="34" charset="0"/>
                <a:sym typeface="Calibri" pitchFamily="34" charset="0"/>
              </a:rPr>
              <a:t> Organic </a:t>
            </a:r>
          </a:p>
          <a:p>
            <a:pPr lvl="1" fontAlgn="base">
              <a:spcBef>
                <a:spcPts val="500"/>
              </a:spcBef>
              <a:spcAft>
                <a:spcPct val="0"/>
              </a:spcAft>
              <a:buClr>
                <a:srgbClr val="000000"/>
              </a:buClr>
              <a:buFontTx/>
              <a:buNone/>
            </a:pPr>
            <a:r>
              <a:rPr lang="en-US" altLang="en-US" sz="2200" b="1">
                <a:solidFill>
                  <a:srgbClr val="000000"/>
                </a:solidFill>
                <a:latin typeface="Calibri" pitchFamily="34" charset="0"/>
                <a:ea typeface="MS PGothic" pitchFamily="34" charset="-128"/>
                <a:sym typeface="Calibri" pitchFamily="34" charset="0"/>
              </a:rPr>
              <a:t>-Slower-acting, sustained release</a:t>
            </a:r>
          </a:p>
          <a:p>
            <a:pPr lvl="1" fontAlgn="base">
              <a:spcBef>
                <a:spcPts val="500"/>
              </a:spcBef>
              <a:spcAft>
                <a:spcPct val="0"/>
              </a:spcAft>
              <a:buClr>
                <a:srgbClr val="000000"/>
              </a:buClr>
              <a:buFontTx/>
              <a:buNone/>
            </a:pPr>
            <a:r>
              <a:rPr lang="en-US" altLang="en-US" sz="2200" b="1">
                <a:solidFill>
                  <a:srgbClr val="000000"/>
                </a:solidFill>
                <a:latin typeface="Calibri" pitchFamily="34" charset="0"/>
                <a:ea typeface="MS PGothic" pitchFamily="34" charset="-128"/>
                <a:sym typeface="Calibri" pitchFamily="34" charset="0"/>
              </a:rPr>
              <a:t>-Requires microbiological activity        to make nutrients available</a:t>
            </a:r>
          </a:p>
          <a:p>
            <a:pPr lvl="1" fontAlgn="base">
              <a:spcBef>
                <a:spcPts val="500"/>
              </a:spcBef>
              <a:spcAft>
                <a:spcPct val="0"/>
              </a:spcAft>
              <a:buClr>
                <a:srgbClr val="000000"/>
              </a:buClr>
              <a:buFontTx/>
              <a:buNone/>
            </a:pPr>
            <a:r>
              <a:rPr lang="en-US" altLang="en-US" sz="2200" b="1">
                <a:solidFill>
                  <a:srgbClr val="000000"/>
                </a:solidFill>
                <a:latin typeface="Calibri" pitchFamily="34" charset="0"/>
                <a:ea typeface="MS PGothic" pitchFamily="34" charset="-128"/>
                <a:sym typeface="Calibri" pitchFamily="34" charset="0"/>
              </a:rPr>
              <a:t>-Longer-lasting</a:t>
            </a:r>
          </a:p>
          <a:p>
            <a:pPr lvl="1" fontAlgn="base">
              <a:spcBef>
                <a:spcPts val="500"/>
              </a:spcBef>
              <a:spcAft>
                <a:spcPct val="0"/>
              </a:spcAft>
              <a:buClr>
                <a:srgbClr val="000000"/>
              </a:buClr>
              <a:buFont typeface="Noto Sans Symbols" charset="0"/>
              <a:buChar char="▪"/>
            </a:pPr>
            <a:endParaRPr lang="en-US" altLang="en-US" sz="2200" b="1">
              <a:solidFill>
                <a:srgbClr val="000000"/>
              </a:solidFill>
              <a:latin typeface="Calibri" pitchFamily="34" charset="0"/>
              <a:ea typeface="MS PGothic" pitchFamily="34" charset="-128"/>
              <a:sym typeface="Calibri" pitchFamily="34" charset="0"/>
            </a:endParaRPr>
          </a:p>
          <a:p>
            <a:pPr lvl="1" fontAlgn="base">
              <a:spcBef>
                <a:spcPts val="500"/>
              </a:spcBef>
              <a:spcAft>
                <a:spcPct val="0"/>
              </a:spcAft>
              <a:buClr>
                <a:srgbClr val="000000"/>
              </a:buClr>
              <a:buFont typeface="Noto Sans Symbols" charset="0"/>
              <a:buChar char="▪"/>
            </a:pPr>
            <a:endParaRPr lang="en-US" altLang="en-US" sz="2200" b="1">
              <a:solidFill>
                <a:srgbClr val="000000"/>
              </a:solidFill>
              <a:latin typeface="Calibri" pitchFamily="34" charset="0"/>
              <a:ea typeface="MS PGothic" pitchFamily="34" charset="-128"/>
              <a:sym typeface="Calibri" pitchFamily="34" charset="0"/>
            </a:endParaRPr>
          </a:p>
          <a:p>
            <a:pPr eaLnBrk="0" fontAlgn="base" hangingPunct="0">
              <a:spcBef>
                <a:spcPct val="0"/>
              </a:spcBef>
              <a:spcAft>
                <a:spcPct val="0"/>
              </a:spcAft>
              <a:buFontTx/>
              <a:buNone/>
            </a:pPr>
            <a:endParaRPr lang="en-US" altLang="en-US" sz="1400">
              <a:solidFill>
                <a:srgbClr val="000000"/>
              </a:solidFill>
              <a:sym typeface="Arial" pitchFamily="34" charset="0"/>
            </a:endParaRPr>
          </a:p>
        </p:txBody>
      </p:sp>
      <p:sp>
        <p:nvSpPr>
          <p:cNvPr id="217095" name="Shape 265"/>
          <p:cNvSpPr>
            <a:spLocks noGrp="1"/>
          </p:cNvSpPr>
          <p:nvPr>
            <p:ph type="body" idx="1"/>
          </p:nvPr>
        </p:nvSpPr>
        <p:spPr>
          <a:xfrm>
            <a:off x="4160838" y="4090988"/>
            <a:ext cx="4983162" cy="2874962"/>
          </a:xfrm>
        </p:spPr>
        <p:txBody>
          <a:bodyPr tIns="45700" bIns="45700"/>
          <a:lstStyle/>
          <a:p>
            <a:pPr marL="0" indent="0" eaLnBrk="1" hangingPunct="1">
              <a:spcBef>
                <a:spcPct val="0"/>
              </a:spcBef>
              <a:buClr>
                <a:srgbClr val="000000"/>
              </a:buClr>
              <a:buFontTx/>
              <a:buNone/>
            </a:pPr>
            <a:r>
              <a:rPr lang="en-US" altLang="en-US" b="1" dirty="0">
                <a:solidFill>
                  <a:srgbClr val="000000"/>
                </a:solidFill>
                <a:latin typeface="Calibri" pitchFamily="34" charset="0"/>
                <a:sym typeface="Calibri" pitchFamily="34" charset="0"/>
              </a:rPr>
              <a:t>       </a:t>
            </a:r>
            <a:r>
              <a:rPr lang="en-US" altLang="en-US" sz="2800" b="1" dirty="0">
                <a:solidFill>
                  <a:srgbClr val="000000"/>
                </a:solidFill>
                <a:latin typeface="Calibri" pitchFamily="34" charset="0"/>
                <a:sym typeface="Calibri" pitchFamily="34" charset="0"/>
              </a:rPr>
              <a:t>Synthetic </a:t>
            </a:r>
          </a:p>
          <a:p>
            <a:pPr marL="685800" lvl="1" indent="0" eaLnBrk="1" hangingPunct="1">
              <a:spcBef>
                <a:spcPts val="500"/>
              </a:spcBef>
              <a:buClr>
                <a:srgbClr val="000000"/>
              </a:buClr>
              <a:buFontTx/>
              <a:buNone/>
            </a:pPr>
            <a:r>
              <a:rPr lang="en-US" altLang="en-US" sz="2200" b="1" dirty="0">
                <a:solidFill>
                  <a:srgbClr val="000000"/>
                </a:solidFill>
                <a:latin typeface="Calibri" pitchFamily="34" charset="0"/>
                <a:ea typeface="MS PGothic" pitchFamily="34" charset="-128"/>
                <a:sym typeface="Calibri" pitchFamily="34" charset="0"/>
              </a:rPr>
              <a:t>-Fast-acting</a:t>
            </a:r>
          </a:p>
          <a:p>
            <a:pPr marL="685800" lvl="1" indent="0" eaLnBrk="1" hangingPunct="1">
              <a:spcBef>
                <a:spcPts val="500"/>
              </a:spcBef>
              <a:buClr>
                <a:srgbClr val="000000"/>
              </a:buClr>
              <a:buFontTx/>
              <a:buNone/>
            </a:pPr>
            <a:r>
              <a:rPr lang="en-US" altLang="en-US" sz="2200" b="1" dirty="0">
                <a:solidFill>
                  <a:srgbClr val="000000"/>
                </a:solidFill>
                <a:latin typeface="Calibri" pitchFamily="34" charset="0"/>
                <a:ea typeface="MS PGothic" pitchFamily="34" charset="-128"/>
                <a:sym typeface="Calibri" pitchFamily="34" charset="0"/>
              </a:rPr>
              <a:t>-Water-soluble</a:t>
            </a:r>
          </a:p>
          <a:p>
            <a:pPr marL="685800" lvl="1" indent="0" eaLnBrk="1" hangingPunct="1">
              <a:spcBef>
                <a:spcPts val="500"/>
              </a:spcBef>
              <a:buClr>
                <a:srgbClr val="000000"/>
              </a:buClr>
              <a:buFontTx/>
              <a:buNone/>
            </a:pPr>
            <a:r>
              <a:rPr lang="en-US" altLang="en-US" sz="2200" b="1" dirty="0">
                <a:solidFill>
                  <a:srgbClr val="000000"/>
                </a:solidFill>
                <a:latin typeface="Calibri" pitchFamily="34" charset="0"/>
                <a:ea typeface="MS PGothic" pitchFamily="34" charset="-128"/>
                <a:sym typeface="Calibri" pitchFamily="34" charset="0"/>
              </a:rPr>
              <a:t>-Immediately available to plants  </a:t>
            </a:r>
          </a:p>
          <a:p>
            <a:pPr marL="685800" lvl="1" indent="0" eaLnBrk="1" hangingPunct="1">
              <a:spcBef>
                <a:spcPts val="500"/>
              </a:spcBef>
              <a:buClr>
                <a:srgbClr val="000000"/>
              </a:buClr>
              <a:buFontTx/>
              <a:buNone/>
            </a:pPr>
            <a:r>
              <a:rPr lang="en-US" altLang="en-US" sz="2200" b="1" dirty="0">
                <a:solidFill>
                  <a:srgbClr val="000000"/>
                </a:solidFill>
                <a:latin typeface="Calibri" pitchFamily="34" charset="0"/>
                <a:ea typeface="MS PGothic" pitchFamily="34" charset="-128"/>
                <a:sym typeface="Calibri" pitchFamily="34" charset="0"/>
              </a:rPr>
              <a:t>-Not retained in soil</a:t>
            </a:r>
          </a:p>
          <a:p>
            <a:pPr marL="685800" lvl="1" indent="0" eaLnBrk="1" hangingPunct="1">
              <a:spcBef>
                <a:spcPts val="500"/>
              </a:spcBef>
              <a:buClr>
                <a:srgbClr val="000000"/>
              </a:buClr>
              <a:buFontTx/>
              <a:buNone/>
            </a:pPr>
            <a:endParaRPr lang="en-US" altLang="en-US" sz="2400" b="1" dirty="0">
              <a:solidFill>
                <a:srgbClr val="000000"/>
              </a:solidFill>
              <a:latin typeface="Calibri" pitchFamily="34" charset="0"/>
              <a:ea typeface="MS PGothic" pitchFamily="34" charset="-128"/>
              <a:sym typeface="Calibri" pitchFamily="34" charset="0"/>
            </a:endParaRPr>
          </a:p>
        </p:txBody>
      </p:sp>
    </p:spTree>
    <p:extLst>
      <p:ext uri="{BB962C8B-B14F-4D97-AF65-F5344CB8AC3E}">
        <p14:creationId xmlns:p14="http://schemas.microsoft.com/office/powerpoint/2010/main" val="2955586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524000"/>
          </a:xfrm>
          <a:solidFill>
            <a:srgbClr val="E0DE76"/>
          </a:solidFill>
          <a:ln w="19050">
            <a:solidFill>
              <a:schemeClr val="bg1">
                <a:lumMod val="50000"/>
              </a:schemeClr>
            </a:solidFill>
          </a:ln>
        </p:spPr>
        <p:txBody>
          <a:bodyPr>
            <a:normAutofit fontScale="90000"/>
          </a:bodyPr>
          <a:lstStyle/>
          <a:p>
            <a:r>
              <a:rPr lang="en-US" b="1" dirty="0">
                <a:solidFill>
                  <a:schemeClr val="accent3">
                    <a:lumMod val="50000"/>
                  </a:schemeClr>
                </a:solidFill>
                <a:latin typeface="Arial Rounded MT Bold"/>
              </a:rPr>
              <a:t>Painting with Plants</a:t>
            </a:r>
            <a:br>
              <a:rPr lang="en-US" b="1" dirty="0">
                <a:solidFill>
                  <a:schemeClr val="accent3">
                    <a:lumMod val="50000"/>
                  </a:schemeClr>
                </a:solidFill>
                <a:latin typeface="Arial Rounded MT Bold"/>
              </a:rPr>
            </a:br>
            <a:r>
              <a:rPr lang="en-US" sz="2700" b="1" dirty="0">
                <a:solidFill>
                  <a:schemeClr val="accent3">
                    <a:lumMod val="50000"/>
                  </a:schemeClr>
                </a:solidFill>
                <a:latin typeface="Arial Rounded MT Bold"/>
              </a:rPr>
              <a:t>Lessons: Let Opposites Attract; Meet the Neighbors; Make a Triangle; Play with Shades &amp; Tints</a:t>
            </a:r>
            <a:endParaRPr lang="en-US" b="1" dirty="0">
              <a:solidFill>
                <a:schemeClr val="accent3">
                  <a:lumMod val="50000"/>
                </a:schemeClr>
              </a:solidFill>
              <a:latin typeface="Arial Rounded MT Bold"/>
            </a:endParaRPr>
          </a:p>
        </p:txBody>
      </p:sp>
      <p:sp>
        <p:nvSpPr>
          <p:cNvPr id="3" name="Content Placeholder 2"/>
          <p:cNvSpPr>
            <a:spLocks noGrp="1"/>
          </p:cNvSpPr>
          <p:nvPr>
            <p:ph idx="1"/>
          </p:nvPr>
        </p:nvSpPr>
        <p:spPr>
          <a:xfrm>
            <a:off x="457200" y="1600200"/>
            <a:ext cx="8229600" cy="4953000"/>
          </a:xfrm>
          <a:noFill/>
        </p:spPr>
        <p:txBody>
          <a:bodyPr>
            <a:normAutofit fontScale="92500" lnSpcReduction="20000"/>
          </a:bodyPr>
          <a:lstStyle/>
          <a:p>
            <a:pPr marL="0" indent="0">
              <a:buNone/>
            </a:pPr>
            <a:r>
              <a:rPr lang="en-US" dirty="0">
                <a:latin typeface="Arial Rounded MT Bold"/>
              </a:rPr>
              <a:t>   </a:t>
            </a:r>
          </a:p>
          <a:p>
            <a:pPr marL="0" indent="0">
              <a:buNone/>
            </a:pPr>
            <a:endParaRPr lang="en-US" dirty="0">
              <a:latin typeface="Arial Rounded MT Bold"/>
            </a:endParaRPr>
          </a:p>
          <a:p>
            <a:pPr marL="0" indent="0">
              <a:buNone/>
            </a:pPr>
            <a:endParaRPr lang="en-US" dirty="0">
              <a:latin typeface="Arial Rounded MT Bold"/>
            </a:endParaRPr>
          </a:p>
          <a:p>
            <a:pPr marL="0" indent="0">
              <a:buNone/>
            </a:pPr>
            <a:endParaRPr lang="en-US" dirty="0">
              <a:latin typeface="Arial Rounded MT Bold"/>
            </a:endParaRPr>
          </a:p>
          <a:p>
            <a:pPr marL="0" indent="0">
              <a:buNone/>
            </a:pPr>
            <a:endParaRPr lang="en-US" dirty="0">
              <a:latin typeface="Arial Rounded MT Bold"/>
            </a:endParaRPr>
          </a:p>
          <a:p>
            <a:pPr marL="0" indent="0">
              <a:buNone/>
            </a:pPr>
            <a:endParaRPr lang="en-US" dirty="0">
              <a:latin typeface="Arial Rounded MT Bold"/>
            </a:endParaRPr>
          </a:p>
          <a:p>
            <a:pPr marL="0" indent="0">
              <a:buNone/>
            </a:pPr>
            <a:endParaRPr lang="en-US" dirty="0">
              <a:latin typeface="Arial Rounded MT Bold"/>
            </a:endParaRPr>
          </a:p>
          <a:p>
            <a:pPr marL="0" indent="0">
              <a:buNone/>
            </a:pPr>
            <a:r>
              <a:rPr lang="en-US" dirty="0">
                <a:latin typeface="Arial Rounded MT Bold"/>
              </a:rPr>
              <a:t>						</a:t>
            </a:r>
          </a:p>
          <a:p>
            <a:pPr marL="0" indent="0">
              <a:buNone/>
            </a:pPr>
            <a:endParaRPr lang="en-US" sz="1400" dirty="0">
              <a:latin typeface="Arial Rounded MT Bold"/>
            </a:endParaRPr>
          </a:p>
          <a:p>
            <a:pPr marL="0" indent="0">
              <a:buNone/>
            </a:pPr>
            <a:endParaRPr lang="en-US" sz="1400" dirty="0">
              <a:latin typeface="Arial Rounded MT Bold"/>
            </a:endParaRPr>
          </a:p>
          <a:p>
            <a:pPr marL="0" indent="0">
              <a:buNone/>
            </a:pPr>
            <a:endParaRPr lang="en-US" sz="1400" dirty="0">
              <a:latin typeface="Arial Rounded MT Bold"/>
            </a:endParaRPr>
          </a:p>
          <a:p>
            <a:pPr marL="0" indent="0">
              <a:buNone/>
            </a:pPr>
            <a:endParaRPr lang="en-US" sz="1400" dirty="0">
              <a:latin typeface="Arial Rounded MT Bold"/>
            </a:endParaRPr>
          </a:p>
          <a:p>
            <a:pPr marL="0" indent="0">
              <a:buNone/>
            </a:pPr>
            <a:endParaRPr lang="en-US" sz="1400" dirty="0">
              <a:latin typeface="Arial Rounded MT Bold"/>
            </a:endParaRPr>
          </a:p>
          <a:p>
            <a:pPr marL="0" indent="0">
              <a:buNone/>
            </a:pPr>
            <a:r>
              <a:rPr lang="en-US" sz="1400" dirty="0">
                <a:latin typeface="Arial Rounded MT Bold"/>
              </a:rPr>
              <a:t>(</a:t>
            </a:r>
            <a:r>
              <a:rPr lang="en-US" sz="1600" dirty="0">
                <a:latin typeface="Arial Rounded MT Bold"/>
              </a:rPr>
              <a:t>Image credit: sessions.edu)</a:t>
            </a:r>
          </a:p>
        </p:txBody>
      </p:sp>
      <p:pic>
        <p:nvPicPr>
          <p:cNvPr id="3077" name="Picture 5" descr="online color wheel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1828800"/>
            <a:ext cx="5194005" cy="4466845"/>
          </a:xfrm>
          <a:prstGeom prst="rect">
            <a:avLst/>
          </a:prstGeom>
          <a:noFill/>
          <a:extLst>
            <a:ext uri="{909E8E84-426E-40DD-AFC4-6F175D3DCCD1}">
              <a14:hiddenFill xmlns:a14="http://schemas.microsoft.com/office/drawing/2010/main">
                <a:solidFill>
                  <a:srgbClr val="FFFFFF"/>
                </a:solidFill>
              </a14:hiddenFill>
            </a:ext>
          </a:extLst>
        </p:spPr>
      </p:pic>
      <p:sp>
        <p:nvSpPr>
          <p:cNvPr id="54" name="Slide Number Placeholder 53"/>
          <p:cNvSpPr>
            <a:spLocks noGrp="1"/>
          </p:cNvSpPr>
          <p:nvPr>
            <p:ph type="sldNum" sz="quarter" idx="12"/>
          </p:nvPr>
        </p:nvSpPr>
        <p:spPr/>
        <p:txBody>
          <a:bodyPr/>
          <a:lstStyle/>
          <a:p>
            <a:fld id="{6100C325-4D87-48EE-9173-6DDE311C016F}" type="slidenum">
              <a:rPr lang="en-US" smtClean="0"/>
              <a:t>4</a:t>
            </a:fld>
            <a:endParaRPr lang="en-US" dirty="0"/>
          </a:p>
        </p:txBody>
      </p:sp>
    </p:spTree>
    <p:extLst>
      <p:ext uri="{BB962C8B-B14F-4D97-AF65-F5344CB8AC3E}">
        <p14:creationId xmlns:p14="http://schemas.microsoft.com/office/powerpoint/2010/main" val="1465940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64" y="1905000"/>
            <a:ext cx="7978681"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0104" y="228600"/>
            <a:ext cx="8229600" cy="1143000"/>
          </a:xfrm>
          <a:solidFill>
            <a:srgbClr val="FFFF99"/>
          </a:solidFill>
          <a:ln w="19050">
            <a:solidFill>
              <a:schemeClr val="accent3">
                <a:lumMod val="50000"/>
              </a:schemeClr>
            </a:solidFill>
          </a:ln>
        </p:spPr>
        <p:txBody>
          <a:bodyPr/>
          <a:lstStyle/>
          <a:p>
            <a:r>
              <a:rPr lang="en-US" b="1" dirty="0">
                <a:solidFill>
                  <a:schemeClr val="accent3">
                    <a:lumMod val="50000"/>
                  </a:schemeClr>
                </a:solidFill>
                <a:latin typeface="Arial Rounded MT Bold"/>
              </a:rPr>
              <a:t>Read the Label </a:t>
            </a:r>
          </a:p>
        </p:txBody>
      </p:sp>
    </p:spTree>
    <p:extLst>
      <p:ext uri="{BB962C8B-B14F-4D97-AF65-F5344CB8AC3E}">
        <p14:creationId xmlns:p14="http://schemas.microsoft.com/office/powerpoint/2010/main" val="4104198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0070" y="228600"/>
            <a:ext cx="8229600" cy="1143000"/>
          </a:xfrm>
          <a:solidFill>
            <a:srgbClr val="FFFF99"/>
          </a:solidFill>
          <a:ln w="19050">
            <a:solidFill>
              <a:schemeClr val="accent3">
                <a:lumMod val="50000"/>
              </a:schemeClr>
            </a:solidFill>
          </a:ln>
        </p:spPr>
        <p:txBody>
          <a:bodyPr/>
          <a:lstStyle/>
          <a:p>
            <a:r>
              <a:rPr lang="en-US" b="1" dirty="0">
                <a:solidFill>
                  <a:schemeClr val="accent3">
                    <a:lumMod val="50000"/>
                  </a:schemeClr>
                </a:solidFill>
                <a:latin typeface="Arial Rounded MT Bold"/>
              </a:rPr>
              <a:t>Read the Label - Organics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057400"/>
            <a:ext cx="841487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189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a:latin typeface="Arial Rounded MT Bold"/>
              </a:rPr>
              <a:t>Guaranteed Analysis</a:t>
            </a:r>
          </a:p>
        </p:txBody>
      </p:sp>
      <p:pic>
        <p:nvPicPr>
          <p:cNvPr id="1229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36984" y="1551775"/>
            <a:ext cx="22364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a:extLst>
              <a:ext uri="{FF2B5EF4-FFF2-40B4-BE49-F238E27FC236}">
                <a16:creationId xmlns:a16="http://schemas.microsoft.com/office/drawing/2014/main" id="{CD8BFDFB-E4C3-4EC7-9425-1BDCC198CB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895600" y="2362200"/>
            <a:ext cx="6025933" cy="3276600"/>
          </a:xfrm>
        </p:spPr>
      </p:pic>
    </p:spTree>
    <p:extLst>
      <p:ext uri="{BB962C8B-B14F-4D97-AF65-F5344CB8AC3E}">
        <p14:creationId xmlns:p14="http://schemas.microsoft.com/office/powerpoint/2010/main" val="3338865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EB4C1B-11E9-BF42-B8B3-DDC42E52A30E}"/>
              </a:ext>
            </a:extLst>
          </p:cNvPr>
          <p:cNvPicPr>
            <a:picLocks noChangeAspect="1"/>
          </p:cNvPicPr>
          <p:nvPr/>
        </p:nvPicPr>
        <p:blipFill rotWithShape="1">
          <a:blip r:embed="rId3">
            <a:alphaModFix amt="35000"/>
          </a:blip>
          <a:srcRect r="2443" b="35445"/>
          <a:stretch/>
        </p:blipFill>
        <p:spPr>
          <a:xfrm>
            <a:off x="1" y="253446"/>
            <a:ext cx="9127067" cy="3124200"/>
          </a:xfrm>
          <a:prstGeom prst="rect">
            <a:avLst/>
          </a:prstGeom>
        </p:spPr>
      </p:pic>
      <p:sp>
        <p:nvSpPr>
          <p:cNvPr id="3" name="Content Placeholder 2"/>
          <p:cNvSpPr>
            <a:spLocks noGrp="1"/>
          </p:cNvSpPr>
          <p:nvPr>
            <p:ph idx="1"/>
          </p:nvPr>
        </p:nvSpPr>
        <p:spPr>
          <a:xfrm>
            <a:off x="457200" y="3733800"/>
            <a:ext cx="8229600" cy="2743200"/>
          </a:xfrm>
        </p:spPr>
        <p:txBody>
          <a:bodyPr>
            <a:normAutofit fontScale="70000" lnSpcReduction="20000"/>
          </a:bodyPr>
          <a:lstStyle/>
          <a:p>
            <a:r>
              <a:rPr lang="en-US" dirty="0">
                <a:solidFill>
                  <a:schemeClr val="accent3">
                    <a:lumMod val="50000"/>
                  </a:schemeClr>
                </a:solidFill>
                <a:latin typeface="Arial Rounded MT Bold" panose="020F0704030504030204" pitchFamily="34" charset="77"/>
              </a:rPr>
              <a:t>Station #1 - Robert</a:t>
            </a:r>
          </a:p>
          <a:p>
            <a:pPr marL="0" indent="0">
              <a:buNone/>
            </a:pPr>
            <a:r>
              <a:rPr lang="en-US" dirty="0">
                <a:solidFill>
                  <a:schemeClr val="accent3">
                    <a:lumMod val="50000"/>
                  </a:schemeClr>
                </a:solidFill>
                <a:latin typeface="Arial Rounded MT Bold" panose="020F0704030504030204" pitchFamily="34" charset="77"/>
              </a:rPr>
              <a:t> 	 Read the label potting mixes</a:t>
            </a:r>
          </a:p>
          <a:p>
            <a:pPr marL="0" indent="0">
              <a:buNone/>
            </a:pPr>
            <a:r>
              <a:rPr lang="en-US" dirty="0">
                <a:solidFill>
                  <a:schemeClr val="accent3">
                    <a:lumMod val="50000"/>
                  </a:schemeClr>
                </a:solidFill>
                <a:latin typeface="Arial Rounded MT Bold" panose="020F0704030504030204" pitchFamily="34" charset="77"/>
              </a:rPr>
              <a:t>	 Selecting Good vs. Not so Plants</a:t>
            </a:r>
          </a:p>
          <a:p>
            <a:pPr marL="0" indent="0">
              <a:buNone/>
            </a:pPr>
            <a:r>
              <a:rPr lang="en-US" dirty="0">
                <a:solidFill>
                  <a:schemeClr val="accent3">
                    <a:lumMod val="50000"/>
                  </a:schemeClr>
                </a:solidFill>
                <a:latin typeface="Arial Rounded MT Bold" panose="020F0704030504030204" pitchFamily="34" charset="77"/>
              </a:rPr>
              <a:t>	 Demo Planting a Container using Color Wheel </a:t>
            </a:r>
          </a:p>
          <a:p>
            <a:endParaRPr lang="en-US" dirty="0">
              <a:solidFill>
                <a:schemeClr val="accent3">
                  <a:lumMod val="50000"/>
                </a:schemeClr>
              </a:solidFill>
              <a:latin typeface="Arial Rounded MT Bold" panose="020F0704030504030204" pitchFamily="34" charset="77"/>
            </a:endParaRPr>
          </a:p>
          <a:p>
            <a:r>
              <a:rPr lang="en-US" dirty="0">
                <a:solidFill>
                  <a:schemeClr val="accent3">
                    <a:lumMod val="50000"/>
                  </a:schemeClr>
                </a:solidFill>
                <a:latin typeface="Arial Rounded MT Bold" panose="020F0704030504030204" pitchFamily="34" charset="77"/>
              </a:rPr>
              <a:t> Station #2 - Jan </a:t>
            </a:r>
          </a:p>
          <a:p>
            <a:pPr marL="0" indent="0">
              <a:buNone/>
            </a:pPr>
            <a:r>
              <a:rPr lang="en-US" dirty="0">
                <a:solidFill>
                  <a:schemeClr val="accent3">
                    <a:lumMod val="50000"/>
                  </a:schemeClr>
                </a:solidFill>
                <a:latin typeface="Arial Rounded MT Bold" panose="020F0704030504030204" pitchFamily="34" charset="77"/>
              </a:rPr>
              <a:t>	Read the label plant stakes</a:t>
            </a:r>
          </a:p>
          <a:p>
            <a:pPr marL="0" indent="0">
              <a:buNone/>
            </a:pPr>
            <a:r>
              <a:rPr lang="en-US" dirty="0">
                <a:solidFill>
                  <a:schemeClr val="accent3">
                    <a:lumMod val="50000"/>
                  </a:schemeClr>
                </a:solidFill>
                <a:latin typeface="Arial Rounded MT Bold" panose="020F0704030504030204" pitchFamily="34" charset="77"/>
              </a:rPr>
              <a:t>	Hours of Sun</a:t>
            </a:r>
          </a:p>
          <a:p>
            <a:pPr marL="0" indent="0">
              <a:buNone/>
            </a:pPr>
            <a:endParaRPr lang="en-US" dirty="0"/>
          </a:p>
        </p:txBody>
      </p:sp>
      <p:sp>
        <p:nvSpPr>
          <p:cNvPr id="2" name="Slide Number Placeholder 1"/>
          <p:cNvSpPr>
            <a:spLocks noGrp="1"/>
          </p:cNvSpPr>
          <p:nvPr>
            <p:ph type="sldNum" sz="quarter" idx="12"/>
          </p:nvPr>
        </p:nvSpPr>
        <p:spPr/>
        <p:txBody>
          <a:bodyPr/>
          <a:lstStyle/>
          <a:p>
            <a:fld id="{6100C325-4D87-48EE-9173-6DDE311C016F}" type="slidenum">
              <a:rPr lang="en-US" smtClean="0"/>
              <a:t>43</a:t>
            </a:fld>
            <a:endParaRPr lang="en-US" dirty="0"/>
          </a:p>
        </p:txBody>
      </p:sp>
      <p:sp>
        <p:nvSpPr>
          <p:cNvPr id="8" name="Rectangle 7">
            <a:extLst>
              <a:ext uri="{FF2B5EF4-FFF2-40B4-BE49-F238E27FC236}">
                <a16:creationId xmlns:a16="http://schemas.microsoft.com/office/drawing/2014/main" id="{1A727C9F-0526-224C-93C7-3BEF303A660B}"/>
              </a:ext>
            </a:extLst>
          </p:cNvPr>
          <p:cNvSpPr/>
          <p:nvPr/>
        </p:nvSpPr>
        <p:spPr>
          <a:xfrm>
            <a:off x="1219200" y="1219202"/>
            <a:ext cx="6312818" cy="769441"/>
          </a:xfrm>
          <a:prstGeom prst="rect">
            <a:avLst/>
          </a:prstGeom>
        </p:spPr>
        <p:txBody>
          <a:bodyPr wrap="none">
            <a:spAutoFit/>
          </a:bodyPr>
          <a:lstStyle/>
          <a:p>
            <a:r>
              <a:rPr lang="en-US" sz="4400" dirty="0">
                <a:solidFill>
                  <a:srgbClr val="C00000"/>
                </a:solidFill>
                <a:latin typeface="Arial Rounded MT Bold" panose="020F0704030504030204" pitchFamily="34" charset="77"/>
              </a:rPr>
              <a:t>Break-Out Demonstrations</a:t>
            </a:r>
            <a:endParaRPr lang="en-US" sz="4400" dirty="0">
              <a:solidFill>
                <a:schemeClr val="accent3">
                  <a:lumMod val="50000"/>
                </a:schemeClr>
              </a:solidFill>
              <a:latin typeface="Arial Rounded MT Bold" panose="020F0704030504030204" pitchFamily="34" charset="77"/>
            </a:endParaRPr>
          </a:p>
        </p:txBody>
      </p:sp>
    </p:spTree>
    <p:extLst>
      <p:ext uri="{BB962C8B-B14F-4D97-AF65-F5344CB8AC3E}">
        <p14:creationId xmlns:p14="http://schemas.microsoft.com/office/powerpoint/2010/main" val="2429627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0DE76"/>
          </a:solidFill>
          <a:ln w="19050">
            <a:solidFill>
              <a:schemeClr val="accent6">
                <a:lumMod val="50000"/>
              </a:schemeClr>
            </a:solidFill>
          </a:ln>
        </p:spPr>
        <p:txBody>
          <a:bodyPr/>
          <a:lstStyle/>
          <a:p>
            <a:pPr algn="ctr"/>
            <a:r>
              <a:rPr lang="en-US" dirty="0">
                <a:solidFill>
                  <a:schemeClr val="accent3">
                    <a:lumMod val="50000"/>
                  </a:schemeClr>
                </a:solidFill>
                <a:latin typeface="Arial Rounded MT Bold"/>
              </a:rPr>
              <a:t>Questions to Review </a:t>
            </a:r>
            <a:br>
              <a:rPr lang="en-US" dirty="0">
                <a:solidFill>
                  <a:schemeClr val="accent3">
                    <a:lumMod val="50000"/>
                  </a:schemeClr>
                </a:solidFill>
                <a:latin typeface="Arial Rounded MT Bold"/>
              </a:rPr>
            </a:br>
            <a:r>
              <a:rPr lang="en-US" dirty="0">
                <a:solidFill>
                  <a:schemeClr val="accent3">
                    <a:lumMod val="50000"/>
                  </a:schemeClr>
                </a:solidFill>
                <a:latin typeface="Arial Rounded MT Bold"/>
              </a:rPr>
              <a:t>before Wrapping Up</a:t>
            </a:r>
          </a:p>
        </p:txBody>
      </p:sp>
      <p:sp>
        <p:nvSpPr>
          <p:cNvPr id="3" name="Content Placeholder 2"/>
          <p:cNvSpPr>
            <a:spLocks noGrp="1"/>
          </p:cNvSpPr>
          <p:nvPr>
            <p:ph idx="1"/>
          </p:nvPr>
        </p:nvSpPr>
        <p:spPr/>
        <p:txBody>
          <a:bodyPr>
            <a:normAutofit lnSpcReduction="10000"/>
          </a:bodyPr>
          <a:lstStyle/>
          <a:p>
            <a:r>
              <a:rPr lang="en-US" dirty="0">
                <a:solidFill>
                  <a:schemeClr val="accent6">
                    <a:lumMod val="50000"/>
                  </a:schemeClr>
                </a:solidFill>
              </a:rPr>
              <a:t>Participant Questions</a:t>
            </a:r>
          </a:p>
          <a:p>
            <a:r>
              <a:rPr lang="en-US" dirty="0">
                <a:solidFill>
                  <a:schemeClr val="accent6">
                    <a:lumMod val="50000"/>
                  </a:schemeClr>
                </a:solidFill>
              </a:rPr>
              <a:t>Attendees additional Questions</a:t>
            </a:r>
          </a:p>
          <a:p>
            <a:pPr marL="0" indent="0">
              <a:buNone/>
            </a:pPr>
            <a:endParaRPr lang="en-US" dirty="0">
              <a:solidFill>
                <a:schemeClr val="accent6">
                  <a:lumMod val="50000"/>
                </a:schemeClr>
              </a:solidFill>
            </a:endParaRPr>
          </a:p>
          <a:p>
            <a:endParaRPr lang="en-US" dirty="0">
              <a:solidFill>
                <a:schemeClr val="accent6">
                  <a:lumMod val="50000"/>
                </a:schemeClr>
              </a:solidFill>
            </a:endParaRPr>
          </a:p>
          <a:p>
            <a:pPr marL="0" indent="0" algn="ctr">
              <a:buNone/>
            </a:pPr>
            <a:r>
              <a:rPr lang="en-US" dirty="0">
                <a:solidFill>
                  <a:schemeClr val="accent6">
                    <a:lumMod val="50000"/>
                  </a:schemeClr>
                </a:solidFill>
              </a:rPr>
              <a:t>Thank you for coming this morning</a:t>
            </a:r>
          </a:p>
          <a:p>
            <a:pPr marL="0" indent="0" algn="ctr">
              <a:buNone/>
            </a:pPr>
            <a:r>
              <a:rPr lang="en-US" dirty="0">
                <a:solidFill>
                  <a:srgbClr val="0070C0"/>
                </a:solidFill>
              </a:rPr>
              <a:t>Complete Quick Evaluation Survey</a:t>
            </a:r>
          </a:p>
          <a:p>
            <a:pPr marL="0" indent="0" algn="ctr">
              <a:buNone/>
            </a:pPr>
            <a:r>
              <a:rPr lang="en-US" dirty="0">
                <a:solidFill>
                  <a:schemeClr val="accent6">
                    <a:lumMod val="50000"/>
                  </a:schemeClr>
                </a:solidFill>
              </a:rPr>
              <a:t>Workshops: Grow Culinary Herbs &amp; Cocktail Garnishes next Sat. &amp; Sun.</a:t>
            </a:r>
          </a:p>
          <a:p>
            <a:pPr marL="0" indent="0" algn="ctr">
              <a:buNone/>
            </a:pPr>
            <a:r>
              <a:rPr lang="en-US" dirty="0">
                <a:solidFill>
                  <a:schemeClr val="accent6">
                    <a:lumMod val="50000"/>
                  </a:schemeClr>
                </a:solidFill>
              </a:rPr>
              <a:t>Success with Succulents, July 7</a:t>
            </a:r>
          </a:p>
          <a:p>
            <a:pPr marL="0" indent="0" algn="ctr">
              <a:buNone/>
            </a:pPr>
            <a:endParaRPr lang="en-US" dirty="0">
              <a:solidFill>
                <a:schemeClr val="accent6">
                  <a:lumMod val="50000"/>
                </a:schemeClr>
              </a:solidFill>
            </a:endParaRPr>
          </a:p>
          <a:p>
            <a:pPr marL="0" indent="0">
              <a:buNone/>
            </a:pPr>
            <a:endParaRPr lang="en-US" dirty="0">
              <a:solidFill>
                <a:schemeClr val="accent6">
                  <a:lumMod val="50000"/>
                </a:schemeClr>
              </a:solidFill>
            </a:endParaRPr>
          </a:p>
        </p:txBody>
      </p:sp>
      <p:sp>
        <p:nvSpPr>
          <p:cNvPr id="5" name="Slide Number Placeholder 4"/>
          <p:cNvSpPr>
            <a:spLocks noGrp="1"/>
          </p:cNvSpPr>
          <p:nvPr>
            <p:ph type="sldNum" sz="quarter" idx="12"/>
          </p:nvPr>
        </p:nvSpPr>
        <p:spPr/>
        <p:txBody>
          <a:bodyPr/>
          <a:lstStyle/>
          <a:p>
            <a:fld id="{6100C325-4D87-48EE-9173-6DDE311C016F}" type="slidenum">
              <a:rPr lang="en-US" smtClean="0"/>
              <a:t>44</a:t>
            </a:fld>
            <a:endParaRPr lang="en-US" dirty="0"/>
          </a:p>
        </p:txBody>
      </p:sp>
    </p:spTree>
    <p:extLst>
      <p:ext uri="{BB962C8B-B14F-4D97-AF65-F5344CB8AC3E}">
        <p14:creationId xmlns:p14="http://schemas.microsoft.com/office/powerpoint/2010/main" val="3680720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0DE76"/>
          </a:solidFill>
        </p:spPr>
        <p:txBody>
          <a:bodyPr/>
          <a:lstStyle/>
          <a:p>
            <a:r>
              <a:rPr lang="en-US" b="1" dirty="0">
                <a:solidFill>
                  <a:schemeClr val="accent3">
                    <a:lumMod val="50000"/>
                  </a:schemeClr>
                </a:solidFill>
                <a:latin typeface="Arial Rounded MT Bold"/>
              </a:rPr>
              <a:t>Resource Information</a:t>
            </a:r>
          </a:p>
        </p:txBody>
      </p:sp>
      <p:sp>
        <p:nvSpPr>
          <p:cNvPr id="6" name="Content Placeholder 5"/>
          <p:cNvSpPr>
            <a:spLocks noGrp="1"/>
          </p:cNvSpPr>
          <p:nvPr>
            <p:ph idx="1"/>
          </p:nvPr>
        </p:nvSpPr>
        <p:spPr/>
        <p:txBody>
          <a:bodyPr>
            <a:normAutofit fontScale="92500" lnSpcReduction="10000"/>
          </a:bodyPr>
          <a:lstStyle/>
          <a:p>
            <a:r>
              <a:rPr lang="en-US" sz="2400" dirty="0">
                <a:latin typeface="Arial Rounded MT Bold"/>
              </a:rPr>
              <a:t>Home and Garden Resources for the General Public </a:t>
            </a:r>
            <a:r>
              <a:rPr lang="en-US" sz="1600" dirty="0">
                <a:latin typeface="Arial Rounded MT Bold"/>
                <a:hlinkClick r:id="rId3"/>
              </a:rPr>
              <a:t>www.plantsciences.ucdavisedu/plantsciences/outreach/home_garden.htm</a:t>
            </a:r>
            <a:endParaRPr lang="en-US" sz="1600" dirty="0">
              <a:latin typeface="Arial Rounded MT Bold"/>
            </a:endParaRPr>
          </a:p>
          <a:p>
            <a:r>
              <a:rPr lang="en-US" sz="2400" dirty="0">
                <a:latin typeface="Arial Rounded MT Bold"/>
              </a:rPr>
              <a:t>Healthy Garden Tips – Soil Mixes for Container Gardening, Plants for Containers, Small Space and Container Maintenance </a:t>
            </a:r>
            <a:r>
              <a:rPr lang="en-US" sz="2000" dirty="0">
                <a:latin typeface="Arial Rounded MT Bold"/>
                <a:hlinkClick r:id="rId4"/>
              </a:rPr>
              <a:t>http://ucanr.edu/sites/ucmgnapa</a:t>
            </a:r>
            <a:r>
              <a:rPr lang="en-US" sz="2000" dirty="0">
                <a:latin typeface="Arial Rounded MT Bold"/>
              </a:rPr>
              <a:t> </a:t>
            </a:r>
          </a:p>
          <a:p>
            <a:r>
              <a:rPr lang="en-US" sz="2000" dirty="0">
                <a:latin typeface="Arial Rounded MT Bold"/>
              </a:rPr>
              <a:t>Golden Gate Gardening, 3</a:t>
            </a:r>
            <a:r>
              <a:rPr lang="en-US" sz="2000" baseline="30000" dirty="0">
                <a:latin typeface="Arial Rounded MT Bold"/>
              </a:rPr>
              <a:t>rd</a:t>
            </a:r>
            <a:r>
              <a:rPr lang="en-US" sz="2000" dirty="0">
                <a:latin typeface="Arial Rounded MT Bold"/>
              </a:rPr>
              <a:t> edition, 2010 by Pam Peirce</a:t>
            </a:r>
          </a:p>
          <a:p>
            <a:pPr fontAlgn="ctr"/>
            <a:r>
              <a:rPr lang="en-US" sz="2000" dirty="0">
                <a:latin typeface="Arial Rounded MT Bold"/>
              </a:rPr>
              <a:t>Iowa State University, Raised Beds for Vegetable Production </a:t>
            </a:r>
            <a:r>
              <a:rPr lang="en-US" sz="2000" dirty="0">
                <a:hlinkClick r:id="rId5"/>
              </a:rPr>
              <a:t>https://www.extension.iastate.edu/smallfarms/raised-beds-vegetable-production</a:t>
            </a:r>
            <a:r>
              <a:rPr lang="en-US" sz="2000" dirty="0"/>
              <a:t>  </a:t>
            </a:r>
          </a:p>
          <a:p>
            <a:pPr fontAlgn="ctr"/>
            <a:r>
              <a:rPr lang="en-US" sz="2000" dirty="0"/>
              <a:t>Bay-Friendly Garden Tour in May and East Bay Regional Demonstration Gardens (Sunset Gardens @ Cornerstone, Sonoma; Ruth Bancroft Gardens, Walnut Creek)</a:t>
            </a:r>
          </a:p>
          <a:p>
            <a:pPr fontAlgn="ctr"/>
            <a:r>
              <a:rPr lang="en-US" sz="2000" dirty="0"/>
              <a:t>Upcoming NVMG Workshops -  </a:t>
            </a:r>
            <a:r>
              <a:rPr lang="en-US" sz="2000" dirty="0">
                <a:hlinkClick r:id="rId6"/>
              </a:rPr>
              <a:t>http://ucanr.edu/ucmgnapa/</a:t>
            </a:r>
            <a:endParaRPr lang="en-US" sz="2000" dirty="0"/>
          </a:p>
          <a:p>
            <a:pPr marL="0" indent="0">
              <a:buNone/>
            </a:pPr>
            <a:br>
              <a:rPr lang="en-US" sz="2000" dirty="0"/>
            </a:br>
            <a:endParaRPr lang="en-US" sz="1100" dirty="0">
              <a:latin typeface="Arial Rounded MT Bold"/>
            </a:endParaRPr>
          </a:p>
        </p:txBody>
      </p:sp>
      <p:pic>
        <p:nvPicPr>
          <p:cNvPr id="8194" name="Picture 2" descr="ANR_subbrands_horizontal_M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410202"/>
            <a:ext cx="5238750" cy="7143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6100C325-4D87-48EE-9173-6DDE311C016F}" type="slidenum">
              <a:rPr lang="en-US" smtClean="0"/>
              <a:t>45</a:t>
            </a:fld>
            <a:endParaRPr lang="en-US" dirty="0"/>
          </a:p>
        </p:txBody>
      </p:sp>
    </p:spTree>
    <p:extLst>
      <p:ext uri="{BB962C8B-B14F-4D97-AF65-F5344CB8AC3E}">
        <p14:creationId xmlns:p14="http://schemas.microsoft.com/office/powerpoint/2010/main" val="1520344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0DE76"/>
          </a:solidFill>
        </p:spPr>
        <p:txBody>
          <a:bodyPr/>
          <a:lstStyle/>
          <a:p>
            <a:r>
              <a:rPr lang="en-US" b="1" dirty="0">
                <a:solidFill>
                  <a:schemeClr val="accent3">
                    <a:lumMod val="50000"/>
                  </a:schemeClr>
                </a:solidFill>
                <a:latin typeface="Arial Rounded MT Bold"/>
              </a:rPr>
              <a:t>Hours of Sun Needed</a:t>
            </a:r>
          </a:p>
        </p:txBody>
      </p:sp>
      <p:sp>
        <p:nvSpPr>
          <p:cNvPr id="3" name="Content Placeholder 2"/>
          <p:cNvSpPr>
            <a:spLocks noGrp="1"/>
          </p:cNvSpPr>
          <p:nvPr>
            <p:ph sz="half" idx="1"/>
          </p:nvPr>
        </p:nvSpPr>
        <p:spPr>
          <a:xfrm>
            <a:off x="457201" y="2911477"/>
            <a:ext cx="4038600" cy="3810000"/>
          </a:xfrm>
        </p:spPr>
        <p:txBody>
          <a:bodyPr>
            <a:normAutofit fontScale="32500" lnSpcReduction="20000"/>
          </a:bodyPr>
          <a:lstStyle/>
          <a:p>
            <a:pPr marL="0" indent="0" fontAlgn="base">
              <a:buNone/>
            </a:pPr>
            <a:r>
              <a:rPr lang="en-US" b="1" u="sng" dirty="0">
                <a:latin typeface="Arial Rounded MT Bold"/>
              </a:rPr>
              <a:t>Needs 2 hours of sun a day</a:t>
            </a:r>
            <a:endParaRPr lang="en-US" b="1" dirty="0">
              <a:latin typeface="Arial Rounded MT Bold"/>
            </a:endParaRPr>
          </a:p>
          <a:p>
            <a:pPr marL="0" indent="0" fontAlgn="base">
              <a:buNone/>
            </a:pPr>
            <a:r>
              <a:rPr lang="en-US" dirty="0">
                <a:latin typeface="Arial Rounded MT Bold"/>
              </a:rPr>
              <a:t> </a:t>
            </a:r>
          </a:p>
          <a:p>
            <a:pPr marL="0" indent="0" fontAlgn="base">
              <a:buNone/>
            </a:pPr>
            <a:r>
              <a:rPr lang="en-US" dirty="0">
                <a:latin typeface="Arial Rounded MT Bold"/>
              </a:rPr>
              <a:t>Bok Choy </a:t>
            </a:r>
          </a:p>
          <a:p>
            <a:pPr marL="0" indent="0" fontAlgn="base">
              <a:buNone/>
            </a:pPr>
            <a:r>
              <a:rPr lang="en-US" dirty="0">
                <a:latin typeface="Arial Rounded MT Bold"/>
              </a:rPr>
              <a:t>Will do great with only short bursts of strong light.</a:t>
            </a:r>
          </a:p>
          <a:p>
            <a:pPr marL="0" indent="0" fontAlgn="base">
              <a:buNone/>
            </a:pPr>
            <a:r>
              <a:rPr lang="en-US" dirty="0">
                <a:latin typeface="Arial Rounded MT Bold"/>
              </a:rPr>
              <a:t>Pretty much gets by on reflected and ambient light</a:t>
            </a:r>
          </a:p>
          <a:p>
            <a:pPr marL="0" indent="0" fontAlgn="base">
              <a:buNone/>
            </a:pPr>
            <a:endParaRPr lang="en-US" dirty="0">
              <a:latin typeface="Arial Rounded MT Bold"/>
            </a:endParaRPr>
          </a:p>
          <a:p>
            <a:pPr marL="0" indent="0" fontAlgn="base">
              <a:buNone/>
            </a:pPr>
            <a:r>
              <a:rPr lang="en-US" dirty="0">
                <a:latin typeface="Arial Rounded MT Bold"/>
              </a:rPr>
              <a:t> </a:t>
            </a:r>
            <a:r>
              <a:rPr lang="en-US" b="1" u="sng" dirty="0">
                <a:latin typeface="Arial Rounded MT Bold"/>
              </a:rPr>
              <a:t>Needs 3-4 hours of sun</a:t>
            </a:r>
            <a:endParaRPr lang="en-US" b="1" dirty="0">
              <a:latin typeface="Arial Rounded MT Bold"/>
            </a:endParaRPr>
          </a:p>
          <a:p>
            <a:pPr marL="0" indent="0" fontAlgn="base">
              <a:buNone/>
            </a:pPr>
            <a:endParaRPr lang="en-US" dirty="0">
              <a:latin typeface="Arial Rounded MT Bold"/>
            </a:endParaRPr>
          </a:p>
          <a:p>
            <a:pPr marL="0" indent="0" fontAlgn="base">
              <a:buNone/>
            </a:pPr>
            <a:r>
              <a:rPr lang="en-US" dirty="0">
                <a:latin typeface="Arial Rounded MT Bold"/>
              </a:rPr>
              <a:t>Arugula  - put in shade, warm weather and full sun makes it  bolt</a:t>
            </a:r>
          </a:p>
          <a:p>
            <a:pPr marL="0" indent="0" fontAlgn="base">
              <a:buNone/>
            </a:pPr>
            <a:r>
              <a:rPr lang="en-US" dirty="0">
                <a:latin typeface="Arial Rounded MT Bold"/>
              </a:rPr>
              <a:t> </a:t>
            </a:r>
          </a:p>
          <a:p>
            <a:pPr marL="0" indent="0" fontAlgn="base">
              <a:buNone/>
            </a:pPr>
            <a:r>
              <a:rPr lang="en-US" dirty="0">
                <a:latin typeface="Arial Rounded MT Bold"/>
              </a:rPr>
              <a:t>Chard -  grown in shade tend to be smaller than in full light, but leaves will be more tender.</a:t>
            </a:r>
          </a:p>
          <a:p>
            <a:pPr marL="0" indent="0" fontAlgn="base">
              <a:buNone/>
            </a:pPr>
            <a:endParaRPr lang="en-US" dirty="0">
              <a:latin typeface="Arial Rounded MT Bold"/>
            </a:endParaRPr>
          </a:p>
          <a:p>
            <a:pPr marL="0" indent="0" fontAlgn="base">
              <a:buNone/>
            </a:pPr>
            <a:r>
              <a:rPr lang="en-US" dirty="0">
                <a:latin typeface="Arial Rounded MT Bold"/>
              </a:rPr>
              <a:t>Herbs - Chives, Cilantro, Marjoram, Mint, Oregano, Parsley - while most culinary herbs like lots of sun, these don't mind shadier conditions </a:t>
            </a:r>
          </a:p>
          <a:p>
            <a:pPr marL="0" indent="0" fontAlgn="base">
              <a:buNone/>
            </a:pPr>
            <a:endParaRPr lang="en-US" dirty="0">
              <a:latin typeface="Arial Rounded MT Bold"/>
            </a:endParaRPr>
          </a:p>
          <a:p>
            <a:pPr marL="0" indent="0" fontAlgn="base">
              <a:buNone/>
            </a:pPr>
            <a:r>
              <a:rPr lang="en-US" dirty="0">
                <a:latin typeface="Arial Rounded MT Bold"/>
              </a:rPr>
              <a:t>Kale - grown in shade will be slightly smaller than grown in full light,</a:t>
            </a:r>
          </a:p>
          <a:p>
            <a:pPr marL="0" indent="0" fontAlgn="base">
              <a:buNone/>
            </a:pPr>
            <a:r>
              <a:rPr lang="en-US" dirty="0">
                <a:latin typeface="Arial Rounded MT Bold"/>
              </a:rPr>
              <a:t> </a:t>
            </a:r>
          </a:p>
          <a:p>
            <a:pPr marL="0" indent="0" fontAlgn="base">
              <a:buNone/>
            </a:pPr>
            <a:r>
              <a:rPr lang="en-US" dirty="0">
                <a:latin typeface="Arial Rounded MT Bold"/>
              </a:rPr>
              <a:t>Lettuce , Spinach – do well in shade</a:t>
            </a:r>
          </a:p>
          <a:p>
            <a:pPr marL="0" indent="0" fontAlgn="base">
              <a:buNone/>
            </a:pPr>
            <a:r>
              <a:rPr lang="en-US" dirty="0">
                <a:latin typeface="Arial Rounded MT Bold"/>
              </a:rPr>
              <a:t>Strong light              bolting</a:t>
            </a:r>
          </a:p>
          <a:p>
            <a:pPr marL="0" indent="0" fontAlgn="base">
              <a:buNone/>
            </a:pPr>
            <a:r>
              <a:rPr lang="en-US" dirty="0">
                <a:latin typeface="Arial Rounded MT Bold"/>
              </a:rPr>
              <a:t>More time to harvest when grown in shade</a:t>
            </a:r>
          </a:p>
          <a:p>
            <a:pPr marL="0" indent="0" fontAlgn="base">
              <a:buNone/>
            </a:pPr>
            <a:r>
              <a:rPr lang="en-US" dirty="0">
                <a:latin typeface="Arial Rounded MT Bold"/>
              </a:rPr>
              <a:t> </a:t>
            </a:r>
          </a:p>
          <a:p>
            <a:pPr marL="0" indent="0" fontAlgn="base">
              <a:buNone/>
            </a:pPr>
            <a:r>
              <a:rPr lang="en-US" dirty="0">
                <a:latin typeface="Arial Rounded MT Bold"/>
              </a:rPr>
              <a:t>Mustard Greens - Especially good in shade as  baby greens.</a:t>
            </a:r>
          </a:p>
          <a:p>
            <a:pPr marL="0" indent="0" fontAlgn="base">
              <a:buNone/>
            </a:pPr>
            <a:r>
              <a:rPr lang="en-US" dirty="0">
                <a:latin typeface="Arial Rounded MT Bold"/>
              </a:rPr>
              <a:t> </a:t>
            </a:r>
          </a:p>
          <a:p>
            <a:pPr marL="0" indent="0" fontAlgn="base">
              <a:buNone/>
            </a:pPr>
            <a:r>
              <a:rPr lang="en-US" dirty="0">
                <a:latin typeface="Arial Rounded MT Bold"/>
              </a:rPr>
              <a:t>Green Onions/Scallions - Well in shade throughout growing season</a:t>
            </a:r>
          </a:p>
          <a:p>
            <a:pPr marL="0" indent="0" fontAlgn="base">
              <a:buNone/>
            </a:pPr>
            <a:r>
              <a:rPr lang="en-US" dirty="0">
                <a:latin typeface="Arial Rounded MT Bold"/>
              </a:rPr>
              <a:t> </a:t>
            </a:r>
          </a:p>
          <a:p>
            <a:pPr marL="0" indent="0" fontAlgn="base">
              <a:buNone/>
            </a:pPr>
            <a:endParaRPr lang="en-US" dirty="0">
              <a:latin typeface="Arial Rounded MT Bold"/>
            </a:endParaRPr>
          </a:p>
        </p:txBody>
      </p:sp>
      <p:sp>
        <p:nvSpPr>
          <p:cNvPr id="6" name="Content Placeholder 5"/>
          <p:cNvSpPr>
            <a:spLocks noGrp="1"/>
          </p:cNvSpPr>
          <p:nvPr>
            <p:ph sz="half" idx="2"/>
          </p:nvPr>
        </p:nvSpPr>
        <p:spPr>
          <a:xfrm>
            <a:off x="4648200" y="2667000"/>
            <a:ext cx="4038600" cy="3459165"/>
          </a:xfrm>
        </p:spPr>
        <p:txBody>
          <a:bodyPr>
            <a:normAutofit fontScale="32500" lnSpcReduction="20000"/>
          </a:bodyPr>
          <a:lstStyle/>
          <a:p>
            <a:pPr marL="0" indent="0" fontAlgn="base">
              <a:buNone/>
            </a:pPr>
            <a:endParaRPr lang="en-US" b="1" u="sng" dirty="0">
              <a:latin typeface="Arial Rounded MT Bold"/>
            </a:endParaRPr>
          </a:p>
          <a:p>
            <a:pPr marL="0" indent="0" fontAlgn="base">
              <a:buNone/>
            </a:pPr>
            <a:r>
              <a:rPr lang="en-US" b="1" u="sng" dirty="0">
                <a:latin typeface="Arial Rounded MT Bold"/>
              </a:rPr>
              <a:t>Needs 4-5 hours of sun a day</a:t>
            </a:r>
            <a:endParaRPr lang="en-US" b="1" dirty="0">
              <a:latin typeface="Arial Rounded MT Bold"/>
            </a:endParaRPr>
          </a:p>
          <a:p>
            <a:pPr marL="0" indent="0" fontAlgn="base">
              <a:buNone/>
            </a:pPr>
            <a:r>
              <a:rPr lang="en-US" dirty="0">
                <a:latin typeface="Arial Rounded MT Bold"/>
              </a:rPr>
              <a:t> </a:t>
            </a:r>
          </a:p>
          <a:p>
            <a:pPr marL="0" indent="0" fontAlgn="base">
              <a:buNone/>
            </a:pPr>
            <a:r>
              <a:rPr lang="en-US" dirty="0">
                <a:latin typeface="Arial Rounded MT Bold"/>
              </a:rPr>
              <a:t>Peas and Beans –</a:t>
            </a:r>
          </a:p>
          <a:p>
            <a:pPr marL="0" indent="0" fontAlgn="base">
              <a:buNone/>
            </a:pPr>
            <a:r>
              <a:rPr lang="en-US" dirty="0">
                <a:latin typeface="Arial Rounded MT Bold"/>
              </a:rPr>
              <a:t>Growing them in partial shade will slow their growing a little, but they'll be okay.</a:t>
            </a:r>
          </a:p>
          <a:p>
            <a:pPr marL="0" indent="0" fontAlgn="base">
              <a:buNone/>
            </a:pPr>
            <a:r>
              <a:rPr lang="en-US" dirty="0">
                <a:latin typeface="Arial Rounded MT Bold"/>
              </a:rPr>
              <a:t> </a:t>
            </a:r>
          </a:p>
          <a:p>
            <a:pPr marL="0" indent="0" fontAlgn="base">
              <a:buNone/>
            </a:pPr>
            <a:r>
              <a:rPr lang="en-US" dirty="0">
                <a:latin typeface="Arial Rounded MT Bold"/>
              </a:rPr>
              <a:t>Roots - e.g., Parsnips, Turnips, Beets, Carrots, Potatoes </a:t>
            </a:r>
          </a:p>
          <a:p>
            <a:pPr marL="0" indent="0" fontAlgn="base">
              <a:buNone/>
            </a:pPr>
            <a:r>
              <a:rPr lang="en-US" dirty="0">
                <a:latin typeface="Arial Rounded MT Bold"/>
              </a:rPr>
              <a:t>Will grow in shade, but mature slower</a:t>
            </a:r>
          </a:p>
          <a:p>
            <a:pPr marL="0" indent="0" fontAlgn="base">
              <a:buNone/>
            </a:pPr>
            <a:r>
              <a:rPr lang="en-US" dirty="0">
                <a:latin typeface="Arial Rounded MT Bold"/>
              </a:rPr>
              <a:t>More light…faster growth</a:t>
            </a:r>
          </a:p>
          <a:p>
            <a:pPr marL="0" indent="0" fontAlgn="base">
              <a:buNone/>
            </a:pPr>
            <a:endParaRPr lang="en-US" dirty="0">
              <a:latin typeface="Arial Rounded MT Bold"/>
            </a:endParaRPr>
          </a:p>
          <a:p>
            <a:pPr marL="0" indent="0" fontAlgn="base">
              <a:buNone/>
            </a:pPr>
            <a:r>
              <a:rPr lang="en-US" dirty="0">
                <a:latin typeface="Arial Rounded MT Bold"/>
              </a:rPr>
              <a:t>Needs at least 6 hours of full light a day</a:t>
            </a:r>
          </a:p>
          <a:p>
            <a:pPr marL="0" indent="0" fontAlgn="base">
              <a:buNone/>
            </a:pPr>
            <a:r>
              <a:rPr lang="en-US" dirty="0">
                <a:latin typeface="Arial Rounded MT Bold"/>
              </a:rPr>
              <a:t>Tomatoes, eggplants ,cucumber</a:t>
            </a:r>
          </a:p>
          <a:p>
            <a:pPr marL="0" indent="0" fontAlgn="base">
              <a:buNone/>
            </a:pPr>
            <a:endParaRPr lang="en-US" dirty="0">
              <a:latin typeface="Arial Rounded MT Bold"/>
            </a:endParaRPr>
          </a:p>
          <a:p>
            <a:endParaRPr lang="en-US" dirty="0"/>
          </a:p>
        </p:txBody>
      </p:sp>
      <p:cxnSp>
        <p:nvCxnSpPr>
          <p:cNvPr id="8" name="Straight Arrow Connector 7"/>
          <p:cNvCxnSpPr/>
          <p:nvPr/>
        </p:nvCxnSpPr>
        <p:spPr>
          <a:xfrm>
            <a:off x="5473700" y="3962400"/>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2"/>
          </p:nvPr>
        </p:nvSpPr>
        <p:spPr/>
        <p:txBody>
          <a:bodyPr/>
          <a:lstStyle/>
          <a:p>
            <a:fld id="{6100C325-4D87-48EE-9173-6DDE311C016F}" type="slidenum">
              <a:rPr lang="en-US" smtClean="0"/>
              <a:t>46</a:t>
            </a:fld>
            <a:endParaRPr lang="en-US" dirty="0"/>
          </a:p>
        </p:txBody>
      </p:sp>
      <p:sp>
        <p:nvSpPr>
          <p:cNvPr id="4" name="Rectangle 3"/>
          <p:cNvSpPr/>
          <p:nvPr/>
        </p:nvSpPr>
        <p:spPr>
          <a:xfrm>
            <a:off x="533400" y="1524000"/>
            <a:ext cx="8077200" cy="1754326"/>
          </a:xfrm>
          <a:prstGeom prst="rect">
            <a:avLst/>
          </a:prstGeom>
        </p:spPr>
        <p:txBody>
          <a:bodyPr wrap="square">
            <a:spAutoFit/>
          </a:bodyPr>
          <a:lstStyle/>
          <a:p>
            <a:pPr fontAlgn="base"/>
            <a:r>
              <a:rPr lang="en-US" dirty="0">
                <a:solidFill>
                  <a:schemeClr val="accent3">
                    <a:lumMod val="50000"/>
                  </a:schemeClr>
                </a:solidFill>
                <a:latin typeface="Arial Rounded MT Bold"/>
              </a:rPr>
              <a:t>As a general rule, crops grown for leaves (e.g., lettuce, chard, spinach) or crops grown for roots (e.g., carrots, turnips, parsnips) will manage in a shady environment. Whereas, crops grown for fruits (e.g., tomatoes, eggplants, cucumbers) want lots of sun, at least 6 hours of full light a day.</a:t>
            </a:r>
          </a:p>
          <a:p>
            <a:pPr fontAlgn="base"/>
            <a:r>
              <a:rPr lang="en-US" dirty="0">
                <a:latin typeface="Arial Rounded MT Bold"/>
              </a:rPr>
              <a:t> </a:t>
            </a:r>
          </a:p>
        </p:txBody>
      </p:sp>
    </p:spTree>
    <p:extLst>
      <p:ext uri="{BB962C8B-B14F-4D97-AF65-F5344CB8AC3E}">
        <p14:creationId xmlns:p14="http://schemas.microsoft.com/office/powerpoint/2010/main" val="343050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42900"/>
            <a:ext cx="8229600" cy="1143000"/>
          </a:xfrm>
          <a:solidFill>
            <a:srgbClr val="E0DE76"/>
          </a:solidFill>
          <a:ln w="19050">
            <a:solidFill>
              <a:schemeClr val="bg1">
                <a:lumMod val="50000"/>
              </a:schemeClr>
            </a:solidFill>
          </a:ln>
        </p:spPr>
        <p:txBody>
          <a:bodyPr>
            <a:normAutofit fontScale="90000"/>
          </a:bodyPr>
          <a:lstStyle/>
          <a:p>
            <a:r>
              <a:rPr lang="en-US" b="1" dirty="0">
                <a:solidFill>
                  <a:schemeClr val="accent3">
                    <a:lumMod val="50000"/>
                  </a:schemeClr>
                </a:solidFill>
                <a:latin typeface="Arial Rounded MT Bold"/>
              </a:rPr>
              <a:t>Containers &amp; Turf-free Gardening</a:t>
            </a:r>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1500190"/>
            <a:ext cx="4533900" cy="3400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524000"/>
            <a:ext cx="3581400" cy="268605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descr="C:\Users\Jeanne\Documents\2018\Master Gardeners\IMG_38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 y="4038602"/>
            <a:ext cx="3594100" cy="269557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1300" y="4025901"/>
            <a:ext cx="4559300" cy="3419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6100C325-4D87-48EE-9173-6DDE311C016F}" type="slidenum">
              <a:rPr lang="en-US" smtClean="0"/>
              <a:t>5</a:t>
            </a:fld>
            <a:endParaRPr lang="en-US" dirty="0"/>
          </a:p>
        </p:txBody>
      </p:sp>
    </p:spTree>
    <p:extLst>
      <p:ext uri="{BB962C8B-B14F-4D97-AF65-F5344CB8AC3E}">
        <p14:creationId xmlns:p14="http://schemas.microsoft.com/office/powerpoint/2010/main" val="3799911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1" y="1250950"/>
            <a:ext cx="3733800" cy="2800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57201" y="279400"/>
            <a:ext cx="8229600" cy="1143000"/>
          </a:xfrm>
          <a:solidFill>
            <a:srgbClr val="E0DE76"/>
          </a:solidFill>
          <a:ln w="19050">
            <a:solidFill>
              <a:schemeClr val="bg1">
                <a:lumMod val="50000"/>
              </a:schemeClr>
            </a:solidFill>
          </a:ln>
        </p:spPr>
        <p:txBody>
          <a:bodyPr/>
          <a:lstStyle/>
          <a:p>
            <a:r>
              <a:rPr lang="en-US" b="1" dirty="0">
                <a:solidFill>
                  <a:schemeClr val="accent3">
                    <a:lumMod val="50000"/>
                  </a:schemeClr>
                </a:solidFill>
                <a:latin typeface="Arial Rounded MT Bold"/>
              </a:rPr>
              <a:t>Approaching Your Front Door</a:t>
            </a:r>
          </a:p>
        </p:txBody>
      </p:sp>
      <p:pic>
        <p:nvPicPr>
          <p:cNvPr id="2050"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217598"/>
            <a:ext cx="34544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9300" y="4191002"/>
            <a:ext cx="3581401" cy="25677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1422400"/>
            <a:ext cx="350520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100C325-4D87-48EE-9173-6DDE311C016F}" type="slidenum">
              <a:rPr lang="en-US" smtClean="0"/>
              <a:t>6</a:t>
            </a:fld>
            <a:endParaRPr lang="en-US" dirty="0"/>
          </a:p>
        </p:txBody>
      </p:sp>
    </p:spTree>
    <p:extLst>
      <p:ext uri="{BB962C8B-B14F-4D97-AF65-F5344CB8AC3E}">
        <p14:creationId xmlns:p14="http://schemas.microsoft.com/office/powerpoint/2010/main" val="1634023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solidFill>
            <a:srgbClr val="E0DE76"/>
          </a:solidFill>
          <a:ln w="19050">
            <a:solidFill>
              <a:schemeClr val="bg1">
                <a:lumMod val="50000"/>
              </a:schemeClr>
            </a:solidFill>
          </a:ln>
        </p:spPr>
        <p:txBody>
          <a:bodyPr/>
          <a:lstStyle/>
          <a:p>
            <a:r>
              <a:rPr lang="en-US" b="1" dirty="0">
                <a:solidFill>
                  <a:schemeClr val="accent3">
                    <a:lumMod val="50000"/>
                  </a:schemeClr>
                </a:solidFill>
                <a:latin typeface="Arial Rounded MT Bold"/>
              </a:rPr>
              <a:t>Narrow Side Passages</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05401" y="1676402"/>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76400"/>
            <a:ext cx="37338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100C325-4D87-48EE-9173-6DDE311C016F}" type="slidenum">
              <a:rPr lang="en-US" smtClean="0"/>
              <a:t>7</a:t>
            </a:fld>
            <a:endParaRPr lang="en-US" dirty="0"/>
          </a:p>
        </p:txBody>
      </p:sp>
    </p:spTree>
    <p:extLst>
      <p:ext uri="{BB962C8B-B14F-4D97-AF65-F5344CB8AC3E}">
        <p14:creationId xmlns:p14="http://schemas.microsoft.com/office/powerpoint/2010/main" val="3950870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5400000">
            <a:off x="5143500" y="2705100"/>
            <a:ext cx="6248400" cy="1143000"/>
          </a:xfrm>
          <a:solidFill>
            <a:srgbClr val="E0DE76"/>
          </a:solidFill>
          <a:ln w="19050">
            <a:solidFill>
              <a:schemeClr val="bg1">
                <a:lumMod val="50000"/>
              </a:schemeClr>
            </a:solidFill>
          </a:ln>
        </p:spPr>
        <p:txBody>
          <a:bodyPr vert="wordArtVert">
            <a:normAutofit fontScale="90000"/>
          </a:bodyPr>
          <a:lstStyle/>
          <a:p>
            <a:r>
              <a:rPr lang="en-US" sz="3600" b="1" dirty="0">
                <a:solidFill>
                  <a:schemeClr val="accent3">
                    <a:lumMod val="50000"/>
                  </a:schemeClr>
                </a:solidFill>
                <a:latin typeface="Arial Rounded MT Bold"/>
              </a:rPr>
              <a:t>Verticalit</a:t>
            </a:r>
            <a:r>
              <a:rPr lang="en-US" sz="4000" b="1" dirty="0">
                <a:solidFill>
                  <a:schemeClr val="accent3">
                    <a:lumMod val="50000"/>
                  </a:schemeClr>
                </a:solidFill>
                <a:latin typeface="Arial Rounded MT Bold"/>
              </a:rPr>
              <a:t>y</a:t>
            </a:r>
            <a:endParaRPr lang="en-US" b="1" dirty="0">
              <a:solidFill>
                <a:schemeClr val="accent3">
                  <a:lumMod val="50000"/>
                </a:schemeClr>
              </a:solidFill>
              <a:latin typeface="Arial Rounded MT Bold"/>
            </a:endParaRPr>
          </a:p>
        </p:txBody>
      </p:sp>
      <p:pic>
        <p:nvPicPr>
          <p:cNvPr id="5123" name="Picture 3" descr="C:\Users\Jeanne\Documents\2018\Master Gardeners\IMG_3826.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304800"/>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Jeanne\Documents\2018\Master Gardeners\IMG_38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 y="304800"/>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269" y="3124200"/>
            <a:ext cx="2421731" cy="322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 y="3124199"/>
            <a:ext cx="43053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100C325-4D87-48EE-9173-6DDE311C016F}" type="slidenum">
              <a:rPr lang="en-US" smtClean="0"/>
              <a:t>8</a:t>
            </a:fld>
            <a:endParaRPr lang="en-US" dirty="0"/>
          </a:p>
        </p:txBody>
      </p:sp>
    </p:spTree>
    <p:extLst>
      <p:ext uri="{BB962C8B-B14F-4D97-AF65-F5344CB8AC3E}">
        <p14:creationId xmlns:p14="http://schemas.microsoft.com/office/powerpoint/2010/main" val="355350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0DE76"/>
          </a:solidFill>
          <a:ln w="19050">
            <a:solidFill>
              <a:schemeClr val="bg1">
                <a:lumMod val="50000"/>
              </a:schemeClr>
            </a:solidFill>
          </a:ln>
        </p:spPr>
        <p:txBody>
          <a:bodyPr>
            <a:noAutofit/>
          </a:bodyPr>
          <a:lstStyle/>
          <a:p>
            <a:r>
              <a:rPr lang="en-US" sz="2400" b="1" dirty="0">
                <a:solidFill>
                  <a:schemeClr val="accent3">
                    <a:lumMod val="50000"/>
                  </a:schemeClr>
                </a:solidFill>
                <a:latin typeface="Arial Rounded MT Bold"/>
              </a:rPr>
              <a:t>Using a large railing planter for the tomato plant and a tall, slender pot for the basil prevents this garden from taking up valuable deck space. </a:t>
            </a:r>
          </a:p>
        </p:txBody>
      </p:sp>
      <p:sp>
        <p:nvSpPr>
          <p:cNvPr id="4" name="Slide Number Placeholder 3"/>
          <p:cNvSpPr>
            <a:spLocks noGrp="1"/>
          </p:cNvSpPr>
          <p:nvPr>
            <p:ph type="sldNum" sz="quarter" idx="12"/>
          </p:nvPr>
        </p:nvSpPr>
        <p:spPr/>
        <p:txBody>
          <a:bodyPr/>
          <a:lstStyle/>
          <a:p>
            <a:fld id="{6100C325-4D87-48EE-9173-6DDE311C016F}" type="slidenum">
              <a:rPr lang="en-US" smtClean="0"/>
              <a:t>9</a:t>
            </a:fld>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1" y="1676402"/>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dirty="0"/>
              <a:t>(Photo Credit: Bonnie Plants.com)</a:t>
            </a:r>
          </a:p>
        </p:txBody>
      </p:sp>
    </p:spTree>
    <p:extLst>
      <p:ext uri="{BB962C8B-B14F-4D97-AF65-F5344CB8AC3E}">
        <p14:creationId xmlns:p14="http://schemas.microsoft.com/office/powerpoint/2010/main" val="2452122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{E17D1AD4-CE9B-2944-962E-9D8E162EA15E}tf16401378</Template>
  <TotalTime>3641</TotalTime>
  <Words>1480</Words>
  <Application>Microsoft Office PowerPoint</Application>
  <PresentationFormat>On-screen Show (4:3)</PresentationFormat>
  <Paragraphs>358</Paragraphs>
  <Slides>46</Slides>
  <Notes>32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8" baseType="lpstr">
      <vt:lpstr>MS PGothic</vt:lpstr>
      <vt:lpstr>MS PGothic</vt:lpstr>
      <vt:lpstr>Arial</vt:lpstr>
      <vt:lpstr>Arial Rounded MT Bold</vt:lpstr>
      <vt:lpstr>Calibri</vt:lpstr>
      <vt:lpstr>Calibri Light</vt:lpstr>
      <vt:lpstr>Noto Sans Symbols</vt:lpstr>
      <vt:lpstr>Times New Roman</vt:lpstr>
      <vt:lpstr>Wingdings</vt:lpstr>
      <vt:lpstr>Office Theme</vt:lpstr>
      <vt:lpstr>1_Office Theme</vt:lpstr>
      <vt:lpstr>Document</vt:lpstr>
      <vt:lpstr>PowerPoint Presentation</vt:lpstr>
      <vt:lpstr>A Creative Container Garden</vt:lpstr>
      <vt:lpstr>Basic Elements of Garden Design</vt:lpstr>
      <vt:lpstr>Painting with Plants Lessons: Let Opposites Attract; Meet the Neighbors; Make a Triangle; Play with Shades &amp; Tints</vt:lpstr>
      <vt:lpstr>Containers &amp; Turf-free Gardening</vt:lpstr>
      <vt:lpstr>Approaching Your Front Door</vt:lpstr>
      <vt:lpstr>Narrow Side Passages</vt:lpstr>
      <vt:lpstr>Verticality</vt:lpstr>
      <vt:lpstr>Using a large railing planter for the tomato plant and a tall, slender pot for the basil prevents this garden from taking up valuable deck space. </vt:lpstr>
      <vt:lpstr>Narrow Borders </vt:lpstr>
      <vt:lpstr>PowerPoint Presentation</vt:lpstr>
      <vt:lpstr>Let’s Get Started</vt:lpstr>
      <vt:lpstr>USDA Climate Zones  Based on Winter Minimum Temperature Only </vt:lpstr>
      <vt:lpstr>Sunset’s Regional Climate Zones</vt:lpstr>
      <vt:lpstr>What is a Microclimate?</vt:lpstr>
      <vt:lpstr>Factors Influencing Microclimates </vt:lpstr>
      <vt:lpstr>Sun Tracking</vt:lpstr>
      <vt:lpstr>Hours of Sun Needed</vt:lpstr>
      <vt:lpstr>PowerPoint Presentation</vt:lpstr>
      <vt:lpstr>Under Eaves, Reflected Heat, Winter Sunshine</vt:lpstr>
      <vt:lpstr>Reflected Heat &amp; Heat Sink  with Garage Wall</vt:lpstr>
      <vt:lpstr>PowerPoint Presentation</vt:lpstr>
      <vt:lpstr>PowerPoint Presentation</vt:lpstr>
      <vt:lpstr>Choosing for Success-Checking the Boxes</vt:lpstr>
      <vt:lpstr>PowerPoint Presentation</vt:lpstr>
      <vt:lpstr>    What Size Should the Container Be?    Shallow Rooting -Maximum depth of 12-16 inches,  doesn't need more than 12 inches </vt:lpstr>
      <vt:lpstr>PowerPoint Presentation</vt:lpstr>
      <vt:lpstr>PowerPoint Presentation</vt:lpstr>
      <vt:lpstr>PowerPoint Presentation</vt:lpstr>
      <vt:lpstr>PowerPoint Presentation</vt:lpstr>
      <vt:lpstr>PowerPoint Presentation</vt:lpstr>
      <vt:lpstr>Potting/Planting/Soil Mixes</vt:lpstr>
      <vt:lpstr>Guaranteed Analysis</vt:lpstr>
      <vt:lpstr>PowerPoint Presentation</vt:lpstr>
      <vt:lpstr>PowerPoint Presentation</vt:lpstr>
      <vt:lpstr>Specialty Mix Blends Cactus &amp; Succulent Example:   pumice, aged fir bark, aged redwood and sand</vt:lpstr>
      <vt:lpstr>Soil Amendments</vt:lpstr>
      <vt:lpstr>Fertilizing – So Many Choices</vt:lpstr>
      <vt:lpstr>PowerPoint Presentation</vt:lpstr>
      <vt:lpstr>Read the Label </vt:lpstr>
      <vt:lpstr>Read the Label - Organics</vt:lpstr>
      <vt:lpstr>Guaranteed Analysis</vt:lpstr>
      <vt:lpstr>PowerPoint Presentation</vt:lpstr>
      <vt:lpstr>Questions to Review  before Wrapping Up</vt:lpstr>
      <vt:lpstr>Resource Information</vt:lpstr>
      <vt:lpstr>Hours of Sun Needed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Containers and Small Space Gardening</dc:title>
  <dc:creator>Jeanne</dc:creator>
  <cp:lastModifiedBy>MasterGardener Napacounty</cp:lastModifiedBy>
  <cp:revision>161</cp:revision>
  <cp:lastPrinted>2018-05-17T05:20:37Z</cp:lastPrinted>
  <dcterms:created xsi:type="dcterms:W3CDTF">2018-05-08T19:01:06Z</dcterms:created>
  <dcterms:modified xsi:type="dcterms:W3CDTF">2018-06-18T18:09:27Z</dcterms:modified>
</cp:coreProperties>
</file>