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67" r:id="rId2"/>
    <p:sldId id="266" r:id="rId3"/>
    <p:sldId id="256" r:id="rId4"/>
    <p:sldId id="257" r:id="rId5"/>
    <p:sldId id="260" r:id="rId6"/>
    <p:sldId id="261" r:id="rId7"/>
    <p:sldId id="258" r:id="rId8"/>
    <p:sldId id="259" r:id="rId9"/>
    <p:sldId id="262" r:id="rId10"/>
    <p:sldId id="263" r:id="rId11"/>
    <p:sldId id="264" r:id="rId1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7DC1E-EF6B-4189-9984-A7E0378B9B69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1374D-DDD2-4BD2-B3F3-42503D4F8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22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0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7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2201"/>
            <a:ext cx="10515600" cy="4167551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32143" y="6356350"/>
            <a:ext cx="2710151" cy="365125"/>
          </a:xfrm>
        </p:spPr>
        <p:txBody>
          <a:bodyPr/>
          <a:lstStyle/>
          <a:p>
            <a:r>
              <a:rPr lang="en-US" sz="1200" dirty="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8732" y="6356350"/>
            <a:ext cx="425067" cy="365125"/>
          </a:xfrm>
        </p:spPr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78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1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2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ucpath.universityofcalifornia.edu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8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7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78722" y="6270657"/>
            <a:ext cx="2882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ucpath.universityofcalifornia.edu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28733" y="6270657"/>
            <a:ext cx="425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F3097-24CC-4ECF-9E62-F100F47F15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935" y="6091619"/>
            <a:ext cx="4006542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165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ucpath@ucanr.edu" TargetMode="External"/><Relationship Id="rId2" Type="http://schemas.openxmlformats.org/officeDocument/2006/relationships/hyperlink" Target="https://ucanr.edu/UCPath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ucanr.zoom.us/j/815160282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ucanr.edu/UCPat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8031" y="2438400"/>
            <a:ext cx="9144000" cy="225864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UCPath </a:t>
            </a:r>
            <a:r>
              <a:rPr lang="en-US" dirty="0" smtClean="0">
                <a:solidFill>
                  <a:prstClr val="black"/>
                </a:solidFill>
              </a:rPr>
              <a:t>Benefits</a:t>
            </a:r>
            <a:br>
              <a:rPr lang="en-US" dirty="0" smtClean="0">
                <a:solidFill>
                  <a:prstClr val="black"/>
                </a:solidFill>
              </a:rPr>
            </a:br>
            <a:endParaRPr lang="en-US" dirty="0"/>
          </a:p>
        </p:txBody>
      </p:sp>
      <p:pic>
        <p:nvPicPr>
          <p:cNvPr id="4" name="Picture 1" descr="cid:image001.png@01D43F99.634269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64" y="369651"/>
            <a:ext cx="11964527" cy="121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417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Your Action </a:t>
            </a:r>
            <a:r>
              <a:rPr lang="en-US" dirty="0"/>
              <a:t>L</a:t>
            </a:r>
            <a:r>
              <a:rPr lang="en-US" dirty="0" smtClean="0"/>
              <a:t>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Use the Talking Points to tell your colleagues about the benefits of UCPath</a:t>
            </a:r>
          </a:p>
          <a:p>
            <a:r>
              <a:rPr lang="en-US" dirty="0" smtClean="0"/>
              <a:t>Tell your colleagues about the ANR UCPath website</a:t>
            </a:r>
          </a:p>
          <a:p>
            <a:r>
              <a:rPr lang="en-US" dirty="0" smtClean="0"/>
              <a:t>Post questions you or your colleagues have about UCPath on the website: 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ucanr.edu/UCPath/</a:t>
            </a:r>
            <a:r>
              <a:rPr lang="en-US" dirty="0"/>
              <a:t> </a:t>
            </a:r>
            <a:r>
              <a:rPr lang="en-US" dirty="0" smtClean="0"/>
              <a:t>or send the </a:t>
            </a:r>
            <a:r>
              <a:rPr lang="en-US" dirty="0"/>
              <a:t>ANR UCPath team </a:t>
            </a:r>
            <a:r>
              <a:rPr lang="en-US" dirty="0" smtClean="0"/>
              <a:t>an email: </a:t>
            </a:r>
            <a:r>
              <a:rPr lang="en-US" dirty="0" smtClean="0">
                <a:hlinkClick r:id="rId3"/>
              </a:rPr>
              <a:t>ucpath@ucanr.edu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93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October Webinar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Wednesday October 24, 11am-12pm</a:t>
            </a:r>
          </a:p>
          <a:p>
            <a:pPr marL="0" indent="0" algn="ctr">
              <a:buNone/>
            </a:pPr>
            <a:r>
              <a:rPr lang="en-US" dirty="0" smtClean="0"/>
              <a:t>New UCPath roles for HR, BOC, Business Officers</a:t>
            </a:r>
            <a:r>
              <a:rPr lang="en-US" dirty="0"/>
              <a:t> </a:t>
            </a:r>
            <a:r>
              <a:rPr lang="en-US" dirty="0" smtClean="0"/>
              <a:t>and DTAs</a:t>
            </a:r>
          </a:p>
          <a:p>
            <a:pPr marL="0" indent="0" algn="ctr">
              <a:buNone/>
            </a:pPr>
            <a:endParaRPr lang="en-US" sz="1800" dirty="0"/>
          </a:p>
          <a:p>
            <a:pPr marL="457200" lvl="1" indent="0">
              <a:buNone/>
            </a:pPr>
            <a:r>
              <a:rPr lang="en-US" dirty="0" smtClean="0"/>
              <a:t>Zoom: </a:t>
            </a:r>
            <a:endParaRPr lang="en-US" dirty="0"/>
          </a:p>
          <a:p>
            <a:pPr marL="457200" lvl="1" indent="0">
              <a:buNone/>
            </a:pPr>
            <a:r>
              <a:rPr lang="en-US" u="sng" dirty="0">
                <a:hlinkClick r:id="rId2"/>
              </a:rPr>
              <a:t>https://ucanr.zoom.us/j/8151602829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Phone:  +1 408 638 0968 (US Toll) </a:t>
            </a:r>
          </a:p>
          <a:p>
            <a:pPr marL="457200" lvl="1" indent="0">
              <a:buNone/>
            </a:pPr>
            <a:r>
              <a:rPr lang="en-US" dirty="0"/>
              <a:t>Meeting ID: 815-160-2829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83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6815" y="429310"/>
            <a:ext cx="27826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Agenda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014195"/>
              </p:ext>
            </p:extLst>
          </p:nvPr>
        </p:nvGraphicFramePr>
        <p:xfrm>
          <a:off x="1887164" y="1525482"/>
          <a:ext cx="7573828" cy="411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3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713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Formation of ANR as a Distinct Business Unit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71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Efficient and Streamlined HR &amp; Payroll Processes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650245"/>
                  </a:ext>
                </a:extLst>
              </a:tr>
              <a:tr h="4577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dirty="0" smtClean="0"/>
                        <a:t>Employee Self Service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7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dirty="0" smtClean="0"/>
                        <a:t>Manager Self Service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71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Applicant Tracking System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71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E-performance 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713">
                <a:tc>
                  <a:txBody>
                    <a:bodyPr/>
                    <a:lstStyle/>
                    <a:p>
                      <a:pPr lvl="0"/>
                      <a:r>
                        <a:rPr lang="en-US" dirty="0" smtClean="0"/>
                        <a:t>ANR UCPath Website	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713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Your Action List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713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October Webinar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49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Formation of ANR as a Distinct Business Unit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Establishes ANR as its own distinct payroll entity, similar to an individual campus</a:t>
            </a:r>
          </a:p>
          <a:p>
            <a:r>
              <a:rPr lang="en-US" dirty="0" smtClean="0"/>
              <a:t>Part of ANR’s strategic plan, supported by President Napolitano</a:t>
            </a:r>
          </a:p>
          <a:p>
            <a:r>
              <a:rPr lang="en-US" dirty="0" smtClean="0"/>
              <a:t>Increases ANR’s visibility within the UC system </a:t>
            </a:r>
          </a:p>
          <a:p>
            <a:r>
              <a:rPr lang="en-US" dirty="0" smtClean="0"/>
              <a:t>ANR’s payroll “silos” will be unified, improving the accuracy of our data and the speed at which we can access it</a:t>
            </a:r>
          </a:p>
          <a:p>
            <a:r>
              <a:rPr lang="en-US" dirty="0" smtClean="0"/>
              <a:t>Strengthens ANR’s compliance and accountability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55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Efficient and Streamlined</a:t>
            </a:r>
            <a:br>
              <a:rPr lang="en-US" dirty="0" smtClean="0"/>
            </a:br>
            <a:r>
              <a:rPr lang="en-US" dirty="0" smtClean="0"/>
              <a:t>HR &amp; Payroll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Electronic forms will replace paper/emailed forms </a:t>
            </a:r>
          </a:p>
          <a:p>
            <a:r>
              <a:rPr lang="en-US" dirty="0" smtClean="0"/>
              <a:t>HR and payroll actions will route electronically for approval</a:t>
            </a:r>
          </a:p>
          <a:p>
            <a:r>
              <a:rPr lang="en-US" dirty="0" smtClean="0"/>
              <a:t>All backup for actions will be electronically attached and available for review and audit</a:t>
            </a:r>
          </a:p>
          <a:p>
            <a:r>
              <a:rPr lang="en-US" dirty="0" smtClean="0"/>
              <a:t>Auto-population of many payroll components will result in fewer errors</a:t>
            </a:r>
          </a:p>
          <a:p>
            <a:r>
              <a:rPr lang="en-US" dirty="0" smtClean="0"/>
              <a:t>Easier systemwide reporting across all locations</a:t>
            </a:r>
          </a:p>
          <a:p>
            <a:r>
              <a:rPr lang="en-US" dirty="0" smtClean="0"/>
              <a:t>Easier access for ANR affiliates to ANR/UCD systems</a:t>
            </a:r>
          </a:p>
          <a:p>
            <a:r>
              <a:rPr lang="en-US" dirty="0" smtClean="0"/>
              <a:t>Comprehensive training and knowledge aids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58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Employee Self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Home and emergency contacts</a:t>
            </a:r>
          </a:p>
          <a:p>
            <a:r>
              <a:rPr lang="en-US" dirty="0" smtClean="0"/>
              <a:t>Leave balances</a:t>
            </a:r>
          </a:p>
          <a:p>
            <a:r>
              <a:rPr lang="en-US" dirty="0" smtClean="0"/>
              <a:t>View and make changes to benefits choices </a:t>
            </a:r>
          </a:p>
          <a:p>
            <a:r>
              <a:rPr lang="en-US" dirty="0" smtClean="0"/>
              <a:t>Income and taxes: direct deposit, paychecks, state and federal withholdings, W-2</a:t>
            </a:r>
          </a:p>
          <a:p>
            <a:r>
              <a:rPr lang="en-US" dirty="0" smtClean="0"/>
              <a:t>Retirement and savings: links to myucretirement.com and ucnet.universityofcalifornia.edu</a:t>
            </a:r>
          </a:p>
          <a:p>
            <a:r>
              <a:rPr lang="en-US" dirty="0" smtClean="0"/>
              <a:t>Mobile-enabled interface for easy access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18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Manager Self </a:t>
            </a:r>
            <a:r>
              <a:rPr lang="en-US" dirty="0"/>
              <a:t>S</a:t>
            </a:r>
            <a:r>
              <a:rPr lang="en-US" dirty="0" smtClean="0"/>
              <a:t>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Employee home and emergency contacts</a:t>
            </a:r>
          </a:p>
          <a:p>
            <a:r>
              <a:rPr lang="en-US" dirty="0" smtClean="0"/>
              <a:t>Leave balances</a:t>
            </a:r>
          </a:p>
          <a:p>
            <a:r>
              <a:rPr lang="en-US" dirty="0" smtClean="0"/>
              <a:t>Compensation history</a:t>
            </a:r>
          </a:p>
          <a:p>
            <a:r>
              <a:rPr lang="en-US" dirty="0" smtClean="0"/>
              <a:t>Job and payroll information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25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Applicant Tracking </a:t>
            </a:r>
            <a:r>
              <a:rPr lang="en-US" dirty="0"/>
              <a:t>S</a:t>
            </a:r>
            <a:r>
              <a:rPr lang="en-US" dirty="0" smtClean="0"/>
              <a:t>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CATS </a:t>
            </a:r>
            <a:r>
              <a:rPr lang="en-US" dirty="0" smtClean="0"/>
              <a:t>will be replaced by the Talent Acquisition Manager (TAM) for staff recruitments</a:t>
            </a:r>
          </a:p>
          <a:p>
            <a:r>
              <a:rPr lang="en-US" dirty="0" smtClean="0"/>
              <a:t>Intuitive, user-friendly templates for job applicants and hiring committees</a:t>
            </a:r>
          </a:p>
          <a:p>
            <a:r>
              <a:rPr lang="en-US" dirty="0" smtClean="0"/>
              <a:t>Supports complete end-to-end recruitment and selection process</a:t>
            </a:r>
          </a:p>
          <a:p>
            <a:r>
              <a:rPr lang="en-US" dirty="0" smtClean="0"/>
              <a:t>Allows for increased visibility into the status of recruitments, enhanced job seeker experience and enhanced reporting capabilities</a:t>
            </a:r>
          </a:p>
          <a:p>
            <a:r>
              <a:rPr lang="en-US" dirty="0" smtClean="0"/>
              <a:t>Integrated with UCPath payroll, reducing duplicate data entry steps</a:t>
            </a:r>
          </a:p>
          <a:p>
            <a:r>
              <a:rPr lang="en-US" dirty="0" smtClean="0"/>
              <a:t>Targeted launch in April 2019 as part of UCPath go-live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17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E-performance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Replaces current paper/email process for annual staff performance appraisals </a:t>
            </a:r>
          </a:p>
          <a:p>
            <a:r>
              <a:rPr lang="en-US" dirty="0" smtClean="0"/>
              <a:t>Goal setting and tracking functions</a:t>
            </a:r>
          </a:p>
          <a:p>
            <a:r>
              <a:rPr lang="en-US" dirty="0" smtClean="0"/>
              <a:t>Review performance history and monitor overall performance process</a:t>
            </a:r>
          </a:p>
          <a:p>
            <a:r>
              <a:rPr lang="en-US" dirty="0" smtClean="0"/>
              <a:t>Notifications will inform employees throughout the performance appraisal period</a:t>
            </a:r>
          </a:p>
          <a:p>
            <a:r>
              <a:rPr lang="en-US" dirty="0" smtClean="0"/>
              <a:t>Electronic routing and electronic signatures</a:t>
            </a:r>
          </a:p>
          <a:p>
            <a:r>
              <a:rPr lang="en-US" dirty="0" smtClean="0"/>
              <a:t>Targeted to launch in 2020 performance appraisal cycle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65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smtClean="0"/>
              <a:t>ANR UCPath </a:t>
            </a:r>
            <a:r>
              <a:rPr lang="en-US" dirty="0" smtClean="0"/>
              <a:t>Website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4937"/>
            <a:ext cx="10515600" cy="4167551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://ucanr.edu/UCPath/</a:t>
            </a:r>
            <a:endParaRPr lang="en-US" u="sng" dirty="0" smtClean="0"/>
          </a:p>
          <a:p>
            <a:r>
              <a:rPr lang="en-US" dirty="0" smtClean="0"/>
              <a:t>Webinar recordings</a:t>
            </a:r>
          </a:p>
          <a:p>
            <a:r>
              <a:rPr lang="en-US" dirty="0" smtClean="0"/>
              <a:t>Talking points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i="1" dirty="0" smtClean="0"/>
              <a:t>Coming soon…</a:t>
            </a:r>
          </a:p>
          <a:p>
            <a:r>
              <a:rPr lang="en-US" dirty="0" smtClean="0"/>
              <a:t>Training resources</a:t>
            </a:r>
          </a:p>
          <a:p>
            <a:r>
              <a:rPr lang="en-US" dirty="0" smtClean="0"/>
              <a:t>Paycheck information</a:t>
            </a:r>
          </a:p>
          <a:p>
            <a:r>
              <a:rPr lang="en-US" dirty="0" smtClean="0"/>
              <a:t>What you need to do for go-live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8998-FB57-4E9B-A54A-642B6B2A49CA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smtClean="0">
                <a:solidFill>
                  <a:srgbClr val="BEB6AF"/>
                </a:solidFill>
              </a:rPr>
              <a:t>ucpath.universityofcalifornia.edu</a:t>
            </a:r>
            <a:endParaRPr lang="en-US" sz="1200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78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2526</TotalTime>
  <Words>466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UCPath Benefits </vt:lpstr>
      <vt:lpstr>PowerPoint Presentation</vt:lpstr>
      <vt:lpstr>Formation of ANR as a Distinct Business Unit </vt:lpstr>
      <vt:lpstr>Efficient and Streamlined HR &amp; Payroll Processes</vt:lpstr>
      <vt:lpstr>Employee Self Service</vt:lpstr>
      <vt:lpstr>Manager Self Service</vt:lpstr>
      <vt:lpstr>Applicant Tracking System</vt:lpstr>
      <vt:lpstr>E-performance</vt:lpstr>
      <vt:lpstr>ANR UCPath Website </vt:lpstr>
      <vt:lpstr>Your Action List</vt:lpstr>
      <vt:lpstr>October Webinar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of ANR as a distinct business Unit</dc:title>
  <dc:creator>Sally Harmsworth</dc:creator>
  <cp:lastModifiedBy>Sonia Scott</cp:lastModifiedBy>
  <cp:revision>39</cp:revision>
  <cp:lastPrinted>2018-09-11T18:23:55Z</cp:lastPrinted>
  <dcterms:created xsi:type="dcterms:W3CDTF">2018-09-11T16:55:57Z</dcterms:created>
  <dcterms:modified xsi:type="dcterms:W3CDTF">2018-09-25T19:37:45Z</dcterms:modified>
</cp:coreProperties>
</file>