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36"/>
  </p:notesMasterIdLst>
  <p:sldIdLst>
    <p:sldId id="287" r:id="rId2"/>
    <p:sldId id="256" r:id="rId3"/>
    <p:sldId id="258" r:id="rId4"/>
    <p:sldId id="311" r:id="rId5"/>
    <p:sldId id="261" r:id="rId6"/>
    <p:sldId id="316" r:id="rId7"/>
    <p:sldId id="317" r:id="rId8"/>
    <p:sldId id="319" r:id="rId9"/>
    <p:sldId id="320" r:id="rId10"/>
    <p:sldId id="321" r:id="rId11"/>
    <p:sldId id="322" r:id="rId12"/>
    <p:sldId id="323" r:id="rId13"/>
    <p:sldId id="307" r:id="rId14"/>
    <p:sldId id="314" r:id="rId15"/>
    <p:sldId id="332" r:id="rId16"/>
    <p:sldId id="300" r:id="rId17"/>
    <p:sldId id="283" r:id="rId18"/>
    <p:sldId id="299" r:id="rId19"/>
    <p:sldId id="273" r:id="rId20"/>
    <p:sldId id="308" r:id="rId21"/>
    <p:sldId id="303" r:id="rId22"/>
    <p:sldId id="324" r:id="rId23"/>
    <p:sldId id="325" r:id="rId24"/>
    <p:sldId id="326" r:id="rId25"/>
    <p:sldId id="327" r:id="rId26"/>
    <p:sldId id="333" r:id="rId27"/>
    <p:sldId id="328" r:id="rId28"/>
    <p:sldId id="329" r:id="rId29"/>
    <p:sldId id="330" r:id="rId30"/>
    <p:sldId id="331" r:id="rId31"/>
    <p:sldId id="306" r:id="rId32"/>
    <p:sldId id="279" r:id="rId33"/>
    <p:sldId id="315" r:id="rId34"/>
    <p:sldId id="262"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8" autoAdjust="0"/>
    <p:restoredTop sz="67609" autoAdjust="0"/>
  </p:normalViewPr>
  <p:slideViewPr>
    <p:cSldViewPr snapToGrid="0">
      <p:cViewPr varScale="1">
        <p:scale>
          <a:sx n="59" d="100"/>
          <a:sy n="59" d="100"/>
        </p:scale>
        <p:origin x="1526"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2938"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03338F-34EA-475A-8E44-E008C3D98B61}" type="datetimeFigureOut">
              <a:rPr lang="en-US" smtClean="0"/>
              <a:t>4/10/2018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7157CC-D902-4AB6-ADBC-905DDCB68B78}" type="slidenum">
              <a:rPr lang="en-US" smtClean="0"/>
              <a:t>‹#›</a:t>
            </a:fld>
            <a:endParaRPr lang="en-US"/>
          </a:p>
        </p:txBody>
      </p:sp>
    </p:spTree>
    <p:extLst>
      <p:ext uri="{BB962C8B-B14F-4D97-AF65-F5344CB8AC3E}">
        <p14:creationId xmlns:p14="http://schemas.microsoft.com/office/powerpoint/2010/main" val="2434170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 as</a:t>
            </a:r>
            <a:r>
              <a:rPr lang="en-US" baseline="0" dirty="0" smtClean="0"/>
              <a:t> they enter</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a:t>
            </a:fld>
            <a:endParaRPr lang="en-US"/>
          </a:p>
        </p:txBody>
      </p:sp>
    </p:spTree>
    <p:extLst>
      <p:ext uri="{BB962C8B-B14F-4D97-AF65-F5344CB8AC3E}">
        <p14:creationId xmlns:p14="http://schemas.microsoft.com/office/powerpoint/2010/main" val="1574357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dirty="0" smtClean="0"/>
              <a:t>Kelley)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Now </a:t>
            </a:r>
            <a:r>
              <a:rPr lang="en-US" dirty="0"/>
              <a:t>that you’ve identified your highest-impact tasks, how do you apply that information? The Rule of 3 is one strategy to focus on your highest-impact tasks on a daily and weekly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Rule of 3 can be used for both your work and personal life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are making a decision about what you plan to accomplish, while at the same time deciding what you do not intend to accomplish, pushing you to focus on what you want to get done instead of focusing on how much you get done.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is a takeaway challenge on your handout with reminders about the Rule of 3 to try this strategy when you return to the office</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10</a:t>
            </a:fld>
            <a:endParaRPr lang="en-US"/>
          </a:p>
        </p:txBody>
      </p:sp>
    </p:spTree>
    <p:extLst>
      <p:ext uri="{BB962C8B-B14F-4D97-AF65-F5344CB8AC3E}">
        <p14:creationId xmlns:p14="http://schemas.microsoft.com/office/powerpoint/2010/main" val="2386563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dirty="0" smtClean="0"/>
              <a:t>Kelley)</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11</a:t>
            </a:fld>
            <a:endParaRPr lang="en-US"/>
          </a:p>
        </p:txBody>
      </p:sp>
    </p:spTree>
    <p:extLst>
      <p:ext uri="{BB962C8B-B14F-4D97-AF65-F5344CB8AC3E}">
        <p14:creationId xmlns:p14="http://schemas.microsoft.com/office/powerpoint/2010/main" val="3012621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dirty="0" smtClean="0"/>
              <a:t>Kelley)</a:t>
            </a:r>
          </a:p>
          <a:p>
            <a:endParaRPr lang="en-US" dirty="0" smtClean="0"/>
          </a:p>
          <a:p>
            <a:r>
              <a:rPr lang="en-US" dirty="0" smtClean="0"/>
              <a:t>End</a:t>
            </a:r>
            <a:r>
              <a:rPr lang="en-US" baseline="0" dirty="0" smtClean="0"/>
              <a:t> at </a:t>
            </a:r>
            <a:r>
              <a:rPr lang="en-US" dirty="0" smtClean="0"/>
              <a:t>3:55</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12</a:t>
            </a:fld>
            <a:endParaRPr lang="en-US"/>
          </a:p>
        </p:txBody>
      </p:sp>
    </p:spTree>
    <p:extLst>
      <p:ext uri="{BB962C8B-B14F-4D97-AF65-F5344CB8AC3E}">
        <p14:creationId xmlns:p14="http://schemas.microsoft.com/office/powerpoint/2010/main" val="2888620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3:55-3:56</a:t>
            </a:r>
            <a:r>
              <a:rPr lang="en-US" baseline="0" dirty="0" smtClean="0"/>
              <a:t> (</a:t>
            </a:r>
            <a:r>
              <a:rPr lang="en-US" dirty="0" smtClean="0"/>
              <a:t>Marcel)</a:t>
            </a:r>
          </a:p>
          <a:p>
            <a:r>
              <a:rPr lang="en-US" dirty="0" smtClean="0"/>
              <a:t>Part 5- 15 minutes (now 10)</a:t>
            </a:r>
          </a:p>
          <a:p>
            <a:r>
              <a:rPr lang="en-US" dirty="0" smtClean="0"/>
              <a:t>If you want to make space</a:t>
            </a:r>
            <a:r>
              <a:rPr lang="en-US" baseline="0" dirty="0" smtClean="0"/>
              <a:t> to k</a:t>
            </a:r>
            <a:r>
              <a:rPr lang="en-US" dirty="0" smtClean="0"/>
              <a:t>eep your priorities</a:t>
            </a:r>
            <a:r>
              <a:rPr lang="en-US" baseline="0" dirty="0" smtClean="0"/>
              <a:t> in mind, you must make room.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Our brains are built for solving problems, connecting dots, and forming new ideas- not for holding onto information we can externalize. </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13</a:t>
            </a:fld>
            <a:endParaRPr lang="en-US"/>
          </a:p>
        </p:txBody>
      </p:sp>
    </p:spTree>
    <p:extLst>
      <p:ext uri="{BB962C8B-B14F-4D97-AF65-F5344CB8AC3E}">
        <p14:creationId xmlns:p14="http://schemas.microsoft.com/office/powerpoint/2010/main" val="917432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3:56-3:57 </a:t>
            </a:r>
            <a:r>
              <a:rPr lang="en-US" baseline="0" dirty="0" smtClean="0"/>
              <a:t>(</a:t>
            </a:r>
            <a:r>
              <a:rPr lang="en-US" dirty="0" smtClean="0"/>
              <a:t>Marcel)</a:t>
            </a:r>
          </a:p>
          <a:p>
            <a:endParaRPr lang="en-US" dirty="0" smtClean="0"/>
          </a:p>
          <a:p>
            <a:r>
              <a:rPr lang="en-US" dirty="0" smtClean="0"/>
              <a:t>On the handout</a:t>
            </a:r>
          </a:p>
          <a:p>
            <a:r>
              <a:rPr lang="en-US" dirty="0" smtClean="0"/>
              <a:t>Externalize everything you can to make</a:t>
            </a:r>
            <a:r>
              <a:rPr lang="en-US" baseline="0" dirty="0" smtClean="0"/>
              <a:t> room for other brain work.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14</a:t>
            </a:fld>
            <a:endParaRPr lang="en-US"/>
          </a:p>
        </p:txBody>
      </p:sp>
    </p:spTree>
    <p:extLst>
      <p:ext uri="{BB962C8B-B14F-4D97-AF65-F5344CB8AC3E}">
        <p14:creationId xmlns:p14="http://schemas.microsoft.com/office/powerpoint/2010/main" val="1839459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3:57-3:58 (</a:t>
            </a:r>
            <a:r>
              <a:rPr lang="en-US" dirty="0" smtClean="0"/>
              <a:t>Marcel)</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brain does not compartmentalize work and non-work. It is all stored in the same memory bank, so you also need to organize and free up your life tasks so you can work smarter. </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15</a:t>
            </a:fld>
            <a:endParaRPr lang="en-US"/>
          </a:p>
        </p:txBody>
      </p:sp>
    </p:spTree>
    <p:extLst>
      <p:ext uri="{BB962C8B-B14F-4D97-AF65-F5344CB8AC3E}">
        <p14:creationId xmlns:p14="http://schemas.microsoft.com/office/powerpoint/2010/main" val="2911925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3:58-4:00 </a:t>
            </a:r>
            <a:r>
              <a:rPr lang="en-US" baseline="0" dirty="0" smtClean="0"/>
              <a:t>(</a:t>
            </a:r>
            <a:r>
              <a:rPr lang="en-US" dirty="0" smtClean="0"/>
              <a:t>Marcel)</a:t>
            </a:r>
          </a:p>
          <a:p>
            <a:endParaRPr lang="en-US" dirty="0" smtClean="0"/>
          </a:p>
          <a:p>
            <a:r>
              <a:rPr lang="en-US" dirty="0" smtClean="0"/>
              <a:t>Do this once</a:t>
            </a:r>
            <a:r>
              <a:rPr lang="en-US" baseline="0" dirty="0" smtClean="0"/>
              <a:t> a week to evaluate the balance in your life. Shift your priorities the following week as needed. </a:t>
            </a:r>
          </a:p>
          <a:p>
            <a:r>
              <a:rPr lang="en-US" baseline="0" dirty="0" smtClean="0"/>
              <a:t>You will not be as productive if you do not make room for all aspects of your life. </a:t>
            </a:r>
          </a:p>
          <a:p>
            <a:r>
              <a:rPr lang="en-US" baseline="0" dirty="0" smtClean="0"/>
              <a:t>Think of your productivity in the long-run, as a marathon, not a sprint. </a:t>
            </a:r>
          </a:p>
          <a:p>
            <a:endParaRPr lang="en-US" baseline="0" dirty="0" smtClean="0"/>
          </a:p>
          <a:p>
            <a:r>
              <a:rPr lang="en-US" baseline="0" dirty="0" smtClean="0"/>
              <a:t>If your relationships suffer, then your morale overall will suffer. </a:t>
            </a:r>
          </a:p>
          <a:p>
            <a:r>
              <a:rPr lang="en-US" baseline="0" dirty="0" smtClean="0"/>
              <a:t>If your body gets sick, you are unable to work altogether, and might be forced to take leave or retire earlier.</a:t>
            </a:r>
          </a:p>
          <a:p>
            <a:r>
              <a:rPr lang="en-US" baseline="0" dirty="0" smtClean="0"/>
              <a:t>If you have fun and experience new things, your creativity and energy will </a:t>
            </a:r>
            <a:r>
              <a:rPr lang="en-US" baseline="0" dirty="0" err="1" smtClean="0"/>
              <a:t>irove</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16</a:t>
            </a:fld>
            <a:endParaRPr lang="en-US"/>
          </a:p>
        </p:txBody>
      </p:sp>
    </p:spTree>
    <p:extLst>
      <p:ext uri="{BB962C8B-B14F-4D97-AF65-F5344CB8AC3E}">
        <p14:creationId xmlns:p14="http://schemas.microsoft.com/office/powerpoint/2010/main" val="2832647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4:00-4:01 </a:t>
            </a:r>
            <a:r>
              <a:rPr lang="en-US" baseline="0" dirty="0" smtClean="0"/>
              <a:t>(</a:t>
            </a:r>
            <a:r>
              <a:rPr lang="en-US" dirty="0" smtClean="0"/>
              <a:t>Marcel)</a:t>
            </a:r>
          </a:p>
          <a:p>
            <a:endParaRPr lang="en-US" dirty="0" smtClean="0"/>
          </a:p>
          <a:p>
            <a:r>
              <a:rPr lang="en-US" dirty="0" smtClean="0"/>
              <a:t>Your unconscious mind still works when your conscious</a:t>
            </a:r>
            <a:r>
              <a:rPr lang="en-US" baseline="0" dirty="0" smtClean="0"/>
              <a:t> mind takes a break. </a:t>
            </a:r>
          </a:p>
          <a:p>
            <a:r>
              <a:rPr lang="en-US" baseline="0" dirty="0" smtClean="0"/>
              <a:t>Positive relationships at work are one of the biggest predictors of job satisfaction. </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17</a:t>
            </a:fld>
            <a:endParaRPr lang="en-US"/>
          </a:p>
        </p:txBody>
      </p:sp>
    </p:spTree>
    <p:extLst>
      <p:ext uri="{BB962C8B-B14F-4D97-AF65-F5344CB8AC3E}">
        <p14:creationId xmlns:p14="http://schemas.microsoft.com/office/powerpoint/2010/main" val="526612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4:02-4:03</a:t>
            </a:r>
            <a:r>
              <a:rPr lang="en-US" baseline="0" dirty="0" smtClean="0"/>
              <a:t> (</a:t>
            </a:r>
            <a:r>
              <a:rPr lang="en-US" dirty="0" smtClean="0"/>
              <a:t>Marcel)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PART 6- 10 minutes- The attention muscle</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18</a:t>
            </a:fld>
            <a:endParaRPr lang="en-US"/>
          </a:p>
        </p:txBody>
      </p:sp>
    </p:spTree>
    <p:extLst>
      <p:ext uri="{BB962C8B-B14F-4D97-AF65-F5344CB8AC3E}">
        <p14:creationId xmlns:p14="http://schemas.microsoft.com/office/powerpoint/2010/main" val="3296528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4:04-4:08</a:t>
            </a:r>
          </a:p>
          <a:p>
            <a:endParaRPr lang="en-US" dirty="0" smtClean="0"/>
          </a:p>
          <a:p>
            <a:r>
              <a:rPr lang="en-US" dirty="0" smtClean="0"/>
              <a:t>0- 1:45</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19</a:t>
            </a:fld>
            <a:endParaRPr lang="en-US"/>
          </a:p>
        </p:txBody>
      </p:sp>
    </p:spTree>
    <p:extLst>
      <p:ext uri="{BB962C8B-B14F-4D97-AF65-F5344CB8AC3E}">
        <p14:creationId xmlns:p14="http://schemas.microsoft.com/office/powerpoint/2010/main" val="1141450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3:30-3:33=</a:t>
            </a:r>
            <a:r>
              <a:rPr lang="en-US" baseline="0" dirty="0" smtClean="0"/>
              <a:t> </a:t>
            </a:r>
            <a:r>
              <a:rPr lang="en-US" dirty="0" smtClean="0"/>
              <a:t>Introduce ourselves</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2</a:t>
            </a:fld>
            <a:endParaRPr lang="en-US"/>
          </a:p>
        </p:txBody>
      </p:sp>
    </p:spTree>
    <p:extLst>
      <p:ext uri="{BB962C8B-B14F-4D97-AF65-F5344CB8AC3E}">
        <p14:creationId xmlns:p14="http://schemas.microsoft.com/office/powerpoint/2010/main" val="1930764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4:03-4:04 </a:t>
            </a:r>
            <a:r>
              <a:rPr lang="en-US" baseline="0" dirty="0" smtClean="0"/>
              <a:t>(</a:t>
            </a:r>
            <a:r>
              <a:rPr lang="en-US" dirty="0" smtClean="0"/>
              <a:t>Marcel)</a:t>
            </a:r>
          </a:p>
          <a:p>
            <a:r>
              <a:rPr lang="en-US" dirty="0" smtClean="0"/>
              <a:t>Research</a:t>
            </a:r>
            <a:r>
              <a:rPr lang="en-US" baseline="0" dirty="0" smtClean="0"/>
              <a:t> shows we only focus on what’s in front of us 53% of the time. </a:t>
            </a:r>
          </a:p>
          <a:p>
            <a:r>
              <a:rPr lang="en-US" baseline="0" dirty="0" smtClean="0"/>
              <a:t>That means 47% of the time we are not being productive on the task at hand. </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20</a:t>
            </a:fld>
            <a:endParaRPr lang="en-US"/>
          </a:p>
        </p:txBody>
      </p:sp>
    </p:spTree>
    <p:extLst>
      <p:ext uri="{BB962C8B-B14F-4D97-AF65-F5344CB8AC3E}">
        <p14:creationId xmlns:p14="http://schemas.microsoft.com/office/powerpoint/2010/main" val="42474588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4:08-4:09 </a:t>
            </a:r>
            <a:r>
              <a:rPr lang="en-US" baseline="0" dirty="0" smtClean="0"/>
              <a:t>(</a:t>
            </a:r>
            <a:r>
              <a:rPr lang="en-US" dirty="0" smtClean="0"/>
              <a:t>Marcel)</a:t>
            </a:r>
          </a:p>
          <a:p>
            <a:endParaRPr lang="en-US" dirty="0" smtClean="0"/>
          </a:p>
          <a:p>
            <a:r>
              <a:rPr lang="en-US" dirty="0" smtClean="0"/>
              <a:t>My greatest distraction- Email overwhelm</a:t>
            </a:r>
          </a:p>
          <a:p>
            <a:r>
              <a:rPr lang="en-US" dirty="0" smtClean="0"/>
              <a:t>Put these on the handout</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21</a:t>
            </a:fld>
            <a:endParaRPr lang="en-US"/>
          </a:p>
        </p:txBody>
      </p:sp>
    </p:spTree>
    <p:extLst>
      <p:ext uri="{BB962C8B-B14F-4D97-AF65-F5344CB8AC3E}">
        <p14:creationId xmlns:p14="http://schemas.microsoft.com/office/powerpoint/2010/main" val="1682774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4:09-4:24</a:t>
            </a:r>
          </a:p>
          <a:p>
            <a:r>
              <a:rPr lang="en-US" dirty="0" smtClean="0"/>
              <a:t>Dorina- PART &amp;- 15 minutes</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22</a:t>
            </a:fld>
            <a:endParaRPr lang="en-US"/>
          </a:p>
        </p:txBody>
      </p:sp>
    </p:spTree>
    <p:extLst>
      <p:ext uri="{BB962C8B-B14F-4D97-AF65-F5344CB8AC3E}">
        <p14:creationId xmlns:p14="http://schemas.microsoft.com/office/powerpoint/2010/main" val="588247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(Dorina)</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23</a:t>
            </a:fld>
            <a:endParaRPr lang="en-US"/>
          </a:p>
        </p:txBody>
      </p:sp>
    </p:spTree>
    <p:extLst>
      <p:ext uri="{BB962C8B-B14F-4D97-AF65-F5344CB8AC3E}">
        <p14:creationId xmlns:p14="http://schemas.microsoft.com/office/powerpoint/2010/main" val="37149646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smtClean="0"/>
              <a:t>(Dorina)</a:t>
            </a:r>
          </a:p>
          <a:p>
            <a:endParaRPr lang="en-US" sz="2800" dirty="0" smtClean="0"/>
          </a:p>
          <a:p>
            <a:r>
              <a:rPr lang="en-US" sz="2800" dirty="0" smtClean="0"/>
              <a:t>Reflection</a:t>
            </a:r>
            <a:r>
              <a:rPr lang="en-US" sz="2800" baseline="0" dirty="0" smtClean="0"/>
              <a:t> Exercise: </a:t>
            </a:r>
            <a:r>
              <a:rPr lang="en-US" sz="2800" dirty="0" smtClean="0"/>
              <a:t>Think back to a time when you experienced a restorative sleep:</a:t>
            </a:r>
          </a:p>
          <a:p>
            <a:r>
              <a:rPr lang="en-US" sz="2400" dirty="0" smtClean="0"/>
              <a:t>You woke up feeling rested (consider</a:t>
            </a:r>
            <a:r>
              <a:rPr lang="en-US" sz="2400" baseline="0" dirty="0" smtClean="0"/>
              <a:t> closing your eyes to focus on recalling this experience)</a:t>
            </a:r>
            <a:endParaRPr lang="en-US" sz="2400" dirty="0" smtClean="0"/>
          </a:p>
          <a:p>
            <a:r>
              <a:rPr lang="en-US" sz="2400" dirty="0" smtClean="0"/>
              <a:t>You slept through the night without interruptions</a:t>
            </a:r>
          </a:p>
          <a:p>
            <a:r>
              <a:rPr lang="en-US" sz="2400" dirty="0" smtClean="0"/>
              <a:t>You were free of monkey-mind before and after you slept</a:t>
            </a:r>
          </a:p>
          <a:p>
            <a:r>
              <a:rPr lang="en-US" sz="2400" dirty="0" smtClean="0"/>
              <a:t>Now, think about what you did before going to bed: the few minutes</a:t>
            </a:r>
            <a:r>
              <a:rPr lang="en-US" sz="2400" baseline="0" dirty="0" smtClean="0"/>
              <a:t> before, the hour before, the few hours before, the entire day</a:t>
            </a:r>
          </a:p>
          <a:p>
            <a:r>
              <a:rPr lang="en-US" sz="2400" baseline="0" dirty="0" smtClean="0"/>
              <a:t>What do you think were some of the ingredients of your restorative sleep?</a:t>
            </a:r>
          </a:p>
          <a:p>
            <a:r>
              <a:rPr lang="en-US" sz="2400" baseline="0" dirty="0" smtClean="0"/>
              <a:t>Pair-and-share with someone next to you (time allowing)</a:t>
            </a:r>
            <a:endParaRPr lang="en-US" sz="2400" dirty="0"/>
          </a:p>
        </p:txBody>
      </p:sp>
      <p:sp>
        <p:nvSpPr>
          <p:cNvPr id="4" name="Slide Number Placeholder 3"/>
          <p:cNvSpPr>
            <a:spLocks noGrp="1"/>
          </p:cNvSpPr>
          <p:nvPr>
            <p:ph type="sldNum" sz="quarter" idx="10"/>
          </p:nvPr>
        </p:nvSpPr>
        <p:spPr/>
        <p:txBody>
          <a:bodyPr/>
          <a:lstStyle/>
          <a:p>
            <a:fld id="{FD7157CC-D902-4AB6-ADBC-905DDCB68B78}" type="slidenum">
              <a:rPr lang="en-US" smtClean="0"/>
              <a:t>24</a:t>
            </a:fld>
            <a:endParaRPr lang="en-US"/>
          </a:p>
        </p:txBody>
      </p:sp>
    </p:spTree>
    <p:extLst>
      <p:ext uri="{BB962C8B-B14F-4D97-AF65-F5344CB8AC3E}">
        <p14:creationId xmlns:p14="http://schemas.microsoft.com/office/powerpoint/2010/main" val="15782597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t>(Dorina)</a:t>
            </a:r>
          </a:p>
          <a:p>
            <a:endParaRPr lang="en-US" sz="2400" dirty="0" smtClean="0"/>
          </a:p>
          <a:p>
            <a:r>
              <a:rPr lang="en-US" sz="2400" dirty="0" smtClean="0"/>
              <a:t>Determine a specific bedtime</a:t>
            </a:r>
          </a:p>
          <a:p>
            <a:r>
              <a:rPr lang="en-US" sz="2400" baseline="0" dirty="0" smtClean="0"/>
              <a:t> ~</a:t>
            </a:r>
            <a:r>
              <a:rPr lang="en-US" sz="2400" dirty="0" smtClean="0"/>
              <a:t>Work backwards from that time to plan for success</a:t>
            </a:r>
          </a:p>
          <a:p>
            <a:pPr marL="0" indent="0">
              <a:buFont typeface="Arial" panose="020B0604020202020204" pitchFamily="34" charset="0"/>
              <a:buNone/>
            </a:pPr>
            <a:r>
              <a:rPr lang="en-US" sz="2400" dirty="0" smtClean="0"/>
              <a:t>Create a restful environment</a:t>
            </a:r>
          </a:p>
          <a:p>
            <a:pPr marL="0" indent="0">
              <a:buFont typeface="Arial" panose="020B0604020202020204" pitchFamily="34" charset="0"/>
              <a:buNone/>
            </a:pPr>
            <a:r>
              <a:rPr lang="en-US" sz="2400" baseline="0" dirty="0" smtClean="0"/>
              <a:t> ~</a:t>
            </a:r>
            <a:r>
              <a:rPr lang="en-US" sz="2400" dirty="0" smtClean="0"/>
              <a:t>Reduce blue light exposure before bed (say</a:t>
            </a:r>
            <a:r>
              <a:rPr lang="en-US" sz="2400" baseline="0" dirty="0" smtClean="0"/>
              <a:t> 30-60 min before bed)</a:t>
            </a:r>
          </a:p>
          <a:p>
            <a:pPr marL="0" indent="0">
              <a:buFont typeface="Arial" panose="020B0604020202020204" pitchFamily="34" charset="0"/>
              <a:buNone/>
            </a:pPr>
            <a:r>
              <a:rPr lang="en-US" sz="2400" baseline="0" dirty="0" smtClean="0"/>
              <a:t> ~</a:t>
            </a:r>
            <a:r>
              <a:rPr lang="en-US" sz="2400" dirty="0" smtClean="0"/>
              <a:t>Create a room that works for you (temperature, light and noise level) </a:t>
            </a:r>
          </a:p>
          <a:p>
            <a:pPr marL="0" indent="0">
              <a:buFont typeface="Arial" panose="020B0604020202020204" pitchFamily="34" charset="0"/>
              <a:buNone/>
            </a:pPr>
            <a:r>
              <a:rPr lang="en-US" sz="2400" dirty="0" smtClean="0"/>
              <a:t>Watch what you eat and drink</a:t>
            </a:r>
          </a:p>
          <a:p>
            <a:pPr marL="0" indent="0">
              <a:buFont typeface="Arial" panose="020B0604020202020204" pitchFamily="34" charset="0"/>
              <a:buNone/>
            </a:pPr>
            <a:r>
              <a:rPr lang="en-US" sz="2400" baseline="0" dirty="0" smtClean="0"/>
              <a:t> ~</a:t>
            </a:r>
            <a:r>
              <a:rPr lang="en-US" sz="2400" dirty="0" smtClean="0"/>
              <a:t>Avoid large meals 2-3 hours before bedtime,</a:t>
            </a:r>
            <a:r>
              <a:rPr lang="en-US" sz="2400" baseline="0" dirty="0" smtClean="0"/>
              <a:t> </a:t>
            </a:r>
            <a:r>
              <a:rPr lang="en-US" sz="2400" dirty="0" smtClean="0"/>
              <a:t>If you hungry, try a light snack 45 minutes before bedtime</a:t>
            </a:r>
          </a:p>
          <a:p>
            <a:pPr marL="0" indent="0">
              <a:buFont typeface="Arial" panose="020B0604020202020204" pitchFamily="34" charset="0"/>
              <a:buNone/>
            </a:pPr>
            <a:r>
              <a:rPr lang="en-US" sz="2400" baseline="0" dirty="0" smtClean="0"/>
              <a:t> ~</a:t>
            </a:r>
            <a:r>
              <a:rPr lang="en-US" sz="2400" dirty="0" smtClean="0"/>
              <a:t>Reduce caffeine ~ try no caffeine 10 hours before bedtime</a:t>
            </a:r>
          </a:p>
          <a:p>
            <a:pPr marL="0" indent="0">
              <a:buFont typeface="Arial" panose="020B0604020202020204" pitchFamily="34" charset="0"/>
              <a:buNone/>
            </a:pPr>
            <a:r>
              <a:rPr lang="en-US" sz="2400" baseline="0" dirty="0" smtClean="0"/>
              <a:t> ~</a:t>
            </a:r>
            <a:r>
              <a:rPr lang="en-US" sz="2400" dirty="0" smtClean="0"/>
              <a:t>Alcohol can make you feel drowsy but may make you wake up more often during the night</a:t>
            </a:r>
          </a:p>
        </p:txBody>
      </p:sp>
      <p:sp>
        <p:nvSpPr>
          <p:cNvPr id="4" name="Slide Number Placeholder 3"/>
          <p:cNvSpPr>
            <a:spLocks noGrp="1"/>
          </p:cNvSpPr>
          <p:nvPr>
            <p:ph type="sldNum" sz="quarter" idx="10"/>
          </p:nvPr>
        </p:nvSpPr>
        <p:spPr/>
        <p:txBody>
          <a:bodyPr/>
          <a:lstStyle/>
          <a:p>
            <a:fld id="{FD7157CC-D902-4AB6-ADBC-905DDCB68B78}" type="slidenum">
              <a:rPr lang="en-US" smtClean="0"/>
              <a:t>25</a:t>
            </a:fld>
            <a:endParaRPr lang="en-US"/>
          </a:p>
        </p:txBody>
      </p:sp>
    </p:spTree>
    <p:extLst>
      <p:ext uri="{BB962C8B-B14F-4D97-AF65-F5344CB8AC3E}">
        <p14:creationId xmlns:p14="http://schemas.microsoft.com/office/powerpoint/2010/main" val="3762704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26</a:t>
            </a:fld>
            <a:endParaRPr lang="en-US"/>
          </a:p>
        </p:txBody>
      </p:sp>
    </p:spTree>
    <p:extLst>
      <p:ext uri="{BB962C8B-B14F-4D97-AF65-F5344CB8AC3E}">
        <p14:creationId xmlns:p14="http://schemas.microsoft.com/office/powerpoint/2010/main" val="113110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(Dorina)</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27</a:t>
            </a:fld>
            <a:endParaRPr lang="en-US"/>
          </a:p>
        </p:txBody>
      </p:sp>
    </p:spTree>
    <p:extLst>
      <p:ext uri="{BB962C8B-B14F-4D97-AF65-F5344CB8AC3E}">
        <p14:creationId xmlns:p14="http://schemas.microsoft.com/office/powerpoint/2010/main" val="19358906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(Dorina)</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28</a:t>
            </a:fld>
            <a:endParaRPr lang="en-US"/>
          </a:p>
        </p:txBody>
      </p:sp>
    </p:spTree>
    <p:extLst>
      <p:ext uri="{BB962C8B-B14F-4D97-AF65-F5344CB8AC3E}">
        <p14:creationId xmlns:p14="http://schemas.microsoft.com/office/powerpoint/2010/main" val="13586472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(Dorina)</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29</a:t>
            </a:fld>
            <a:endParaRPr lang="en-US"/>
          </a:p>
        </p:txBody>
      </p:sp>
    </p:spTree>
    <p:extLst>
      <p:ext uri="{BB962C8B-B14F-4D97-AF65-F5344CB8AC3E}">
        <p14:creationId xmlns:p14="http://schemas.microsoft.com/office/powerpoint/2010/main" val="3320458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3:33-3:34 (Marcel)</a:t>
            </a:r>
          </a:p>
          <a:p>
            <a:r>
              <a:rPr lang="en-US" baseline="0" dirty="0" smtClean="0"/>
              <a:t>INTRO- 10 minutes</a:t>
            </a:r>
          </a:p>
          <a:p>
            <a:r>
              <a:rPr lang="en-US" baseline="0" dirty="0" smtClean="0"/>
              <a:t>Stand up if you believe this to be false. </a:t>
            </a:r>
            <a:endParaRPr lang="en-US" baseline="0" dirty="0" smtClean="0"/>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Productivity is how much you ACCOMPLISH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Busy is how much you DO or HOW LONG you do it</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3</a:t>
            </a:fld>
            <a:endParaRPr lang="en-US"/>
          </a:p>
        </p:txBody>
      </p:sp>
    </p:spTree>
    <p:extLst>
      <p:ext uri="{BB962C8B-B14F-4D97-AF65-F5344CB8AC3E}">
        <p14:creationId xmlns:p14="http://schemas.microsoft.com/office/powerpoint/2010/main" val="19488366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End at 4:24 (Dorina)</a:t>
            </a:r>
          </a:p>
          <a:p>
            <a:endParaRPr lang="en-US" dirty="0" smtClean="0"/>
          </a:p>
          <a:p>
            <a:r>
              <a:rPr lang="en-US" dirty="0" smtClean="0"/>
              <a:t>-add slides</a:t>
            </a:r>
            <a:r>
              <a:rPr lang="en-US" baseline="0" dirty="0" smtClean="0"/>
              <a:t> about info on blue light if awoken during sleep cycle</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30</a:t>
            </a:fld>
            <a:endParaRPr lang="en-US"/>
          </a:p>
        </p:txBody>
      </p:sp>
    </p:spTree>
    <p:extLst>
      <p:ext uri="{BB962C8B-B14F-4D97-AF65-F5344CB8AC3E}">
        <p14:creationId xmlns:p14="http://schemas.microsoft.com/office/powerpoint/2010/main" val="16169009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4:24-4:25 (Marcel)</a:t>
            </a:r>
          </a:p>
          <a:p>
            <a:r>
              <a:rPr lang="en-US" dirty="0" smtClean="0"/>
              <a:t>Stress interferes with problem solving and</a:t>
            </a:r>
            <a:r>
              <a:rPr lang="en-US" baseline="0" dirty="0" smtClean="0"/>
              <a:t> creativity.</a:t>
            </a:r>
          </a:p>
          <a:p>
            <a:r>
              <a:rPr lang="en-US" baseline="0" dirty="0" smtClean="0"/>
              <a:t>Stressed employees are more likely to get sick (and not be at work). </a:t>
            </a:r>
          </a:p>
          <a:p>
            <a:r>
              <a:rPr lang="en-US" baseline="0" dirty="0" smtClean="0"/>
              <a:t>Stressed employees are more likely to quit. And rehiring and training is counter-productive and costly.</a:t>
            </a:r>
          </a:p>
          <a:p>
            <a:r>
              <a:rPr lang="en-US" baseline="0" dirty="0" smtClean="0"/>
              <a:t>But we FEEL more productive when we are stressed. </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31</a:t>
            </a:fld>
            <a:endParaRPr lang="en-US"/>
          </a:p>
        </p:txBody>
      </p:sp>
    </p:spTree>
    <p:extLst>
      <p:ext uri="{BB962C8B-B14F-4D97-AF65-F5344CB8AC3E}">
        <p14:creationId xmlns:p14="http://schemas.microsoft.com/office/powerpoint/2010/main" val="34124824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4:25-4:28 (Marcel)</a:t>
            </a:r>
          </a:p>
          <a:p>
            <a:endParaRPr lang="en-US" dirty="0" smtClean="0"/>
          </a:p>
          <a:p>
            <a:r>
              <a:rPr lang="en-US" dirty="0" smtClean="0"/>
              <a:t>Show 9:09-end</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32</a:t>
            </a:fld>
            <a:endParaRPr lang="en-US"/>
          </a:p>
        </p:txBody>
      </p:sp>
    </p:spTree>
    <p:extLst>
      <p:ext uri="{BB962C8B-B14F-4D97-AF65-F5344CB8AC3E}">
        <p14:creationId xmlns:p14="http://schemas.microsoft.com/office/powerpoint/2010/main" val="18777864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4:28-4:29 (Marcel)</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33</a:t>
            </a:fld>
            <a:endParaRPr lang="en-US"/>
          </a:p>
        </p:txBody>
      </p:sp>
    </p:spTree>
    <p:extLst>
      <p:ext uri="{BB962C8B-B14F-4D97-AF65-F5344CB8AC3E}">
        <p14:creationId xmlns:p14="http://schemas.microsoft.com/office/powerpoint/2010/main" val="31460658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4:29-4:30 all</a:t>
            </a:r>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34</a:t>
            </a:fld>
            <a:endParaRPr lang="en-US"/>
          </a:p>
        </p:txBody>
      </p:sp>
    </p:spTree>
    <p:extLst>
      <p:ext uri="{BB962C8B-B14F-4D97-AF65-F5344CB8AC3E}">
        <p14:creationId xmlns:p14="http://schemas.microsoft.com/office/powerpoint/2010/main" val="2042091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3:38-3:39 (Marcel)</a:t>
            </a:r>
          </a:p>
          <a:p>
            <a:endParaRPr lang="en-US" dirty="0" smtClean="0"/>
          </a:p>
          <a:p>
            <a:r>
              <a:rPr lang="en-US" dirty="0" smtClean="0"/>
              <a:t>We work in a knowledge economy</a:t>
            </a:r>
            <a:r>
              <a:rPr lang="en-US" baseline="0" dirty="0" smtClean="0"/>
              <a:t> vs. a factory model</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Knowledge is infinite. Time is not.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Our jobs are awesome! Our jobs are never ending.</a:t>
            </a:r>
            <a:r>
              <a:rPr lang="en-US" baseline="0" dirty="0" smtClean="0"/>
              <a:t> </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4</a:t>
            </a:fld>
            <a:endParaRPr lang="en-US"/>
          </a:p>
        </p:txBody>
      </p:sp>
    </p:spTree>
    <p:extLst>
      <p:ext uri="{BB962C8B-B14F-4D97-AF65-F5344CB8AC3E}">
        <p14:creationId xmlns:p14="http://schemas.microsoft.com/office/powerpoint/2010/main" val="4222937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3:39-3:40 (Marcel)</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5</a:t>
            </a:fld>
            <a:endParaRPr lang="en-US"/>
          </a:p>
        </p:txBody>
      </p:sp>
    </p:spTree>
    <p:extLst>
      <p:ext uri="{BB962C8B-B14F-4D97-AF65-F5344CB8AC3E}">
        <p14:creationId xmlns:p14="http://schemas.microsoft.com/office/powerpoint/2010/main" val="2223115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3:40-3:55</a:t>
            </a:r>
            <a:r>
              <a:rPr lang="en-US" baseline="0" dirty="0"/>
              <a:t> </a:t>
            </a:r>
            <a:r>
              <a:rPr lang="en-US" baseline="0" dirty="0" smtClean="0"/>
              <a:t>(</a:t>
            </a:r>
            <a:r>
              <a:rPr lang="en-US" dirty="0" smtClean="0"/>
              <a:t>Kelley)</a:t>
            </a:r>
          </a:p>
          <a:p>
            <a:r>
              <a:rPr lang="en-US" baseline="0" dirty="0" smtClean="0"/>
              <a:t>PART </a:t>
            </a:r>
            <a:r>
              <a:rPr lang="en-US" baseline="0" dirty="0"/>
              <a:t>1- 15 minutes</a:t>
            </a:r>
          </a:p>
          <a:p>
            <a:endParaRPr lang="en-US" baseline="0" dirty="0"/>
          </a:p>
          <a:p>
            <a:r>
              <a:rPr lang="en-US" baseline="0" dirty="0"/>
              <a:t>With that vision you just thought of, reflect on a day that you felt really productive: it could be a work day or a personal day – What about this day felt productive to you? Think about the time you woke up, how you fueled your body and mind, and what tasks you set before yourself to accomplish. </a:t>
            </a:r>
          </a:p>
          <a:p>
            <a:r>
              <a:rPr lang="en-US" baseline="0" dirty="0"/>
              <a:t>-Now think about a day where you didn’t feel so productive. What similarities and differences can you compare with your productive day?</a:t>
            </a:r>
          </a:p>
          <a:p>
            <a:r>
              <a:rPr lang="en-US" baseline="0" dirty="0"/>
              <a:t>-Keep these two examples in the back of your mind as we lay the groundwork for building skills for productivity</a:t>
            </a:r>
          </a:p>
          <a:p>
            <a:endParaRPr lang="en-US" baseline="0" dirty="0"/>
          </a:p>
          <a:p>
            <a:r>
              <a:rPr lang="en-US" baseline="0" dirty="0"/>
              <a:t>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www.hdfchealth.com</a:t>
            </a:r>
            <a:r>
              <a:rPr lang="en-US" dirty="0"/>
              <a:t>/top-10-tips-for-instant-relaxation.aspx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bfimd.wordpress.com</a:t>
            </a:r>
            <a:r>
              <a:rPr lang="en-US" dirty="0"/>
              <a:t>/2013/12/20/type-so-negative/bang-head-on-wall/</a:t>
            </a:r>
          </a:p>
          <a:p>
            <a:endParaRPr lang="en-US" dirty="0"/>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6</a:t>
            </a:fld>
            <a:endParaRPr lang="en-US"/>
          </a:p>
        </p:txBody>
      </p:sp>
    </p:spTree>
    <p:extLst>
      <p:ext uri="{BB962C8B-B14F-4D97-AF65-F5344CB8AC3E}">
        <p14:creationId xmlns:p14="http://schemas.microsoft.com/office/powerpoint/2010/main" val="2225237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dirty="0" smtClean="0"/>
              <a:t>Kelley)</a:t>
            </a:r>
          </a:p>
          <a:p>
            <a:endParaRPr lang="en-US" dirty="0" smtClean="0"/>
          </a:p>
          <a:p>
            <a:r>
              <a:rPr lang="en-US" dirty="0" smtClean="0"/>
              <a:t>As </a:t>
            </a:r>
            <a:r>
              <a:rPr lang="en-US" dirty="0"/>
              <a:t>you reflected on your productive day versus your non-productive day, each may have provoked different emotions. Generally, after a productive day many of us feel accomplished, proud, hopeful - mostly positive adjectives. On the other hand, after a non-productive day, many times we may feel stressed, overwhelmed, unsure, hesitant – emotions that we would like to mitigate when they arise.</a:t>
            </a:r>
          </a:p>
          <a:p>
            <a:endParaRPr lang="en-US" dirty="0"/>
          </a:p>
          <a:p>
            <a:r>
              <a:rPr lang="en-US" dirty="0"/>
              <a:t>-Activities that are connected with your deepest-held values will lead you to be happier and more motivated.</a:t>
            </a:r>
          </a:p>
          <a:p>
            <a:r>
              <a:rPr lang="en-US" dirty="0"/>
              <a:t>-Activities that are primary to your work will let you become more productive in the same amount of time</a:t>
            </a:r>
          </a:p>
          <a:p>
            <a:r>
              <a:rPr lang="en-US" dirty="0"/>
              <a:t>**Hopefully, we all have tasks in our work that are both meaningful and effective</a:t>
            </a:r>
          </a:p>
          <a:p>
            <a:endParaRPr lang="en-US" dirty="0"/>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7</a:t>
            </a:fld>
            <a:endParaRPr lang="en-US"/>
          </a:p>
        </p:txBody>
      </p:sp>
    </p:spTree>
    <p:extLst>
      <p:ext uri="{BB962C8B-B14F-4D97-AF65-F5344CB8AC3E}">
        <p14:creationId xmlns:p14="http://schemas.microsoft.com/office/powerpoint/2010/main" val="500016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dirty="0" smtClean="0"/>
              <a:t>Kelley)</a:t>
            </a:r>
          </a:p>
          <a:p>
            <a:pPr marL="0" indent="0">
              <a:buNone/>
            </a:pPr>
            <a:endParaRPr lang="en-US" dirty="0" smtClean="0"/>
          </a:p>
          <a:p>
            <a:pPr marL="228600" indent="-228600">
              <a:buAutoNum type="arabicParenR"/>
            </a:pPr>
            <a:r>
              <a:rPr lang="en-US" dirty="0" smtClean="0"/>
              <a:t>This </a:t>
            </a:r>
            <a:r>
              <a:rPr lang="en-US" dirty="0"/>
              <a:t>could take a long time, so we’re just going to get you started on it, but you can finish your list later. You have one minute to make a list of everything you feel responsible for in your work.</a:t>
            </a:r>
          </a:p>
          <a:p>
            <a:pPr marL="228600" indent="-228600">
              <a:buAutoNum type="arabicParenR"/>
            </a:pPr>
            <a:r>
              <a:rPr lang="en-US" dirty="0"/>
              <a:t>What item on the list is the most valuable to the organization?</a:t>
            </a:r>
          </a:p>
          <a:p>
            <a:pPr marL="228600" indent="-228600">
              <a:buAutoNum type="arabicParenR"/>
            </a:pPr>
            <a:r>
              <a:rPr lang="en-US" dirty="0"/>
              <a:t>It’s okay if you end up with 4 total tasks</a:t>
            </a:r>
          </a:p>
          <a:p>
            <a:pPr marL="228600" indent="-228600">
              <a:buAutoNum type="arabicParenR"/>
            </a:pPr>
            <a:endParaRPr lang="en-US" dirty="0"/>
          </a:p>
          <a:p>
            <a:pPr marL="0" indent="0">
              <a:buFontTx/>
              <a:buNone/>
            </a:pPr>
            <a:r>
              <a:rPr lang="en-US" dirty="0"/>
              <a:t>These tasks contribute the greatest value to your productivity; they may not be the tasks that bring the most value or meaning to you personally, however.</a:t>
            </a:r>
          </a:p>
          <a:p>
            <a:pPr marL="0" indent="0">
              <a:buFontTx/>
              <a:buNone/>
            </a:pPr>
            <a:endParaRPr lang="en-US" dirty="0"/>
          </a:p>
          <a:p>
            <a:pPr marL="0" indent="0">
              <a:buFontTx/>
              <a:buNone/>
            </a:pPr>
            <a:r>
              <a:rPr lang="en-US" dirty="0"/>
              <a:t>-It’s important to take a step back from our work to assess the tasks through which we have the highest impact in order to focus on those tasks</a:t>
            </a:r>
          </a:p>
        </p:txBody>
      </p:sp>
      <p:sp>
        <p:nvSpPr>
          <p:cNvPr id="4" name="Slide Number Placeholder 3"/>
          <p:cNvSpPr>
            <a:spLocks noGrp="1"/>
          </p:cNvSpPr>
          <p:nvPr>
            <p:ph type="sldNum" sz="quarter" idx="10"/>
          </p:nvPr>
        </p:nvSpPr>
        <p:spPr/>
        <p:txBody>
          <a:bodyPr/>
          <a:lstStyle/>
          <a:p>
            <a:fld id="{FD7157CC-D902-4AB6-ADBC-905DDCB68B78}" type="slidenum">
              <a:rPr lang="en-US" smtClean="0"/>
              <a:t>8</a:t>
            </a:fld>
            <a:endParaRPr lang="en-US"/>
          </a:p>
        </p:txBody>
      </p:sp>
    </p:spTree>
    <p:extLst>
      <p:ext uri="{BB962C8B-B14F-4D97-AF65-F5344CB8AC3E}">
        <p14:creationId xmlns:p14="http://schemas.microsoft.com/office/powerpoint/2010/main" val="2005850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dirty="0" smtClean="0"/>
              <a:t>Kelley)</a:t>
            </a:r>
          </a:p>
          <a:p>
            <a:endParaRPr lang="en-US" dirty="0"/>
          </a:p>
        </p:txBody>
      </p:sp>
      <p:sp>
        <p:nvSpPr>
          <p:cNvPr id="4" name="Slide Number Placeholder 3"/>
          <p:cNvSpPr>
            <a:spLocks noGrp="1"/>
          </p:cNvSpPr>
          <p:nvPr>
            <p:ph type="sldNum" sz="quarter" idx="10"/>
          </p:nvPr>
        </p:nvSpPr>
        <p:spPr/>
        <p:txBody>
          <a:bodyPr/>
          <a:lstStyle/>
          <a:p>
            <a:fld id="{FD7157CC-D902-4AB6-ADBC-905DDCB68B78}" type="slidenum">
              <a:rPr lang="en-US" smtClean="0"/>
              <a:t>9</a:t>
            </a:fld>
            <a:endParaRPr lang="en-US"/>
          </a:p>
        </p:txBody>
      </p:sp>
    </p:spTree>
    <p:extLst>
      <p:ext uri="{BB962C8B-B14F-4D97-AF65-F5344CB8AC3E}">
        <p14:creationId xmlns:p14="http://schemas.microsoft.com/office/powerpoint/2010/main" val="993890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4/10/2018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4/10/2018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4/10/2018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75000"/>
            </a:schemeClr>
          </a:solidFill>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4/10/2018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4/10/2018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4/10/2018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4/10/2018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4/10/2018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4/10/2018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60EA64-D806-43AC-9DF2-F8C432F32B4C}" type="datetimeFigureOut">
              <a:rPr lang="en-US" dirty="0"/>
              <a:t>4/10/2018</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160EA64-D806-43AC-9DF2-F8C432F32B4C}" type="datetimeFigureOut">
              <a:rPr lang="en-US" dirty="0"/>
              <a:pPr/>
              <a:t>4/10/2018</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4/10/2018</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pic>
        <p:nvPicPr>
          <p:cNvPr id="7" name="Picture 1" descr="UC_ANR.pn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48237" y="266541"/>
            <a:ext cx="22955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tiff"/><Relationship Id="rId7" Type="http://schemas.openxmlformats.org/officeDocument/2006/relationships/image" Target="../media/image10.tif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tiff"/><Relationship Id="rId5" Type="http://schemas.openxmlformats.org/officeDocument/2006/relationships/image" Target="../media/image8.tiff"/><Relationship Id="rId4" Type="http://schemas.openxmlformats.org/officeDocument/2006/relationships/image" Target="../media/image7.tiff"/></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ted.com/talks/shawn_achor_the_happy_secret_to_better_work?utm_source=tedcomshare&amp;utm_medium=email&amp;utm_campaign=tedspread"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p:txBody>
      </p:sp>
      <p:pic>
        <p:nvPicPr>
          <p:cNvPr id="7170" name="Picture 2" descr="99ba3f64-a37c-4ad8-b7cf-7717c3d21316@namprd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443" y="101600"/>
            <a:ext cx="5242877" cy="66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0897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D6B77-3F6F-9041-8C85-F10F9CC22148}"/>
              </a:ext>
            </a:extLst>
          </p:cNvPr>
          <p:cNvSpPr>
            <a:spLocks noGrp="1"/>
          </p:cNvSpPr>
          <p:nvPr>
            <p:ph type="title"/>
          </p:nvPr>
        </p:nvSpPr>
        <p:spPr/>
        <p:txBody>
          <a:bodyPr/>
          <a:lstStyle/>
          <a:p>
            <a:r>
              <a:rPr lang="en-US" dirty="0"/>
              <a:t>The rule of 3</a:t>
            </a:r>
          </a:p>
        </p:txBody>
      </p:sp>
      <p:sp>
        <p:nvSpPr>
          <p:cNvPr id="3" name="Content Placeholder 2">
            <a:extLst>
              <a:ext uri="{FF2B5EF4-FFF2-40B4-BE49-F238E27FC236}">
                <a16:creationId xmlns:a16="http://schemas.microsoft.com/office/drawing/2014/main" id="{587E9938-5210-F947-87C7-FAFB7B97F4AE}"/>
              </a:ext>
            </a:extLst>
          </p:cNvPr>
          <p:cNvSpPr>
            <a:spLocks noGrp="1"/>
          </p:cNvSpPr>
          <p:nvPr>
            <p:ph idx="1"/>
          </p:nvPr>
        </p:nvSpPr>
        <p:spPr/>
        <p:txBody>
          <a:bodyPr>
            <a:normAutofit/>
          </a:bodyPr>
          <a:lstStyle/>
          <a:p>
            <a:r>
              <a:rPr lang="en-US" sz="2400" dirty="0"/>
              <a:t>At the beginning of each day, mentally fast-forward to the end of the day, and ask yourself:</a:t>
            </a:r>
          </a:p>
          <a:p>
            <a:pPr marL="0" indent="0">
              <a:buNone/>
            </a:pPr>
            <a:r>
              <a:rPr lang="en-US" sz="2400" dirty="0"/>
              <a:t>	</a:t>
            </a:r>
            <a:r>
              <a:rPr lang="en-US" sz="2400" i="1" dirty="0"/>
              <a:t>When the day is over, what three things will I want to 	have accomplished?</a:t>
            </a:r>
            <a:endParaRPr lang="en-US" sz="2400" dirty="0"/>
          </a:p>
          <a:p>
            <a:pPr marL="0" indent="0">
              <a:buNone/>
            </a:pPr>
            <a:r>
              <a:rPr lang="en-US" sz="2400" dirty="0"/>
              <a:t>	Write those three things down.</a:t>
            </a:r>
          </a:p>
          <a:p>
            <a:r>
              <a:rPr lang="en-US" sz="2400" dirty="0"/>
              <a:t>You can take the same approach looking at the week.</a:t>
            </a:r>
          </a:p>
        </p:txBody>
      </p:sp>
    </p:spTree>
    <p:extLst>
      <p:ext uri="{BB962C8B-B14F-4D97-AF65-F5344CB8AC3E}">
        <p14:creationId xmlns:p14="http://schemas.microsoft.com/office/powerpoint/2010/main" val="26458535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Boosting productivity</a:t>
            </a:r>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7C37CF1-E295-1C40-BBAC-52017E8AF72A}"/>
              </a:ext>
            </a:extLst>
          </p:cNvPr>
          <p:cNvPicPr>
            <a:picLocks noChangeAspect="1"/>
          </p:cNvPicPr>
          <p:nvPr/>
        </p:nvPicPr>
        <p:blipFill rotWithShape="1">
          <a:blip r:embed="rId3"/>
          <a:srcRect b="33374"/>
          <a:stretch/>
        </p:blipFill>
        <p:spPr>
          <a:xfrm>
            <a:off x="682078" y="2392717"/>
            <a:ext cx="6130602" cy="4084537"/>
          </a:xfrm>
          <a:prstGeom prst="rect">
            <a:avLst/>
          </a:prstGeom>
        </p:spPr>
      </p:pic>
      <p:pic>
        <p:nvPicPr>
          <p:cNvPr id="5" name="Picture 4">
            <a:extLst>
              <a:ext uri="{FF2B5EF4-FFF2-40B4-BE49-F238E27FC236}">
                <a16:creationId xmlns:a16="http://schemas.microsoft.com/office/drawing/2014/main" id="{5EF5A8FD-BCCB-724C-B27F-511D7B96DEA2}"/>
              </a:ext>
            </a:extLst>
          </p:cNvPr>
          <p:cNvPicPr>
            <a:picLocks noChangeAspect="1"/>
          </p:cNvPicPr>
          <p:nvPr/>
        </p:nvPicPr>
        <p:blipFill>
          <a:blip r:embed="rId4"/>
          <a:stretch>
            <a:fillRect/>
          </a:stretch>
        </p:blipFill>
        <p:spPr>
          <a:xfrm>
            <a:off x="7261301" y="2392717"/>
            <a:ext cx="4090639" cy="4090639"/>
          </a:xfrm>
          <a:prstGeom prst="rect">
            <a:avLst/>
          </a:prstGeom>
        </p:spPr>
      </p:pic>
      <p:pic>
        <p:nvPicPr>
          <p:cNvPr id="6" name="Picture 5">
            <a:extLst>
              <a:ext uri="{FF2B5EF4-FFF2-40B4-BE49-F238E27FC236}">
                <a16:creationId xmlns:a16="http://schemas.microsoft.com/office/drawing/2014/main" id="{3BFE9D23-1E92-3C41-BCD6-832A72D789A5}"/>
              </a:ext>
            </a:extLst>
          </p:cNvPr>
          <p:cNvPicPr>
            <a:picLocks noChangeAspect="1"/>
          </p:cNvPicPr>
          <p:nvPr/>
        </p:nvPicPr>
        <p:blipFill>
          <a:blip r:embed="rId5"/>
          <a:stretch>
            <a:fillRect/>
          </a:stretch>
        </p:blipFill>
        <p:spPr>
          <a:xfrm>
            <a:off x="6812680" y="2392717"/>
            <a:ext cx="3998639" cy="3998639"/>
          </a:xfrm>
          <a:prstGeom prst="rect">
            <a:avLst/>
          </a:prstGeom>
        </p:spPr>
      </p:pic>
      <p:pic>
        <p:nvPicPr>
          <p:cNvPr id="7" name="Picture 6">
            <a:extLst>
              <a:ext uri="{FF2B5EF4-FFF2-40B4-BE49-F238E27FC236}">
                <a16:creationId xmlns:a16="http://schemas.microsoft.com/office/drawing/2014/main" id="{16587DCB-F29B-E444-8F8E-519DE6ECCD3D}"/>
              </a:ext>
            </a:extLst>
          </p:cNvPr>
          <p:cNvPicPr>
            <a:picLocks noChangeAspect="1"/>
          </p:cNvPicPr>
          <p:nvPr/>
        </p:nvPicPr>
        <p:blipFill>
          <a:blip r:embed="rId6"/>
          <a:stretch>
            <a:fillRect/>
          </a:stretch>
        </p:blipFill>
        <p:spPr>
          <a:xfrm>
            <a:off x="7307300" y="2718381"/>
            <a:ext cx="3998639" cy="3998639"/>
          </a:xfrm>
          <a:prstGeom prst="rect">
            <a:avLst/>
          </a:prstGeom>
        </p:spPr>
      </p:pic>
      <p:pic>
        <p:nvPicPr>
          <p:cNvPr id="8" name="Picture 7">
            <a:extLst>
              <a:ext uri="{FF2B5EF4-FFF2-40B4-BE49-F238E27FC236}">
                <a16:creationId xmlns:a16="http://schemas.microsoft.com/office/drawing/2014/main" id="{AF7FC03C-EDD5-2540-873B-E1059AAA186D}"/>
              </a:ext>
            </a:extLst>
          </p:cNvPr>
          <p:cNvPicPr>
            <a:picLocks noChangeAspect="1"/>
          </p:cNvPicPr>
          <p:nvPr/>
        </p:nvPicPr>
        <p:blipFill>
          <a:blip r:embed="rId7"/>
          <a:stretch>
            <a:fillRect/>
          </a:stretch>
        </p:blipFill>
        <p:spPr>
          <a:xfrm>
            <a:off x="6928666" y="2479076"/>
            <a:ext cx="4152963" cy="4152963"/>
          </a:xfrm>
          <a:prstGeom prst="rect">
            <a:avLst/>
          </a:prstGeom>
        </p:spPr>
      </p:pic>
    </p:spTree>
    <p:extLst>
      <p:ext uri="{BB962C8B-B14F-4D97-AF65-F5344CB8AC3E}">
        <p14:creationId xmlns:p14="http://schemas.microsoft.com/office/powerpoint/2010/main" val="303391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6146" name="Picture 2" descr="Image may contain: tex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0640" y="20320"/>
            <a:ext cx="6797040" cy="6797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3445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3074" name="Picture 2" descr="https://www.necessities.me/wp-content/uploads/2016/06/tabs-open.png"/>
          <p:cNvPicPr>
            <a:picLocks noChangeAspect="1" noChangeArrowheads="1"/>
          </p:cNvPicPr>
          <p:nvPr/>
        </p:nvPicPr>
        <p:blipFill rotWithShape="1">
          <a:blip r:embed="rId3">
            <a:extLst>
              <a:ext uri="{28A0092B-C50C-407E-A947-70E740481C1C}">
                <a14:useLocalDpi xmlns:a14="http://schemas.microsoft.com/office/drawing/2010/main" val="0"/>
              </a:ext>
            </a:extLst>
          </a:blip>
          <a:srcRect l="37864"/>
          <a:stretch/>
        </p:blipFill>
        <p:spPr bwMode="auto">
          <a:xfrm>
            <a:off x="1425388" y="803229"/>
            <a:ext cx="8794376" cy="5896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8280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6e289cf-dd76-4443-9cc0-b19258434517@namprd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8372025" y="3209025"/>
            <a:ext cx="3899960" cy="2924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n-US" dirty="0" smtClean="0"/>
              <a:t>Brain dump!</a:t>
            </a:r>
            <a:br>
              <a:rPr lang="en-US" dirty="0" smtClean="0"/>
            </a:br>
            <a:r>
              <a:rPr lang="en-US" dirty="0" smtClean="0"/>
              <a:t>Don’t keep your tasks in your head</a:t>
            </a:r>
            <a:endParaRPr lang="en-US" dirty="0"/>
          </a:p>
        </p:txBody>
      </p:sp>
      <p:sp>
        <p:nvSpPr>
          <p:cNvPr id="3" name="Content Placeholder 2"/>
          <p:cNvSpPr>
            <a:spLocks noGrp="1"/>
          </p:cNvSpPr>
          <p:nvPr>
            <p:ph idx="1"/>
          </p:nvPr>
        </p:nvSpPr>
        <p:spPr>
          <a:xfrm>
            <a:off x="314960" y="2673277"/>
            <a:ext cx="8195994" cy="3996467"/>
          </a:xfrm>
        </p:spPr>
        <p:txBody>
          <a:bodyPr>
            <a:normAutofit/>
          </a:bodyPr>
          <a:lstStyle/>
          <a:p>
            <a:pPr marL="0" indent="0">
              <a:buNone/>
            </a:pPr>
            <a:r>
              <a:rPr lang="en-US" sz="2200" dirty="0" smtClean="0"/>
              <a:t>For office tasks:</a:t>
            </a:r>
          </a:p>
          <a:p>
            <a:r>
              <a:rPr lang="en-US" sz="2200" dirty="0" smtClean="0"/>
              <a:t>Put </a:t>
            </a:r>
            <a:r>
              <a:rPr lang="en-US" sz="2200" dirty="0"/>
              <a:t>tasks in your written calendar on the days you will do </a:t>
            </a:r>
            <a:r>
              <a:rPr lang="en-US" sz="2200" dirty="0" smtClean="0"/>
              <a:t>them.</a:t>
            </a:r>
          </a:p>
          <a:p>
            <a:r>
              <a:rPr lang="en-US" sz="2200" dirty="0" smtClean="0"/>
              <a:t>Create </a:t>
            </a:r>
            <a:r>
              <a:rPr lang="en-US" sz="2200" dirty="0"/>
              <a:t>a real folder system for each project, and add thoughts as they </a:t>
            </a:r>
            <a:r>
              <a:rPr lang="en-US" sz="2200" dirty="0" smtClean="0"/>
              <a:t>happen. (Put </a:t>
            </a:r>
            <a:r>
              <a:rPr lang="en-US" sz="2200" dirty="0"/>
              <a:t>the next task on the front. Put the due date. Sort daily or weekly by priority. </a:t>
            </a:r>
            <a:r>
              <a:rPr lang="en-US" sz="2200" dirty="0" smtClean="0"/>
              <a:t>)</a:t>
            </a:r>
            <a:endParaRPr lang="en-US" sz="2200" dirty="0"/>
          </a:p>
          <a:p>
            <a:r>
              <a:rPr lang="en-US" sz="2200" dirty="0" smtClean="0"/>
              <a:t>Keep </a:t>
            </a:r>
            <a:r>
              <a:rPr lang="en-US" sz="2200" dirty="0"/>
              <a:t>it on your phone note/reminder </a:t>
            </a:r>
            <a:r>
              <a:rPr lang="en-US" sz="2200" dirty="0" smtClean="0"/>
              <a:t>app </a:t>
            </a:r>
          </a:p>
          <a:p>
            <a:r>
              <a:rPr lang="en-US" sz="2200" dirty="0" smtClean="0"/>
              <a:t>Carry </a:t>
            </a:r>
            <a:r>
              <a:rPr lang="en-US" sz="2200" dirty="0"/>
              <a:t>around a </a:t>
            </a:r>
            <a:r>
              <a:rPr lang="en-US" sz="2200" dirty="0" smtClean="0"/>
              <a:t>notepad or journal.</a:t>
            </a:r>
            <a:endParaRPr lang="en-US" sz="2200" dirty="0"/>
          </a:p>
          <a:p>
            <a:r>
              <a:rPr lang="en-US" sz="2200" dirty="0"/>
              <a:t>Create </a:t>
            </a:r>
            <a:r>
              <a:rPr lang="en-US" sz="2200" dirty="0" smtClean="0"/>
              <a:t>a virtual “</a:t>
            </a:r>
            <a:r>
              <a:rPr lang="en-US" sz="2200" dirty="0"/>
              <a:t>follow up” folder for emails. </a:t>
            </a:r>
          </a:p>
          <a:p>
            <a:r>
              <a:rPr lang="en-US" sz="2200" dirty="0"/>
              <a:t>Add </a:t>
            </a:r>
            <a:r>
              <a:rPr lang="en-US" sz="2200" dirty="0" smtClean="0"/>
              <a:t>due </a:t>
            </a:r>
            <a:r>
              <a:rPr lang="en-US" sz="2200" dirty="0"/>
              <a:t>date to each </a:t>
            </a:r>
            <a:r>
              <a:rPr lang="en-US" sz="2200" dirty="0" smtClean="0"/>
              <a:t>task</a:t>
            </a:r>
            <a:r>
              <a:rPr lang="en-US" sz="2200" dirty="0"/>
              <a:t> </a:t>
            </a:r>
            <a:r>
              <a:rPr lang="en-US" sz="2200" dirty="0" smtClean="0"/>
              <a:t>and sub task. </a:t>
            </a:r>
            <a:endParaRPr lang="en-US" sz="2200" dirty="0"/>
          </a:p>
          <a:p>
            <a:endParaRPr lang="en-US" dirty="0"/>
          </a:p>
        </p:txBody>
      </p:sp>
      <p:sp>
        <p:nvSpPr>
          <p:cNvPr id="5" name="Title 1"/>
          <p:cNvSpPr txBox="1">
            <a:spLocks/>
          </p:cNvSpPr>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fontScale="97500"/>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r>
              <a:rPr lang="en-US" dirty="0" smtClean="0"/>
              <a:t>Clear your mind</a:t>
            </a:r>
            <a:endParaRPr lang="en-US" dirty="0"/>
          </a:p>
        </p:txBody>
      </p:sp>
    </p:spTree>
    <p:extLst>
      <p:ext uri="{BB962C8B-B14F-4D97-AF65-F5344CB8AC3E}">
        <p14:creationId xmlns:p14="http://schemas.microsoft.com/office/powerpoint/2010/main" val="3276636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Clear your mind</a:t>
            </a:r>
            <a:endParaRPr lang="en-US" dirty="0"/>
          </a:p>
        </p:txBody>
      </p:sp>
      <p:sp>
        <p:nvSpPr>
          <p:cNvPr id="4" name="TextBox 3"/>
          <p:cNvSpPr txBox="1"/>
          <p:nvPr/>
        </p:nvSpPr>
        <p:spPr>
          <a:xfrm>
            <a:off x="287383" y="2336726"/>
            <a:ext cx="7772400" cy="4426853"/>
          </a:xfrm>
          <a:prstGeom prst="rect">
            <a:avLst/>
          </a:prstGeom>
          <a:noFill/>
        </p:spPr>
        <p:txBody>
          <a:bodyPr wrap="square" rtlCol="0">
            <a:spAutoFit/>
          </a:bodyPr>
          <a:lstStyle/>
          <a:p>
            <a:pPr>
              <a:spcBef>
                <a:spcPts val="1000"/>
              </a:spcBef>
              <a:buClr>
                <a:schemeClr val="accent2">
                  <a:lumMod val="75000"/>
                </a:schemeClr>
              </a:buClr>
            </a:pPr>
            <a:r>
              <a:rPr lang="en-US" sz="2400" dirty="0" smtClean="0"/>
              <a:t>For life tasks:</a:t>
            </a:r>
          </a:p>
          <a:p>
            <a:pPr marL="228600" indent="-285750">
              <a:spcBef>
                <a:spcPts val="1000"/>
              </a:spcBef>
              <a:buClr>
                <a:schemeClr val="accent2">
                  <a:lumMod val="75000"/>
                </a:schemeClr>
              </a:buClr>
              <a:buFont typeface="Arial" panose="020B0604020202020204" pitchFamily="34" charset="0"/>
              <a:buChar char="•"/>
            </a:pPr>
            <a:r>
              <a:rPr lang="en-US" sz="2400" dirty="0" smtClean="0"/>
              <a:t>Put </a:t>
            </a:r>
            <a:r>
              <a:rPr lang="en-US" sz="2400" dirty="0"/>
              <a:t>white boards up in obvious places (like the weekly meal plan on the fridge</a:t>
            </a:r>
            <a:r>
              <a:rPr lang="en-US" sz="2400" dirty="0" smtClean="0"/>
              <a:t>). </a:t>
            </a:r>
          </a:p>
          <a:p>
            <a:pPr marL="228600" indent="-285750">
              <a:spcBef>
                <a:spcPts val="1000"/>
              </a:spcBef>
              <a:buClr>
                <a:schemeClr val="accent2">
                  <a:lumMod val="75000"/>
                </a:schemeClr>
              </a:buClr>
              <a:buFont typeface="Arial" panose="020B0604020202020204" pitchFamily="34" charset="0"/>
              <a:buChar char="•"/>
            </a:pPr>
            <a:r>
              <a:rPr lang="en-US" sz="2400" dirty="0" smtClean="0"/>
              <a:t>Remove </a:t>
            </a:r>
            <a:r>
              <a:rPr lang="en-US" sz="2400" dirty="0"/>
              <a:t>any “should” items from your </a:t>
            </a:r>
            <a:r>
              <a:rPr lang="en-US" sz="2400" dirty="0" smtClean="0"/>
              <a:t>list. </a:t>
            </a:r>
          </a:p>
          <a:p>
            <a:pPr marL="228600" indent="-285750">
              <a:spcBef>
                <a:spcPts val="1000"/>
              </a:spcBef>
              <a:buClr>
                <a:schemeClr val="accent2">
                  <a:lumMod val="75000"/>
                </a:schemeClr>
              </a:buClr>
              <a:buFont typeface="Arial" panose="020B0604020202020204" pitchFamily="34" charset="0"/>
              <a:buChar char="•"/>
            </a:pPr>
            <a:r>
              <a:rPr lang="en-US" sz="2400" dirty="0" smtClean="0"/>
              <a:t>Put </a:t>
            </a:r>
            <a:r>
              <a:rPr lang="en-US" sz="2400" dirty="0"/>
              <a:t>it in your Google calendar </a:t>
            </a:r>
            <a:r>
              <a:rPr lang="en-US" sz="2400" dirty="0" smtClean="0"/>
              <a:t>(that </a:t>
            </a:r>
            <a:r>
              <a:rPr lang="en-US" sz="2400" dirty="0"/>
              <a:t>your spouse </a:t>
            </a:r>
            <a:r>
              <a:rPr lang="en-US" sz="2400" dirty="0" smtClean="0"/>
              <a:t>&amp; children can see). </a:t>
            </a:r>
          </a:p>
          <a:p>
            <a:pPr marL="228600" indent="-285750">
              <a:spcBef>
                <a:spcPts val="1000"/>
              </a:spcBef>
              <a:buClr>
                <a:schemeClr val="accent2">
                  <a:lumMod val="75000"/>
                </a:schemeClr>
              </a:buClr>
              <a:buFont typeface="Arial" panose="020B0604020202020204" pitchFamily="34" charset="0"/>
              <a:buChar char="•"/>
            </a:pPr>
            <a:r>
              <a:rPr lang="en-US" sz="2400" dirty="0" smtClean="0"/>
              <a:t>Put </a:t>
            </a:r>
            <a:r>
              <a:rPr lang="en-US" sz="2400" dirty="0"/>
              <a:t>paper next to the bed for late-night thoughts with a light up pen. </a:t>
            </a:r>
          </a:p>
          <a:p>
            <a:pPr marL="228600" indent="-285750">
              <a:spcBef>
                <a:spcPts val="1000"/>
              </a:spcBef>
              <a:buClr>
                <a:schemeClr val="accent2">
                  <a:lumMod val="75000"/>
                </a:schemeClr>
              </a:buClr>
              <a:buFont typeface="Arial" panose="020B0604020202020204" pitchFamily="34" charset="0"/>
              <a:buChar char="•"/>
            </a:pPr>
            <a:r>
              <a:rPr lang="en-US" sz="2400" dirty="0"/>
              <a:t>Create a note for everything (books to read, amazon shopping list, suggested TED talks, </a:t>
            </a:r>
            <a:r>
              <a:rPr lang="en-US" sz="2400" dirty="0" smtClean="0"/>
              <a:t>gift ideas</a:t>
            </a:r>
            <a:r>
              <a:rPr lang="en-US" sz="2400" dirty="0"/>
              <a:t>). </a:t>
            </a:r>
          </a:p>
        </p:txBody>
      </p:sp>
      <p:pic>
        <p:nvPicPr>
          <p:cNvPr id="5" name="Picture 4" descr="Image result for work life balance"/>
          <p:cNvPicPr>
            <a:picLocks noChangeAspect="1" noChangeArrowheads="1"/>
          </p:cNvPicPr>
          <p:nvPr/>
        </p:nvPicPr>
        <p:blipFill rotWithShape="1">
          <a:blip r:embed="rId3">
            <a:extLst>
              <a:ext uri="{28A0092B-C50C-407E-A947-70E740481C1C}">
                <a14:useLocalDpi xmlns:a14="http://schemas.microsoft.com/office/drawing/2010/main" val="0"/>
              </a:ext>
            </a:extLst>
          </a:blip>
          <a:srcRect l="5777" r="11863"/>
          <a:stretch/>
        </p:blipFill>
        <p:spPr bwMode="auto">
          <a:xfrm>
            <a:off x="8294913" y="3044853"/>
            <a:ext cx="3740461" cy="3123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6178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your Hot spots</a:t>
            </a:r>
            <a:endParaRPr lang="en-US" dirty="0"/>
          </a:p>
        </p:txBody>
      </p:sp>
      <p:sp>
        <p:nvSpPr>
          <p:cNvPr id="3" name="Content Placeholder 2"/>
          <p:cNvSpPr>
            <a:spLocks noGrp="1"/>
          </p:cNvSpPr>
          <p:nvPr>
            <p:ph idx="1"/>
          </p:nvPr>
        </p:nvSpPr>
        <p:spPr>
          <a:xfrm>
            <a:off x="2231136" y="2389851"/>
            <a:ext cx="7729728" cy="745236"/>
          </a:xfrm>
        </p:spPr>
        <p:txBody>
          <a:bodyPr>
            <a:normAutofit/>
          </a:bodyPr>
          <a:lstStyle/>
          <a:p>
            <a:pPr marL="0" indent="0">
              <a:buNone/>
            </a:pPr>
            <a:r>
              <a:rPr lang="en-US" dirty="0" smtClean="0"/>
              <a:t>Share with your neighbor what area you neglected last week: </a:t>
            </a:r>
          </a:p>
          <a:p>
            <a:pPr marL="0" indent="0">
              <a:buNone/>
            </a:pPr>
            <a:endParaRPr lang="en-US" dirty="0"/>
          </a:p>
        </p:txBody>
      </p:sp>
      <p:sp>
        <p:nvSpPr>
          <p:cNvPr id="4" name="TextBox 3"/>
          <p:cNvSpPr txBox="1"/>
          <p:nvPr/>
        </p:nvSpPr>
        <p:spPr>
          <a:xfrm>
            <a:off x="2246814" y="3044853"/>
            <a:ext cx="2390503" cy="2554545"/>
          </a:xfrm>
          <a:prstGeom prst="rect">
            <a:avLst/>
          </a:prstGeom>
          <a:noFill/>
        </p:spPr>
        <p:txBody>
          <a:bodyPr wrap="square" rtlCol="0">
            <a:spAutoFit/>
          </a:bodyPr>
          <a:lstStyle/>
          <a:p>
            <a:pPr marL="571500" indent="-571500">
              <a:buClr>
                <a:schemeClr val="accent2">
                  <a:lumMod val="75000"/>
                </a:schemeClr>
              </a:buClr>
              <a:buFont typeface="Arial" panose="020B0604020202020204" pitchFamily="34" charset="0"/>
              <a:buChar char="•"/>
            </a:pPr>
            <a:r>
              <a:rPr lang="en-US" sz="4000" dirty="0"/>
              <a:t>Mind </a:t>
            </a:r>
          </a:p>
          <a:p>
            <a:pPr marL="571500" indent="-571500">
              <a:buClr>
                <a:schemeClr val="accent2">
                  <a:lumMod val="75000"/>
                </a:schemeClr>
              </a:buClr>
              <a:buFont typeface="Arial" panose="020B0604020202020204" pitchFamily="34" charset="0"/>
              <a:buChar char="•"/>
            </a:pPr>
            <a:r>
              <a:rPr lang="en-US" sz="4000" dirty="0"/>
              <a:t>Body </a:t>
            </a:r>
          </a:p>
          <a:p>
            <a:pPr marL="571500" indent="-571500">
              <a:buClr>
                <a:schemeClr val="accent2">
                  <a:lumMod val="75000"/>
                </a:schemeClr>
              </a:buClr>
              <a:buFont typeface="Arial" panose="020B0604020202020204" pitchFamily="34" charset="0"/>
              <a:buChar char="•"/>
            </a:pPr>
            <a:r>
              <a:rPr lang="en-US" sz="4000" dirty="0" smtClean="0"/>
              <a:t>Fun</a:t>
            </a:r>
            <a:endParaRPr lang="en-US" sz="4000" dirty="0"/>
          </a:p>
          <a:p>
            <a:pPr marL="571500" indent="-571500">
              <a:buClr>
                <a:schemeClr val="accent2">
                  <a:lumMod val="75000"/>
                </a:schemeClr>
              </a:buClr>
              <a:buFont typeface="Arial" panose="020B0604020202020204" pitchFamily="34" charset="0"/>
              <a:buChar char="•"/>
            </a:pPr>
            <a:r>
              <a:rPr lang="en-US" sz="4000" dirty="0" smtClean="0"/>
              <a:t>Career </a:t>
            </a:r>
            <a:endParaRPr lang="en-US" sz="4000" dirty="0"/>
          </a:p>
        </p:txBody>
      </p:sp>
      <p:sp>
        <p:nvSpPr>
          <p:cNvPr id="6" name="TextBox 5"/>
          <p:cNvSpPr txBox="1"/>
          <p:nvPr/>
        </p:nvSpPr>
        <p:spPr>
          <a:xfrm>
            <a:off x="5435021" y="2997927"/>
            <a:ext cx="4466628" cy="2554545"/>
          </a:xfrm>
          <a:prstGeom prst="rect">
            <a:avLst/>
          </a:prstGeom>
          <a:noFill/>
        </p:spPr>
        <p:txBody>
          <a:bodyPr wrap="square" rtlCol="0">
            <a:spAutoFit/>
          </a:bodyPr>
          <a:lstStyle/>
          <a:p>
            <a:pPr marL="571500" indent="-571500">
              <a:buClr>
                <a:schemeClr val="accent2">
                  <a:lumMod val="75000"/>
                </a:schemeClr>
              </a:buClr>
              <a:buFont typeface="Arial" panose="020B0604020202020204" pitchFamily="34" charset="0"/>
              <a:buChar char="•"/>
            </a:pPr>
            <a:r>
              <a:rPr lang="en-US" sz="4000" dirty="0" smtClean="0"/>
              <a:t>Finances</a:t>
            </a:r>
            <a:endParaRPr lang="en-US" sz="4000" dirty="0"/>
          </a:p>
          <a:p>
            <a:pPr marL="571500" indent="-571500">
              <a:buClr>
                <a:schemeClr val="accent2">
                  <a:lumMod val="75000"/>
                </a:schemeClr>
              </a:buClr>
              <a:buFont typeface="Arial" panose="020B0604020202020204" pitchFamily="34" charset="0"/>
              <a:buChar char="•"/>
            </a:pPr>
            <a:r>
              <a:rPr lang="en-US" sz="4000" dirty="0"/>
              <a:t>Emotions /Spirit</a:t>
            </a:r>
          </a:p>
          <a:p>
            <a:pPr marL="571500" indent="-571500">
              <a:buClr>
                <a:schemeClr val="accent2">
                  <a:lumMod val="75000"/>
                </a:schemeClr>
              </a:buClr>
              <a:buFont typeface="Arial" panose="020B0604020202020204" pitchFamily="34" charset="0"/>
              <a:buChar char="•"/>
            </a:pPr>
            <a:r>
              <a:rPr lang="en-US" sz="4000" dirty="0" smtClean="0"/>
              <a:t>Relationships</a:t>
            </a:r>
            <a:endParaRPr lang="en-US" sz="4000" dirty="0"/>
          </a:p>
          <a:p>
            <a:pPr marL="571500" indent="-571500">
              <a:buClr>
                <a:schemeClr val="accent2">
                  <a:lumMod val="75000"/>
                </a:schemeClr>
              </a:buClr>
              <a:buFont typeface="Arial" panose="020B0604020202020204" pitchFamily="34" charset="0"/>
              <a:buChar char="•"/>
            </a:pPr>
            <a:r>
              <a:rPr lang="en-US" sz="4000" dirty="0" smtClean="0"/>
              <a:t>Environment</a:t>
            </a:r>
            <a:endParaRPr lang="en-US" sz="4000" dirty="0"/>
          </a:p>
        </p:txBody>
      </p:sp>
    </p:spTree>
    <p:extLst>
      <p:ext uri="{BB962C8B-B14F-4D97-AF65-F5344CB8AC3E}">
        <p14:creationId xmlns:p14="http://schemas.microsoft.com/office/powerpoint/2010/main" val="3349713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aseline="-25000" dirty="0"/>
              <a:t>True</a:t>
            </a:r>
            <a:r>
              <a:rPr lang="en-US" sz="5400" dirty="0"/>
              <a:t> or </a:t>
            </a:r>
            <a:r>
              <a:rPr lang="en-US" sz="5400" baseline="30000" dirty="0"/>
              <a:t>False</a:t>
            </a:r>
            <a:endParaRPr lang="en-US" sz="5400" dirty="0"/>
          </a:p>
        </p:txBody>
      </p:sp>
      <p:pic>
        <p:nvPicPr>
          <p:cNvPr id="2050" name="Picture 2" descr="One of the worst things you can do is have lunch at your desk, an infographic revealed.Â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9282" y="2480917"/>
            <a:ext cx="2480667" cy="36936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cdn-images-1.medium.com/max/1600/1*WMOxm2oCXgtBy9RbGQL4rg.jpeg"/>
          <p:cNvPicPr>
            <a:picLocks noChangeAspect="1" noChangeArrowheads="1"/>
          </p:cNvPicPr>
          <p:nvPr/>
        </p:nvPicPr>
        <p:blipFill rotWithShape="1">
          <a:blip r:embed="rId4">
            <a:extLst>
              <a:ext uri="{28A0092B-C50C-407E-A947-70E740481C1C}">
                <a14:useLocalDpi xmlns:a14="http://schemas.microsoft.com/office/drawing/2010/main" val="0"/>
              </a:ext>
            </a:extLst>
          </a:blip>
          <a:srcRect l="28433" r="-979"/>
          <a:stretch/>
        </p:blipFill>
        <p:spPr bwMode="auto">
          <a:xfrm>
            <a:off x="7854460" y="2480917"/>
            <a:ext cx="4009293" cy="368209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071447" y="2404280"/>
            <a:ext cx="4665784" cy="3785652"/>
          </a:xfrm>
          <a:prstGeom prst="rect">
            <a:avLst/>
          </a:prstGeom>
          <a:noFill/>
        </p:spPr>
        <p:txBody>
          <a:bodyPr wrap="square" rtlCol="0">
            <a:spAutoFit/>
          </a:bodyPr>
          <a:lstStyle/>
          <a:p>
            <a:pPr algn="ctr"/>
            <a:r>
              <a:rPr lang="en-US" sz="4800" dirty="0" smtClean="0"/>
              <a:t>You often work during your lunch break so that you can be more productive.</a:t>
            </a:r>
            <a:endParaRPr lang="en-US" sz="4800" dirty="0"/>
          </a:p>
        </p:txBody>
      </p:sp>
    </p:spTree>
    <p:extLst>
      <p:ext uri="{BB962C8B-B14F-4D97-AF65-F5344CB8AC3E}">
        <p14:creationId xmlns:p14="http://schemas.microsoft.com/office/powerpoint/2010/main" val="6699339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aseline="-25000" dirty="0"/>
              <a:t>True</a:t>
            </a:r>
            <a:r>
              <a:rPr lang="en-US" sz="5400" dirty="0"/>
              <a:t> or </a:t>
            </a:r>
            <a:r>
              <a:rPr lang="en-US" sz="5400" baseline="30000" dirty="0"/>
              <a:t>False</a:t>
            </a:r>
            <a:endParaRPr lang="en-US" sz="5400" dirty="0"/>
          </a:p>
        </p:txBody>
      </p:sp>
      <p:sp>
        <p:nvSpPr>
          <p:cNvPr id="3" name="Content Placeholder 2"/>
          <p:cNvSpPr>
            <a:spLocks noGrp="1"/>
          </p:cNvSpPr>
          <p:nvPr>
            <p:ph idx="1"/>
          </p:nvPr>
        </p:nvSpPr>
        <p:spPr>
          <a:xfrm>
            <a:off x="518160" y="2638045"/>
            <a:ext cx="11277600" cy="1395476"/>
          </a:xfrm>
        </p:spPr>
        <p:txBody>
          <a:bodyPr>
            <a:noAutofit/>
          </a:bodyPr>
          <a:lstStyle/>
          <a:p>
            <a:pPr marL="0" indent="0" algn="ctr">
              <a:buNone/>
            </a:pPr>
            <a:r>
              <a:rPr lang="en-US" sz="6000" dirty="0" smtClean="0"/>
              <a:t>To become more productive in a busy world, you must learn to do </a:t>
            </a:r>
            <a:r>
              <a:rPr lang="en-US" sz="6000" b="1" dirty="0" smtClean="0"/>
              <a:t>multiple things at once</a:t>
            </a:r>
            <a:r>
              <a:rPr lang="en-US" sz="6000" dirty="0" smtClean="0"/>
              <a:t>. </a:t>
            </a:r>
            <a:endParaRPr lang="en-US" sz="6000" dirty="0"/>
          </a:p>
        </p:txBody>
      </p:sp>
    </p:spTree>
    <p:extLst>
      <p:ext uri="{BB962C8B-B14F-4D97-AF65-F5344CB8AC3E}">
        <p14:creationId xmlns:p14="http://schemas.microsoft.com/office/powerpoint/2010/main" val="8655838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attention muscle</a:t>
            </a:r>
            <a:endParaRPr lang="en-US" dirty="0"/>
          </a:p>
        </p:txBody>
      </p:sp>
      <p:sp>
        <p:nvSpPr>
          <p:cNvPr id="3" name="Content Placeholder 2"/>
          <p:cNvSpPr>
            <a:spLocks noGrp="1"/>
          </p:cNvSpPr>
          <p:nvPr>
            <p:ph idx="1"/>
          </p:nvPr>
        </p:nvSpPr>
        <p:spPr>
          <a:xfrm>
            <a:off x="2116182" y="2997206"/>
            <a:ext cx="7729728" cy="373011"/>
          </a:xfrm>
        </p:spPr>
        <p:txBody>
          <a:bodyPr/>
          <a:lstStyle/>
          <a:p>
            <a:r>
              <a:rPr lang="en-US" dirty="0"/>
              <a:t>https://www.youtube.com/watch?v=iM4u-7Z5URk</a:t>
            </a:r>
          </a:p>
        </p:txBody>
      </p:sp>
    </p:spTree>
    <p:extLst>
      <p:ext uri="{BB962C8B-B14F-4D97-AF65-F5344CB8AC3E}">
        <p14:creationId xmlns:p14="http://schemas.microsoft.com/office/powerpoint/2010/main" val="36064023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202923"/>
            <a:ext cx="8991600" cy="2813906"/>
          </a:xfrm>
        </p:spPr>
        <p:txBody>
          <a:bodyPr>
            <a:normAutofit/>
          </a:bodyPr>
          <a:lstStyle/>
          <a:p>
            <a:r>
              <a:rPr lang="en-US" dirty="0" smtClean="0"/>
              <a:t>Habits to  boost Productivity</a:t>
            </a:r>
            <a:br>
              <a:rPr lang="en-US" dirty="0" smtClean="0"/>
            </a:br>
            <a:r>
              <a:rPr lang="en-US" dirty="0" smtClean="0"/>
              <a:t/>
            </a:r>
            <a:br>
              <a:rPr lang="en-US" dirty="0" smtClean="0"/>
            </a:br>
            <a:r>
              <a:rPr lang="en-US" sz="2000" b="1" dirty="0" smtClean="0"/>
              <a:t>“Accomplishing </a:t>
            </a:r>
            <a:r>
              <a:rPr lang="en-US" sz="2000" b="1" dirty="0"/>
              <a:t>More by Managing </a:t>
            </a:r>
            <a:r>
              <a:rPr lang="en-US" sz="2000" dirty="0"/>
              <a:t/>
            </a:r>
            <a:br>
              <a:rPr lang="en-US" sz="2000" dirty="0"/>
            </a:br>
            <a:r>
              <a:rPr lang="en-US" sz="2000" b="1" dirty="0"/>
              <a:t>Your Time, Attention, and </a:t>
            </a:r>
            <a:r>
              <a:rPr lang="en-US" sz="2000" b="1" dirty="0" smtClean="0"/>
              <a:t>Energy”</a:t>
            </a:r>
            <a:endParaRPr lang="en-US" sz="2000" dirty="0"/>
          </a:p>
        </p:txBody>
      </p:sp>
      <p:sp>
        <p:nvSpPr>
          <p:cNvPr id="3" name="Subtitle 2"/>
          <p:cNvSpPr>
            <a:spLocks noGrp="1"/>
          </p:cNvSpPr>
          <p:nvPr>
            <p:ph type="subTitle" idx="1"/>
          </p:nvPr>
        </p:nvSpPr>
        <p:spPr>
          <a:xfrm>
            <a:off x="2695194" y="4352543"/>
            <a:ext cx="6801612" cy="2032353"/>
          </a:xfrm>
        </p:spPr>
        <p:txBody>
          <a:bodyPr>
            <a:normAutofit/>
          </a:bodyPr>
          <a:lstStyle/>
          <a:p>
            <a:r>
              <a:rPr lang="en-US" dirty="0" smtClean="0"/>
              <a:t>Marcel Horowitz, MS, MCHES, Yolo</a:t>
            </a:r>
          </a:p>
          <a:p>
            <a:r>
              <a:rPr lang="en-US" dirty="0" smtClean="0"/>
              <a:t>Dorina Espinosa, Ph.D., Humboldt/Del Norte</a:t>
            </a:r>
          </a:p>
          <a:p>
            <a:r>
              <a:rPr lang="en-US" dirty="0" smtClean="0"/>
              <a:t>Kelley Brian, MPH, Placer/Nevada</a:t>
            </a:r>
          </a:p>
          <a:p>
            <a:r>
              <a:rPr lang="en-US" dirty="0" smtClean="0"/>
              <a:t>Youth, Families, and Communities Advisors</a:t>
            </a:r>
            <a:endParaRPr lang="en-US" dirty="0"/>
          </a:p>
        </p:txBody>
      </p:sp>
    </p:spTree>
    <p:extLst>
      <p:ext uri="{BB962C8B-B14F-4D97-AF65-F5344CB8AC3E}">
        <p14:creationId xmlns:p14="http://schemas.microsoft.com/office/powerpoint/2010/main" val="16759208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098" name="Picture 2" descr="https://cdn-images-1.medium.com/max/1600/0*yITXHpcgUtNAlvX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988" y="1411941"/>
            <a:ext cx="10748682" cy="537434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31136" y="204530"/>
            <a:ext cx="7729728" cy="1188720"/>
          </a:xfrm>
        </p:spPr>
        <p:txBody>
          <a:bodyPr/>
          <a:lstStyle/>
          <a:p>
            <a:r>
              <a:rPr lang="en-US" dirty="0" smtClean="0"/>
              <a:t>false</a:t>
            </a:r>
            <a:endParaRPr lang="en-US" dirty="0"/>
          </a:p>
        </p:txBody>
      </p:sp>
    </p:spTree>
    <p:extLst>
      <p:ext uri="{BB962C8B-B14F-4D97-AF65-F5344CB8AC3E}">
        <p14:creationId xmlns:p14="http://schemas.microsoft.com/office/powerpoint/2010/main" val="11042299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3"/>
          <a:stretch>
            <a:fillRect/>
          </a:stretch>
        </p:blipFill>
        <p:spPr>
          <a:xfrm>
            <a:off x="127056" y="0"/>
            <a:ext cx="11937888" cy="6715062"/>
          </a:xfrm>
          <a:prstGeom prst="rect">
            <a:avLst/>
          </a:prstGeom>
        </p:spPr>
      </p:pic>
      <p:sp>
        <p:nvSpPr>
          <p:cNvPr id="6" name="Oval 5"/>
          <p:cNvSpPr/>
          <p:nvPr/>
        </p:nvSpPr>
        <p:spPr>
          <a:xfrm>
            <a:off x="0" y="6126480"/>
            <a:ext cx="666974" cy="46736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0" y="2028444"/>
            <a:ext cx="1764792" cy="341731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689600" y="4511040"/>
            <a:ext cx="416560" cy="44704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p:cNvSpPr txBox="1">
            <a:spLocks/>
          </p:cNvSpPr>
          <p:nvPr/>
        </p:nvSpPr>
        <p:spPr>
          <a:xfrm>
            <a:off x="6433072" y="1200777"/>
            <a:ext cx="5631871" cy="4925703"/>
          </a:xfrm>
          <a:prstGeom prst="rect">
            <a:avLst/>
          </a:prstGeom>
          <a:solidFill>
            <a:schemeClr val="accent2">
              <a:lumMod val="60000"/>
              <a:lumOff val="40000"/>
            </a:schemeClr>
          </a:solidFill>
          <a:ln>
            <a:solidFill>
              <a:srgbClr val="FF0000"/>
            </a:solidFill>
          </a:ln>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sz="2400" dirty="0" smtClean="0"/>
              <a:t>Other people should not be in control of your time and attention</a:t>
            </a:r>
          </a:p>
          <a:p>
            <a:r>
              <a:rPr lang="en-US" sz="2400" dirty="0" smtClean="0"/>
              <a:t>Set specific times to check email</a:t>
            </a:r>
          </a:p>
          <a:p>
            <a:r>
              <a:rPr lang="en-US" sz="2400" dirty="0" smtClean="0"/>
              <a:t>Turn off the notifications</a:t>
            </a:r>
          </a:p>
          <a:p>
            <a:r>
              <a:rPr lang="en-US" sz="2400" dirty="0" smtClean="0"/>
              <a:t>Do not keep old emails in your in-box. Create archive and project folders. </a:t>
            </a:r>
          </a:p>
          <a:p>
            <a:r>
              <a:rPr lang="en-US" sz="2400" dirty="0" smtClean="0"/>
              <a:t>Take the time to unsubscribe or auto-junk.</a:t>
            </a:r>
          </a:p>
          <a:p>
            <a:r>
              <a:rPr lang="en-US" sz="2400" dirty="0" smtClean="0"/>
              <a:t>Don’t start a conversation email chain.</a:t>
            </a:r>
          </a:p>
          <a:p>
            <a:r>
              <a:rPr lang="en-US" sz="2400" dirty="0" smtClean="0"/>
              <a:t>Prioritize 1) Need to do. 2) Want to do. 3) Should do.  </a:t>
            </a:r>
          </a:p>
          <a:p>
            <a:endParaRPr lang="en-US" dirty="0" smtClean="0"/>
          </a:p>
        </p:txBody>
      </p:sp>
      <p:sp>
        <p:nvSpPr>
          <p:cNvPr id="11" name="Oval 10"/>
          <p:cNvSpPr/>
          <p:nvPr/>
        </p:nvSpPr>
        <p:spPr>
          <a:xfrm>
            <a:off x="2617038" y="2228560"/>
            <a:ext cx="1107440" cy="51155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36494" y="6106757"/>
            <a:ext cx="666974" cy="46736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025163" y="6344008"/>
            <a:ext cx="718345" cy="46021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617038" y="2800473"/>
            <a:ext cx="1107440" cy="7526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946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xEl>
                                              <p:pRg st="6" end="6"/>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1000" fill="hold"/>
                                        <p:tgtEl>
                                          <p:spTgt spid="6"/>
                                        </p:tgtEl>
                                        <p:attrNameLst>
                                          <p:attrName>ppt_w</p:attrName>
                                        </p:attrNameLst>
                                      </p:cBhvr>
                                      <p:tavLst>
                                        <p:tav tm="0">
                                          <p:val>
                                            <p:fltVal val="0"/>
                                          </p:val>
                                        </p:tav>
                                        <p:tav tm="100000">
                                          <p:val>
                                            <p:strVal val="#ppt_w"/>
                                          </p:val>
                                        </p:tav>
                                      </p:tavLst>
                                    </p:anim>
                                    <p:anim calcmode="lin" valueType="num">
                                      <p:cBhvr>
                                        <p:cTn id="48" dur="1000" fill="hold"/>
                                        <p:tgtEl>
                                          <p:spTgt spid="6"/>
                                        </p:tgtEl>
                                        <p:attrNameLst>
                                          <p:attrName>ppt_h</p:attrName>
                                        </p:attrNameLst>
                                      </p:cBhvr>
                                      <p:tavLst>
                                        <p:tav tm="0">
                                          <p:val>
                                            <p:fltVal val="0"/>
                                          </p:val>
                                        </p:tav>
                                        <p:tav tm="100000">
                                          <p:val>
                                            <p:strVal val="#ppt_h"/>
                                          </p:val>
                                        </p:tav>
                                      </p:tavLst>
                                    </p:anim>
                                    <p:anim calcmode="lin" valueType="num">
                                      <p:cBhvr>
                                        <p:cTn id="49" dur="1000" fill="hold"/>
                                        <p:tgtEl>
                                          <p:spTgt spid="6"/>
                                        </p:tgtEl>
                                        <p:attrNameLst>
                                          <p:attrName>style.rotation</p:attrName>
                                        </p:attrNameLst>
                                      </p:cBhvr>
                                      <p:tavLst>
                                        <p:tav tm="0">
                                          <p:val>
                                            <p:fltVal val="90"/>
                                          </p:val>
                                        </p:tav>
                                        <p:tav tm="100000">
                                          <p:val>
                                            <p:fltVal val="0"/>
                                          </p:val>
                                        </p:tav>
                                      </p:tavLst>
                                    </p:anim>
                                    <p:animEffect transition="in" filter="fade">
                                      <p:cBhvr>
                                        <p:cTn id="5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P spid="12" grpId="0" animBg="1"/>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7548" y="883167"/>
            <a:ext cx="8484990" cy="1188720"/>
          </a:xfrm>
        </p:spPr>
        <p:txBody>
          <a:bodyPr/>
          <a:lstStyle/>
          <a:p>
            <a:r>
              <a:rPr lang="en-US" dirty="0" smtClean="0"/>
              <a:t>Taking productivity to the next level</a:t>
            </a:r>
            <a:endParaRPr lang="en-US" dirty="0"/>
          </a:p>
        </p:txBody>
      </p:sp>
      <p:pic>
        <p:nvPicPr>
          <p:cNvPr id="6" name="Picture 5"/>
          <p:cNvPicPr>
            <a:picLocks noChangeAspect="1"/>
          </p:cNvPicPr>
          <p:nvPr/>
        </p:nvPicPr>
        <p:blipFill>
          <a:blip r:embed="rId3"/>
          <a:stretch>
            <a:fillRect/>
          </a:stretch>
        </p:blipFill>
        <p:spPr>
          <a:xfrm flipH="1">
            <a:off x="3237324" y="2377713"/>
            <a:ext cx="3645569" cy="1691244"/>
          </a:xfrm>
          <a:prstGeom prst="rect">
            <a:avLst/>
          </a:prstGeom>
        </p:spPr>
      </p:pic>
      <p:pic>
        <p:nvPicPr>
          <p:cNvPr id="7" name="Picture 6"/>
          <p:cNvPicPr>
            <a:picLocks noChangeAspect="1"/>
          </p:cNvPicPr>
          <p:nvPr/>
        </p:nvPicPr>
        <p:blipFill>
          <a:blip r:embed="rId4"/>
          <a:stretch>
            <a:fillRect/>
          </a:stretch>
        </p:blipFill>
        <p:spPr>
          <a:xfrm>
            <a:off x="204946" y="2185209"/>
            <a:ext cx="2780280" cy="4560497"/>
          </a:xfrm>
          <a:prstGeom prst="rect">
            <a:avLst/>
          </a:prstGeom>
        </p:spPr>
      </p:pic>
      <p:pic>
        <p:nvPicPr>
          <p:cNvPr id="11" name="Picture 10"/>
          <p:cNvPicPr>
            <a:picLocks noChangeAspect="1"/>
          </p:cNvPicPr>
          <p:nvPr/>
        </p:nvPicPr>
        <p:blipFill>
          <a:blip r:embed="rId5"/>
          <a:stretch>
            <a:fillRect/>
          </a:stretch>
        </p:blipFill>
        <p:spPr>
          <a:xfrm>
            <a:off x="3237324" y="4251159"/>
            <a:ext cx="3645569" cy="2430379"/>
          </a:xfrm>
          <a:prstGeom prst="rect">
            <a:avLst/>
          </a:prstGeom>
        </p:spPr>
      </p:pic>
      <p:pic>
        <p:nvPicPr>
          <p:cNvPr id="16" name="Picture 15"/>
          <p:cNvPicPr>
            <a:picLocks noChangeAspect="1"/>
          </p:cNvPicPr>
          <p:nvPr/>
        </p:nvPicPr>
        <p:blipFill>
          <a:blip r:embed="rId6"/>
          <a:stretch>
            <a:fillRect/>
          </a:stretch>
        </p:blipFill>
        <p:spPr>
          <a:xfrm>
            <a:off x="7134991" y="2377713"/>
            <a:ext cx="3159392" cy="2098034"/>
          </a:xfrm>
          <a:prstGeom prst="rect">
            <a:avLst/>
          </a:prstGeom>
        </p:spPr>
      </p:pic>
      <p:pic>
        <p:nvPicPr>
          <p:cNvPr id="17" name="Picture 16"/>
          <p:cNvPicPr>
            <a:picLocks noChangeAspect="1"/>
          </p:cNvPicPr>
          <p:nvPr/>
        </p:nvPicPr>
        <p:blipFill>
          <a:blip r:embed="rId7"/>
          <a:stretch>
            <a:fillRect/>
          </a:stretch>
        </p:blipFill>
        <p:spPr>
          <a:xfrm>
            <a:off x="8820201" y="4626451"/>
            <a:ext cx="3184673" cy="2119255"/>
          </a:xfrm>
          <a:prstGeom prst="rect">
            <a:avLst/>
          </a:prstGeom>
        </p:spPr>
      </p:pic>
      <p:pic>
        <p:nvPicPr>
          <p:cNvPr id="18" name="Picture 17"/>
          <p:cNvPicPr>
            <a:picLocks noChangeAspect="1"/>
          </p:cNvPicPr>
          <p:nvPr/>
        </p:nvPicPr>
        <p:blipFill>
          <a:blip r:embed="rId8"/>
          <a:stretch>
            <a:fillRect/>
          </a:stretch>
        </p:blipFill>
        <p:spPr>
          <a:xfrm>
            <a:off x="-3389186" y="3017531"/>
            <a:ext cx="6486706" cy="2895851"/>
          </a:xfrm>
          <a:prstGeom prst="rect">
            <a:avLst/>
          </a:prstGeom>
        </p:spPr>
      </p:pic>
      <p:pic>
        <p:nvPicPr>
          <p:cNvPr id="19" name="Picture 18"/>
          <p:cNvPicPr>
            <a:picLocks noChangeAspect="1"/>
          </p:cNvPicPr>
          <p:nvPr/>
        </p:nvPicPr>
        <p:blipFill>
          <a:blip r:embed="rId9"/>
          <a:stretch>
            <a:fillRect/>
          </a:stretch>
        </p:blipFill>
        <p:spPr>
          <a:xfrm>
            <a:off x="3520735" y="4251159"/>
            <a:ext cx="3078747" cy="2432515"/>
          </a:xfrm>
          <a:prstGeom prst="rect">
            <a:avLst/>
          </a:prstGeom>
        </p:spPr>
      </p:pic>
      <p:pic>
        <p:nvPicPr>
          <p:cNvPr id="20" name="Picture 19"/>
          <p:cNvPicPr>
            <a:picLocks noChangeAspect="1"/>
          </p:cNvPicPr>
          <p:nvPr/>
        </p:nvPicPr>
        <p:blipFill>
          <a:blip r:embed="rId10"/>
          <a:stretch>
            <a:fillRect/>
          </a:stretch>
        </p:blipFill>
        <p:spPr>
          <a:xfrm>
            <a:off x="3329368" y="2238143"/>
            <a:ext cx="3407959" cy="1877731"/>
          </a:xfrm>
          <a:prstGeom prst="rect">
            <a:avLst/>
          </a:prstGeom>
        </p:spPr>
      </p:pic>
      <p:pic>
        <p:nvPicPr>
          <p:cNvPr id="21" name="Picture 20"/>
          <p:cNvPicPr>
            <a:picLocks noChangeAspect="1"/>
          </p:cNvPicPr>
          <p:nvPr/>
        </p:nvPicPr>
        <p:blipFill>
          <a:blip r:embed="rId11"/>
          <a:stretch>
            <a:fillRect/>
          </a:stretch>
        </p:blipFill>
        <p:spPr>
          <a:xfrm>
            <a:off x="7367354" y="2419277"/>
            <a:ext cx="2694666" cy="2005758"/>
          </a:xfrm>
          <a:prstGeom prst="rect">
            <a:avLst/>
          </a:prstGeom>
        </p:spPr>
      </p:pic>
      <p:pic>
        <p:nvPicPr>
          <p:cNvPr id="22" name="Picture 21"/>
          <p:cNvPicPr>
            <a:picLocks noChangeAspect="1"/>
          </p:cNvPicPr>
          <p:nvPr/>
        </p:nvPicPr>
        <p:blipFill>
          <a:blip r:embed="rId12"/>
          <a:stretch>
            <a:fillRect/>
          </a:stretch>
        </p:blipFill>
        <p:spPr>
          <a:xfrm>
            <a:off x="9036405" y="4507020"/>
            <a:ext cx="2798307" cy="2334970"/>
          </a:xfrm>
          <a:prstGeom prst="rect">
            <a:avLst/>
          </a:prstGeom>
        </p:spPr>
      </p:pic>
      <p:sp>
        <p:nvSpPr>
          <p:cNvPr id="23" name="Oval 22"/>
          <p:cNvSpPr/>
          <p:nvPr/>
        </p:nvSpPr>
        <p:spPr>
          <a:xfrm>
            <a:off x="8932495" y="4425034"/>
            <a:ext cx="2902217" cy="24169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58949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31"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p:cTn id="10" dur="1000" fill="hold"/>
                                        <p:tgtEl>
                                          <p:spTgt spid="18"/>
                                        </p:tgtEl>
                                        <p:attrNameLst>
                                          <p:attrName>ppt_w</p:attrName>
                                        </p:attrNameLst>
                                      </p:cBhvr>
                                      <p:tavLst>
                                        <p:tav tm="0">
                                          <p:val>
                                            <p:fltVal val="0"/>
                                          </p:val>
                                        </p:tav>
                                        <p:tav tm="100000">
                                          <p:val>
                                            <p:strVal val="#ppt_w"/>
                                          </p:val>
                                        </p:tav>
                                      </p:tavLst>
                                    </p:anim>
                                    <p:anim calcmode="lin" valueType="num">
                                      <p:cBhvr>
                                        <p:cTn id="11" dur="1000" fill="hold"/>
                                        <p:tgtEl>
                                          <p:spTgt spid="18"/>
                                        </p:tgtEl>
                                        <p:attrNameLst>
                                          <p:attrName>ppt_h</p:attrName>
                                        </p:attrNameLst>
                                      </p:cBhvr>
                                      <p:tavLst>
                                        <p:tav tm="0">
                                          <p:val>
                                            <p:fltVal val="0"/>
                                          </p:val>
                                        </p:tav>
                                        <p:tav tm="100000">
                                          <p:val>
                                            <p:strVal val="#ppt_h"/>
                                          </p:val>
                                        </p:tav>
                                      </p:tavLst>
                                    </p:anim>
                                    <p:anim calcmode="lin" valueType="num">
                                      <p:cBhvr>
                                        <p:cTn id="12" dur="1000" fill="hold"/>
                                        <p:tgtEl>
                                          <p:spTgt spid="18"/>
                                        </p:tgtEl>
                                        <p:attrNameLst>
                                          <p:attrName>style.rotation</p:attrName>
                                        </p:attrNameLst>
                                      </p:cBhvr>
                                      <p:tavLst>
                                        <p:tav tm="0">
                                          <p:val>
                                            <p:fltVal val="90"/>
                                          </p:val>
                                        </p:tav>
                                        <p:tav tm="100000">
                                          <p:val>
                                            <p:fltVal val="0"/>
                                          </p:val>
                                        </p:tav>
                                      </p:tavLst>
                                    </p:anim>
                                    <p:animEffect transition="in" filter="fade">
                                      <p:cBhvr>
                                        <p:cTn id="13" dur="10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par>
                                <p:cTn id="19" presetID="3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1000" fill="hold"/>
                                        <p:tgtEl>
                                          <p:spTgt spid="19"/>
                                        </p:tgtEl>
                                        <p:attrNameLst>
                                          <p:attrName>ppt_w</p:attrName>
                                        </p:attrNameLst>
                                      </p:cBhvr>
                                      <p:tavLst>
                                        <p:tav tm="0">
                                          <p:val>
                                            <p:fltVal val="0"/>
                                          </p:val>
                                        </p:tav>
                                        <p:tav tm="100000">
                                          <p:val>
                                            <p:strVal val="#ppt_w"/>
                                          </p:val>
                                        </p:tav>
                                      </p:tavLst>
                                    </p:anim>
                                    <p:anim calcmode="lin" valueType="num">
                                      <p:cBhvr>
                                        <p:cTn id="22" dur="1000" fill="hold"/>
                                        <p:tgtEl>
                                          <p:spTgt spid="19"/>
                                        </p:tgtEl>
                                        <p:attrNameLst>
                                          <p:attrName>ppt_h</p:attrName>
                                        </p:attrNameLst>
                                      </p:cBhvr>
                                      <p:tavLst>
                                        <p:tav tm="0">
                                          <p:val>
                                            <p:fltVal val="0"/>
                                          </p:val>
                                        </p:tav>
                                        <p:tav tm="100000">
                                          <p:val>
                                            <p:strVal val="#ppt_h"/>
                                          </p:val>
                                        </p:tav>
                                      </p:tavLst>
                                    </p:anim>
                                    <p:anim calcmode="lin" valueType="num">
                                      <p:cBhvr>
                                        <p:cTn id="23" dur="1000" fill="hold"/>
                                        <p:tgtEl>
                                          <p:spTgt spid="19"/>
                                        </p:tgtEl>
                                        <p:attrNameLst>
                                          <p:attrName>style.rotation</p:attrName>
                                        </p:attrNameLst>
                                      </p:cBhvr>
                                      <p:tavLst>
                                        <p:tav tm="0">
                                          <p:val>
                                            <p:fltVal val="90"/>
                                          </p:val>
                                        </p:tav>
                                        <p:tav tm="100000">
                                          <p:val>
                                            <p:fltVal val="0"/>
                                          </p:val>
                                        </p:tav>
                                      </p:tavLst>
                                    </p:anim>
                                    <p:animEffect transition="in" filter="fade">
                                      <p:cBhvr>
                                        <p:cTn id="24" dur="10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6"/>
                                        </p:tgtEl>
                                      </p:cBhvr>
                                    </p:animEffect>
                                    <p:set>
                                      <p:cBhvr>
                                        <p:cTn id="29" dur="1" fill="hold">
                                          <p:stCondLst>
                                            <p:cond delay="499"/>
                                          </p:stCondLst>
                                        </p:cTn>
                                        <p:tgtEl>
                                          <p:spTgt spid="6"/>
                                        </p:tgtEl>
                                        <p:attrNameLst>
                                          <p:attrName>style.visibility</p:attrName>
                                        </p:attrNameLst>
                                      </p:cBhvr>
                                      <p:to>
                                        <p:strVal val="hidden"/>
                                      </p:to>
                                    </p:set>
                                  </p:childTnLst>
                                </p:cTn>
                              </p:par>
                              <p:par>
                                <p:cTn id="30" presetID="31" presetClass="entr" presetSubtype="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1000" fill="hold"/>
                                        <p:tgtEl>
                                          <p:spTgt spid="20"/>
                                        </p:tgtEl>
                                        <p:attrNameLst>
                                          <p:attrName>ppt_w</p:attrName>
                                        </p:attrNameLst>
                                      </p:cBhvr>
                                      <p:tavLst>
                                        <p:tav tm="0">
                                          <p:val>
                                            <p:fltVal val="0"/>
                                          </p:val>
                                        </p:tav>
                                        <p:tav tm="100000">
                                          <p:val>
                                            <p:strVal val="#ppt_w"/>
                                          </p:val>
                                        </p:tav>
                                      </p:tavLst>
                                    </p:anim>
                                    <p:anim calcmode="lin" valueType="num">
                                      <p:cBhvr>
                                        <p:cTn id="33" dur="1000" fill="hold"/>
                                        <p:tgtEl>
                                          <p:spTgt spid="20"/>
                                        </p:tgtEl>
                                        <p:attrNameLst>
                                          <p:attrName>ppt_h</p:attrName>
                                        </p:attrNameLst>
                                      </p:cBhvr>
                                      <p:tavLst>
                                        <p:tav tm="0">
                                          <p:val>
                                            <p:fltVal val="0"/>
                                          </p:val>
                                        </p:tav>
                                        <p:tav tm="100000">
                                          <p:val>
                                            <p:strVal val="#ppt_h"/>
                                          </p:val>
                                        </p:tav>
                                      </p:tavLst>
                                    </p:anim>
                                    <p:anim calcmode="lin" valueType="num">
                                      <p:cBhvr>
                                        <p:cTn id="34" dur="1000" fill="hold"/>
                                        <p:tgtEl>
                                          <p:spTgt spid="20"/>
                                        </p:tgtEl>
                                        <p:attrNameLst>
                                          <p:attrName>style.rotation</p:attrName>
                                        </p:attrNameLst>
                                      </p:cBhvr>
                                      <p:tavLst>
                                        <p:tav tm="0">
                                          <p:val>
                                            <p:fltVal val="90"/>
                                          </p:val>
                                        </p:tav>
                                        <p:tav tm="100000">
                                          <p:val>
                                            <p:fltVal val="0"/>
                                          </p:val>
                                        </p:tav>
                                      </p:tavLst>
                                    </p:anim>
                                    <p:animEffect transition="in" filter="fade">
                                      <p:cBhvr>
                                        <p:cTn id="35" dur="10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par>
                                <p:cTn id="41" presetID="3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1000" fill="hold"/>
                                        <p:tgtEl>
                                          <p:spTgt spid="21"/>
                                        </p:tgtEl>
                                        <p:attrNameLst>
                                          <p:attrName>ppt_w</p:attrName>
                                        </p:attrNameLst>
                                      </p:cBhvr>
                                      <p:tavLst>
                                        <p:tav tm="0">
                                          <p:val>
                                            <p:fltVal val="0"/>
                                          </p:val>
                                        </p:tav>
                                        <p:tav tm="100000">
                                          <p:val>
                                            <p:strVal val="#ppt_w"/>
                                          </p:val>
                                        </p:tav>
                                      </p:tavLst>
                                    </p:anim>
                                    <p:anim calcmode="lin" valueType="num">
                                      <p:cBhvr>
                                        <p:cTn id="44" dur="1000" fill="hold"/>
                                        <p:tgtEl>
                                          <p:spTgt spid="21"/>
                                        </p:tgtEl>
                                        <p:attrNameLst>
                                          <p:attrName>ppt_h</p:attrName>
                                        </p:attrNameLst>
                                      </p:cBhvr>
                                      <p:tavLst>
                                        <p:tav tm="0">
                                          <p:val>
                                            <p:fltVal val="0"/>
                                          </p:val>
                                        </p:tav>
                                        <p:tav tm="100000">
                                          <p:val>
                                            <p:strVal val="#ppt_h"/>
                                          </p:val>
                                        </p:tav>
                                      </p:tavLst>
                                    </p:anim>
                                    <p:anim calcmode="lin" valueType="num">
                                      <p:cBhvr>
                                        <p:cTn id="45" dur="1000" fill="hold"/>
                                        <p:tgtEl>
                                          <p:spTgt spid="21"/>
                                        </p:tgtEl>
                                        <p:attrNameLst>
                                          <p:attrName>style.rotation</p:attrName>
                                        </p:attrNameLst>
                                      </p:cBhvr>
                                      <p:tavLst>
                                        <p:tav tm="0">
                                          <p:val>
                                            <p:fltVal val="90"/>
                                          </p:val>
                                        </p:tav>
                                        <p:tav tm="100000">
                                          <p:val>
                                            <p:fltVal val="0"/>
                                          </p:val>
                                        </p:tav>
                                      </p:tavLst>
                                    </p:anim>
                                    <p:animEffect transition="in" filter="fade">
                                      <p:cBhvr>
                                        <p:cTn id="46" dur="1000"/>
                                        <p:tgtEl>
                                          <p:spTgt spid="2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31" presetClass="entr" presetSubtype="0"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 calcmode="lin" valueType="num">
                                      <p:cBhvr>
                                        <p:cTn id="54" dur="1000" fill="hold"/>
                                        <p:tgtEl>
                                          <p:spTgt spid="22"/>
                                        </p:tgtEl>
                                        <p:attrNameLst>
                                          <p:attrName>ppt_w</p:attrName>
                                        </p:attrNameLst>
                                      </p:cBhvr>
                                      <p:tavLst>
                                        <p:tav tm="0">
                                          <p:val>
                                            <p:fltVal val="0"/>
                                          </p:val>
                                        </p:tav>
                                        <p:tav tm="100000">
                                          <p:val>
                                            <p:strVal val="#ppt_w"/>
                                          </p:val>
                                        </p:tav>
                                      </p:tavLst>
                                    </p:anim>
                                    <p:anim calcmode="lin" valueType="num">
                                      <p:cBhvr>
                                        <p:cTn id="55" dur="1000" fill="hold"/>
                                        <p:tgtEl>
                                          <p:spTgt spid="22"/>
                                        </p:tgtEl>
                                        <p:attrNameLst>
                                          <p:attrName>ppt_h</p:attrName>
                                        </p:attrNameLst>
                                      </p:cBhvr>
                                      <p:tavLst>
                                        <p:tav tm="0">
                                          <p:val>
                                            <p:fltVal val="0"/>
                                          </p:val>
                                        </p:tav>
                                        <p:tav tm="100000">
                                          <p:val>
                                            <p:strVal val="#ppt_h"/>
                                          </p:val>
                                        </p:tav>
                                      </p:tavLst>
                                    </p:anim>
                                    <p:anim calcmode="lin" valueType="num">
                                      <p:cBhvr>
                                        <p:cTn id="56" dur="1000" fill="hold"/>
                                        <p:tgtEl>
                                          <p:spTgt spid="22"/>
                                        </p:tgtEl>
                                        <p:attrNameLst>
                                          <p:attrName>style.rotation</p:attrName>
                                        </p:attrNameLst>
                                      </p:cBhvr>
                                      <p:tavLst>
                                        <p:tav tm="0">
                                          <p:val>
                                            <p:fltVal val="90"/>
                                          </p:val>
                                        </p:tav>
                                        <p:tav tm="100000">
                                          <p:val>
                                            <p:fltVal val="0"/>
                                          </p:val>
                                        </p:tav>
                                      </p:tavLst>
                                    </p:anim>
                                    <p:animEffect transition="in" filter="fade">
                                      <p:cBhvr>
                                        <p:cTn id="57" dur="10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7548" y="883167"/>
            <a:ext cx="8484990" cy="1188720"/>
          </a:xfrm>
        </p:spPr>
        <p:txBody>
          <a:bodyPr/>
          <a:lstStyle/>
          <a:p>
            <a:r>
              <a:rPr lang="en-US" dirty="0" smtClean="0"/>
              <a:t>Taking productivity to the next level</a:t>
            </a:r>
            <a:endParaRPr lang="en-US" dirty="0"/>
          </a:p>
        </p:txBody>
      </p:sp>
      <p:pic>
        <p:nvPicPr>
          <p:cNvPr id="3" name="Picture 2"/>
          <p:cNvPicPr>
            <a:picLocks noChangeAspect="1"/>
          </p:cNvPicPr>
          <p:nvPr/>
        </p:nvPicPr>
        <p:blipFill>
          <a:blip r:embed="rId3"/>
          <a:stretch>
            <a:fillRect/>
          </a:stretch>
        </p:blipFill>
        <p:spPr>
          <a:xfrm>
            <a:off x="3170674" y="2245896"/>
            <a:ext cx="5998738" cy="4387008"/>
          </a:xfrm>
          <a:prstGeom prst="rect">
            <a:avLst/>
          </a:prstGeom>
        </p:spPr>
      </p:pic>
    </p:spTree>
    <p:extLst>
      <p:ext uri="{BB962C8B-B14F-4D97-AF65-F5344CB8AC3E}">
        <p14:creationId xmlns:p14="http://schemas.microsoft.com/office/powerpoint/2010/main" val="13854462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sleep</a:t>
            </a:r>
            <a:endParaRPr lang="en-US" dirty="0"/>
          </a:p>
        </p:txBody>
      </p:sp>
      <p:pic>
        <p:nvPicPr>
          <p:cNvPr id="4" name="Picture 3"/>
          <p:cNvPicPr>
            <a:picLocks noChangeAspect="1"/>
          </p:cNvPicPr>
          <p:nvPr/>
        </p:nvPicPr>
        <p:blipFill>
          <a:blip r:embed="rId3"/>
          <a:stretch>
            <a:fillRect/>
          </a:stretch>
        </p:blipFill>
        <p:spPr>
          <a:xfrm>
            <a:off x="2231137" y="2557216"/>
            <a:ext cx="7729728" cy="3586912"/>
          </a:xfrm>
          <a:prstGeom prst="rect">
            <a:avLst/>
          </a:prstGeom>
        </p:spPr>
      </p:pic>
    </p:spTree>
    <p:extLst>
      <p:ext uri="{BB962C8B-B14F-4D97-AF65-F5344CB8AC3E}">
        <p14:creationId xmlns:p14="http://schemas.microsoft.com/office/powerpoint/2010/main" val="27846006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499885" y="2503502"/>
            <a:ext cx="5092140" cy="2800677"/>
          </a:xfrm>
          <a:prstGeom prst="rect">
            <a:avLst/>
          </a:prstGeom>
        </p:spPr>
      </p:pic>
      <p:sp>
        <p:nvSpPr>
          <p:cNvPr id="2" name="Title 1"/>
          <p:cNvSpPr>
            <a:spLocks noGrp="1"/>
          </p:cNvSpPr>
          <p:nvPr>
            <p:ph type="title"/>
          </p:nvPr>
        </p:nvSpPr>
        <p:spPr>
          <a:xfrm>
            <a:off x="2262584" y="943996"/>
            <a:ext cx="6431601" cy="1188720"/>
          </a:xfrm>
        </p:spPr>
        <p:txBody>
          <a:bodyPr/>
          <a:lstStyle/>
          <a:p>
            <a:r>
              <a:rPr lang="en-US" dirty="0" smtClean="0"/>
              <a:t>Ingredients of quality sleep</a:t>
            </a:r>
            <a:endParaRPr lang="en-US" dirty="0"/>
          </a:p>
        </p:txBody>
      </p:sp>
      <p:sp>
        <p:nvSpPr>
          <p:cNvPr id="3" name="Rectangle 2"/>
          <p:cNvSpPr/>
          <p:nvPr/>
        </p:nvSpPr>
        <p:spPr>
          <a:xfrm>
            <a:off x="497312" y="2333685"/>
            <a:ext cx="11277593" cy="4524315"/>
          </a:xfrm>
          <a:prstGeom prst="rect">
            <a:avLst/>
          </a:prstGeom>
        </p:spPr>
        <p:txBody>
          <a:bodyPr wrap="square">
            <a:spAutoFit/>
          </a:bodyPr>
          <a:lstStyle/>
          <a:p>
            <a:pPr marL="342900" indent="-342900">
              <a:buClr>
                <a:schemeClr val="accent2">
                  <a:lumMod val="75000"/>
                </a:schemeClr>
              </a:buClr>
              <a:buFont typeface="Arial" panose="020B0604020202020204" pitchFamily="34" charset="0"/>
              <a:buChar char="•"/>
            </a:pPr>
            <a:r>
              <a:rPr lang="en-US" sz="3200" dirty="0"/>
              <a:t>Determine a specific </a:t>
            </a:r>
            <a:r>
              <a:rPr lang="en-US" sz="3200" dirty="0" smtClean="0"/>
              <a:t>bed</a:t>
            </a:r>
            <a:r>
              <a:rPr lang="en-US" sz="3200" b="1" dirty="0" smtClean="0"/>
              <a:t>time</a:t>
            </a:r>
          </a:p>
          <a:p>
            <a:pPr marL="342900" indent="-342900">
              <a:buClr>
                <a:schemeClr val="accent2">
                  <a:lumMod val="75000"/>
                </a:schemeClr>
              </a:buClr>
              <a:buFont typeface="Arial" panose="020B0604020202020204" pitchFamily="34" charset="0"/>
              <a:buChar char="•"/>
            </a:pPr>
            <a:r>
              <a:rPr lang="en-US" sz="3200" dirty="0" smtClean="0"/>
              <a:t>Create a bedtime </a:t>
            </a:r>
            <a:r>
              <a:rPr lang="en-US" sz="3200" b="1" dirty="0" smtClean="0"/>
              <a:t>routine</a:t>
            </a:r>
          </a:p>
          <a:p>
            <a:pPr marL="800100" lvl="1" indent="-342900">
              <a:buClr>
                <a:schemeClr val="accent2">
                  <a:lumMod val="75000"/>
                </a:schemeClr>
              </a:buClr>
              <a:buFont typeface="Arial" panose="020B0604020202020204" pitchFamily="34" charset="0"/>
              <a:buChar char="•"/>
            </a:pPr>
            <a:r>
              <a:rPr lang="en-US" sz="3200" dirty="0"/>
              <a:t>m</a:t>
            </a:r>
            <a:r>
              <a:rPr lang="en-US" sz="3200" dirty="0" smtClean="0"/>
              <a:t>aybe quiet time:</a:t>
            </a:r>
          </a:p>
          <a:p>
            <a:pPr marL="1257300" lvl="2" indent="-342900">
              <a:buClr>
                <a:schemeClr val="accent2">
                  <a:lumMod val="75000"/>
                </a:schemeClr>
              </a:buClr>
              <a:buFont typeface="Arial" panose="020B0604020202020204" pitchFamily="34" charset="0"/>
              <a:buChar char="•"/>
            </a:pPr>
            <a:r>
              <a:rPr lang="en-US" sz="3200" dirty="0" smtClean="0"/>
              <a:t>light reading</a:t>
            </a:r>
          </a:p>
          <a:p>
            <a:pPr marL="1257300" lvl="2" indent="-342900">
              <a:buClr>
                <a:schemeClr val="accent2">
                  <a:lumMod val="75000"/>
                </a:schemeClr>
              </a:buClr>
              <a:buFont typeface="Arial" panose="020B0604020202020204" pitchFamily="34" charset="0"/>
              <a:buChar char="•"/>
            </a:pPr>
            <a:r>
              <a:rPr lang="en-US" sz="3200" dirty="0" smtClean="0"/>
              <a:t>writing </a:t>
            </a:r>
          </a:p>
          <a:p>
            <a:pPr marL="1257300" lvl="2" indent="-342900">
              <a:buClr>
                <a:schemeClr val="accent2">
                  <a:lumMod val="75000"/>
                </a:schemeClr>
              </a:buClr>
              <a:buFont typeface="Arial" panose="020B0604020202020204" pitchFamily="34" charset="0"/>
              <a:buChar char="•"/>
            </a:pPr>
            <a:r>
              <a:rPr lang="en-US" sz="3200" dirty="0" smtClean="0"/>
              <a:t>relaxation</a:t>
            </a:r>
          </a:p>
          <a:p>
            <a:pPr marL="342900" indent="-342900">
              <a:buClr>
                <a:schemeClr val="accent2">
                  <a:lumMod val="75000"/>
                </a:schemeClr>
              </a:buClr>
              <a:buFont typeface="Arial" panose="020B0604020202020204" pitchFamily="34" charset="0"/>
              <a:buChar char="•"/>
            </a:pPr>
            <a:r>
              <a:rPr lang="en-US" sz="3200" dirty="0" smtClean="0"/>
              <a:t>Create a restful </a:t>
            </a:r>
            <a:r>
              <a:rPr lang="en-US" sz="3200" b="1" dirty="0" smtClean="0"/>
              <a:t>environment</a:t>
            </a:r>
          </a:p>
          <a:p>
            <a:pPr marL="800100" lvl="1" indent="-342900">
              <a:buClr>
                <a:schemeClr val="accent2">
                  <a:lumMod val="75000"/>
                </a:schemeClr>
              </a:buClr>
              <a:buFont typeface="Arial" panose="020B0604020202020204" pitchFamily="34" charset="0"/>
              <a:buChar char="•"/>
            </a:pPr>
            <a:r>
              <a:rPr lang="en-US" sz="3200" dirty="0"/>
              <a:t>r</a:t>
            </a:r>
            <a:r>
              <a:rPr lang="en-US" sz="3200" dirty="0" smtClean="0"/>
              <a:t>educe </a:t>
            </a:r>
            <a:r>
              <a:rPr lang="en-US" sz="3200" dirty="0"/>
              <a:t>blue light exposure before </a:t>
            </a:r>
            <a:r>
              <a:rPr lang="en-US" sz="3200" dirty="0" smtClean="0"/>
              <a:t>bed</a:t>
            </a:r>
          </a:p>
          <a:p>
            <a:pPr marL="800100" lvl="1" indent="-342900">
              <a:buClr>
                <a:schemeClr val="accent2">
                  <a:lumMod val="75000"/>
                </a:schemeClr>
              </a:buClr>
              <a:buFont typeface="Arial" panose="020B0604020202020204" pitchFamily="34" charset="0"/>
              <a:buChar char="•"/>
            </a:pPr>
            <a:r>
              <a:rPr lang="en-US" sz="3200" dirty="0"/>
              <a:t>c</a:t>
            </a:r>
            <a:r>
              <a:rPr lang="en-US" sz="3200" dirty="0" smtClean="0"/>
              <a:t>reate a room that works for you</a:t>
            </a:r>
            <a:endParaRPr lang="en-US" sz="3200" dirty="0"/>
          </a:p>
        </p:txBody>
      </p:sp>
    </p:spTree>
    <p:extLst>
      <p:ext uri="{BB962C8B-B14F-4D97-AF65-F5344CB8AC3E}">
        <p14:creationId xmlns:p14="http://schemas.microsoft.com/office/powerpoint/2010/main" val="6377786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Ingredients of quality sleep</a:t>
            </a:r>
          </a:p>
        </p:txBody>
      </p:sp>
      <p:sp>
        <p:nvSpPr>
          <p:cNvPr id="3" name="Content Placeholder 2"/>
          <p:cNvSpPr>
            <a:spLocks noGrp="1"/>
          </p:cNvSpPr>
          <p:nvPr>
            <p:ph idx="1"/>
          </p:nvPr>
        </p:nvSpPr>
        <p:spPr>
          <a:xfrm>
            <a:off x="513806" y="2298410"/>
            <a:ext cx="9447058" cy="3101983"/>
          </a:xfrm>
        </p:spPr>
        <p:txBody>
          <a:bodyPr>
            <a:noAutofit/>
          </a:bodyPr>
          <a:lstStyle/>
          <a:p>
            <a:pPr marL="342900" indent="-342900"/>
            <a:r>
              <a:rPr lang="en-US" sz="3200" dirty="0"/>
              <a:t>Establish an </a:t>
            </a:r>
            <a:r>
              <a:rPr lang="en-US" sz="3200" b="1" dirty="0"/>
              <a:t>exercise</a:t>
            </a:r>
            <a:r>
              <a:rPr lang="en-US" sz="3200" dirty="0"/>
              <a:t> routine to improve your sleep</a:t>
            </a:r>
          </a:p>
          <a:p>
            <a:pPr marL="342900" indent="-342900"/>
            <a:r>
              <a:rPr lang="en-US" sz="3200" dirty="0"/>
              <a:t>Watch what you </a:t>
            </a:r>
            <a:r>
              <a:rPr lang="en-US" sz="3200" b="1" dirty="0"/>
              <a:t>eat and drink </a:t>
            </a:r>
            <a:r>
              <a:rPr lang="en-US" sz="3200" dirty="0"/>
              <a:t>before bedtime</a:t>
            </a:r>
          </a:p>
          <a:p>
            <a:pPr marL="1257300" lvl="2" indent="-342900"/>
            <a:r>
              <a:rPr lang="en-US" sz="3200" dirty="0" smtClean="0"/>
              <a:t>avoid </a:t>
            </a:r>
            <a:r>
              <a:rPr lang="en-US" sz="3200" dirty="0"/>
              <a:t>large meals</a:t>
            </a:r>
          </a:p>
          <a:p>
            <a:pPr marL="1257300" lvl="2" indent="-342900"/>
            <a:r>
              <a:rPr lang="en-US" sz="3200" dirty="0" smtClean="0"/>
              <a:t>reduce </a:t>
            </a:r>
            <a:r>
              <a:rPr lang="en-US" sz="3200" dirty="0"/>
              <a:t>caffeine</a:t>
            </a:r>
          </a:p>
          <a:p>
            <a:pPr marL="1257300" lvl="2" indent="-342900"/>
            <a:r>
              <a:rPr lang="en-US" sz="3200" dirty="0" smtClean="0"/>
              <a:t>reduce </a:t>
            </a:r>
            <a:r>
              <a:rPr lang="en-US" sz="3200" dirty="0"/>
              <a:t>alcohol</a:t>
            </a:r>
          </a:p>
          <a:p>
            <a:pPr marL="342900" indent="-342900"/>
            <a:r>
              <a:rPr lang="en-US" sz="3200" dirty="0"/>
              <a:t>Keep things </a:t>
            </a:r>
            <a:r>
              <a:rPr lang="en-US" sz="3200" b="1" dirty="0"/>
              <a:t>consistent</a:t>
            </a:r>
          </a:p>
        </p:txBody>
      </p:sp>
      <p:pic>
        <p:nvPicPr>
          <p:cNvPr id="5" name="Picture 4"/>
          <p:cNvPicPr>
            <a:picLocks noChangeAspect="1"/>
          </p:cNvPicPr>
          <p:nvPr/>
        </p:nvPicPr>
        <p:blipFill>
          <a:blip r:embed="rId3"/>
          <a:stretch>
            <a:fillRect/>
          </a:stretch>
        </p:blipFill>
        <p:spPr>
          <a:xfrm>
            <a:off x="6471853" y="3755868"/>
            <a:ext cx="5092140" cy="2800677"/>
          </a:xfrm>
          <a:prstGeom prst="rect">
            <a:avLst/>
          </a:prstGeom>
        </p:spPr>
      </p:pic>
    </p:spTree>
    <p:extLst>
      <p:ext uri="{BB962C8B-B14F-4D97-AF65-F5344CB8AC3E}">
        <p14:creationId xmlns:p14="http://schemas.microsoft.com/office/powerpoint/2010/main" val="2600015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3126" y="964692"/>
            <a:ext cx="5725748" cy="1188720"/>
          </a:xfrm>
        </p:spPr>
        <p:txBody>
          <a:bodyPr/>
          <a:lstStyle/>
          <a:p>
            <a:r>
              <a:rPr lang="en-US" sz="5400" baseline="-25000" dirty="0">
                <a:solidFill>
                  <a:srgbClr val="000000">
                    <a:lumMod val="85000"/>
                    <a:lumOff val="15000"/>
                  </a:srgbClr>
                </a:solidFill>
              </a:rPr>
              <a:t>True</a:t>
            </a:r>
            <a:r>
              <a:rPr lang="en-US" sz="5400" dirty="0">
                <a:solidFill>
                  <a:srgbClr val="000000">
                    <a:lumMod val="85000"/>
                    <a:lumOff val="15000"/>
                  </a:srgbClr>
                </a:solidFill>
              </a:rPr>
              <a:t> or </a:t>
            </a:r>
            <a:r>
              <a:rPr lang="en-US" sz="5400" baseline="30000" dirty="0">
                <a:solidFill>
                  <a:srgbClr val="000000">
                    <a:lumMod val="85000"/>
                    <a:lumOff val="15000"/>
                  </a:srgbClr>
                </a:solidFill>
              </a:rPr>
              <a:t>False</a:t>
            </a:r>
            <a:endParaRPr lang="en-US" dirty="0"/>
          </a:p>
        </p:txBody>
      </p:sp>
      <p:sp>
        <p:nvSpPr>
          <p:cNvPr id="3" name="Content Placeholder 2"/>
          <p:cNvSpPr>
            <a:spLocks noGrp="1"/>
          </p:cNvSpPr>
          <p:nvPr>
            <p:ph idx="1"/>
          </p:nvPr>
        </p:nvSpPr>
        <p:spPr>
          <a:xfrm>
            <a:off x="1058779" y="2638044"/>
            <a:ext cx="10074442" cy="3101983"/>
          </a:xfrm>
        </p:spPr>
        <p:txBody>
          <a:bodyPr>
            <a:normAutofit/>
          </a:bodyPr>
          <a:lstStyle/>
          <a:p>
            <a:pPr marL="0" indent="0" algn="ctr">
              <a:buNone/>
            </a:pPr>
            <a:r>
              <a:rPr lang="en-US" sz="6000" dirty="0" smtClean="0"/>
              <a:t>People that wake up at 5:30am are more productive than those that wake up at 7:00am?</a:t>
            </a:r>
            <a:endParaRPr lang="en-US" sz="6000" dirty="0"/>
          </a:p>
        </p:txBody>
      </p:sp>
      <p:pic>
        <p:nvPicPr>
          <p:cNvPr id="5" name="Picture 4"/>
          <p:cNvPicPr>
            <a:picLocks noChangeAspect="1"/>
          </p:cNvPicPr>
          <p:nvPr/>
        </p:nvPicPr>
        <p:blipFill>
          <a:blip r:embed="rId3"/>
          <a:stretch>
            <a:fillRect/>
          </a:stretch>
        </p:blipFill>
        <p:spPr>
          <a:xfrm>
            <a:off x="433136" y="285626"/>
            <a:ext cx="2245494" cy="1867786"/>
          </a:xfrm>
          <a:prstGeom prst="rect">
            <a:avLst/>
          </a:prstGeom>
        </p:spPr>
      </p:pic>
      <p:pic>
        <p:nvPicPr>
          <p:cNvPr id="6" name="Picture 5"/>
          <p:cNvPicPr>
            <a:picLocks noChangeAspect="1"/>
          </p:cNvPicPr>
          <p:nvPr/>
        </p:nvPicPr>
        <p:blipFill>
          <a:blip r:embed="rId4"/>
          <a:stretch>
            <a:fillRect/>
          </a:stretch>
        </p:blipFill>
        <p:spPr>
          <a:xfrm>
            <a:off x="9165732" y="285626"/>
            <a:ext cx="2801679" cy="1867786"/>
          </a:xfrm>
          <a:prstGeom prst="rect">
            <a:avLst/>
          </a:prstGeom>
        </p:spPr>
      </p:pic>
    </p:spTree>
    <p:extLst>
      <p:ext uri="{BB962C8B-B14F-4D97-AF65-F5344CB8AC3E}">
        <p14:creationId xmlns:p14="http://schemas.microsoft.com/office/powerpoint/2010/main" val="1968146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3894" y="942192"/>
            <a:ext cx="7729728" cy="1188720"/>
          </a:xfrm>
        </p:spPr>
        <p:txBody>
          <a:bodyPr/>
          <a:lstStyle/>
          <a:p>
            <a:r>
              <a:rPr lang="en-US" dirty="0" smtClean="0"/>
              <a:t>Why bother with Sleep?</a:t>
            </a:r>
            <a:endParaRPr lang="en-US" dirty="0"/>
          </a:p>
        </p:txBody>
      </p:sp>
      <p:sp>
        <p:nvSpPr>
          <p:cNvPr id="3" name="Content Placeholder 2"/>
          <p:cNvSpPr>
            <a:spLocks noGrp="1"/>
          </p:cNvSpPr>
          <p:nvPr>
            <p:ph idx="1"/>
          </p:nvPr>
        </p:nvSpPr>
        <p:spPr>
          <a:xfrm>
            <a:off x="786065" y="2638044"/>
            <a:ext cx="9174799" cy="3101983"/>
          </a:xfrm>
        </p:spPr>
        <p:txBody>
          <a:bodyPr/>
          <a:lstStyle/>
          <a:p>
            <a:endParaRPr lang="en-US" dirty="0" smtClean="0"/>
          </a:p>
          <a:p>
            <a:endParaRPr lang="en-US" dirty="0"/>
          </a:p>
        </p:txBody>
      </p:sp>
      <p:sp>
        <p:nvSpPr>
          <p:cNvPr id="4" name="TextBox 3"/>
          <p:cNvSpPr txBox="1"/>
          <p:nvPr/>
        </p:nvSpPr>
        <p:spPr>
          <a:xfrm>
            <a:off x="378823" y="2333685"/>
            <a:ext cx="11394799" cy="4893647"/>
          </a:xfrm>
          <a:prstGeom prst="rect">
            <a:avLst/>
          </a:prstGeom>
          <a:noFill/>
        </p:spPr>
        <p:txBody>
          <a:bodyPr wrap="square" rtlCol="0">
            <a:spAutoFit/>
          </a:bodyPr>
          <a:lstStyle/>
          <a:p>
            <a:pPr marL="342900" indent="-342900">
              <a:buClr>
                <a:schemeClr val="accent2">
                  <a:lumMod val="75000"/>
                </a:schemeClr>
              </a:buClr>
              <a:buFont typeface="Arial" panose="020B0604020202020204" pitchFamily="34" charset="0"/>
              <a:buChar char="•"/>
            </a:pPr>
            <a:r>
              <a:rPr lang="en-US" sz="2400" dirty="0" smtClean="0"/>
              <a:t>Clearer thinking</a:t>
            </a:r>
          </a:p>
          <a:p>
            <a:pPr marL="800100" lvl="1" indent="-342900">
              <a:buClr>
                <a:schemeClr val="accent2">
                  <a:lumMod val="75000"/>
                </a:schemeClr>
              </a:buClr>
              <a:buFont typeface="Arial" panose="020B0604020202020204" pitchFamily="34" charset="0"/>
              <a:buChar char="•"/>
            </a:pPr>
            <a:r>
              <a:rPr lang="en-US" sz="2400" dirty="0" smtClean="0"/>
              <a:t>Sleep </a:t>
            </a:r>
            <a:r>
              <a:rPr lang="en-US" sz="2400" dirty="0"/>
              <a:t>loss impairs cognition, attention, and </a:t>
            </a:r>
            <a:r>
              <a:rPr lang="en-US" sz="2400" dirty="0" smtClean="0"/>
              <a:t>decision-making</a:t>
            </a:r>
          </a:p>
          <a:p>
            <a:pPr marL="342900" indent="-342900">
              <a:buClr>
                <a:schemeClr val="accent2">
                  <a:lumMod val="75000"/>
                </a:schemeClr>
              </a:buClr>
              <a:buFont typeface="Arial" panose="020B0604020202020204" pitchFamily="34" charset="0"/>
              <a:buChar char="•"/>
            </a:pPr>
            <a:r>
              <a:rPr lang="en-US" sz="2400" dirty="0"/>
              <a:t>Better </a:t>
            </a:r>
            <a:r>
              <a:rPr lang="en-US" sz="2400" dirty="0" smtClean="0"/>
              <a:t>memory</a:t>
            </a:r>
          </a:p>
          <a:p>
            <a:pPr marL="800100" lvl="1" indent="-342900">
              <a:buClr>
                <a:schemeClr val="accent2">
                  <a:lumMod val="75000"/>
                </a:schemeClr>
              </a:buClr>
              <a:buFont typeface="Arial" panose="020B0604020202020204" pitchFamily="34" charset="0"/>
              <a:buChar char="•"/>
            </a:pPr>
            <a:r>
              <a:rPr lang="en-US" sz="2400" dirty="0"/>
              <a:t>	</a:t>
            </a:r>
            <a:r>
              <a:rPr lang="en-US" sz="2400" dirty="0" smtClean="0"/>
              <a:t>Sleep allows the brain to </a:t>
            </a:r>
            <a:r>
              <a:rPr lang="en-US" sz="2400" dirty="0"/>
              <a:t>process and consolidate </a:t>
            </a:r>
            <a:r>
              <a:rPr lang="en-US" sz="2400" dirty="0" smtClean="0"/>
              <a:t>memories </a:t>
            </a:r>
            <a:r>
              <a:rPr lang="en-US" sz="2400" dirty="0"/>
              <a:t>from the </a:t>
            </a:r>
            <a:r>
              <a:rPr lang="en-US" sz="2400" dirty="0" smtClean="0"/>
              <a:t>day</a:t>
            </a:r>
          </a:p>
          <a:p>
            <a:pPr marL="342900" indent="-342900">
              <a:buClr>
                <a:schemeClr val="accent2">
                  <a:lumMod val="75000"/>
                </a:schemeClr>
              </a:buClr>
              <a:buFont typeface="Arial" panose="020B0604020202020204" pitchFamily="34" charset="0"/>
              <a:buChar char="•"/>
            </a:pPr>
            <a:r>
              <a:rPr lang="en-US" sz="2400" dirty="0"/>
              <a:t>Better mood</a:t>
            </a:r>
          </a:p>
          <a:p>
            <a:pPr marL="800100" lvl="1" indent="-342900">
              <a:buClr>
                <a:schemeClr val="accent2">
                  <a:lumMod val="75000"/>
                </a:schemeClr>
              </a:buClr>
              <a:buFont typeface="Arial" panose="020B0604020202020204" pitchFamily="34" charset="0"/>
              <a:buChar char="•"/>
            </a:pPr>
            <a:r>
              <a:rPr lang="en-US" sz="2400" dirty="0"/>
              <a:t>	</a:t>
            </a:r>
            <a:r>
              <a:rPr lang="en-US" sz="2400" dirty="0" smtClean="0"/>
              <a:t>insufficient </a:t>
            </a:r>
            <a:r>
              <a:rPr lang="en-US" sz="2400" dirty="0"/>
              <a:t>sleep affects emotional regulation</a:t>
            </a:r>
          </a:p>
          <a:p>
            <a:pPr marL="342900" indent="-342900">
              <a:buClr>
                <a:schemeClr val="accent2">
                  <a:lumMod val="75000"/>
                </a:schemeClr>
              </a:buClr>
              <a:buFont typeface="Arial" panose="020B0604020202020204" pitchFamily="34" charset="0"/>
              <a:buChar char="•"/>
            </a:pPr>
            <a:r>
              <a:rPr lang="en-US" sz="2400" dirty="0" smtClean="0"/>
              <a:t>Lower </a:t>
            </a:r>
            <a:r>
              <a:rPr lang="en-US" sz="2400" dirty="0"/>
              <a:t>risk of injury </a:t>
            </a:r>
          </a:p>
          <a:p>
            <a:pPr marL="800100" lvl="1" indent="-342900">
              <a:buClr>
                <a:schemeClr val="accent2">
                  <a:lumMod val="75000"/>
                </a:schemeClr>
              </a:buClr>
              <a:buFont typeface="Arial" panose="020B0604020202020204" pitchFamily="34" charset="0"/>
              <a:buChar char="•"/>
            </a:pPr>
            <a:r>
              <a:rPr lang="en-US" sz="2400" dirty="0" smtClean="0"/>
              <a:t>	operating </a:t>
            </a:r>
            <a:r>
              <a:rPr lang="en-US" sz="2400" dirty="0"/>
              <a:t>machinery, accidents</a:t>
            </a:r>
          </a:p>
          <a:p>
            <a:pPr marL="342900" indent="-342900">
              <a:buClr>
                <a:schemeClr val="accent2">
                  <a:lumMod val="75000"/>
                </a:schemeClr>
              </a:buClr>
              <a:buFont typeface="Arial" panose="020B0604020202020204" pitchFamily="34" charset="0"/>
              <a:buChar char="•"/>
            </a:pPr>
            <a:r>
              <a:rPr lang="en-US" sz="2400" dirty="0" smtClean="0"/>
              <a:t>Better </a:t>
            </a:r>
            <a:r>
              <a:rPr lang="en-US" sz="2400" dirty="0"/>
              <a:t>health</a:t>
            </a:r>
          </a:p>
          <a:p>
            <a:pPr marL="800100" lvl="1" indent="-342900">
              <a:buClr>
                <a:schemeClr val="accent2">
                  <a:lumMod val="75000"/>
                </a:schemeClr>
              </a:buClr>
              <a:buFont typeface="Arial" panose="020B0604020202020204" pitchFamily="34" charset="0"/>
              <a:buChar char="•"/>
            </a:pPr>
            <a:r>
              <a:rPr lang="en-US" sz="2400" dirty="0" smtClean="0"/>
              <a:t>	a </a:t>
            </a:r>
            <a:r>
              <a:rPr lang="en-US" sz="2400" dirty="0"/>
              <a:t>link between insufficient sleep and short- and long-term health problems</a:t>
            </a:r>
          </a:p>
          <a:p>
            <a:pPr marL="342900" indent="-342900">
              <a:buClr>
                <a:schemeClr val="accent2">
                  <a:lumMod val="75000"/>
                </a:schemeClr>
              </a:buClr>
              <a:buFont typeface="Arial" panose="020B0604020202020204" pitchFamily="34" charset="0"/>
              <a:buChar char="•"/>
            </a:pPr>
            <a:r>
              <a:rPr lang="en-US" sz="2400" dirty="0" smtClean="0"/>
              <a:t>Better </a:t>
            </a:r>
            <a:r>
              <a:rPr lang="en-US" sz="2400" dirty="0"/>
              <a:t>weight control</a:t>
            </a:r>
          </a:p>
          <a:p>
            <a:pPr marL="800100" lvl="1" indent="-342900">
              <a:buClr>
                <a:schemeClr val="accent2">
                  <a:lumMod val="75000"/>
                </a:schemeClr>
              </a:buClr>
              <a:buFont typeface="Arial" panose="020B0604020202020204" pitchFamily="34" charset="0"/>
              <a:buChar char="•"/>
            </a:pPr>
            <a:r>
              <a:rPr lang="en-US" sz="2400" dirty="0"/>
              <a:t>	</a:t>
            </a:r>
            <a:r>
              <a:rPr lang="en-US" sz="2400" dirty="0" smtClean="0"/>
              <a:t>Leptin </a:t>
            </a:r>
            <a:r>
              <a:rPr lang="en-US" sz="2400" dirty="0"/>
              <a:t>(</a:t>
            </a:r>
            <a:r>
              <a:rPr lang="en-US" sz="2400" i="1" dirty="0"/>
              <a:t>feel full </a:t>
            </a:r>
            <a:r>
              <a:rPr lang="en-US" sz="2400" dirty="0"/>
              <a:t>hormone) levels drop with insufficient sleep</a:t>
            </a:r>
          </a:p>
          <a:p>
            <a:endParaRPr lang="en-US" sz="2400" dirty="0" smtClean="0"/>
          </a:p>
        </p:txBody>
      </p:sp>
      <p:pic>
        <p:nvPicPr>
          <p:cNvPr id="5" name="Picture 4"/>
          <p:cNvPicPr>
            <a:picLocks noChangeAspect="1"/>
          </p:cNvPicPr>
          <p:nvPr/>
        </p:nvPicPr>
        <p:blipFill>
          <a:blip r:embed="rId3"/>
          <a:stretch>
            <a:fillRect/>
          </a:stretch>
        </p:blipFill>
        <p:spPr>
          <a:xfrm>
            <a:off x="209862" y="189341"/>
            <a:ext cx="3498472" cy="1967443"/>
          </a:xfrm>
          <a:prstGeom prst="rect">
            <a:avLst/>
          </a:prstGeom>
        </p:spPr>
      </p:pic>
    </p:spTree>
    <p:extLst>
      <p:ext uri="{BB962C8B-B14F-4D97-AF65-F5344CB8AC3E}">
        <p14:creationId xmlns:p14="http://schemas.microsoft.com/office/powerpoint/2010/main" val="40734959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6065" y="980734"/>
            <a:ext cx="5084065" cy="1188720"/>
          </a:xfrm>
        </p:spPr>
        <p:txBody>
          <a:bodyPr/>
          <a:lstStyle/>
          <a:p>
            <a:r>
              <a:rPr lang="en-US" dirty="0" smtClean="0"/>
              <a:t>Sleep is restorative</a:t>
            </a:r>
            <a:endParaRPr lang="en-US" dirty="0"/>
          </a:p>
        </p:txBody>
      </p:sp>
      <p:sp>
        <p:nvSpPr>
          <p:cNvPr id="3" name="Content Placeholder 2"/>
          <p:cNvSpPr>
            <a:spLocks noGrp="1"/>
          </p:cNvSpPr>
          <p:nvPr>
            <p:ph idx="1"/>
          </p:nvPr>
        </p:nvSpPr>
        <p:spPr>
          <a:xfrm>
            <a:off x="190499" y="2169454"/>
            <a:ext cx="11006890" cy="4535540"/>
          </a:xfrm>
        </p:spPr>
        <p:txBody>
          <a:bodyPr/>
          <a:lstStyle/>
          <a:p>
            <a:endParaRPr lang="en-US" dirty="0" smtClean="0"/>
          </a:p>
          <a:p>
            <a:endParaRPr lang="en-US" dirty="0"/>
          </a:p>
        </p:txBody>
      </p:sp>
      <p:pic>
        <p:nvPicPr>
          <p:cNvPr id="6" name="Picture 5"/>
          <p:cNvPicPr>
            <a:picLocks noChangeAspect="1"/>
          </p:cNvPicPr>
          <p:nvPr/>
        </p:nvPicPr>
        <p:blipFill>
          <a:blip r:embed="rId3"/>
          <a:stretch>
            <a:fillRect/>
          </a:stretch>
        </p:blipFill>
        <p:spPr>
          <a:xfrm>
            <a:off x="7267073" y="568589"/>
            <a:ext cx="4780547" cy="2683275"/>
          </a:xfrm>
          <a:prstGeom prst="rect">
            <a:avLst/>
          </a:prstGeom>
        </p:spPr>
      </p:pic>
      <p:sp>
        <p:nvSpPr>
          <p:cNvPr id="8" name="Rectangle 7"/>
          <p:cNvSpPr/>
          <p:nvPr/>
        </p:nvSpPr>
        <p:spPr>
          <a:xfrm>
            <a:off x="190499" y="2687910"/>
            <a:ext cx="11857121" cy="3648884"/>
          </a:xfrm>
          <a:prstGeom prst="rect">
            <a:avLst/>
          </a:prstGeom>
        </p:spPr>
        <p:txBody>
          <a:bodyPr wrap="square">
            <a:spAutoFit/>
          </a:bodyPr>
          <a:lstStyle/>
          <a:p>
            <a:pPr marL="457200" indent="-457200">
              <a:lnSpc>
                <a:spcPct val="107000"/>
              </a:lnSpc>
              <a:buClr>
                <a:schemeClr val="accent2">
                  <a:lumMod val="75000"/>
                </a:schemeClr>
              </a:buClr>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Neurotoxins (e.g., </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beta-amyloid</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smtClean="0">
                <a:latin typeface="Calibri" panose="020F0502020204030204" pitchFamily="34" charset="0"/>
                <a:ea typeface="Calibri" panose="020F0502020204030204" pitchFamily="34" charset="0"/>
                <a:cs typeface="Times New Roman" panose="02020603050405020304" pitchFamily="18" charset="0"/>
              </a:rPr>
              <a:t>build up during</a:t>
            </a:r>
          </a:p>
          <a:p>
            <a:pPr>
              <a:lnSpc>
                <a:spcPct val="107000"/>
              </a:lnSpc>
              <a:buClr>
                <a:schemeClr val="accent2">
                  <a:lumMod val="75000"/>
                </a:schemeClr>
              </a:buClr>
            </a:pPr>
            <a:r>
              <a:rPr lang="en-US" sz="2400" dirty="0" smtClean="0">
                <a:latin typeface="Calibri" panose="020F0502020204030204" pitchFamily="34" charset="0"/>
                <a:ea typeface="Calibri" panose="020F0502020204030204" pitchFamily="34" charset="0"/>
                <a:cs typeface="Times New Roman" panose="02020603050405020304" pitchFamily="18" charset="0"/>
              </a:rPr>
              <a:t>	waking hours</a:t>
            </a:r>
          </a:p>
          <a:p>
            <a:pPr marL="800100" lvl="1" indent="-342900">
              <a:lnSpc>
                <a:spcPct val="107000"/>
              </a:lnSpc>
              <a:buClr>
                <a:schemeClr val="accent2">
                  <a:lumMod val="75000"/>
                </a:schemeClr>
              </a:buClr>
              <a:buFont typeface="Arial" panose="020B0604020202020204" pitchFamily="34" charset="0"/>
              <a:buChar char="•"/>
            </a:pPr>
            <a:r>
              <a:rPr lang="en-US" sz="2400" dirty="0" smtClean="0">
                <a:latin typeface="Calibri" panose="020F0502020204030204" pitchFamily="34" charset="0"/>
                <a:ea typeface="Calibri" panose="020F0502020204030204" pitchFamily="34" charset="0"/>
                <a:cs typeface="Times New Roman" panose="02020603050405020304" pitchFamily="18" charset="0"/>
              </a:rPr>
              <a:t>In </a:t>
            </a:r>
            <a:r>
              <a:rPr lang="en-US" sz="2400" dirty="0">
                <a:latin typeface="Calibri" panose="020F0502020204030204" pitchFamily="34" charset="0"/>
                <a:ea typeface="Calibri" panose="020F0502020204030204" pitchFamily="34" charset="0"/>
                <a:cs typeface="Times New Roman" panose="02020603050405020304" pitchFamily="18" charset="0"/>
              </a:rPr>
              <a:t>high concentrations, </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beta-amyloid </a:t>
            </a:r>
            <a:r>
              <a:rPr lang="en-US" sz="2400" dirty="0">
                <a:latin typeface="Calibri" panose="020F0502020204030204" pitchFamily="34" charset="0"/>
                <a:ea typeface="Calibri" panose="020F0502020204030204" pitchFamily="34" charset="0"/>
                <a:cs typeface="Times New Roman" panose="02020603050405020304" pitchFamily="18" charset="0"/>
              </a:rPr>
              <a:t>is associated with brain diseases</a:t>
            </a:r>
          </a:p>
          <a:p>
            <a:pPr marL="800100" lvl="1" indent="-342900">
              <a:lnSpc>
                <a:spcPct val="107000"/>
              </a:lnSpc>
              <a:buClr>
                <a:schemeClr val="accent2">
                  <a:lumMod val="75000"/>
                </a:schemeClr>
              </a:buClr>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Less sleep leads to more </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beta-amyloid </a:t>
            </a:r>
            <a:r>
              <a:rPr lang="en-US" sz="2400" dirty="0">
                <a:latin typeface="Calibri" panose="020F0502020204030204" pitchFamily="34" charset="0"/>
                <a:ea typeface="Calibri" panose="020F0502020204030204" pitchFamily="34" charset="0"/>
                <a:cs typeface="Times New Roman" panose="02020603050405020304" pitchFamily="18" charset="0"/>
              </a:rPr>
              <a:t>and poorer memory</a:t>
            </a:r>
          </a:p>
          <a:p>
            <a:pPr marL="800100" lvl="1" indent="-342900">
              <a:lnSpc>
                <a:spcPct val="107000"/>
              </a:lnSpc>
              <a:buClr>
                <a:schemeClr val="accent2">
                  <a:lumMod val="75000"/>
                </a:schemeClr>
              </a:buClr>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Less deep sleep, the less effective is the flushing out of </a:t>
            </a:r>
            <a:r>
              <a:rPr lang="en-US" sz="24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beta-amyloid</a:t>
            </a:r>
          </a:p>
          <a:p>
            <a:pPr lvl="1">
              <a:lnSpc>
                <a:spcPct val="107000"/>
              </a:lnSpc>
              <a:buClr>
                <a:schemeClr val="accent2">
                  <a:lumMod val="75000"/>
                </a:schemeClr>
              </a:buClr>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buClr>
                <a:schemeClr val="accent2">
                  <a:lumMod val="75000"/>
                </a:schemeClr>
              </a:buClr>
              <a:buFont typeface="Arial" panose="020B0604020202020204" pitchFamily="34" charset="0"/>
              <a:buChar char="•"/>
            </a:pPr>
            <a:r>
              <a:rPr lang="en-US" sz="2400" dirty="0" smtClean="0">
                <a:latin typeface="Calibri" panose="020F0502020204030204" pitchFamily="34" charset="0"/>
                <a:ea typeface="Calibri" panose="020F0502020204030204" pitchFamily="34" charset="0"/>
                <a:cs typeface="Times New Roman" panose="02020603050405020304" pitchFamily="18" charset="0"/>
              </a:rPr>
              <a:t>Cerebrospinal </a:t>
            </a:r>
            <a:r>
              <a:rPr lang="en-US" sz="2400" dirty="0">
                <a:latin typeface="Calibri" panose="020F0502020204030204" pitchFamily="34" charset="0"/>
                <a:ea typeface="Calibri" panose="020F0502020204030204" pitchFamily="34" charset="0"/>
                <a:cs typeface="Times New Roman" panose="02020603050405020304" pitchFamily="18" charset="0"/>
              </a:rPr>
              <a:t>fluid moves through the </a:t>
            </a:r>
            <a:r>
              <a:rPr lang="en-US" sz="2400" dirty="0" smtClean="0">
                <a:latin typeface="Calibri" panose="020F0502020204030204" pitchFamily="34" charset="0"/>
                <a:ea typeface="Calibri" panose="020F0502020204030204" pitchFamily="34" charset="0"/>
                <a:cs typeface="Times New Roman" panose="02020603050405020304" pitchFamily="18" charset="0"/>
              </a:rPr>
              <a:t>brain and flushes out neurotoxins during sleep</a:t>
            </a:r>
          </a:p>
          <a:p>
            <a:pPr marL="342900" indent="-342900">
              <a:lnSpc>
                <a:spcPct val="107000"/>
              </a:lnSpc>
              <a:buClr>
                <a:schemeClr val="accent2">
                  <a:lumMod val="75000"/>
                </a:schemeClr>
              </a:buClr>
              <a:buFont typeface="Arial" panose="020B0604020202020204" pitchFamily="34" charset="0"/>
              <a:buChar char="•"/>
            </a:pP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buClr>
                <a:schemeClr val="accent2">
                  <a:lumMod val="75000"/>
                </a:schemeClr>
              </a:buClr>
              <a:buFont typeface="Arial" panose="020B0604020202020204" pitchFamily="34" charset="0"/>
              <a:buChar char="•"/>
            </a:pPr>
            <a:r>
              <a:rPr lang="en-US" sz="2400" dirty="0" smtClean="0">
                <a:latin typeface="Calibri" panose="020F0502020204030204" pitchFamily="34" charset="0"/>
                <a:ea typeface="Calibri" panose="020F0502020204030204" pitchFamily="34" charset="0"/>
                <a:cs typeface="Times New Roman" panose="02020603050405020304" pitchFamily="18" charset="0"/>
              </a:rPr>
              <a:t>8 </a:t>
            </a:r>
            <a:r>
              <a:rPr lang="en-US" sz="2400" dirty="0">
                <a:latin typeface="Calibri" panose="020F0502020204030204" pitchFamily="34" charset="0"/>
                <a:ea typeface="Calibri" panose="020F0502020204030204" pitchFamily="34" charset="0"/>
                <a:cs typeface="Times New Roman" panose="02020603050405020304" pitchFamily="18" charset="0"/>
              </a:rPr>
              <a:t>hours is needed for the </a:t>
            </a:r>
            <a:r>
              <a:rPr lang="en-US" sz="2400" dirty="0" smtClean="0">
                <a:latin typeface="Calibri" panose="020F0502020204030204" pitchFamily="34" charset="0"/>
                <a:ea typeface="Calibri" panose="020F0502020204030204" pitchFamily="34" charset="0"/>
                <a:cs typeface="Times New Roman" panose="02020603050405020304" pitchFamily="18" charset="0"/>
              </a:rPr>
              <a:t>flushing out </a:t>
            </a:r>
            <a:r>
              <a:rPr lang="en-US" sz="2400" dirty="0">
                <a:latin typeface="Calibri" panose="020F0502020204030204" pitchFamily="34" charset="0"/>
                <a:ea typeface="Calibri" panose="020F0502020204030204" pitchFamily="34" charset="0"/>
                <a:cs typeface="Times New Roman" panose="02020603050405020304" pitchFamily="18" charset="0"/>
              </a:rPr>
              <a:t>every </a:t>
            </a:r>
            <a:r>
              <a:rPr lang="en-US" sz="2400" dirty="0" smtClean="0">
                <a:latin typeface="Calibri" panose="020F0502020204030204" pitchFamily="34" charset="0"/>
                <a:ea typeface="Calibri" panose="020F0502020204030204" pitchFamily="34" charset="0"/>
                <a:cs typeface="Times New Roman" panose="02020603050405020304" pitchFamily="18" charset="0"/>
              </a:rPr>
              <a:t>day</a:t>
            </a:r>
          </a:p>
        </p:txBody>
      </p:sp>
    </p:spTree>
    <p:extLst>
      <p:ext uri="{BB962C8B-B14F-4D97-AF65-F5344CB8AC3E}">
        <p14:creationId xmlns:p14="http://schemas.microsoft.com/office/powerpoint/2010/main" val="583327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aseline="-25000" dirty="0" smtClean="0"/>
              <a:t>True</a:t>
            </a:r>
            <a:r>
              <a:rPr lang="en-US" sz="5400" dirty="0" smtClean="0"/>
              <a:t> or </a:t>
            </a:r>
            <a:r>
              <a:rPr lang="en-US" sz="5400" baseline="30000" dirty="0" smtClean="0"/>
              <a:t>False</a:t>
            </a:r>
            <a:endParaRPr lang="en-US" sz="5400" baseline="30000" dirty="0"/>
          </a:p>
        </p:txBody>
      </p:sp>
      <p:sp>
        <p:nvSpPr>
          <p:cNvPr id="3" name="Content Placeholder 2"/>
          <p:cNvSpPr>
            <a:spLocks noGrp="1"/>
          </p:cNvSpPr>
          <p:nvPr>
            <p:ph idx="1"/>
          </p:nvPr>
        </p:nvSpPr>
        <p:spPr/>
        <p:txBody>
          <a:bodyPr>
            <a:normAutofit/>
          </a:bodyPr>
          <a:lstStyle/>
          <a:p>
            <a:pPr marL="0" indent="0" algn="ctr">
              <a:buNone/>
            </a:pPr>
            <a:r>
              <a:rPr lang="en-US" sz="6000" dirty="0" smtClean="0"/>
              <a:t>Being </a:t>
            </a:r>
            <a:r>
              <a:rPr lang="en-US" sz="6000" b="1" dirty="0" smtClean="0"/>
              <a:t>busy</a:t>
            </a:r>
            <a:r>
              <a:rPr lang="en-US" sz="6000" dirty="0" smtClean="0"/>
              <a:t> and being </a:t>
            </a:r>
            <a:r>
              <a:rPr lang="en-US" sz="6000" b="1" dirty="0" smtClean="0"/>
              <a:t>productive</a:t>
            </a:r>
            <a:r>
              <a:rPr lang="en-US" sz="6000" dirty="0" smtClean="0"/>
              <a:t> are the same thing. </a:t>
            </a:r>
            <a:endParaRPr lang="en-US" sz="6000" dirty="0"/>
          </a:p>
        </p:txBody>
      </p:sp>
    </p:spTree>
    <p:extLst>
      <p:ext uri="{BB962C8B-B14F-4D97-AF65-F5344CB8AC3E}">
        <p14:creationId xmlns:p14="http://schemas.microsoft.com/office/powerpoint/2010/main" val="16639196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391" y="1060945"/>
            <a:ext cx="7089858" cy="1188720"/>
          </a:xfrm>
        </p:spPr>
        <p:txBody>
          <a:bodyPr/>
          <a:lstStyle/>
          <a:p>
            <a:r>
              <a:rPr lang="en-US" dirty="0" smtClean="0"/>
              <a:t>Sleep and productivity</a:t>
            </a:r>
            <a:endParaRPr lang="en-US" dirty="0"/>
          </a:p>
        </p:txBody>
      </p:sp>
      <p:sp>
        <p:nvSpPr>
          <p:cNvPr id="3" name="Content Placeholder 2"/>
          <p:cNvSpPr>
            <a:spLocks noGrp="1"/>
          </p:cNvSpPr>
          <p:nvPr>
            <p:ph idx="1"/>
          </p:nvPr>
        </p:nvSpPr>
        <p:spPr>
          <a:xfrm>
            <a:off x="401055" y="2589918"/>
            <a:ext cx="11390643" cy="4067556"/>
          </a:xfrm>
        </p:spPr>
        <p:txBody>
          <a:bodyPr>
            <a:noAutofit/>
          </a:bodyPr>
          <a:lstStyle/>
          <a:p>
            <a:pPr marL="0" lvl="1" indent="0">
              <a:buNone/>
            </a:pPr>
            <a:r>
              <a:rPr lang="en-US" sz="2200" dirty="0" smtClean="0"/>
              <a:t>Prefrontal cortex </a:t>
            </a:r>
            <a:r>
              <a:rPr lang="en-US" sz="2200" dirty="0"/>
              <a:t>is responsible for many </a:t>
            </a:r>
            <a:r>
              <a:rPr lang="en-US" sz="2200" dirty="0" smtClean="0"/>
              <a:t>high-level </a:t>
            </a:r>
            <a:r>
              <a:rPr lang="en-US" sz="2200" dirty="0"/>
              <a:t>cognitive </a:t>
            </a:r>
            <a:r>
              <a:rPr lang="en-US" sz="2200" dirty="0" smtClean="0"/>
              <a:t>functions, such as innovation</a:t>
            </a:r>
            <a:r>
              <a:rPr lang="en-US" sz="2200" dirty="0"/>
              <a:t>, self-control and </a:t>
            </a:r>
            <a:r>
              <a:rPr lang="en-US" sz="2200" dirty="0" smtClean="0"/>
              <a:t>creativity; and is an area vulnerable to lack </a:t>
            </a:r>
            <a:r>
              <a:rPr lang="en-US" sz="2200" dirty="0"/>
              <a:t>of </a:t>
            </a:r>
            <a:r>
              <a:rPr lang="en-US" sz="2200" dirty="0" smtClean="0"/>
              <a:t>sleep</a:t>
            </a:r>
          </a:p>
          <a:p>
            <a:pPr marL="0" lvl="1" indent="0">
              <a:buNone/>
            </a:pPr>
            <a:r>
              <a:rPr lang="en-US" sz="2200" dirty="0" smtClean="0"/>
              <a:t>People </a:t>
            </a:r>
            <a:r>
              <a:rPr lang="en-US" sz="2200" dirty="0"/>
              <a:t>who are sleep </a:t>
            </a:r>
            <a:r>
              <a:rPr lang="en-US" sz="2200" dirty="0" smtClean="0"/>
              <a:t>deprived show </a:t>
            </a:r>
            <a:r>
              <a:rPr lang="en-US" sz="2200" dirty="0"/>
              <a:t>deficits in many tasks that require logical reasoning or complex </a:t>
            </a:r>
            <a:r>
              <a:rPr lang="en-US" sz="2200" dirty="0" smtClean="0"/>
              <a:t>thought.</a:t>
            </a:r>
          </a:p>
          <a:p>
            <a:pPr lvl="1"/>
            <a:r>
              <a:rPr lang="en-US" sz="2200" dirty="0" smtClean="0"/>
              <a:t>Increase </a:t>
            </a:r>
            <a:r>
              <a:rPr lang="en-US" sz="2200" dirty="0"/>
              <a:t>in errors at the </a:t>
            </a:r>
            <a:r>
              <a:rPr lang="en-US" sz="2200" dirty="0" smtClean="0"/>
              <a:t>workplace</a:t>
            </a:r>
          </a:p>
          <a:p>
            <a:pPr lvl="1"/>
            <a:r>
              <a:rPr lang="en-US" sz="2200" dirty="0" smtClean="0"/>
              <a:t>Decreased productivity</a:t>
            </a:r>
          </a:p>
          <a:p>
            <a:pPr lvl="1"/>
            <a:r>
              <a:rPr lang="en-US" sz="2200" dirty="0" smtClean="0"/>
              <a:t>Negatively impacts ability </a:t>
            </a:r>
            <a:r>
              <a:rPr lang="en-US" sz="2200" dirty="0"/>
              <a:t>to </a:t>
            </a:r>
            <a:r>
              <a:rPr lang="en-US" sz="2200" dirty="0" smtClean="0"/>
              <a:t>focus </a:t>
            </a:r>
            <a:r>
              <a:rPr lang="en-US" sz="2200" dirty="0"/>
              <a:t>and </a:t>
            </a:r>
            <a:r>
              <a:rPr lang="en-US" sz="2200" dirty="0" smtClean="0"/>
              <a:t>ability </a:t>
            </a:r>
            <a:r>
              <a:rPr lang="en-US" sz="2200" dirty="0"/>
              <a:t>to access higher-level cognitive </a:t>
            </a:r>
            <a:r>
              <a:rPr lang="en-US" sz="2200" dirty="0" smtClean="0"/>
              <a:t>functions</a:t>
            </a:r>
          </a:p>
          <a:p>
            <a:pPr lvl="1"/>
            <a:r>
              <a:rPr lang="en-US" sz="2200" dirty="0" smtClean="0"/>
              <a:t>Exaggerated emotions or mood</a:t>
            </a:r>
          </a:p>
          <a:p>
            <a:pPr lvl="1"/>
            <a:r>
              <a:rPr lang="en-US" sz="2200" dirty="0" smtClean="0"/>
              <a:t>Compromised concentration</a:t>
            </a:r>
            <a:r>
              <a:rPr lang="en-US" sz="2200" dirty="0"/>
              <a:t>, working memory, mathematical capacity, and logical </a:t>
            </a:r>
            <a:r>
              <a:rPr lang="en-US" sz="2200" dirty="0" smtClean="0"/>
              <a:t>reasoning</a:t>
            </a:r>
          </a:p>
        </p:txBody>
      </p:sp>
      <p:pic>
        <p:nvPicPr>
          <p:cNvPr id="6" name="Picture 5"/>
          <p:cNvPicPr>
            <a:picLocks noChangeAspect="1"/>
          </p:cNvPicPr>
          <p:nvPr/>
        </p:nvPicPr>
        <p:blipFill>
          <a:blip r:embed="rId3"/>
          <a:stretch>
            <a:fillRect/>
          </a:stretch>
        </p:blipFill>
        <p:spPr>
          <a:xfrm>
            <a:off x="8224194" y="217530"/>
            <a:ext cx="3567504" cy="2404472"/>
          </a:xfrm>
          <a:prstGeom prst="rect">
            <a:avLst/>
          </a:prstGeom>
        </p:spPr>
      </p:pic>
    </p:spTree>
    <p:extLst>
      <p:ext uri="{BB962C8B-B14F-4D97-AF65-F5344CB8AC3E}">
        <p14:creationId xmlns:p14="http://schemas.microsoft.com/office/powerpoint/2010/main" val="35669026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happy vs stressed paradox</a:t>
            </a:r>
            <a:endParaRPr lang="en-US" dirty="0"/>
          </a:p>
        </p:txBody>
      </p:sp>
      <p:sp>
        <p:nvSpPr>
          <p:cNvPr id="4" name="Rectangle 3"/>
          <p:cNvSpPr/>
          <p:nvPr/>
        </p:nvSpPr>
        <p:spPr>
          <a:xfrm>
            <a:off x="490370" y="2296209"/>
            <a:ext cx="11394142" cy="3785652"/>
          </a:xfrm>
          <a:prstGeom prst="rect">
            <a:avLst/>
          </a:prstGeom>
        </p:spPr>
        <p:txBody>
          <a:bodyPr wrap="square">
            <a:spAutoFit/>
          </a:bodyPr>
          <a:lstStyle/>
          <a:p>
            <a:pPr algn="ctr"/>
            <a:r>
              <a:rPr lang="en-US" sz="4800" dirty="0"/>
              <a:t>The greatest causes of workplace stress are related to a lack of the necessary resources to get the job </a:t>
            </a:r>
            <a:r>
              <a:rPr lang="en-US" sz="4800" dirty="0" smtClean="0"/>
              <a:t>done (time), </a:t>
            </a:r>
            <a:r>
              <a:rPr lang="en-US" sz="4800" dirty="0"/>
              <a:t>or unclear expectations about what the job </a:t>
            </a:r>
            <a:r>
              <a:rPr lang="en-US" sz="4800" dirty="0" smtClean="0"/>
              <a:t>is (priorities). </a:t>
            </a:r>
            <a:endParaRPr lang="en-US" sz="4800" dirty="0"/>
          </a:p>
        </p:txBody>
      </p:sp>
    </p:spTree>
    <p:extLst>
      <p:ext uri="{BB962C8B-B14F-4D97-AF65-F5344CB8AC3E}">
        <p14:creationId xmlns:p14="http://schemas.microsoft.com/office/powerpoint/2010/main" val="40709639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Happy People are more productive</a:t>
            </a:r>
            <a:endParaRPr lang="en-US" dirty="0"/>
          </a:p>
        </p:txBody>
      </p:sp>
      <p:sp>
        <p:nvSpPr>
          <p:cNvPr id="3" name="Content Placeholder 2"/>
          <p:cNvSpPr>
            <a:spLocks noGrp="1"/>
          </p:cNvSpPr>
          <p:nvPr>
            <p:ph idx="1"/>
          </p:nvPr>
        </p:nvSpPr>
        <p:spPr/>
        <p:txBody>
          <a:bodyPr/>
          <a:lstStyle/>
          <a:p>
            <a:r>
              <a:rPr lang="en-US" u="sng" dirty="0">
                <a:hlinkClick r:id="rId3"/>
              </a:rPr>
              <a:t>https://ted.com/talks/shawn_achor_the_happy_secret_to_better_work?utm_source=tedcomshare&amp;utm_medium=email&amp;utm_campaign=tedspread</a:t>
            </a:r>
            <a:endParaRPr lang="en-US" dirty="0"/>
          </a:p>
          <a:p>
            <a:endParaRPr lang="en-US" dirty="0"/>
          </a:p>
        </p:txBody>
      </p:sp>
    </p:spTree>
    <p:extLst>
      <p:ext uri="{BB962C8B-B14F-4D97-AF65-F5344CB8AC3E}">
        <p14:creationId xmlns:p14="http://schemas.microsoft.com/office/powerpoint/2010/main" val="31048038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1158865"/>
            <a:ext cx="7729728" cy="1188720"/>
          </a:xfrm>
          <a:solidFill>
            <a:schemeClr val="accent2">
              <a:lumMod val="75000"/>
            </a:schemeClr>
          </a:solidFill>
        </p:spPr>
        <p:txBody>
          <a:bodyPr/>
          <a:lstStyle/>
          <a:p>
            <a:r>
              <a:rPr lang="en-US" dirty="0" smtClean="0">
                <a:solidFill>
                  <a:schemeClr val="bg1"/>
                </a:solidFill>
              </a:rPr>
              <a:t>Commit to one new productivity habit each week</a:t>
            </a:r>
            <a:endParaRPr lang="en-US" dirty="0">
              <a:solidFill>
                <a:schemeClr val="bg1"/>
              </a:solidFill>
            </a:endParaRPr>
          </a:p>
        </p:txBody>
      </p:sp>
      <p:sp>
        <p:nvSpPr>
          <p:cNvPr id="3" name="Content Placeholder 2"/>
          <p:cNvSpPr>
            <a:spLocks noGrp="1"/>
          </p:cNvSpPr>
          <p:nvPr>
            <p:ph idx="1"/>
          </p:nvPr>
        </p:nvSpPr>
        <p:spPr>
          <a:xfrm>
            <a:off x="879231" y="2731829"/>
            <a:ext cx="10304584" cy="3101983"/>
          </a:xfrm>
        </p:spPr>
        <p:txBody>
          <a:bodyPr>
            <a:normAutofit lnSpcReduction="10000"/>
          </a:bodyPr>
          <a:lstStyle/>
          <a:p>
            <a:pPr marL="0" indent="0" algn="ctr">
              <a:buNone/>
            </a:pPr>
            <a:r>
              <a:rPr lang="en-US" sz="2800" dirty="0" smtClean="0">
                <a:solidFill>
                  <a:schemeClr val="tx1"/>
                </a:solidFill>
              </a:rPr>
              <a:t>Being PRODUCTIVE is about how much you ACCOMPLISH</a:t>
            </a:r>
          </a:p>
          <a:p>
            <a:pPr marL="0" indent="0" algn="ctr">
              <a:buNone/>
            </a:pPr>
            <a:endParaRPr lang="en-US" sz="2800" dirty="0">
              <a:solidFill>
                <a:schemeClr val="tx1"/>
              </a:solidFill>
            </a:endParaRPr>
          </a:p>
          <a:p>
            <a:pPr marL="0" indent="0" algn="ctr">
              <a:buNone/>
            </a:pPr>
            <a:r>
              <a:rPr lang="en-US" sz="2800" dirty="0" smtClean="0">
                <a:solidFill>
                  <a:schemeClr val="tx1"/>
                </a:solidFill>
              </a:rPr>
              <a:t>Being BUSY is about how much you DO or HOW LONG you do it</a:t>
            </a:r>
          </a:p>
          <a:p>
            <a:pPr marL="0" indent="0" algn="ctr">
              <a:buNone/>
            </a:pPr>
            <a:endParaRPr lang="en-US" sz="2800" dirty="0">
              <a:solidFill>
                <a:schemeClr val="tx1"/>
              </a:solidFill>
            </a:endParaRPr>
          </a:p>
          <a:p>
            <a:pPr marL="0" indent="0" algn="ctr">
              <a:buNone/>
            </a:pPr>
            <a:r>
              <a:rPr lang="en-US" sz="2800" dirty="0">
                <a:solidFill>
                  <a:schemeClr val="tx1"/>
                </a:solidFill>
              </a:rPr>
              <a:t>To be </a:t>
            </a:r>
            <a:r>
              <a:rPr lang="en-US" sz="2800" dirty="0" smtClean="0">
                <a:solidFill>
                  <a:schemeClr val="tx1"/>
                </a:solidFill>
              </a:rPr>
              <a:t>your </a:t>
            </a:r>
            <a:r>
              <a:rPr lang="en-US" sz="2800" dirty="0">
                <a:solidFill>
                  <a:schemeClr val="tx1"/>
                </a:solidFill>
              </a:rPr>
              <a:t>most productive </a:t>
            </a:r>
            <a:r>
              <a:rPr lang="en-US" sz="2800" dirty="0" smtClean="0">
                <a:solidFill>
                  <a:schemeClr val="tx1"/>
                </a:solidFill>
              </a:rPr>
              <a:t>you </a:t>
            </a:r>
            <a:r>
              <a:rPr lang="en-US" sz="2800" dirty="0">
                <a:solidFill>
                  <a:schemeClr val="tx1"/>
                </a:solidFill>
              </a:rPr>
              <a:t>must manage </a:t>
            </a:r>
            <a:r>
              <a:rPr lang="en-US" sz="2800" dirty="0" smtClean="0">
                <a:solidFill>
                  <a:schemeClr val="tx1"/>
                </a:solidFill>
              </a:rPr>
              <a:t>your </a:t>
            </a:r>
          </a:p>
          <a:p>
            <a:pPr marL="0" indent="0" algn="ctr">
              <a:buNone/>
            </a:pPr>
            <a:r>
              <a:rPr lang="en-US" sz="2800" dirty="0" smtClean="0">
                <a:solidFill>
                  <a:schemeClr val="tx1"/>
                </a:solidFill>
              </a:rPr>
              <a:t>TIME</a:t>
            </a:r>
            <a:r>
              <a:rPr lang="en-US" sz="2800" dirty="0">
                <a:solidFill>
                  <a:schemeClr val="tx1"/>
                </a:solidFill>
              </a:rPr>
              <a:t>, </a:t>
            </a:r>
            <a:r>
              <a:rPr lang="en-US" sz="2800" dirty="0" smtClean="0">
                <a:solidFill>
                  <a:schemeClr val="tx1"/>
                </a:solidFill>
              </a:rPr>
              <a:t> ATTENTION</a:t>
            </a:r>
            <a:r>
              <a:rPr lang="en-US" sz="2800" dirty="0">
                <a:solidFill>
                  <a:schemeClr val="tx1"/>
                </a:solidFill>
              </a:rPr>
              <a:t>, and ENERGY</a:t>
            </a:r>
          </a:p>
          <a:p>
            <a:pPr marL="0" indent="0" algn="ctr">
              <a:buNone/>
            </a:pPr>
            <a:endParaRPr lang="en-US" dirty="0"/>
          </a:p>
        </p:txBody>
      </p:sp>
    </p:spTree>
    <p:extLst>
      <p:ext uri="{BB962C8B-B14F-4D97-AF65-F5344CB8AC3E}">
        <p14:creationId xmlns:p14="http://schemas.microsoft.com/office/powerpoint/2010/main" val="2313738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readings</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rotWithShape="1">
          <a:blip r:embed="rId3"/>
          <a:srcRect l="15688" t="14723" r="69167" b="21222"/>
          <a:stretch/>
        </p:blipFill>
        <p:spPr>
          <a:xfrm>
            <a:off x="402204" y="2309114"/>
            <a:ext cx="2741267" cy="4162806"/>
          </a:xfrm>
          <a:prstGeom prst="rect">
            <a:avLst/>
          </a:prstGeom>
        </p:spPr>
      </p:pic>
      <p:pic>
        <p:nvPicPr>
          <p:cNvPr id="8194" name="Picture 2" descr="https://images-na.ssl-images-amazon.com/images/I/51S1ko%2BYMuL._SX310_BO1,204,203,200_.jpg"/>
          <p:cNvPicPr>
            <a:picLocks noChangeAspect="1" noChangeArrowheads="1"/>
          </p:cNvPicPr>
          <p:nvPr/>
        </p:nvPicPr>
        <p:blipFill rotWithShape="1">
          <a:blip r:embed="rId4">
            <a:extLst>
              <a:ext uri="{28A0092B-C50C-407E-A947-70E740481C1C}">
                <a14:useLocalDpi xmlns:a14="http://schemas.microsoft.com/office/drawing/2010/main" val="0"/>
              </a:ext>
            </a:extLst>
          </a:blip>
          <a:srcRect t="12954" r="8483" b="1969"/>
          <a:stretch/>
        </p:blipFill>
        <p:spPr bwMode="auto">
          <a:xfrm>
            <a:off x="4605486" y="2309114"/>
            <a:ext cx="2719705" cy="404368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images-na.ssl-images-amazon.com/images/I/51jZQYoFhfL._SX324_BO1,204,203,200_.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77116" y="2318436"/>
            <a:ext cx="2635673" cy="403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66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work in a </a:t>
            </a:r>
            <a:br>
              <a:rPr lang="en-US" dirty="0" smtClean="0"/>
            </a:br>
            <a:r>
              <a:rPr lang="en-US" b="1" dirty="0" smtClean="0"/>
              <a:t>Knowledge economy</a:t>
            </a:r>
            <a:endParaRPr lang="en-US" b="1" dirty="0"/>
          </a:p>
        </p:txBody>
      </p:sp>
      <p:pic>
        <p:nvPicPr>
          <p:cNvPr id="7170" name="Picture 2" descr="Image result for knowled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6455" y="2358039"/>
            <a:ext cx="7122665" cy="42671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83341" y="2949709"/>
            <a:ext cx="3517751" cy="2800767"/>
          </a:xfrm>
          <a:prstGeom prst="rect">
            <a:avLst/>
          </a:prstGeom>
          <a:noFill/>
        </p:spPr>
        <p:txBody>
          <a:bodyPr wrap="square" rtlCol="0">
            <a:spAutoFit/>
          </a:bodyPr>
          <a:lstStyle/>
          <a:p>
            <a:r>
              <a:rPr lang="en-US" sz="4400" dirty="0" smtClean="0"/>
              <a:t>Knowledge is infinite.</a:t>
            </a:r>
          </a:p>
          <a:p>
            <a:endParaRPr lang="en-US" sz="4400" dirty="0"/>
          </a:p>
          <a:p>
            <a:r>
              <a:rPr lang="en-US" sz="4400" dirty="0" smtClean="0"/>
              <a:t>Time is not.  </a:t>
            </a:r>
            <a:endParaRPr lang="en-US" sz="4400" dirty="0"/>
          </a:p>
        </p:txBody>
      </p:sp>
    </p:spTree>
    <p:extLst>
      <p:ext uri="{BB962C8B-B14F-4D97-AF65-F5344CB8AC3E}">
        <p14:creationId xmlns:p14="http://schemas.microsoft.com/office/powerpoint/2010/main" val="484483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Close your eyes. </a:t>
            </a:r>
          </a:p>
          <a:p>
            <a:r>
              <a:rPr lang="en-US" dirty="0" smtClean="0"/>
              <a:t>Imagine a work day that felt accomplished, purposeful, focused and positive. </a:t>
            </a:r>
          </a:p>
          <a:p>
            <a:r>
              <a:rPr lang="en-US" dirty="0" smtClean="0"/>
              <a:t>Imagine your coworkers all being pleasant and helpful. </a:t>
            </a:r>
          </a:p>
          <a:p>
            <a:r>
              <a:rPr lang="en-US" dirty="0" smtClean="0"/>
              <a:t>Imagine that your task list was manageable. </a:t>
            </a:r>
          </a:p>
          <a:p>
            <a:r>
              <a:rPr lang="en-US" dirty="0" smtClean="0"/>
              <a:t>Imagine feeling in control.</a:t>
            </a:r>
          </a:p>
          <a:p>
            <a:r>
              <a:rPr lang="en-US" dirty="0" smtClean="0"/>
              <a:t>Start each day with this vision!</a:t>
            </a:r>
            <a:endParaRPr lang="en-US" dirty="0"/>
          </a:p>
        </p:txBody>
      </p:sp>
    </p:spTree>
    <p:extLst>
      <p:ext uri="{BB962C8B-B14F-4D97-AF65-F5344CB8AC3E}">
        <p14:creationId xmlns:p14="http://schemas.microsoft.com/office/powerpoint/2010/main" val="1910923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Laying the Groundwork</a:t>
            </a:r>
          </a:p>
        </p:txBody>
      </p:sp>
      <p:sp>
        <p:nvSpPr>
          <p:cNvPr id="3" name="Content Placeholder 2"/>
          <p:cNvSpPr>
            <a:spLocks noGrp="1"/>
          </p:cNvSpPr>
          <p:nvPr>
            <p:ph idx="1"/>
          </p:nvPr>
        </p:nvSpPr>
        <p:spPr/>
        <p:txBody>
          <a:bodyPr>
            <a:normAutofit/>
          </a:bodyPr>
          <a:lstStyle/>
          <a:p>
            <a:pPr marL="0" indent="0">
              <a:buNone/>
            </a:pPr>
            <a:r>
              <a:rPr lang="en-US" sz="2400" dirty="0"/>
              <a:t>Reflection: </a:t>
            </a:r>
            <a:r>
              <a:rPr lang="en-US" sz="2400" dirty="0" smtClean="0"/>
              <a:t>Productive day </a:t>
            </a:r>
            <a:r>
              <a:rPr lang="en-US" sz="2400" dirty="0"/>
              <a:t>versus </a:t>
            </a:r>
            <a:r>
              <a:rPr lang="en-US" sz="2400" dirty="0" smtClean="0"/>
              <a:t>non-productive </a:t>
            </a:r>
            <a:r>
              <a:rPr lang="en-US" sz="2400" dirty="0"/>
              <a:t>day</a:t>
            </a:r>
          </a:p>
        </p:txBody>
      </p:sp>
      <p:pic>
        <p:nvPicPr>
          <p:cNvPr id="4" name="Picture 3">
            <a:extLst>
              <a:ext uri="{FF2B5EF4-FFF2-40B4-BE49-F238E27FC236}">
                <a16:creationId xmlns:a16="http://schemas.microsoft.com/office/drawing/2014/main" id="{EAF96081-BD62-3A4C-9BC4-4E3D1C8F9A7A}"/>
              </a:ext>
            </a:extLst>
          </p:cNvPr>
          <p:cNvPicPr>
            <a:picLocks noChangeAspect="1"/>
          </p:cNvPicPr>
          <p:nvPr/>
        </p:nvPicPr>
        <p:blipFill rotWithShape="1">
          <a:blip r:embed="rId3"/>
          <a:srcRect l="31986"/>
          <a:stretch/>
        </p:blipFill>
        <p:spPr>
          <a:xfrm>
            <a:off x="2231136" y="3830136"/>
            <a:ext cx="3168178" cy="2055034"/>
          </a:xfrm>
          <a:prstGeom prst="rect">
            <a:avLst/>
          </a:prstGeom>
        </p:spPr>
      </p:pic>
      <p:pic>
        <p:nvPicPr>
          <p:cNvPr id="6" name="Picture 5">
            <a:extLst>
              <a:ext uri="{FF2B5EF4-FFF2-40B4-BE49-F238E27FC236}">
                <a16:creationId xmlns:a16="http://schemas.microsoft.com/office/drawing/2014/main" id="{F298E172-67E0-3C49-9170-88782026FA53}"/>
              </a:ext>
            </a:extLst>
          </p:cNvPr>
          <p:cNvPicPr>
            <a:picLocks noChangeAspect="1"/>
          </p:cNvPicPr>
          <p:nvPr/>
        </p:nvPicPr>
        <p:blipFill>
          <a:blip r:embed="rId4"/>
          <a:stretch>
            <a:fillRect/>
          </a:stretch>
        </p:blipFill>
        <p:spPr>
          <a:xfrm>
            <a:off x="6792687" y="3830136"/>
            <a:ext cx="3168178" cy="2055034"/>
          </a:xfrm>
          <a:prstGeom prst="rect">
            <a:avLst/>
          </a:prstGeom>
        </p:spPr>
      </p:pic>
    </p:spTree>
    <p:extLst>
      <p:ext uri="{BB962C8B-B14F-4D97-AF65-F5344CB8AC3E}">
        <p14:creationId xmlns:p14="http://schemas.microsoft.com/office/powerpoint/2010/main" val="131773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Laying the Groundwork</a:t>
            </a:r>
          </a:p>
        </p:txBody>
      </p:sp>
      <p:sp>
        <p:nvSpPr>
          <p:cNvPr id="3" name="Content Placeholder 2"/>
          <p:cNvSpPr>
            <a:spLocks noGrp="1"/>
          </p:cNvSpPr>
          <p:nvPr>
            <p:ph idx="1"/>
          </p:nvPr>
        </p:nvSpPr>
        <p:spPr/>
        <p:txBody>
          <a:bodyPr>
            <a:normAutofit/>
          </a:bodyPr>
          <a:lstStyle/>
          <a:p>
            <a:r>
              <a:rPr lang="en-US" sz="2800" u="sng" dirty="0"/>
              <a:t>WHY</a:t>
            </a:r>
            <a:r>
              <a:rPr lang="en-US" sz="2800" dirty="0"/>
              <a:t> do you care to be more productive?</a:t>
            </a:r>
          </a:p>
          <a:p>
            <a:r>
              <a:rPr lang="en-US" sz="2800" dirty="0"/>
              <a:t>A task, project, or commitment is important because:</a:t>
            </a:r>
          </a:p>
          <a:p>
            <a:pPr marL="228600" lvl="1" indent="0">
              <a:buNone/>
            </a:pPr>
            <a:r>
              <a:rPr lang="en-US" sz="2400" dirty="0"/>
              <a:t>1) It is meaningful to you</a:t>
            </a:r>
          </a:p>
          <a:p>
            <a:pPr marL="228600" lvl="1" indent="0">
              <a:buNone/>
            </a:pPr>
            <a:r>
              <a:rPr lang="en-US" sz="2400" dirty="0"/>
              <a:t>2) It makes a large impact o</a:t>
            </a:r>
            <a:r>
              <a:rPr lang="en-US" sz="2400" dirty="0" smtClean="0"/>
              <a:t>n </a:t>
            </a:r>
            <a:r>
              <a:rPr lang="en-US" sz="2400" dirty="0"/>
              <a:t>your work</a:t>
            </a:r>
          </a:p>
        </p:txBody>
      </p:sp>
    </p:spTree>
    <p:extLst>
      <p:ext uri="{BB962C8B-B14F-4D97-AF65-F5344CB8AC3E}">
        <p14:creationId xmlns:p14="http://schemas.microsoft.com/office/powerpoint/2010/main" val="62829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a:t>
            </a:r>
          </a:p>
        </p:txBody>
      </p:sp>
      <p:sp>
        <p:nvSpPr>
          <p:cNvPr id="3" name="Content Placeholder 2"/>
          <p:cNvSpPr>
            <a:spLocks noGrp="1"/>
          </p:cNvSpPr>
          <p:nvPr>
            <p:ph idx="1"/>
          </p:nvPr>
        </p:nvSpPr>
        <p:spPr/>
        <p:txBody>
          <a:bodyPr/>
          <a:lstStyle/>
          <a:p>
            <a:endParaRPr lang="en-US" dirty="0"/>
          </a:p>
          <a:p>
            <a:endParaRPr lang="en-US" dirty="0"/>
          </a:p>
        </p:txBody>
      </p:sp>
      <p:sp>
        <p:nvSpPr>
          <p:cNvPr id="4" name="Content Placeholder 2">
            <a:extLst>
              <a:ext uri="{FF2B5EF4-FFF2-40B4-BE49-F238E27FC236}">
                <a16:creationId xmlns:a16="http://schemas.microsoft.com/office/drawing/2014/main" id="{CFF69BD1-284B-7D4C-870F-F5194A93D9F4}"/>
              </a:ext>
            </a:extLst>
          </p:cNvPr>
          <p:cNvSpPr txBox="1">
            <a:spLocks/>
          </p:cNvSpPr>
          <p:nvPr/>
        </p:nvSpPr>
        <p:spPr>
          <a:xfrm>
            <a:off x="2383536" y="2790444"/>
            <a:ext cx="7729728" cy="3101983"/>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342900" indent="-342900">
              <a:buAutoNum type="arabicParenR"/>
            </a:pPr>
            <a:r>
              <a:rPr lang="en-US" sz="2000" dirty="0"/>
              <a:t>Make a list of everything you’re responsible for in your work.</a:t>
            </a:r>
          </a:p>
          <a:p>
            <a:pPr marL="342900" indent="-342900">
              <a:buAutoNum type="arabicParenR"/>
            </a:pPr>
            <a:r>
              <a:rPr lang="en-US" sz="2000" dirty="0"/>
              <a:t>Now with this list in hand, ask yourself: If you could do just ONE ITEM on that list all day, every day, what item would you do that would allow you to accomplish the most?</a:t>
            </a:r>
          </a:p>
          <a:p>
            <a:pPr marL="342900" indent="-342900">
              <a:buAutoNum type="arabicParenR"/>
            </a:pPr>
            <a:r>
              <a:rPr lang="en-US" sz="2000" dirty="0"/>
              <a:t>Finally, ask yourself: If you could do only TWO MORE ITEMS on your list all day, what second and third tasks would let you accomplish the most in the same amount of time?</a:t>
            </a:r>
          </a:p>
        </p:txBody>
      </p:sp>
    </p:spTree>
    <p:extLst>
      <p:ext uri="{BB962C8B-B14F-4D97-AF65-F5344CB8AC3E}">
        <p14:creationId xmlns:p14="http://schemas.microsoft.com/office/powerpoint/2010/main" val="166520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aseline="-25000" dirty="0"/>
              <a:t>True</a:t>
            </a:r>
            <a:r>
              <a:rPr lang="en-US" sz="5400" dirty="0"/>
              <a:t> or </a:t>
            </a:r>
            <a:r>
              <a:rPr lang="en-US" sz="5400" baseline="30000" dirty="0"/>
              <a:t>False</a:t>
            </a:r>
            <a:endParaRPr lang="en-US" sz="5400" dirty="0"/>
          </a:p>
        </p:txBody>
      </p:sp>
      <p:sp>
        <p:nvSpPr>
          <p:cNvPr id="3" name="Content Placeholder 2"/>
          <p:cNvSpPr>
            <a:spLocks noGrp="1"/>
          </p:cNvSpPr>
          <p:nvPr>
            <p:ph idx="1"/>
          </p:nvPr>
        </p:nvSpPr>
        <p:spPr/>
        <p:txBody>
          <a:bodyPr>
            <a:normAutofit/>
          </a:bodyPr>
          <a:lstStyle/>
          <a:p>
            <a:pPr marL="0" indent="0" algn="ctr">
              <a:buNone/>
            </a:pPr>
            <a:r>
              <a:rPr lang="en-US" sz="6000" dirty="0"/>
              <a:t>You have difficulty </a:t>
            </a:r>
            <a:r>
              <a:rPr lang="en-US" sz="6000" b="1" dirty="0"/>
              <a:t>focusing</a:t>
            </a:r>
            <a:r>
              <a:rPr lang="en-US" sz="6000" dirty="0"/>
              <a:t> on your highest-impact tasks.</a:t>
            </a:r>
          </a:p>
        </p:txBody>
      </p:sp>
    </p:spTree>
    <p:extLst>
      <p:ext uri="{BB962C8B-B14F-4D97-AF65-F5344CB8AC3E}">
        <p14:creationId xmlns:p14="http://schemas.microsoft.com/office/powerpoint/2010/main" val="4097761769"/>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12091</TotalTime>
  <Words>2198</Words>
  <Application>Microsoft Office PowerPoint</Application>
  <PresentationFormat>Widescreen</PresentationFormat>
  <Paragraphs>307</Paragraphs>
  <Slides>34</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Gill Sans MT</vt:lpstr>
      <vt:lpstr>Times New Roman</vt:lpstr>
      <vt:lpstr>Parcel</vt:lpstr>
      <vt:lpstr>PowerPoint Presentation</vt:lpstr>
      <vt:lpstr>Habits to  boost Productivity  “Accomplishing More by Managing  Your Time, Attention, and Energy”</vt:lpstr>
      <vt:lpstr>True or False</vt:lpstr>
      <vt:lpstr>We work in a  Knowledge economy</vt:lpstr>
      <vt:lpstr>Challenge</vt:lpstr>
      <vt:lpstr>Laying the Groundwork</vt:lpstr>
      <vt:lpstr>Laying the Groundwork</vt:lpstr>
      <vt:lpstr>Challenge</vt:lpstr>
      <vt:lpstr>True or False</vt:lpstr>
      <vt:lpstr>The rule of 3</vt:lpstr>
      <vt:lpstr>Boosting productivity</vt:lpstr>
      <vt:lpstr>PowerPoint Presentation</vt:lpstr>
      <vt:lpstr>PowerPoint Presentation</vt:lpstr>
      <vt:lpstr>Brain dump! Don’t keep your tasks in your head</vt:lpstr>
      <vt:lpstr>Clear your mind</vt:lpstr>
      <vt:lpstr>Review your Hot spots</vt:lpstr>
      <vt:lpstr>True or False</vt:lpstr>
      <vt:lpstr>True or False</vt:lpstr>
      <vt:lpstr>The attention muscle</vt:lpstr>
      <vt:lpstr>false</vt:lpstr>
      <vt:lpstr>PowerPoint Presentation</vt:lpstr>
      <vt:lpstr>Taking productivity to the next level</vt:lpstr>
      <vt:lpstr>Taking productivity to the next level</vt:lpstr>
      <vt:lpstr>sleep</vt:lpstr>
      <vt:lpstr>Ingredients of quality sleep</vt:lpstr>
      <vt:lpstr>Ingredients of quality sleep</vt:lpstr>
      <vt:lpstr>True or False</vt:lpstr>
      <vt:lpstr>Why bother with Sleep?</vt:lpstr>
      <vt:lpstr>Sleep is restorative</vt:lpstr>
      <vt:lpstr>Sleep and productivity</vt:lpstr>
      <vt:lpstr>The happy vs stressed paradox</vt:lpstr>
      <vt:lpstr>Happy People are more productive</vt:lpstr>
      <vt:lpstr>Commit to one new productivity habit each week</vt:lpstr>
      <vt:lpstr>Additional readings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Marcel Horowitz</dc:creator>
  <cp:lastModifiedBy>Marcel Horowitz</cp:lastModifiedBy>
  <cp:revision>75</cp:revision>
  <dcterms:created xsi:type="dcterms:W3CDTF">2018-03-24T00:30:39Z</dcterms:created>
  <dcterms:modified xsi:type="dcterms:W3CDTF">2018-04-13T00:02:14Z</dcterms:modified>
</cp:coreProperties>
</file>