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2" r:id="rId2"/>
  </p:sldMasterIdLst>
  <p:notesMasterIdLst>
    <p:notesMasterId r:id="rId47"/>
  </p:notesMasterIdLst>
  <p:sldIdLst>
    <p:sldId id="258" r:id="rId3"/>
    <p:sldId id="259" r:id="rId4"/>
    <p:sldId id="312" r:id="rId5"/>
    <p:sldId id="334" r:id="rId6"/>
    <p:sldId id="335" r:id="rId7"/>
    <p:sldId id="337" r:id="rId8"/>
    <p:sldId id="313" r:id="rId9"/>
    <p:sldId id="351" r:id="rId10"/>
    <p:sldId id="338" r:id="rId11"/>
    <p:sldId id="336" r:id="rId12"/>
    <p:sldId id="352" r:id="rId13"/>
    <p:sldId id="339" r:id="rId14"/>
    <p:sldId id="343" r:id="rId15"/>
    <p:sldId id="340" r:id="rId16"/>
    <p:sldId id="356" r:id="rId17"/>
    <p:sldId id="355" r:id="rId18"/>
    <p:sldId id="353" r:id="rId19"/>
    <p:sldId id="354" r:id="rId20"/>
    <p:sldId id="342" r:id="rId21"/>
    <p:sldId id="357" r:id="rId22"/>
    <p:sldId id="348" r:id="rId23"/>
    <p:sldId id="345" r:id="rId24"/>
    <p:sldId id="344" r:id="rId25"/>
    <p:sldId id="347" r:id="rId26"/>
    <p:sldId id="346" r:id="rId27"/>
    <p:sldId id="349" r:id="rId28"/>
    <p:sldId id="350" r:id="rId29"/>
    <p:sldId id="358" r:id="rId30"/>
    <p:sldId id="333" r:id="rId31"/>
    <p:sldId id="366" r:id="rId32"/>
    <p:sldId id="367" r:id="rId33"/>
    <p:sldId id="368" r:id="rId34"/>
    <p:sldId id="294" r:id="rId35"/>
    <p:sldId id="360" r:id="rId36"/>
    <p:sldId id="359" r:id="rId37"/>
    <p:sldId id="361" r:id="rId38"/>
    <p:sldId id="364" r:id="rId39"/>
    <p:sldId id="365" r:id="rId40"/>
    <p:sldId id="369" r:id="rId41"/>
    <p:sldId id="332" r:id="rId42"/>
    <p:sldId id="309" r:id="rId43"/>
    <p:sldId id="301" r:id="rId44"/>
    <p:sldId id="289" r:id="rId45"/>
    <p:sldId id="362" r:id="rId4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933C"/>
    <a:srgbClr val="008000"/>
    <a:srgbClr val="FFFFCC"/>
    <a:srgbClr val="4F6228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5" autoAdjust="0"/>
    <p:restoredTop sz="81288" autoAdjust="0"/>
  </p:normalViewPr>
  <p:slideViewPr>
    <p:cSldViewPr snapToGrid="0" snapToObjects="1">
      <p:cViewPr>
        <p:scale>
          <a:sx n="93" d="100"/>
          <a:sy n="93" d="100"/>
        </p:scale>
        <p:origin x="-504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9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B5CB4-5DA7-4274-98EC-3C33D1AFEC31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D57A0-13AF-4DAB-95E1-F863EF945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53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D57A0-13AF-4DAB-95E1-F863EF945D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477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Don’t plant</a:t>
            </a:r>
            <a:r>
              <a:rPr lang="en-US" baseline="0" dirty="0" smtClean="0"/>
              <a:t> the same crop in the same place year after year. That invites soil borne disease and pest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D57A0-13AF-4DAB-95E1-F863EF945D2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496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Don’t plant</a:t>
            </a:r>
            <a:r>
              <a:rPr lang="en-US" baseline="0" dirty="0" smtClean="0"/>
              <a:t> the same crop in the same place year after year. That invites soil borne disease and pest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D57A0-13AF-4DAB-95E1-F863EF945D2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496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Lets see how all this science applies to your garden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D57A0-13AF-4DAB-95E1-F863EF945D2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9921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Lets see how all this science applies to your garden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D57A0-13AF-4DAB-95E1-F863EF945D2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992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We’ll go through these live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D57A0-13AF-4DAB-95E1-F863EF945D2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7912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smtClean="0"/>
              <a:t>DD</a:t>
            </a:r>
          </a:p>
          <a:p>
            <a:r>
              <a:rPr lang="en-US" b="1" smtClean="0"/>
              <a:t>Notes</a:t>
            </a:r>
            <a:r>
              <a:rPr lang="en-US" b="1" dirty="0" smtClean="0"/>
              <a:t>: </a:t>
            </a:r>
            <a:br>
              <a:rPr lang="en-US" b="1" dirty="0" smtClean="0"/>
            </a:br>
            <a:r>
              <a:rPr lang="en-US" b="0" dirty="0" smtClean="0"/>
              <a:t>We</a:t>
            </a:r>
            <a:r>
              <a:rPr lang="en-US" b="0" baseline="0" dirty="0" smtClean="0"/>
              <a:t> strive for continual improvement and as a non-profit, we justify funding by demonstrating our impact on the community. In a few weeks you will receive a survey by email asking if you used any of the skills you learned in this class. We urge you to respond to that survey. </a:t>
            </a:r>
            <a:endParaRPr lang="en-US" baseline="0" dirty="0" smtClean="0">
              <a:latin typeface="+mn-lt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03875-C829-43EA-BB36-9F4426AAA6A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565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Once outside in the demo garden we’ll split into two groups</a:t>
            </a:r>
            <a:r>
              <a:rPr lang="en-US" baseline="0" dirty="0" smtClean="0"/>
              <a:t> – one for the cover crop section, the other for lasagna garden. </a:t>
            </a:r>
          </a:p>
          <a:p>
            <a:r>
              <a:rPr lang="en-US" baseline="0" dirty="0" smtClean="0"/>
              <a:t>Then we’ll switch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D57A0-13AF-4DAB-95E1-F863EF945D26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290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DD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Will the certified Master Gardeners please stand up. </a:t>
            </a:r>
          </a:p>
          <a:p>
            <a:r>
              <a:rPr lang="en-US" dirty="0" smtClean="0"/>
              <a:t>There are probably</a:t>
            </a:r>
            <a:r>
              <a:rPr lang="en-US" baseline="0" dirty="0" smtClean="0"/>
              <a:t> 100 years of gardening expertise in this room. </a:t>
            </a:r>
            <a:r>
              <a:rPr lang="en-US" dirty="0" smtClean="0"/>
              <a:t>This room</a:t>
            </a:r>
            <a:r>
              <a:rPr lang="en-US" baseline="0" dirty="0" smtClean="0"/>
              <a:t> is full of people with a wealth of knowledge about gardening. If you have questions, these people have answers.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Who considers themselves an experienced gardener?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D57A0-13AF-4DAB-95E1-F863EF945D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496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Agenda</a:t>
            </a:r>
            <a:r>
              <a:rPr lang="en-US" baseline="0" dirty="0" smtClean="0"/>
              <a:t> today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D57A0-13AF-4DAB-95E1-F863EF945D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496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 smtClean="0"/>
              <a:t># of people to feed : rule of thumb 100 sq. ‘ per person</a:t>
            </a:r>
          </a:p>
          <a:p>
            <a:pPr lvl="0"/>
            <a:r>
              <a:rPr lang="en-US" dirty="0" smtClean="0"/>
              <a:t>Grow what you like to eat</a:t>
            </a:r>
          </a:p>
          <a:p>
            <a:pPr lvl="0"/>
            <a:r>
              <a:rPr lang="en-US" dirty="0" smtClean="0"/>
              <a:t>What you plan to preserve</a:t>
            </a:r>
          </a:p>
          <a:p>
            <a:pPr lvl="0"/>
            <a:r>
              <a:rPr lang="en-US" dirty="0" smtClean="0"/>
              <a:t>Learn what works in your yard</a:t>
            </a:r>
          </a:p>
          <a:p>
            <a:pPr lvl="0"/>
            <a:r>
              <a:rPr lang="en-US" dirty="0" smtClean="0"/>
              <a:t>Get started growing food</a:t>
            </a:r>
          </a:p>
          <a:p>
            <a:pPr lvl="0"/>
            <a:r>
              <a:rPr lang="en-US" dirty="0" smtClean="0"/>
              <a:t>Maximize yield with companion, vertical or succession planting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D57A0-13AF-4DAB-95E1-F863EF945D2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775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DD</a:t>
            </a:r>
          </a:p>
          <a:p>
            <a:r>
              <a:rPr lang="en-US" dirty="0" smtClean="0"/>
              <a:t>Watch</a:t>
            </a:r>
            <a:r>
              <a:rPr lang="en-US" baseline="0" dirty="0" smtClean="0"/>
              <a:t> the sun in your yard on the winter solstice when the angle of the sun is lowest – the spot that gets sun for 8 hours then, is the sunniest place in your yard. </a:t>
            </a:r>
          </a:p>
          <a:p>
            <a:endParaRPr lang="en-US" dirty="0" smtClean="0"/>
          </a:p>
          <a:p>
            <a:r>
              <a:rPr lang="en-US" dirty="0" smtClean="0"/>
              <a:t>Solar orientation</a:t>
            </a:r>
            <a:r>
              <a:rPr lang="en-US" baseline="0" dirty="0" smtClean="0"/>
              <a:t> is different in winter. Mark shade lines with stakes </a:t>
            </a:r>
          </a:p>
          <a:p>
            <a:r>
              <a:rPr lang="en-US" baseline="0" dirty="0" smtClean="0"/>
              <a:t>South facing will get you best exposure in winter </a:t>
            </a:r>
          </a:p>
          <a:p>
            <a:r>
              <a:rPr lang="en-US" baseline="0" dirty="0" smtClean="0"/>
              <a:t>6-8 hours</a:t>
            </a:r>
          </a:p>
          <a:p>
            <a:r>
              <a:rPr lang="en-US" baseline="0" dirty="0" smtClean="0"/>
              <a:t>If you don’t have shadeless space, try containers in sunny spots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D57A0-13AF-4DAB-95E1-F863EF945D2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470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 this now for your spring</a:t>
            </a:r>
            <a:r>
              <a:rPr lang="en-US" baseline="0" dirty="0" smtClean="0"/>
              <a:t> garden and again at summer solstice.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D57A0-13AF-4DAB-95E1-F863EF945D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17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Information you</a:t>
            </a:r>
            <a:r>
              <a:rPr lang="en-US" baseline="0" dirty="0" smtClean="0"/>
              <a:t> will need after you decide what you like to eat.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D57A0-13AF-4DAB-95E1-F863EF945D2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356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Agenda</a:t>
            </a:r>
            <a:r>
              <a:rPr lang="en-US" baseline="0" dirty="0" smtClean="0"/>
              <a:t> today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D57A0-13AF-4DAB-95E1-F863EF945D2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496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Don’t plant</a:t>
            </a:r>
            <a:r>
              <a:rPr lang="en-US" baseline="0" dirty="0" smtClean="0"/>
              <a:t> the same crop in the same place year after year. That invites soil borne disease and pest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D57A0-13AF-4DAB-95E1-F863EF945D2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496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5D81A-3D73-274D-864F-15F38B6002DB}" type="datetimeFigureOut">
              <a:rPr lang="en-US"/>
              <a:pPr>
                <a:defRPr/>
              </a:pPr>
              <a:t>1/23/2019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D70FA-212C-9C4C-A3B5-B8BC0433DA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900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0" y="5804899"/>
            <a:ext cx="9144000" cy="10531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856930" y="6575462"/>
            <a:ext cx="8287069" cy="282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nstantia" panose="02030602050306030303" pitchFamily="18" charset="0"/>
                <a:cs typeface="Adobe Arabic" pitchFamily="18" charset="-78"/>
              </a:rPr>
              <a:t> UC Master Gardeners of Monterey Bay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Constantia" panose="02030602050306030303" pitchFamily="18" charset="0"/>
              <a:cs typeface="Adobe Arabic" pitchFamily="18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1070"/>
            <a:ext cx="856930" cy="85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99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5804899"/>
            <a:ext cx="9144000" cy="10531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1070"/>
            <a:ext cx="856930" cy="85693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856930" y="6575462"/>
            <a:ext cx="8287069" cy="282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nstantia" panose="02030602050306030303" pitchFamily="18" charset="0"/>
                <a:cs typeface="Adobe Arabic" pitchFamily="18" charset="-78"/>
              </a:rPr>
              <a:t> UC Master Gardeners of Monterey Bay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Constantia" panose="02030602050306030303" pitchFamily="18" charset="0"/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67590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5804899"/>
            <a:ext cx="9144000" cy="10531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1070"/>
            <a:ext cx="856930" cy="85693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856930" y="6575462"/>
            <a:ext cx="8287069" cy="282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nstantia" panose="02030602050306030303" pitchFamily="18" charset="0"/>
                <a:cs typeface="Adobe Arabic" pitchFamily="18" charset="-78"/>
              </a:rPr>
              <a:t> UC Master Gardeners of Monterey Bay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Constantia" panose="02030602050306030303" pitchFamily="18" charset="0"/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170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0" y="5804899"/>
            <a:ext cx="9144000" cy="10531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" y="6001070"/>
            <a:ext cx="856930" cy="85693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856930" y="6575462"/>
            <a:ext cx="8287069" cy="282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nstantia" panose="02030602050306030303" pitchFamily="18" charset="0"/>
                <a:cs typeface="Adobe Arabic" pitchFamily="18" charset="-78"/>
              </a:rPr>
              <a:t> UC Master Gardeners of Monterey Bay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Constantia" panose="02030602050306030303" pitchFamily="18" charset="0"/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34763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5804899"/>
            <a:ext cx="9144000" cy="10531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" y="6001070"/>
            <a:ext cx="856930" cy="85693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856930" y="6575462"/>
            <a:ext cx="8287069" cy="282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nstantia" panose="02030602050306030303" pitchFamily="18" charset="0"/>
                <a:cs typeface="Adobe Arabic" pitchFamily="18" charset="-78"/>
              </a:rPr>
              <a:t> UC Master Gardeners of Monterey Bay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Constantia" panose="02030602050306030303" pitchFamily="18" charset="0"/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5707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9906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103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2168E-51D6-B442-B454-9110B2BC6164}" type="datetimeFigureOut">
              <a:rPr lang="en-US"/>
              <a:pPr>
                <a:defRPr/>
              </a:pPr>
              <a:t>1/23/2019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4C592-CD11-4441-8E58-D5877BFD5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540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48774" y="1729241"/>
            <a:ext cx="1394162" cy="90775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3CC843E-C13A-5744-B272-0F6E46035465}" type="datetimeFigureOut">
              <a:rPr lang="en-US"/>
              <a:pPr>
                <a:defRPr/>
              </a:pPr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DE48070-5850-0046-B6B0-CC18AED003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orningchores.com/frost-dates/" TargetMode="External"/><Relationship Id="rId2" Type="http://schemas.openxmlformats.org/officeDocument/2006/relationships/hyperlink" Target="https://planthardiness.ars.usda.gov/PHZMWeb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esantacruz.ucanr.edu/files/130451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hyperlink" Target="https://www.gardeningknowhow.com/edible/vegetables/vgen/plant-spacing-chart.htm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squarefootagearea.com/calculator/square-footage-calculator/" TargetMode="Externa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.howstuffworks.com/vegetable-spacing-guide.htm" TargetMode="External"/><Relationship Id="rId2" Type="http://schemas.openxmlformats.org/officeDocument/2006/relationships/hyperlink" Target="https://www.squarefootagearea.com/calculator/square-footage-calculato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-users.math.umn.edu/~white004/personal/plantcalc.html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hortnews.extension.iastate.edu/2004/7-23-2004/vegguide.html" TargetMode="External"/><Relationship Id="rId2" Type="http://schemas.openxmlformats.org/officeDocument/2006/relationships/hyperlink" Target="http://www.johnnyseeds.com/growers-library/seed-planting-schedule-calculator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canr.edu/sites/gardenweb/files/29040.pdf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hnnyseeds.com/growers-library/successionplantingspreadsheet.html" TargetMode="External"/><Relationship Id="rId2" Type="http://schemas.openxmlformats.org/officeDocument/2006/relationships/hyperlink" Target="file:///C:\Users\Delise\Downloads\continuousharvest%20(1)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johnnyseeds.com/growers-library/online-tools-calculators.html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rdeners.com/how-to/kitchen-garden-planner/kgp_home.html" TargetMode="External"/><Relationship Id="rId7" Type="http://schemas.openxmlformats.org/officeDocument/2006/relationships/hyperlink" Target="https://www.smallfootprintfamily.com/online-vegetable-garden-planning-tool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plangarden.com/" TargetMode="External"/><Relationship Id="rId5" Type="http://schemas.openxmlformats.org/officeDocument/2006/relationships/hyperlink" Target="https://www.smartgardener.com/" TargetMode="External"/><Relationship Id="rId4" Type="http://schemas.openxmlformats.org/officeDocument/2006/relationships/hyperlink" Target="https://www.growveg.com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owveg.com/" TargetMode="External"/><Relationship Id="rId2" Type="http://schemas.openxmlformats.org/officeDocument/2006/relationships/hyperlink" Target="https://www.gardeners.com/how-to/kitchen-garden-planner/kgp_home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end.ag/" TargetMode="External"/><Relationship Id="rId5" Type="http://schemas.openxmlformats.org/officeDocument/2006/relationships/hyperlink" Target="http://www.plangarden.com/" TargetMode="External"/><Relationship Id="rId4" Type="http://schemas.openxmlformats.org/officeDocument/2006/relationships/hyperlink" Target="https://www.smartgardener.com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4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mbmg.ucanr.edu/hotline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thegardencontinuum.com/blog/bid/28513/how-much-sun-does-your-garden-have" TargetMode="Externa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-3" y="3348854"/>
            <a:ext cx="7874761" cy="996593"/>
          </a:xfrm>
          <a:prstGeom prst="roundRect">
            <a:avLst/>
          </a:prstGeom>
          <a:solidFill>
            <a:srgbClr val="4F6228">
              <a:alpha val="6588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043" y="3179299"/>
            <a:ext cx="7772400" cy="1300661"/>
          </a:xfrm>
        </p:spPr>
        <p:txBody>
          <a:bodyPr/>
          <a:lstStyle/>
          <a:p>
            <a:pPr algn="l"/>
            <a:r>
              <a:rPr lang="en-US" sz="4800" b="1" dirty="0" smtClean="0">
                <a:solidFill>
                  <a:schemeClr val="bg1"/>
                </a:solidFill>
              </a:rPr>
              <a:t>Vegetable Garden Planning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4479960"/>
            <a:ext cx="6296025" cy="530087"/>
          </a:xfrm>
          <a:noFill/>
        </p:spPr>
        <p:txBody>
          <a:bodyPr>
            <a:normAutofit/>
          </a:bodyPr>
          <a:lstStyle/>
          <a:p>
            <a:pPr algn="r"/>
            <a:r>
              <a:rPr lang="en-US" sz="1800" b="1" dirty="0" smtClean="0">
                <a:solidFill>
                  <a:schemeClr val="bg1"/>
                </a:solidFill>
                <a:latin typeface="Verdana"/>
                <a:cs typeface="Verdana"/>
              </a:rPr>
              <a:t>January 2019</a:t>
            </a:r>
            <a:endParaRPr lang="en-US" sz="18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0448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9299"/>
            <a:ext cx="8229600" cy="1143000"/>
          </a:xfrm>
        </p:spPr>
        <p:txBody>
          <a:bodyPr/>
          <a:lstStyle/>
          <a:p>
            <a:r>
              <a:rPr lang="en-US" dirty="0" smtClean="0"/>
              <a:t>Hardiness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781" y="3033954"/>
            <a:ext cx="8229600" cy="38163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Check for your last frost </a:t>
            </a:r>
            <a:r>
              <a:rPr lang="en-US" dirty="0" smtClean="0"/>
              <a:t>date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USDA Zone </a:t>
            </a:r>
            <a:r>
              <a:rPr lang="en-US" sz="2000" u="sng" dirty="0" smtClean="0">
                <a:hlinkClick r:id="rId2"/>
              </a:rPr>
              <a:t>https</a:t>
            </a:r>
            <a:r>
              <a:rPr lang="en-US" sz="2000" u="sng" dirty="0">
                <a:hlinkClick r:id="rId2"/>
              </a:rPr>
              <a:t>://planthardiness.ars.usda.gov/PHZMWeb/</a:t>
            </a:r>
            <a:r>
              <a:rPr lang="en-US" sz="2000" dirty="0"/>
              <a:t>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First and last frost </a:t>
            </a:r>
            <a:r>
              <a:rPr lang="en-US" sz="2000" dirty="0"/>
              <a:t>by zip </a:t>
            </a:r>
            <a:r>
              <a:rPr lang="en-US" sz="2000" dirty="0">
                <a:hlinkClick r:id="rId3"/>
              </a:rPr>
              <a:t>https://morningchores.com/frost-dates</a:t>
            </a:r>
            <a:r>
              <a:rPr lang="en-US" sz="2000" dirty="0" smtClean="0">
                <a:hlinkClick r:id="rId3"/>
              </a:rPr>
              <a:t>/</a:t>
            </a:r>
            <a:r>
              <a:rPr lang="en-US" sz="2000" dirty="0" smtClean="0"/>
              <a:t> </a:t>
            </a:r>
            <a:endParaRPr lang="en-US" sz="2000" dirty="0"/>
          </a:p>
          <a:p>
            <a:pPr lvl="0"/>
            <a:r>
              <a:rPr lang="en-US" sz="2000" dirty="0"/>
              <a:t>Monterey </a:t>
            </a:r>
            <a:r>
              <a:rPr lang="en-US" sz="2000" dirty="0" smtClean="0"/>
              <a:t>93940 – no frost</a:t>
            </a:r>
          </a:p>
          <a:p>
            <a:r>
              <a:rPr lang="en-US" sz="2000" dirty="0"/>
              <a:t>Ben Lomond 95005 – last frost Dec </a:t>
            </a:r>
            <a:r>
              <a:rPr lang="en-US" sz="2000" dirty="0" smtClean="0"/>
              <a:t>17</a:t>
            </a:r>
          </a:p>
          <a:p>
            <a:r>
              <a:rPr lang="en-US" sz="2000" dirty="0"/>
              <a:t>Salinas – 93906 last frost Jan </a:t>
            </a:r>
            <a:r>
              <a:rPr lang="en-US" sz="2000" dirty="0" smtClean="0"/>
              <a:t>26</a:t>
            </a:r>
            <a:endParaRPr lang="en-US" sz="2000" dirty="0"/>
          </a:p>
          <a:p>
            <a:pPr lvl="0"/>
            <a:r>
              <a:rPr lang="en-US" sz="2000" dirty="0"/>
              <a:t>Santa Cruz – </a:t>
            </a:r>
            <a:r>
              <a:rPr lang="en-US" sz="2000" dirty="0" smtClean="0"/>
              <a:t>95062  last </a:t>
            </a:r>
            <a:r>
              <a:rPr lang="en-US" sz="2000" dirty="0"/>
              <a:t>frost Feb </a:t>
            </a:r>
            <a:r>
              <a:rPr lang="en-US" sz="2000" dirty="0" smtClean="0"/>
              <a:t>7</a:t>
            </a:r>
            <a:endParaRPr lang="en-US" sz="2000" dirty="0"/>
          </a:p>
          <a:p>
            <a:endParaRPr lang="en-US" dirty="0"/>
          </a:p>
        </p:txBody>
      </p:sp>
      <p:pic>
        <p:nvPicPr>
          <p:cNvPr id="6146" name="Picture 2" descr="Image result for frost in gard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0"/>
            <a:ext cx="5715000" cy="303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328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-2" y="4516182"/>
            <a:ext cx="6524091" cy="996593"/>
          </a:xfrm>
          <a:prstGeom prst="roundRect">
            <a:avLst/>
          </a:prstGeom>
          <a:solidFill>
            <a:srgbClr val="4F6228">
              <a:alpha val="6588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96" y="4691575"/>
            <a:ext cx="4479975" cy="97770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PLANt selection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76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 Selection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9392"/>
            <a:ext cx="7223760" cy="3816350"/>
          </a:xfrm>
        </p:spPr>
        <p:txBody>
          <a:bodyPr/>
          <a:lstStyle/>
          <a:p>
            <a:r>
              <a:rPr lang="en-US" sz="2800" dirty="0" smtClean="0"/>
              <a:t>What do you want to grow?</a:t>
            </a:r>
          </a:p>
          <a:p>
            <a:r>
              <a:rPr lang="en-US" sz="2800" dirty="0" smtClean="0"/>
              <a:t>When should you plant it?</a:t>
            </a:r>
          </a:p>
          <a:p>
            <a:r>
              <a:rPr lang="en-US" sz="2800" dirty="0" smtClean="0"/>
              <a:t>Plant from seed or transplant?</a:t>
            </a:r>
          </a:p>
          <a:p>
            <a:r>
              <a:rPr lang="en-US" sz="2800" dirty="0" smtClean="0"/>
              <a:t>How far apart?</a:t>
            </a:r>
          </a:p>
          <a:p>
            <a:r>
              <a:rPr lang="en-US" sz="2800" dirty="0" smtClean="0"/>
              <a:t>Specials plant needs</a:t>
            </a:r>
          </a:p>
          <a:p>
            <a:pPr lvl="1"/>
            <a:r>
              <a:rPr lang="en-US" sz="2400" dirty="0" smtClean="0"/>
              <a:t>Trellis</a:t>
            </a:r>
          </a:p>
          <a:p>
            <a:pPr lvl="1"/>
            <a:r>
              <a:rPr lang="en-US" sz="2400" dirty="0" smtClean="0"/>
              <a:t>Soil, water, nutritional or pH needs </a:t>
            </a:r>
          </a:p>
          <a:p>
            <a:pPr lvl="1"/>
            <a:r>
              <a:rPr lang="en-US" sz="2400" dirty="0" smtClean="0"/>
              <a:t>Day length, Light and temperature needs</a:t>
            </a:r>
          </a:p>
          <a:p>
            <a:endParaRPr lang="en-US" sz="2800" dirty="0"/>
          </a:p>
        </p:txBody>
      </p:sp>
      <p:pic>
        <p:nvPicPr>
          <p:cNvPr id="8201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3" t="4114" r="28995"/>
          <a:stretch/>
        </p:blipFill>
        <p:spPr bwMode="auto">
          <a:xfrm rot="537027">
            <a:off x="7054925" y="-597556"/>
            <a:ext cx="2180493" cy="5342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Image result for seed packet ba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3321">
            <a:off x="6056947" y="2934539"/>
            <a:ext cx="3248025" cy="3895725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079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 Info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6001"/>
            <a:ext cx="8110026" cy="3816350"/>
          </a:xfrm>
        </p:spPr>
        <p:txBody>
          <a:bodyPr/>
          <a:lstStyle/>
          <a:p>
            <a:pPr lvl="0"/>
            <a:r>
              <a:rPr lang="en-US" sz="2800" dirty="0"/>
              <a:t>Planting </a:t>
            </a:r>
            <a:r>
              <a:rPr lang="en-US" sz="2800" dirty="0" smtClean="0"/>
              <a:t>guide handout </a:t>
            </a:r>
            <a:endParaRPr lang="en-US" sz="2800" dirty="0"/>
          </a:p>
          <a:p>
            <a:pPr lvl="0"/>
            <a:r>
              <a:rPr lang="en-US" sz="2800" dirty="0"/>
              <a:t>Square </a:t>
            </a:r>
            <a:r>
              <a:rPr lang="en-US" sz="2800" dirty="0" smtClean="0"/>
              <a:t>foot </a:t>
            </a:r>
            <a:r>
              <a:rPr lang="en-US" sz="2800" dirty="0"/>
              <a:t>spacing guide</a:t>
            </a:r>
          </a:p>
          <a:p>
            <a:pPr lvl="0"/>
            <a:r>
              <a:rPr lang="en-US" sz="2800" dirty="0"/>
              <a:t>Seed packet backs (depends, good ones are </a:t>
            </a:r>
            <a:r>
              <a:rPr lang="en-US" sz="2800" dirty="0" smtClean="0"/>
              <a:t>Botanical Interests &amp; Renee’s Garden)</a:t>
            </a:r>
            <a:endParaRPr lang="en-US" sz="2800" dirty="0"/>
          </a:p>
          <a:p>
            <a:pPr lvl="0"/>
            <a:r>
              <a:rPr lang="en-US" sz="2800" dirty="0"/>
              <a:t>SC Planting calendar </a:t>
            </a:r>
            <a:r>
              <a:rPr lang="en-US" sz="2000" u="sng" dirty="0">
                <a:hlinkClick r:id="rId3"/>
              </a:rPr>
              <a:t>http://cesantacruz.ucanr.edu/files/130451.pdf</a:t>
            </a:r>
            <a:r>
              <a:rPr lang="en-US" sz="2000" dirty="0"/>
              <a:t> </a:t>
            </a:r>
          </a:p>
          <a:p>
            <a:r>
              <a:rPr lang="en-US" sz="2800" dirty="0"/>
              <a:t>Vegetable plant spacing guide </a:t>
            </a:r>
            <a:r>
              <a:rPr lang="en-US" sz="2000" u="sng" dirty="0">
                <a:hlinkClick r:id="rId4"/>
              </a:rPr>
              <a:t>https://</a:t>
            </a:r>
            <a:r>
              <a:rPr lang="en-US" sz="2000" u="sng" dirty="0" smtClean="0">
                <a:hlinkClick r:id="rId4"/>
              </a:rPr>
              <a:t>www.gardeningknowhow.com/edible/vegetables/vgen/plant-spacing-chart.htm</a:t>
            </a:r>
            <a:endParaRPr lang="en-US" sz="2000" u="sng" dirty="0" smtClean="0"/>
          </a:p>
          <a:p>
            <a:r>
              <a:rPr lang="en-US" sz="2800" u="sng" dirty="0" smtClean="0"/>
              <a:t>The interwebs….</a:t>
            </a:r>
            <a:endParaRPr lang="en-US" sz="28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912" y="-19050"/>
            <a:ext cx="2750088" cy="2860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6112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Layout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 foot pathways between beds or rows</a:t>
            </a:r>
          </a:p>
          <a:p>
            <a:r>
              <a:rPr lang="en-US" dirty="0" smtClean="0"/>
              <a:t>Beds no more than 3-4 feet wide </a:t>
            </a:r>
          </a:p>
          <a:p>
            <a:r>
              <a:rPr lang="en-US" dirty="0" smtClean="0"/>
              <a:t>Tall plants on the north side</a:t>
            </a:r>
          </a:p>
          <a:p>
            <a:r>
              <a:rPr lang="en-US" dirty="0" smtClean="0"/>
              <a:t>Configure rows or beds based on available space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195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481" y="1559018"/>
            <a:ext cx="6934200" cy="463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Square Foot Gardening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465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square foot spacing gu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9050"/>
            <a:ext cx="8839200" cy="683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67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Image result for vegetable garden pl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46"/>
            <a:ext cx="9156174" cy="520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-3746" y="5141213"/>
            <a:ext cx="7560862" cy="996593"/>
          </a:xfrm>
          <a:prstGeom prst="roundRect">
            <a:avLst/>
          </a:prstGeom>
          <a:solidFill>
            <a:srgbClr val="4F6228">
              <a:alpha val="6588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952" y="5219585"/>
            <a:ext cx="6990092" cy="97770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Grow Your own - exercise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035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– you get 100 sq..’ of land!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26824" cy="38163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Task: </a:t>
            </a:r>
            <a:r>
              <a:rPr lang="en-US" dirty="0" smtClean="0"/>
              <a:t>Design on graph paper</a:t>
            </a:r>
          </a:p>
          <a:p>
            <a:r>
              <a:rPr lang="en-US" dirty="0" smtClean="0"/>
              <a:t>a </a:t>
            </a:r>
            <a:r>
              <a:rPr lang="en-US" b="1" dirty="0"/>
              <a:t>100 square foot</a:t>
            </a:r>
            <a:r>
              <a:rPr lang="en-US" dirty="0"/>
              <a:t> vegetable garden </a:t>
            </a:r>
            <a:endParaRPr lang="en-US" dirty="0" smtClean="0"/>
          </a:p>
          <a:p>
            <a:r>
              <a:rPr lang="en-US" dirty="0" smtClean="0"/>
              <a:t>that </a:t>
            </a:r>
            <a:r>
              <a:rPr lang="en-US" dirty="0"/>
              <a:t>includes at least </a:t>
            </a:r>
            <a:r>
              <a:rPr lang="en-US" b="1" dirty="0"/>
              <a:t>4 plant varieties </a:t>
            </a:r>
            <a:endParaRPr lang="en-US" b="1" dirty="0" smtClean="0"/>
          </a:p>
          <a:p>
            <a:r>
              <a:rPr lang="en-US" dirty="0" smtClean="0"/>
              <a:t>for </a:t>
            </a:r>
            <a:r>
              <a:rPr lang="en-US" dirty="0"/>
              <a:t>an area that gets </a:t>
            </a:r>
            <a:r>
              <a:rPr lang="en-US" b="1" dirty="0"/>
              <a:t>7 hours of full sun </a:t>
            </a:r>
            <a:r>
              <a:rPr lang="en-US" dirty="0"/>
              <a:t>per </a:t>
            </a:r>
            <a:r>
              <a:rPr lang="en-US" dirty="0" smtClean="0"/>
              <a:t>day </a:t>
            </a:r>
          </a:p>
          <a:p>
            <a:r>
              <a:rPr lang="en-US" dirty="0" smtClean="0"/>
              <a:t>that you </a:t>
            </a:r>
            <a:r>
              <a:rPr lang="en-US" dirty="0"/>
              <a:t>will </a:t>
            </a:r>
            <a:r>
              <a:rPr lang="en-US" b="1" dirty="0"/>
              <a:t>plant in </a:t>
            </a:r>
            <a:r>
              <a:rPr lang="en-US" b="1" dirty="0" smtClean="0"/>
              <a:t>April 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0144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– you get 100 sq..’ of land!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a partner</a:t>
            </a:r>
          </a:p>
          <a:p>
            <a:r>
              <a:rPr lang="en-US" dirty="0" smtClean="0"/>
              <a:t>Using graph paper design a layout that provides 2’ border and pathways. Any configuration </a:t>
            </a:r>
          </a:p>
          <a:p>
            <a:r>
              <a:rPr lang="en-US" dirty="0" smtClean="0"/>
              <a:t>Plant at least 4 varieties </a:t>
            </a:r>
          </a:p>
          <a:p>
            <a:r>
              <a:rPr lang="en-US" dirty="0" smtClean="0"/>
              <a:t>Your garden gets 7 hours of sun per day</a:t>
            </a:r>
            <a:endParaRPr lang="en-US" dirty="0"/>
          </a:p>
          <a:p>
            <a:r>
              <a:rPr lang="en-US" dirty="0" smtClean="0"/>
              <a:t>You will plant in April.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572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/>
              <a:t>By the end of this class you should have the tools &amp; knowledge to layout and plan a small vegetable </a:t>
            </a:r>
            <a:r>
              <a:rPr lang="en-US" dirty="0" smtClean="0"/>
              <a:t>garden. </a:t>
            </a:r>
          </a:p>
          <a:p>
            <a:pPr marL="0" lvl="0" indent="0">
              <a:buNone/>
            </a:pPr>
            <a:endParaRPr lang="en-US" dirty="0" smtClean="0"/>
          </a:p>
          <a:p>
            <a:pPr marL="0" lvl="0" indent="0">
              <a:buNone/>
            </a:pPr>
            <a:r>
              <a:rPr lang="en-US" dirty="0" smtClean="0"/>
              <a:t>Appropriate for beginning gardeners and experienced gardeners who want to maximize yield.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55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77" y="0"/>
            <a:ext cx="8390965" cy="6885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-3746" y="4281404"/>
            <a:ext cx="4466564" cy="996593"/>
          </a:xfrm>
          <a:prstGeom prst="roundRect">
            <a:avLst/>
          </a:prstGeom>
          <a:solidFill>
            <a:srgbClr val="4F6228">
              <a:alpha val="6588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Layout ideas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30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0" t="22718" r="8872" b="7460"/>
          <a:stretch/>
        </p:blipFill>
        <p:spPr bwMode="auto">
          <a:xfrm>
            <a:off x="3564292" y="279918"/>
            <a:ext cx="4833257" cy="625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7159" y="1101013"/>
            <a:ext cx="2071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Need 408 sq.‘ to get 100 sq.’ of planting space</a:t>
            </a:r>
            <a:endParaRPr lang="en-US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2314575"/>
            <a:ext cx="2760593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01324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2" t="25647" r="21103" b="18545"/>
          <a:stretch/>
        </p:blipFill>
        <p:spPr bwMode="auto">
          <a:xfrm>
            <a:off x="3489649" y="1101013"/>
            <a:ext cx="4945224" cy="438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7159" y="1101013"/>
            <a:ext cx="2071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Need 255 sq.‘ to get 100 sq.’ of planting space</a:t>
            </a:r>
            <a:endParaRPr lang="en-US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2724150"/>
            <a:ext cx="2958113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87002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18362" r="82069" b="9927"/>
          <a:stretch/>
        </p:blipFill>
        <p:spPr bwMode="auto">
          <a:xfrm>
            <a:off x="6232848" y="3218"/>
            <a:ext cx="2127382" cy="685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91" t="19726" r="56575" b="36639"/>
          <a:stretch/>
        </p:blipFill>
        <p:spPr bwMode="auto">
          <a:xfrm>
            <a:off x="1212978" y="1250671"/>
            <a:ext cx="3769567" cy="435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80795" y="539234"/>
            <a:ext cx="4467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Need </a:t>
            </a:r>
            <a:r>
              <a:rPr lang="en-US" dirty="0" smtClean="0"/>
              <a:t>235 sq.‘ </a:t>
            </a:r>
            <a:r>
              <a:rPr lang="en-US" dirty="0"/>
              <a:t>to get 100 </a:t>
            </a:r>
            <a:r>
              <a:rPr lang="en-US" dirty="0" smtClean="0"/>
              <a:t>sq.’ </a:t>
            </a:r>
            <a:r>
              <a:rPr lang="en-US" dirty="0"/>
              <a:t>of planting space</a:t>
            </a:r>
          </a:p>
        </p:txBody>
      </p:sp>
    </p:spTree>
    <p:extLst>
      <p:ext uri="{BB962C8B-B14F-4D97-AF65-F5344CB8AC3E}">
        <p14:creationId xmlns:p14="http://schemas.microsoft.com/office/powerpoint/2010/main" val="15379544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3" t="22926" r="6752" b="11003"/>
          <a:stretch/>
        </p:blipFill>
        <p:spPr bwMode="auto">
          <a:xfrm>
            <a:off x="4624604" y="530100"/>
            <a:ext cx="4348065" cy="5915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33145" y="345434"/>
            <a:ext cx="4467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Need </a:t>
            </a:r>
            <a:r>
              <a:rPr lang="en-US" dirty="0" smtClean="0"/>
              <a:t>247 sq.‘ </a:t>
            </a:r>
            <a:r>
              <a:rPr lang="en-US" dirty="0"/>
              <a:t>to get 100 </a:t>
            </a:r>
            <a:r>
              <a:rPr lang="en-US" dirty="0" smtClean="0"/>
              <a:t>sq.’ </a:t>
            </a:r>
            <a:r>
              <a:rPr lang="en-US" dirty="0"/>
              <a:t>of planting space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2059154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01324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4" t="36681" r="22581" b="9336"/>
          <a:stretch/>
        </p:blipFill>
        <p:spPr bwMode="auto">
          <a:xfrm>
            <a:off x="3457575" y="1045030"/>
            <a:ext cx="5449078" cy="4833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80795" y="539234"/>
            <a:ext cx="4467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Need </a:t>
            </a:r>
            <a:r>
              <a:rPr lang="en-US" dirty="0" smtClean="0"/>
              <a:t>216 sq.‘ </a:t>
            </a:r>
            <a:r>
              <a:rPr lang="en-US" dirty="0"/>
              <a:t>to get 100 </a:t>
            </a:r>
            <a:r>
              <a:rPr lang="en-US" dirty="0" smtClean="0"/>
              <a:t>sq.’ </a:t>
            </a:r>
            <a:r>
              <a:rPr lang="en-US" dirty="0"/>
              <a:t>of planting space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1389529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" y="4030437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01324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1" t="27303" r="11478" b="6001"/>
          <a:stretch/>
        </p:blipFill>
        <p:spPr bwMode="auto">
          <a:xfrm>
            <a:off x="3648268" y="659363"/>
            <a:ext cx="5337111" cy="5971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80770" y="290031"/>
            <a:ext cx="4467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Need </a:t>
            </a:r>
            <a:r>
              <a:rPr lang="en-US" dirty="0" smtClean="0"/>
              <a:t>288 sq.‘ </a:t>
            </a:r>
            <a:r>
              <a:rPr lang="en-US" dirty="0"/>
              <a:t>to get 100 </a:t>
            </a:r>
            <a:r>
              <a:rPr lang="en-US" dirty="0" smtClean="0"/>
              <a:t>sq.’ </a:t>
            </a:r>
            <a:r>
              <a:rPr lang="en-US" dirty="0"/>
              <a:t>of planting space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9" y="2054484"/>
            <a:ext cx="3526334" cy="2355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0264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5" t="28971" r="29439" b="14754"/>
          <a:stretch/>
        </p:blipFill>
        <p:spPr bwMode="auto">
          <a:xfrm>
            <a:off x="4159119" y="888230"/>
            <a:ext cx="4702629" cy="5038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04474" y="243959"/>
            <a:ext cx="4467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Need </a:t>
            </a:r>
            <a:r>
              <a:rPr lang="en-US" dirty="0" smtClean="0"/>
              <a:t>216 sq.‘ </a:t>
            </a:r>
            <a:r>
              <a:rPr lang="en-US" dirty="0"/>
              <a:t>to get 100 </a:t>
            </a:r>
            <a:r>
              <a:rPr lang="en-US" dirty="0" smtClean="0"/>
              <a:t>sq.’ </a:t>
            </a:r>
            <a:r>
              <a:rPr lang="en-US" dirty="0"/>
              <a:t>of planting space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4771" y="975536"/>
            <a:ext cx="3368068" cy="255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71" y="3765175"/>
            <a:ext cx="3627499" cy="2417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72000" y="5899919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Square foot calculator – any shape</a:t>
            </a:r>
            <a:br>
              <a:rPr lang="en-US" b="1" dirty="0"/>
            </a:br>
            <a:r>
              <a:rPr lang="en-US" sz="1400" u="sng" dirty="0">
                <a:hlinkClick r:id="rId5"/>
              </a:rPr>
              <a:t>https://www.squarefootagearea.com/calculator/square-footage-calculator/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1280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Time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999" y="-1"/>
            <a:ext cx="4950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21043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Thinking in Dimensions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692" y="1382784"/>
            <a:ext cx="8053754" cy="5475215"/>
          </a:xfrm>
          <a:solidFill>
            <a:schemeClr val="bg1"/>
          </a:solidFill>
        </p:spPr>
        <p:txBody>
          <a:bodyPr/>
          <a:lstStyle/>
          <a:p>
            <a:r>
              <a:rPr lang="en-US" sz="2800" dirty="0"/>
              <a:t>DIMENSION 1: </a:t>
            </a:r>
            <a:r>
              <a:rPr lang="en-US" sz="2800" dirty="0" smtClean="0">
                <a:solidFill>
                  <a:srgbClr val="FF0000"/>
                </a:solidFill>
              </a:rPr>
              <a:t>Length</a:t>
            </a:r>
            <a:r>
              <a:rPr lang="en-US" sz="2800" dirty="0" smtClean="0"/>
              <a:t> </a:t>
            </a:r>
            <a:r>
              <a:rPr lang="en-US" sz="2800" dirty="0"/>
              <a:t>= </a:t>
            </a:r>
            <a:r>
              <a:rPr lang="en-US" sz="2800" dirty="0" smtClean="0"/>
              <a:t>rows</a:t>
            </a:r>
            <a:endParaRPr lang="en-US" sz="2800" dirty="0"/>
          </a:p>
          <a:p>
            <a:r>
              <a:rPr lang="en-US" sz="2800" dirty="0"/>
              <a:t>DIMENSION 2: </a:t>
            </a:r>
            <a:r>
              <a:rPr lang="en-US" sz="2800" dirty="0" smtClean="0"/>
              <a:t> Length </a:t>
            </a:r>
            <a:r>
              <a:rPr lang="en-US" sz="2800" dirty="0"/>
              <a:t>+ </a:t>
            </a:r>
            <a:r>
              <a:rPr lang="en-US" sz="2800" dirty="0">
                <a:solidFill>
                  <a:srgbClr val="FF0000"/>
                </a:solidFill>
              </a:rPr>
              <a:t>width</a:t>
            </a:r>
            <a:r>
              <a:rPr lang="en-US" sz="2800" dirty="0"/>
              <a:t> = bed </a:t>
            </a:r>
            <a:endParaRPr lang="en-US" sz="2800" dirty="0" smtClean="0"/>
          </a:p>
          <a:p>
            <a:r>
              <a:rPr lang="en-US" sz="2800" dirty="0" smtClean="0"/>
              <a:t>DIMENSION </a:t>
            </a:r>
            <a:r>
              <a:rPr lang="en-US" sz="2800" dirty="0"/>
              <a:t>3: </a:t>
            </a:r>
            <a:r>
              <a:rPr lang="en-US" sz="2800" dirty="0" smtClean="0"/>
              <a:t>Length </a:t>
            </a:r>
            <a:r>
              <a:rPr lang="en-US" sz="2800" dirty="0"/>
              <a:t>+ width + </a:t>
            </a:r>
            <a:r>
              <a:rPr lang="en-US" sz="2800" dirty="0">
                <a:solidFill>
                  <a:srgbClr val="FF0000"/>
                </a:solidFill>
              </a:rPr>
              <a:t>height</a:t>
            </a:r>
            <a:r>
              <a:rPr lang="en-US" sz="2800" dirty="0"/>
              <a:t> </a:t>
            </a:r>
            <a:r>
              <a:rPr lang="en-US" sz="2800" dirty="0" smtClean="0"/>
              <a:t>= trellis or vertical</a:t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DIMENSION </a:t>
            </a:r>
            <a:r>
              <a:rPr lang="en-US" sz="2800" dirty="0"/>
              <a:t>4: </a:t>
            </a:r>
            <a:r>
              <a:rPr lang="en-US" sz="2800" dirty="0" smtClean="0"/>
              <a:t>Length </a:t>
            </a:r>
            <a:r>
              <a:rPr lang="en-US" sz="2800" dirty="0"/>
              <a:t>+ width + height + </a:t>
            </a:r>
            <a:r>
              <a:rPr lang="en-US" sz="2800" dirty="0">
                <a:solidFill>
                  <a:srgbClr val="FF0000"/>
                </a:solidFill>
              </a:rPr>
              <a:t>time</a:t>
            </a:r>
            <a:r>
              <a:rPr lang="en-US" sz="2800" dirty="0"/>
              <a:t>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Succession planting, growing two or </a:t>
            </a:r>
            <a:r>
              <a:rPr lang="en-US" sz="2800" dirty="0"/>
              <a:t>even three crops on same ground in same season. 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>
                <a:solidFill>
                  <a:srgbClr val="FF0000"/>
                </a:solidFill>
              </a:rPr>
              <a:t>A </a:t>
            </a:r>
            <a:r>
              <a:rPr lang="en-US" sz="2800" dirty="0">
                <a:solidFill>
                  <a:srgbClr val="FF0000"/>
                </a:solidFill>
              </a:rPr>
              <a:t>5th DIMENSION</a:t>
            </a:r>
            <a:r>
              <a:rPr lang="en-US" sz="2800" dirty="0" smtClean="0"/>
              <a:t>?: Put </a:t>
            </a:r>
            <a:r>
              <a:rPr lang="en-US" sz="2800" dirty="0"/>
              <a:t>time where it is not!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Even </a:t>
            </a:r>
            <a:r>
              <a:rPr lang="en-US" sz="2800" dirty="0"/>
              <a:t>more abundant harvest; longer harvest season </a:t>
            </a:r>
          </a:p>
        </p:txBody>
      </p:sp>
      <p:pic>
        <p:nvPicPr>
          <p:cNvPr id="5122" name="Picture 2" descr="Image result for 5 dimens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845" y="0"/>
            <a:ext cx="1866155" cy="1705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12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97680" cy="3816350"/>
          </a:xfrm>
        </p:spPr>
        <p:txBody>
          <a:bodyPr/>
          <a:lstStyle/>
          <a:p>
            <a:r>
              <a:rPr lang="en-US" dirty="0" smtClean="0"/>
              <a:t>Garden Goals</a:t>
            </a:r>
          </a:p>
          <a:p>
            <a:r>
              <a:rPr lang="en-US" dirty="0" smtClean="0"/>
              <a:t>Location</a:t>
            </a:r>
          </a:p>
          <a:p>
            <a:r>
              <a:rPr lang="en-US" dirty="0" smtClean="0"/>
              <a:t>Layout</a:t>
            </a:r>
          </a:p>
          <a:p>
            <a:r>
              <a:rPr lang="en-US" dirty="0" smtClean="0"/>
              <a:t>Plant selection &amp; timing</a:t>
            </a:r>
          </a:p>
          <a:p>
            <a:r>
              <a:rPr lang="en-US" dirty="0" smtClean="0"/>
              <a:t>Planning Exercise</a:t>
            </a:r>
          </a:p>
          <a:p>
            <a:r>
              <a:rPr lang="en-US" dirty="0" smtClean="0"/>
              <a:t>Online Tools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20"/>
          <a:stretch/>
        </p:blipFill>
        <p:spPr bwMode="auto">
          <a:xfrm>
            <a:off x="5387926" y="0"/>
            <a:ext cx="3756074" cy="6881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637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Planning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4268"/>
            <a:ext cx="8053754" cy="5573731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n-US" sz="2800" b="1" dirty="0" smtClean="0"/>
              <a:t>Rotate your crops</a:t>
            </a:r>
          </a:p>
          <a:p>
            <a:pPr marL="0" indent="0">
              <a:buNone/>
            </a:pPr>
            <a:r>
              <a:rPr lang="en-US" sz="2800" dirty="0" smtClean="0"/>
              <a:t>Avoid soil borne pests and disease. Change up the crops you plant in a given space from year to year.</a:t>
            </a:r>
          </a:p>
          <a:p>
            <a:pPr marL="0" indent="0">
              <a:buNone/>
            </a:pPr>
            <a:r>
              <a:rPr lang="en-US" sz="2800" b="1" dirty="0" smtClean="0"/>
              <a:t>Rotate heavy feeders</a:t>
            </a:r>
          </a:p>
          <a:p>
            <a:pPr marL="0" indent="0">
              <a:buNone/>
            </a:pPr>
            <a:r>
              <a:rPr lang="en-US" sz="2800" dirty="0" smtClean="0"/>
              <a:t>Alternate nitrogen hungry plants with nitrogen fixing legumes</a:t>
            </a:r>
          </a:p>
          <a:p>
            <a:pPr marL="0" indent="0">
              <a:buNone/>
            </a:pPr>
            <a:r>
              <a:rPr lang="en-US" sz="2800" b="1" dirty="0" smtClean="0"/>
              <a:t>Cover crop or let soil lay fallow </a:t>
            </a:r>
          </a:p>
          <a:p>
            <a:pPr marL="0" indent="0">
              <a:buNone/>
            </a:pPr>
            <a:r>
              <a:rPr lang="en-US" sz="2800" dirty="0" smtClean="0"/>
              <a:t>The soil feeds you, you feed the soil 1 x year </a:t>
            </a:r>
          </a:p>
          <a:p>
            <a:pPr marL="0" indent="0">
              <a:buNone/>
            </a:pPr>
            <a:r>
              <a:rPr lang="en-US" sz="2800" b="1" dirty="0" smtClean="0"/>
              <a:t>Plant tall sun lovers with low shade lovers </a:t>
            </a:r>
          </a:p>
          <a:p>
            <a:pPr marL="0" indent="0">
              <a:buNone/>
            </a:pPr>
            <a:r>
              <a:rPr lang="en-US" sz="2800" dirty="0" smtClean="0"/>
              <a:t>Example – trellised beans &amp; lettuce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942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for Disaster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4818"/>
            <a:ext cx="8053754" cy="5553181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You can calculate your yield in a perfect world until disaster strikes. Add a 10-30% loss rate 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Early insults to your planting scheme: </a:t>
            </a:r>
          </a:p>
          <a:p>
            <a:r>
              <a:rPr lang="en-US" sz="2800" dirty="0" smtClean="0"/>
              <a:t>Damping off disease</a:t>
            </a:r>
          </a:p>
          <a:p>
            <a:r>
              <a:rPr lang="en-US" sz="2800" dirty="0" smtClean="0"/>
              <a:t>Snails and slugs</a:t>
            </a:r>
          </a:p>
          <a:p>
            <a:r>
              <a:rPr lang="en-US" sz="2800" dirty="0" smtClean="0"/>
              <a:t>Birds </a:t>
            </a:r>
          </a:p>
          <a:p>
            <a:r>
              <a:rPr lang="en-US" sz="2800" dirty="0" smtClean="0"/>
              <a:t>Gophers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84446"/>
            <a:ext cx="43815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78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Succession Planting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4818"/>
            <a:ext cx="8053754" cy="5553181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You can calculate your yield in a perfect world until disaster strikes. Add a 10-40% loss rate 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Early insults to your planting scheme: </a:t>
            </a:r>
          </a:p>
          <a:p>
            <a:r>
              <a:rPr lang="en-US" sz="2800" dirty="0" smtClean="0"/>
              <a:t>Damping off disease</a:t>
            </a:r>
          </a:p>
          <a:p>
            <a:r>
              <a:rPr lang="en-US" sz="2800" dirty="0" smtClean="0"/>
              <a:t>Snails and slugs</a:t>
            </a:r>
          </a:p>
          <a:p>
            <a:r>
              <a:rPr lang="en-US" sz="2800" dirty="0" smtClean="0"/>
              <a:t>Birds </a:t>
            </a:r>
          </a:p>
          <a:p>
            <a:r>
              <a:rPr lang="en-US" sz="2800" dirty="0" smtClean="0"/>
              <a:t>Gophers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84446"/>
            <a:ext cx="43815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505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garden tools in a sh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273" cy="6059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-1" y="4243227"/>
            <a:ext cx="6524091" cy="996593"/>
          </a:xfrm>
          <a:prstGeom prst="roundRect">
            <a:avLst/>
          </a:prstGeom>
          <a:solidFill>
            <a:srgbClr val="4F6228">
              <a:alpha val="6588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Online tool shed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34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Planning Tools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Square foot calculator – any shape</a:t>
            </a:r>
            <a:br>
              <a:rPr lang="en-US" sz="2400" b="1" dirty="0"/>
            </a:br>
            <a:r>
              <a:rPr lang="en-US" sz="2400" u="sng" dirty="0">
                <a:hlinkClick r:id="rId2"/>
              </a:rPr>
              <a:t>https://www.squarefootagearea.com/calculator/square-footage-calculator/</a:t>
            </a:r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b="1" dirty="0"/>
              <a:t>Vegetable spacing chart – rows and beds</a:t>
            </a:r>
            <a:br>
              <a:rPr lang="en-US" sz="2400" b="1" dirty="0"/>
            </a:br>
            <a:r>
              <a:rPr lang="en-US" sz="2400" u="sng" dirty="0">
                <a:hlinkClick r:id="rId3"/>
              </a:rPr>
              <a:t>https://home.howstuffworks.com/vegetable-spacing-guide.htm</a:t>
            </a:r>
            <a:r>
              <a:rPr lang="en-US" sz="2400" dirty="0"/>
              <a:t> </a:t>
            </a:r>
          </a:p>
          <a:p>
            <a:r>
              <a:rPr lang="en-US" sz="2400" b="1" dirty="0"/>
              <a:t>Plant spacing calculator – requires you know spacing but gives you yield</a:t>
            </a:r>
            <a:br>
              <a:rPr lang="en-US" sz="2400" b="1" dirty="0"/>
            </a:br>
            <a:r>
              <a:rPr lang="en-US" sz="2400" u="sng" dirty="0">
                <a:hlinkClick r:id="rId4"/>
              </a:rPr>
              <a:t>http://www-users.math.umn.edu/~white004/personal/plantcalc.html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77753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Planning Tools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Seed starting Date calculator</a:t>
            </a:r>
            <a:br>
              <a:rPr lang="en-US" sz="2400" b="1" dirty="0"/>
            </a:br>
            <a:r>
              <a:rPr lang="en-US" sz="2400" u="sng" dirty="0">
                <a:hlinkClick r:id="rId2"/>
              </a:rPr>
              <a:t>http://www.johnnyseeds.com/growers-library/seed-planting-schedule-calculator.html</a:t>
            </a:r>
            <a:r>
              <a:rPr lang="en-US" sz="2400" dirty="0"/>
              <a:t> </a:t>
            </a:r>
          </a:p>
          <a:p>
            <a:pPr lvl="1"/>
            <a:r>
              <a:rPr lang="en-US" sz="2000" dirty="0"/>
              <a:t>Monterey – last frost Jan 22</a:t>
            </a:r>
          </a:p>
          <a:p>
            <a:pPr lvl="1"/>
            <a:r>
              <a:rPr lang="en-US" sz="2000" dirty="0"/>
              <a:t>Santa Cruz – last frost Feb 5</a:t>
            </a:r>
          </a:p>
          <a:p>
            <a:pPr lvl="1"/>
            <a:r>
              <a:rPr lang="en-US" sz="2000" dirty="0"/>
              <a:t>Ben Lomond – last frost Apr 6</a:t>
            </a:r>
          </a:p>
          <a:p>
            <a:pPr lvl="1"/>
            <a:r>
              <a:rPr lang="en-US" sz="2000" dirty="0"/>
              <a:t>Salinas – last frost Feb 22</a:t>
            </a:r>
          </a:p>
          <a:p>
            <a:r>
              <a:rPr lang="en-US" sz="2400" b="1" dirty="0" smtClean="0"/>
              <a:t>Days </a:t>
            </a:r>
            <a:r>
              <a:rPr lang="en-US" sz="2400" b="1" dirty="0"/>
              <a:t>to Maturity chart (In Iowa)</a:t>
            </a:r>
            <a:br>
              <a:rPr lang="en-US" sz="2400" b="1" dirty="0"/>
            </a:br>
            <a:r>
              <a:rPr lang="en-US" sz="2400" u="sng" dirty="0">
                <a:hlinkClick r:id="rId3"/>
              </a:rPr>
              <a:t>https://hortnews.extension.iastate.edu/2004/7-23-2004/vegguide.html</a:t>
            </a:r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b="1" dirty="0" smtClean="0"/>
              <a:t>Statewide planting guide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hlinkClick r:id="rId4"/>
              </a:rPr>
              <a:t>https</a:t>
            </a:r>
            <a:r>
              <a:rPr lang="en-US" sz="2400" dirty="0">
                <a:hlinkClick r:id="rId4"/>
              </a:rPr>
              <a:t>://</a:t>
            </a:r>
            <a:r>
              <a:rPr lang="en-US" sz="2400" dirty="0" smtClean="0">
                <a:hlinkClick r:id="rId4"/>
              </a:rPr>
              <a:t>ucanr.edu/sites/gardenweb/files/29040.pdf</a:t>
            </a:r>
            <a:r>
              <a:rPr lang="en-US" sz="2400" dirty="0" smtClean="0"/>
              <a:t> 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472881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Planning Tools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Succession </a:t>
            </a:r>
            <a:r>
              <a:rPr lang="en-US" sz="2400" b="1" dirty="0"/>
              <a:t>planting guide for continuous harvest</a:t>
            </a:r>
            <a:br>
              <a:rPr lang="en-US" sz="2400" b="1" dirty="0"/>
            </a:br>
            <a:r>
              <a:rPr lang="en-US" sz="2400" u="sng" dirty="0">
                <a:hlinkClick r:id="rId2"/>
              </a:rPr>
              <a:t>file:///C:/Users/Delise/Downloads/continuousharvest%20(1).pdf</a:t>
            </a:r>
            <a:r>
              <a:rPr lang="en-US" sz="2400" dirty="0"/>
              <a:t> </a:t>
            </a:r>
          </a:p>
          <a:p>
            <a:r>
              <a:rPr lang="en-US" sz="2400" b="1" dirty="0"/>
              <a:t>Johnny’s Succession Planting Calculator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u="sng" dirty="0">
                <a:hlinkClick r:id="rId3"/>
              </a:rPr>
              <a:t>https://www.johnnyseeds.com/growers-library/successionplantingspreadsheet.html</a:t>
            </a:r>
            <a:r>
              <a:rPr lang="en-US" sz="2400" dirty="0"/>
              <a:t> </a:t>
            </a:r>
          </a:p>
          <a:p>
            <a:r>
              <a:rPr lang="en-US" sz="2400" b="1" dirty="0" smtClean="0"/>
              <a:t>Johnny’s Planning Tools &amp; Calculators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hlinkClick r:id="rId4"/>
              </a:rPr>
              <a:t>https</a:t>
            </a:r>
            <a:r>
              <a:rPr lang="en-US" sz="2400" dirty="0">
                <a:hlinkClick r:id="rId4"/>
              </a:rPr>
              <a:t>://</a:t>
            </a:r>
            <a:r>
              <a:rPr lang="en-US" sz="2400" dirty="0" smtClean="0">
                <a:hlinkClick r:id="rId4"/>
              </a:rPr>
              <a:t>www.johnnyseeds.com/growers-library/online-tools-calculators.html</a:t>
            </a:r>
            <a:r>
              <a:rPr lang="en-US" sz="2400" dirty="0" smtClean="0"/>
              <a:t> 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62316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24315"/>
            <a:ext cx="9144000" cy="537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Automated Planning Apps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17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491405"/>
              </p:ext>
            </p:extLst>
          </p:nvPr>
        </p:nvGraphicFramePr>
        <p:xfrm>
          <a:off x="245661" y="1935729"/>
          <a:ext cx="8611736" cy="47708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37730"/>
                <a:gridCol w="2855350"/>
                <a:gridCol w="964860"/>
                <a:gridCol w="1363076"/>
                <a:gridCol w="1790720"/>
              </a:tblGrid>
              <a:tr h="4944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Name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URL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Free Trial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Price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Notes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</a:tr>
              <a:tr h="79773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Gardeners Supply Kitchen Garden Planner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sng" strike="noStrike" dirty="0">
                          <a:effectLst/>
                          <a:hlinkClick r:id="rId3"/>
                        </a:rPr>
                        <a:t>https://www.gardeners.com/how-to/kitchen-garden-planner/kgp_home.html</a:t>
                      </a:r>
                      <a:endParaRPr lang="en-US" sz="1600" b="0" i="0" u="sng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Free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Free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easy to use, limited function, free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</a:tr>
              <a:tr h="106090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smtClean="0">
                          <a:effectLst/>
                        </a:rPr>
                        <a:t>GrowVeg</a:t>
                      </a:r>
                    </a:p>
                    <a:p>
                      <a:pPr algn="l" fontAlgn="b"/>
                      <a:endParaRPr lang="en-US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sng" strike="noStrike" dirty="0">
                          <a:effectLst/>
                          <a:hlinkClick r:id="rId4"/>
                        </a:rPr>
                        <a:t>https://www.growveg.com/</a:t>
                      </a:r>
                      <a:endParaRPr lang="en-US" sz="1600" b="0" i="0" u="sng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7 day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$29/year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Cadillac </a:t>
                      </a:r>
                      <a:r>
                        <a:rPr lang="en-US" sz="1600" u="none" strike="noStrike" dirty="0">
                          <a:effectLst/>
                        </a:rPr>
                        <a:t>of home garden planning tools, not THE easiest to use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</a:tr>
              <a:tr h="79773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Smart </a:t>
                      </a:r>
                      <a:r>
                        <a:rPr lang="en-US" sz="1800" b="1" u="none" strike="noStrike" dirty="0" smtClean="0">
                          <a:effectLst/>
                        </a:rPr>
                        <a:t>Gardener</a:t>
                      </a: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sng" strike="noStrike" dirty="0">
                          <a:effectLst/>
                          <a:hlinkClick r:id="rId5"/>
                        </a:rPr>
                        <a:t> https://www.smartgardener.com  </a:t>
                      </a:r>
                      <a:endParaRPr lang="en-US" sz="1600" b="0" i="0" u="sng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no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$6/90 days</a:t>
                      </a:r>
                      <a:br>
                        <a:rPr lang="en-US" sz="1600" u="none" strike="noStrike" dirty="0">
                          <a:effectLst/>
                        </a:rPr>
                      </a:br>
                      <a:r>
                        <a:rPr lang="en-US" sz="1600" u="none" strike="noStrike" dirty="0">
                          <a:effectLst/>
                        </a:rPr>
                        <a:t>$20/360 days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affordable, robust and fairly easy to use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</a:tr>
              <a:tr h="158724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smtClean="0">
                          <a:effectLst/>
                        </a:rPr>
                        <a:t>Plangarden</a:t>
                      </a:r>
                    </a:p>
                    <a:p>
                      <a:pPr algn="l" fontAlgn="b"/>
                      <a:endParaRPr lang="en-US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sng" strike="noStrike" dirty="0">
                          <a:effectLst/>
                          <a:hlinkClick r:id="rId6"/>
                        </a:rPr>
                        <a:t>http://www.plangarden.com</a:t>
                      </a:r>
                      <a:endParaRPr lang="en-US" sz="1600" b="0" i="0" u="sng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45 day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$20/year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Looks low end but quite robust for an experienced gardener.  Harvest feature for succession planning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7" marR="7617" marT="7617" marB="0" anchor="b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Planning Applications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45655" y="1135416"/>
            <a:ext cx="8611742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b="1" dirty="0" smtClean="0"/>
              <a:t>Full review of each: </a:t>
            </a:r>
          </a:p>
          <a:p>
            <a:r>
              <a:rPr lang="en-US" b="1" dirty="0" smtClean="0">
                <a:hlinkClick r:id="rId7"/>
              </a:rPr>
              <a:t>https</a:t>
            </a:r>
            <a:r>
              <a:rPr lang="en-US" b="1" dirty="0">
                <a:hlinkClick r:id="rId7"/>
              </a:rPr>
              <a:t>://</a:t>
            </a:r>
            <a:r>
              <a:rPr lang="en-US" b="1" dirty="0" smtClean="0">
                <a:hlinkClick r:id="rId7"/>
              </a:rPr>
              <a:t>www.smallfootprintfamily.com/online-vegetable-garden-planning-tools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601695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Comparison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8267329"/>
              </p:ext>
            </p:extLst>
          </p:nvPr>
        </p:nvGraphicFramePr>
        <p:xfrm>
          <a:off x="457200" y="1133754"/>
          <a:ext cx="8229600" cy="534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Feature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2"/>
                        </a:rPr>
                        <a:t>Gardeners Supply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3"/>
                        </a:rPr>
                        <a:t>Grow Veg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4"/>
                        </a:rPr>
                        <a:t>Smart Gardener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hlinkClick r:id="rId5"/>
                        </a:rPr>
                        <a:t>Plangarden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6"/>
                        </a:rPr>
                        <a:t>Tend.ag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$29/</a:t>
                      </a:r>
                      <a:r>
                        <a:rPr lang="en-US" dirty="0" err="1" smtClean="0"/>
                        <a:t>yr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$6/90 days</a:t>
                      </a:r>
                    </a:p>
                    <a:p>
                      <a:r>
                        <a:rPr lang="en-US" dirty="0" smtClean="0"/>
                        <a:t>$20/360 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$20/</a:t>
                      </a:r>
                      <a:r>
                        <a:rPr lang="en-US" dirty="0" err="1" smtClean="0"/>
                        <a:t>yr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$399/</a:t>
                      </a:r>
                      <a:r>
                        <a:rPr lang="en-US" dirty="0" err="1" smtClean="0"/>
                        <a:t>yr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$39/</a:t>
                      </a:r>
                      <a:r>
                        <a:rPr lang="en-US" dirty="0" err="1" smtClean="0"/>
                        <a:t>mo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Free trial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r>
                        <a:rPr lang="en-US" baseline="0" dirty="0" smtClean="0"/>
                        <a:t> day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45 day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 day</a:t>
                      </a:r>
                      <a:endParaRPr lang="en-US" dirty="0"/>
                    </a:p>
                  </a:txBody>
                  <a:tcPr/>
                </a:tc>
              </a:tr>
              <a:tr h="34943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Pre-planned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r>
                        <a:rPr lang="en-US" dirty="0" smtClean="0"/>
                        <a:t>Agricultural system</a:t>
                      </a:r>
                      <a:r>
                        <a:rPr lang="en-US" baseline="0" dirty="0" smtClean="0"/>
                        <a:t> for managing commercial plantings. Projects yields, income, costs, succession plantings &amp; analytics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Frost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Yes</a:t>
                      </a:r>
                      <a:r>
                        <a:rPr lang="en-US" baseline="0" dirty="0" err="1" smtClean="0"/>
                        <a:t>+overide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Calculator 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North/South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Spacing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Sq.</a:t>
                      </a:r>
                      <a:r>
                        <a:rPr lang="en-US" baseline="0" dirty="0" smtClean="0"/>
                        <a:t> foot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Calculator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Buy seeds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Community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Ask expert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Reminders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Succession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Plant list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51202">
                <a:tc>
                  <a:txBody>
                    <a:bodyPr/>
                    <a:lstStyle/>
                    <a:p>
                      <a:r>
                        <a:rPr lang="en-US" dirty="0" smtClean="0"/>
                        <a:t>Journal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Yes, good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9075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9568" y="4044461"/>
            <a:ext cx="3301047" cy="2339975"/>
          </a:xfrm>
        </p:spPr>
        <p:txBody>
          <a:bodyPr/>
          <a:lstStyle/>
          <a:p>
            <a:r>
              <a:rPr lang="en-US" dirty="0" smtClean="0"/>
              <a:t>Goals for your </a:t>
            </a:r>
            <a:r>
              <a:rPr lang="en-US" dirty="0"/>
              <a:t>veggie </a:t>
            </a:r>
            <a:r>
              <a:rPr lang="en-US" dirty="0" smtClean="0"/>
              <a:t>Garden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0"/>
          <a:stretch/>
        </p:blipFill>
        <p:spPr bwMode="auto">
          <a:xfrm>
            <a:off x="-1" y="0"/>
            <a:ext cx="488148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6440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" r="604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0" y="421045"/>
            <a:ext cx="3526971" cy="996593"/>
          </a:xfrm>
          <a:prstGeom prst="roundRect">
            <a:avLst/>
          </a:prstGeom>
          <a:solidFill>
            <a:srgbClr val="4F6228">
              <a:alpha val="6588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Q&amp;A Mixer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97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69633" y="450611"/>
            <a:ext cx="79914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+mj-lt"/>
              </a:rPr>
              <a:t>Help Us Improve!</a:t>
            </a:r>
            <a:endParaRPr lang="en-US" sz="4000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1008" y="1678488"/>
            <a:ext cx="38737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400" dirty="0" smtClean="0">
                <a:latin typeface="+mn-lt"/>
                <a:cs typeface="Times New Roman" panose="02020603050405020304" pitchFamily="18" charset="0"/>
              </a:rPr>
              <a:t>Our follow-up survey provides the tools we need to improve the quality of our program. </a:t>
            </a:r>
          </a:p>
          <a:p>
            <a:pPr lvl="1"/>
            <a:endParaRPr lang="en-US" sz="2400" dirty="0">
              <a:latin typeface="+mn-lt"/>
              <a:cs typeface="Times New Roman" panose="02020603050405020304" pitchFamily="18" charset="0"/>
            </a:endParaRPr>
          </a:p>
          <a:p>
            <a:pPr lvl="1"/>
            <a:r>
              <a:rPr lang="en-US" sz="2400" dirty="0" smtClean="0">
                <a:latin typeface="+mn-lt"/>
                <a:cs typeface="Times New Roman" panose="02020603050405020304" pitchFamily="18" charset="0"/>
              </a:rPr>
              <a:t>Please respond to the short survey you will receive in a few weeks.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5800" y="1602287"/>
            <a:ext cx="4648200" cy="41063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788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MY Backyard</a:t>
            </a:r>
            <a:r>
              <a:rPr lang="en-US" dirty="0" smtClean="0"/>
              <a:t>? Outside!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39393" y="1303754"/>
            <a:ext cx="7972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Try these ideas things out</a:t>
            </a:r>
            <a:endParaRPr lang="en-US" sz="2400" dirty="0"/>
          </a:p>
        </p:txBody>
      </p:sp>
      <p:sp>
        <p:nvSpPr>
          <p:cNvPr id="6" name="AutoShape 2" descr="Image result for compo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Image result for compos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Image result for teaspoon of soil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Image result for teaspoon of soil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Image result for teaspoon of soil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0" descr="Image result for teaspoon of soil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2" descr="Image result for teaspoon of soil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12775" y="1952090"/>
            <a:ext cx="78993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Dig in some cover crops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Build a lasagna garden bed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Question and Answer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dirty="0" smtClean="0"/>
              <a:t>Remember! You can always address questions to the</a:t>
            </a:r>
          </a:p>
          <a:p>
            <a:r>
              <a:rPr lang="en-US" sz="2400" dirty="0" smtClean="0"/>
              <a:t> </a:t>
            </a:r>
          </a:p>
          <a:p>
            <a:r>
              <a:rPr lang="en-US" sz="2400" b="1" dirty="0" smtClean="0">
                <a:latin typeface="Bauhaus 93" panose="04030905020B02020C02" pitchFamily="82" charset="0"/>
              </a:rPr>
              <a:t>Master</a:t>
            </a:r>
            <a:r>
              <a:rPr lang="en-US" sz="2400" dirty="0" smtClean="0"/>
              <a:t> </a:t>
            </a:r>
            <a:r>
              <a:rPr lang="en-US" sz="2400" b="1" dirty="0" smtClean="0">
                <a:latin typeface="Bauhaus 93" panose="04030905020B02020C02" pitchFamily="82" charset="0"/>
              </a:rPr>
              <a:t>Gardener Hotline</a:t>
            </a:r>
          </a:p>
          <a:p>
            <a:r>
              <a:rPr lang="en-US" sz="2400" dirty="0">
                <a:hlinkClick r:id="rId3"/>
              </a:rPr>
              <a:t>http://mbmg.ucanr.edu/hotline</a:t>
            </a:r>
            <a:r>
              <a:rPr lang="en-US" sz="2400" dirty="0" smtClean="0">
                <a:hlinkClick r:id="rId3"/>
              </a:rPr>
              <a:t>/</a:t>
            </a:r>
            <a:r>
              <a:rPr lang="en-US" sz="2400" dirty="0" smtClean="0"/>
              <a:t> </a:t>
            </a:r>
          </a:p>
          <a:p>
            <a:r>
              <a:rPr lang="en-US" sz="2400" dirty="0"/>
              <a:t>831.763.8007</a:t>
            </a:r>
            <a:endParaRPr lang="en-US" sz="24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463" y="3994150"/>
            <a:ext cx="3495675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644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24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Space Savers</a:t>
            </a:r>
            <a:endParaRPr lang="en-US" dirty="0"/>
          </a:p>
        </p:txBody>
      </p:sp>
      <p:pic>
        <p:nvPicPr>
          <p:cNvPr id="7170" name="Picture 2" descr="Image result for planting on a hexagonal gri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47028"/>
            <a:ext cx="4286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1665" y="4428278"/>
            <a:ext cx="4320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Planting on a hexagonal grid</a:t>
            </a:r>
            <a:endParaRPr lang="en-US" sz="2800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802" y="274638"/>
            <a:ext cx="3776473" cy="4865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17801" y="5358601"/>
            <a:ext cx="3985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Vertical Gardening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21459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Are You Here Today?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# of people </a:t>
            </a:r>
            <a:r>
              <a:rPr lang="en-US" dirty="0"/>
              <a:t>to feed : rule of thumb 100 </a:t>
            </a:r>
            <a:r>
              <a:rPr lang="en-US" dirty="0" smtClean="0"/>
              <a:t>sq. </a:t>
            </a:r>
            <a:r>
              <a:rPr lang="en-US" dirty="0"/>
              <a:t>‘ per person</a:t>
            </a:r>
          </a:p>
          <a:p>
            <a:pPr lvl="0"/>
            <a:r>
              <a:rPr lang="en-US" dirty="0" smtClean="0"/>
              <a:t>Grow what </a:t>
            </a:r>
            <a:r>
              <a:rPr lang="en-US" dirty="0"/>
              <a:t>you like to eat</a:t>
            </a:r>
          </a:p>
          <a:p>
            <a:pPr lvl="0"/>
            <a:r>
              <a:rPr lang="en-US" dirty="0"/>
              <a:t>What you plan to preserve</a:t>
            </a:r>
          </a:p>
          <a:p>
            <a:pPr lvl="0"/>
            <a:r>
              <a:rPr lang="en-US" dirty="0" smtClean="0"/>
              <a:t>Learn what </a:t>
            </a:r>
            <a:r>
              <a:rPr lang="en-US" dirty="0"/>
              <a:t>works in your yard</a:t>
            </a:r>
          </a:p>
          <a:p>
            <a:pPr lvl="0"/>
            <a:r>
              <a:rPr lang="en-US" dirty="0" smtClean="0"/>
              <a:t>New? Get started growing </a:t>
            </a:r>
            <a:r>
              <a:rPr lang="en-US" dirty="0"/>
              <a:t>food</a:t>
            </a:r>
          </a:p>
          <a:p>
            <a:pPr lvl="0"/>
            <a:r>
              <a:rPr lang="en-US" dirty="0"/>
              <a:t>Maximize </a:t>
            </a:r>
            <a:r>
              <a:rPr lang="en-US" dirty="0" smtClean="0"/>
              <a:t>yield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061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garden s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-2" y="4590800"/>
            <a:ext cx="6524091" cy="996593"/>
          </a:xfrm>
          <a:prstGeom prst="roundRect">
            <a:avLst/>
          </a:prstGeom>
          <a:solidFill>
            <a:srgbClr val="4F6228">
              <a:alpha val="6588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990" y="4691576"/>
            <a:ext cx="5182968" cy="97770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Location selection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197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 Selection – Let There Be Light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Minimum 6-8 hours of sun per day for most crops</a:t>
            </a:r>
          </a:p>
          <a:p>
            <a:r>
              <a:rPr lang="en-US" dirty="0" smtClean="0"/>
              <a:t>Consider winter solar orientation</a:t>
            </a:r>
          </a:p>
          <a:p>
            <a:r>
              <a:rPr lang="en-US" dirty="0"/>
              <a:t>Near </a:t>
            </a:r>
            <a:r>
              <a:rPr lang="en-US" dirty="0" smtClean="0"/>
              <a:t>water source</a:t>
            </a:r>
          </a:p>
          <a:p>
            <a:r>
              <a:rPr lang="en-US" dirty="0" smtClean="0"/>
              <a:t>Shade? Slope? Wind? </a:t>
            </a:r>
          </a:p>
          <a:p>
            <a:r>
              <a:rPr lang="en-US" dirty="0" smtClean="0"/>
              <a:t>Water table?</a:t>
            </a:r>
          </a:p>
          <a:p>
            <a:r>
              <a:rPr lang="en-US" dirty="0" smtClean="0"/>
              <a:t>Drainage?</a:t>
            </a:r>
          </a:p>
          <a:p>
            <a:r>
              <a:rPr lang="en-US" dirty="0" smtClean="0"/>
              <a:t>Soil…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124" name="Picture 4" descr="Image result for garden site selection in winter solar orient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12" y="1330398"/>
            <a:ext cx="9037188" cy="552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97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 Your Shade</a:t>
            </a:r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679" y="603451"/>
            <a:ext cx="333375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DIY chart to measure sunlight in your gard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45382"/>
            <a:ext cx="4791015" cy="269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542679" y="4733553"/>
            <a:ext cx="31441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www.thegardencontinuum.com/blog/bid/28513/how-much-sun-does-your-garden-have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445734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/>
              <a:t>Full sun – 6 plus hours</a:t>
            </a:r>
          </a:p>
          <a:p>
            <a:r>
              <a:rPr lang="en-US" sz="2400" dirty="0"/>
              <a:t>Part sun – 4-5 hours of sun</a:t>
            </a:r>
          </a:p>
          <a:p>
            <a:r>
              <a:rPr lang="en-US" sz="2400" dirty="0"/>
              <a:t>Part shade – 2-3 hours of sun</a:t>
            </a:r>
          </a:p>
          <a:p>
            <a:r>
              <a:rPr lang="en-US" sz="2400" dirty="0"/>
              <a:t>Full shade – less than 1 hour of sun</a:t>
            </a:r>
          </a:p>
        </p:txBody>
      </p:sp>
    </p:spTree>
    <p:extLst>
      <p:ext uri="{BB962C8B-B14F-4D97-AF65-F5344CB8AC3E}">
        <p14:creationId xmlns:p14="http://schemas.microsoft.com/office/powerpoint/2010/main" val="1486683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 &amp; 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9392"/>
            <a:ext cx="4227342" cy="3816350"/>
          </a:xfrm>
        </p:spPr>
        <p:txBody>
          <a:bodyPr/>
          <a:lstStyle/>
          <a:p>
            <a:r>
              <a:rPr lang="en-US" sz="2800" dirty="0" smtClean="0"/>
              <a:t>Measure overall space with pathways, borders, etc. </a:t>
            </a:r>
          </a:p>
          <a:p>
            <a:r>
              <a:rPr lang="en-US" sz="2800" dirty="0" smtClean="0"/>
              <a:t>Planting area </a:t>
            </a:r>
            <a:endParaRPr lang="en-US" sz="2800" dirty="0"/>
          </a:p>
          <a:p>
            <a:r>
              <a:rPr lang="en-US" sz="2800" dirty="0" smtClean="0"/>
              <a:t>Map it in 2 dimensions on graph paper 1 sq. = 1’ </a:t>
            </a:r>
            <a:endParaRPr lang="en-US" sz="2800" dirty="0"/>
          </a:p>
        </p:txBody>
      </p:sp>
      <p:pic>
        <p:nvPicPr>
          <p:cNvPr id="7170" name="Picture 2" descr="Image result for measure garden spa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42" y="1"/>
            <a:ext cx="4459458" cy="356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4596384"/>
            <a:ext cx="6325186" cy="1758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Compass orientation,  – which way is north? (download a phone app)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475" y="3567567"/>
            <a:ext cx="267652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99750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ANRBrand_MG_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ANRBrand_MG_3</Template>
  <TotalTime>66372</TotalTime>
  <Words>1393</Words>
  <Application>Microsoft Office PowerPoint</Application>
  <PresentationFormat>On-screen Show (4:3)</PresentationFormat>
  <Paragraphs>316</Paragraphs>
  <Slides>44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46" baseType="lpstr">
      <vt:lpstr>ANRBrand_MG_3</vt:lpstr>
      <vt:lpstr>Custom Design</vt:lpstr>
      <vt:lpstr>Vegetable Garden Planning</vt:lpstr>
      <vt:lpstr>Learning Objectives</vt:lpstr>
      <vt:lpstr>Outline</vt:lpstr>
      <vt:lpstr>Goals for your veggie Garden</vt:lpstr>
      <vt:lpstr>Why Are You Here Today?</vt:lpstr>
      <vt:lpstr>Location selection</vt:lpstr>
      <vt:lpstr>Site Selection – Let There Be Light</vt:lpstr>
      <vt:lpstr>Map Your Shade</vt:lpstr>
      <vt:lpstr>Measure &amp; Map</vt:lpstr>
      <vt:lpstr>Hardiness </vt:lpstr>
      <vt:lpstr>PLANt selection</vt:lpstr>
      <vt:lpstr>Plant Selection Decisions</vt:lpstr>
      <vt:lpstr>Plant Info Resources</vt:lpstr>
      <vt:lpstr>Layout Decisions</vt:lpstr>
      <vt:lpstr>Square Foot Gardening</vt:lpstr>
      <vt:lpstr>PowerPoint Presentation</vt:lpstr>
      <vt:lpstr>Grow Your own - exercise</vt:lpstr>
      <vt:lpstr>Exercise – you get 100 sq..’ of land!</vt:lpstr>
      <vt:lpstr>Exercise – you get 100 sq..’ of land!</vt:lpstr>
      <vt:lpstr>Layout ideas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Exercise Time</vt:lpstr>
      <vt:lpstr>Thinking in Dimensions</vt:lpstr>
      <vt:lpstr>Other Planning Tips</vt:lpstr>
      <vt:lpstr>Planning for Disaster</vt:lpstr>
      <vt:lpstr>Succession Planting</vt:lpstr>
      <vt:lpstr>Online tool shed</vt:lpstr>
      <vt:lpstr>Online Planning Tools</vt:lpstr>
      <vt:lpstr>Online Planning Tools</vt:lpstr>
      <vt:lpstr>Online Planning Tools</vt:lpstr>
      <vt:lpstr>Automated Planning Apps</vt:lpstr>
      <vt:lpstr>Online Planning Applications</vt:lpstr>
      <vt:lpstr>Feature Comparison</vt:lpstr>
      <vt:lpstr>Q&amp;A Mixer</vt:lpstr>
      <vt:lpstr>PowerPoint Presentation</vt:lpstr>
      <vt:lpstr>What About MY Backyard? Outside!</vt:lpstr>
      <vt:lpstr>Appendix</vt:lpstr>
      <vt:lpstr>More Space Savers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Gardener Volunteer Recognition</dc:title>
  <dc:creator>Delise</dc:creator>
  <cp:lastModifiedBy>Delise</cp:lastModifiedBy>
  <cp:revision>312</cp:revision>
  <dcterms:created xsi:type="dcterms:W3CDTF">2017-01-24T16:28:08Z</dcterms:created>
  <dcterms:modified xsi:type="dcterms:W3CDTF">2019-01-24T14:23:17Z</dcterms:modified>
</cp:coreProperties>
</file>