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6" r:id="rId3"/>
    <p:sldId id="298" r:id="rId4"/>
    <p:sldId id="296" r:id="rId5"/>
    <p:sldId id="290" r:id="rId6"/>
    <p:sldId id="261" r:id="rId7"/>
    <p:sldId id="262" r:id="rId8"/>
    <p:sldId id="260" r:id="rId9"/>
    <p:sldId id="264" r:id="rId10"/>
    <p:sldId id="265" r:id="rId11"/>
    <p:sldId id="266" r:id="rId12"/>
    <p:sldId id="267" r:id="rId13"/>
    <p:sldId id="268" r:id="rId14"/>
    <p:sldId id="271" r:id="rId15"/>
    <p:sldId id="272" r:id="rId16"/>
    <p:sldId id="293" r:id="rId17"/>
    <p:sldId id="294" r:id="rId18"/>
    <p:sldId id="316" r:id="rId19"/>
    <p:sldId id="339" r:id="rId20"/>
    <p:sldId id="318" r:id="rId21"/>
    <p:sldId id="317" r:id="rId22"/>
    <p:sldId id="340" r:id="rId23"/>
    <p:sldId id="344" r:id="rId24"/>
    <p:sldId id="345" r:id="rId25"/>
    <p:sldId id="346" r:id="rId26"/>
    <p:sldId id="347" r:id="rId27"/>
    <p:sldId id="341" r:id="rId28"/>
    <p:sldId id="292" r:id="rId29"/>
    <p:sldId id="299" r:id="rId30"/>
    <p:sldId id="273" r:id="rId31"/>
    <p:sldId id="274" r:id="rId32"/>
    <p:sldId id="275" r:id="rId33"/>
    <p:sldId id="279" r:id="rId34"/>
    <p:sldId id="280" r:id="rId35"/>
    <p:sldId id="282" r:id="rId36"/>
    <p:sldId id="281" r:id="rId37"/>
    <p:sldId id="283" r:id="rId38"/>
    <p:sldId id="284" r:id="rId39"/>
    <p:sldId id="285" r:id="rId40"/>
    <p:sldId id="286" r:id="rId41"/>
    <p:sldId id="287" r:id="rId42"/>
    <p:sldId id="288" r:id="rId43"/>
    <p:sldId id="289" r:id="rId44"/>
    <p:sldId id="295" r:id="rId45"/>
    <p:sldId id="33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81" autoAdjust="0"/>
    <p:restoredTop sz="94660"/>
  </p:normalViewPr>
  <p:slideViewPr>
    <p:cSldViewPr snapToGrid="0">
      <p:cViewPr varScale="1">
        <p:scale>
          <a:sx n="110" d="100"/>
          <a:sy n="110" d="100"/>
        </p:scale>
        <p:origin x="348" y="10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Research\Strawberry\Fusarium\Buried%20inoculum%20Ventura%20County\CFU%20estimates.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2.xml"/><Relationship Id="rId1" Type="http://schemas.openxmlformats.org/officeDocument/2006/relationships/package" Target="../embeddings/Microsoft_Excel_Worksheet3.xlsx"/><Relationship Id="rId4" Type="http://schemas.microsoft.com/office/2011/relationships/chartStyle" Target="style1.xml"/></Relationships>
</file>

<file path=ppt/charts/_rels/chart5.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3.xml"/><Relationship Id="rId1" Type="http://schemas.openxmlformats.org/officeDocument/2006/relationships/package" Target="../embeddings/Microsoft_Excel_Worksheet4.xlsx"/><Relationship Id="rId4" Type="http://schemas.microsoft.com/office/2011/relationships/chartStyle" Target="style2.xml"/></Relationships>
</file>

<file path=ppt/charts/_rels/chart6.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4.xml"/><Relationship Id="rId1" Type="http://schemas.openxmlformats.org/officeDocument/2006/relationships/package" Target="../embeddings/Microsoft_Excel_Worksheet5.xlsx"/><Relationship Id="rId4" Type="http://schemas.microsoft.com/office/2011/relationships/chartStyle" Target="style3.xml"/></Relationships>
</file>

<file path=ppt/charts/_rels/chart7.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1" u="none" strike="noStrike" baseline="0">
                <a:solidFill>
                  <a:srgbClr val="000000"/>
                </a:solidFill>
                <a:latin typeface="Arial"/>
                <a:ea typeface="Arial"/>
                <a:cs typeface="Arial"/>
              </a:defRPr>
            </a:pPr>
            <a:r>
              <a:rPr lang="en-US" sz="2020" baseline="0" dirty="0"/>
              <a:t>Macrophomina phaseolina</a:t>
            </a:r>
          </a:p>
        </c:rich>
      </c:tx>
      <c:layout>
        <c:manualLayout>
          <c:xMode val="edge"/>
          <c:yMode val="edge"/>
          <c:x val="0.34971098265895956"/>
          <c:y val="3.0444964871194378E-2"/>
        </c:manualLayout>
      </c:layout>
      <c:overlay val="0"/>
      <c:spPr>
        <a:noFill/>
        <a:ln w="25400">
          <a:noFill/>
        </a:ln>
      </c:spPr>
    </c:title>
    <c:autoTitleDeleted val="0"/>
    <c:plotArea>
      <c:layout>
        <c:manualLayout>
          <c:layoutTarget val="inner"/>
          <c:xMode val="edge"/>
          <c:yMode val="edge"/>
          <c:x val="8.6705202312138727E-2"/>
          <c:y val="0.13348961400579762"/>
          <c:w val="0.86416184971098264"/>
          <c:h val="0.69759066407021708"/>
        </c:manualLayout>
      </c:layout>
      <c:barChart>
        <c:barDir val="col"/>
        <c:grouping val="clustered"/>
        <c:varyColors val="0"/>
        <c:ser>
          <c:idx val="0"/>
          <c:order val="0"/>
          <c:tx>
            <c:strRef>
              <c:f>Sheet1!$Y$63</c:f>
              <c:strCache>
                <c:ptCount val="1"/>
                <c:pt idx="0">
                  <c:v> 0-6"</c:v>
                </c:pt>
              </c:strCache>
            </c:strRef>
          </c:tx>
          <c:spPr>
            <a:solidFill>
              <a:schemeClr val="tx1"/>
            </a:solidFill>
            <a:ln w="12700">
              <a:solidFill>
                <a:srgbClr val="000000"/>
              </a:solidFill>
              <a:prstDash val="solid"/>
            </a:ln>
          </c:spPr>
          <c:invertIfNegative val="0"/>
          <c:errBars>
            <c:errBarType val="both"/>
            <c:errValType val="cust"/>
            <c:noEndCap val="0"/>
            <c:plus>
              <c:numLit>
                <c:formatCode>General</c:formatCode>
                <c:ptCount val="1"/>
                <c:pt idx="0">
                  <c:v>1.7</c:v>
                </c:pt>
              </c:numLit>
            </c:plus>
            <c:minus>
              <c:numLit>
                <c:formatCode>General</c:formatCode>
                <c:ptCount val="1"/>
                <c:pt idx="0">
                  <c:v>1.7</c:v>
                </c:pt>
              </c:numLit>
            </c:minus>
            <c:spPr>
              <a:solidFill>
                <a:schemeClr val="tx1"/>
              </a:solidFill>
              <a:ln w="12700">
                <a:solidFill>
                  <a:srgbClr val="000000"/>
                </a:solidFill>
                <a:prstDash val="solid"/>
              </a:ln>
            </c:spPr>
          </c:errBars>
          <c:cat>
            <c:strRef>
              <c:f>Sheet1!$W$64:$X$65</c:f>
              <c:strCache>
                <c:ptCount val="2"/>
                <c:pt idx="0">
                  <c:v>Pic, 300lbs/a flat</c:v>
                </c:pt>
                <c:pt idx="1">
                  <c:v>Untreated</c:v>
                </c:pt>
              </c:strCache>
            </c:strRef>
          </c:cat>
          <c:val>
            <c:numRef>
              <c:f>Sheet1!$Y$64:$Y$65</c:f>
              <c:numCache>
                <c:formatCode>General</c:formatCode>
                <c:ptCount val="2"/>
                <c:pt idx="0">
                  <c:v>0.5</c:v>
                </c:pt>
                <c:pt idx="1">
                  <c:v>6.2</c:v>
                </c:pt>
              </c:numCache>
            </c:numRef>
          </c:val>
          <c:extLst xmlns:c16r2="http://schemas.microsoft.com/office/drawing/2015/06/chart">
            <c:ext xmlns:c16="http://schemas.microsoft.com/office/drawing/2014/chart" uri="{C3380CC4-5D6E-409C-BE32-E72D297353CC}">
              <c16:uniqueId val="{00000000-C8BE-482E-959A-CD7D42A4942D}"/>
            </c:ext>
          </c:extLst>
        </c:ser>
        <c:ser>
          <c:idx val="1"/>
          <c:order val="1"/>
          <c:tx>
            <c:strRef>
              <c:f>Sheet1!$Z$63</c:f>
              <c:strCache>
                <c:ptCount val="1"/>
                <c:pt idx="0">
                  <c:v> 6-12"</c:v>
                </c:pt>
              </c:strCache>
            </c:strRef>
          </c:tx>
          <c:spPr>
            <a:solidFill>
              <a:schemeClr val="bg2"/>
            </a:solidFill>
            <a:ln w="12700">
              <a:solidFill>
                <a:srgbClr val="000000"/>
              </a:solidFill>
              <a:prstDash val="solid"/>
            </a:ln>
          </c:spPr>
          <c:invertIfNegative val="0"/>
          <c:errBars>
            <c:errBarType val="plus"/>
            <c:errValType val="cust"/>
            <c:noEndCap val="0"/>
            <c:plus>
              <c:numLit>
                <c:formatCode>General</c:formatCode>
                <c:ptCount val="1"/>
                <c:pt idx="0">
                  <c:v>2</c:v>
                </c:pt>
              </c:numLit>
            </c:plus>
            <c:spPr>
              <a:solidFill>
                <a:schemeClr val="bg1"/>
              </a:solidFill>
              <a:ln w="12700">
                <a:solidFill>
                  <a:srgbClr val="000000"/>
                </a:solidFill>
                <a:prstDash val="solid"/>
              </a:ln>
            </c:spPr>
          </c:errBars>
          <c:cat>
            <c:strRef>
              <c:f>Sheet1!$W$64:$X$65</c:f>
              <c:strCache>
                <c:ptCount val="2"/>
                <c:pt idx="0">
                  <c:v>Pic, 300lbs/a flat</c:v>
                </c:pt>
                <c:pt idx="1">
                  <c:v>Untreated</c:v>
                </c:pt>
              </c:strCache>
            </c:strRef>
          </c:cat>
          <c:val>
            <c:numRef>
              <c:f>Sheet1!$Z$64:$Z$65</c:f>
              <c:numCache>
                <c:formatCode>General</c:formatCode>
                <c:ptCount val="2"/>
                <c:pt idx="0">
                  <c:v>0.5</c:v>
                </c:pt>
                <c:pt idx="1">
                  <c:v>4</c:v>
                </c:pt>
              </c:numCache>
            </c:numRef>
          </c:val>
          <c:extLst xmlns:c16r2="http://schemas.microsoft.com/office/drawing/2015/06/chart">
            <c:ext xmlns:c16="http://schemas.microsoft.com/office/drawing/2014/chart" uri="{C3380CC4-5D6E-409C-BE32-E72D297353CC}">
              <c16:uniqueId val="{00000001-C8BE-482E-959A-CD7D42A4942D}"/>
            </c:ext>
          </c:extLst>
        </c:ser>
        <c:dLbls>
          <c:showLegendKey val="0"/>
          <c:showVal val="0"/>
          <c:showCatName val="0"/>
          <c:showSerName val="0"/>
          <c:showPercent val="0"/>
          <c:showBubbleSize val="0"/>
        </c:dLbls>
        <c:gapWidth val="150"/>
        <c:axId val="203446784"/>
        <c:axId val="203380352"/>
      </c:barChart>
      <c:catAx>
        <c:axId val="20344678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010" b="1" i="0" u="none" strike="noStrike" baseline="0">
                <a:solidFill>
                  <a:srgbClr val="000000"/>
                </a:solidFill>
                <a:latin typeface="Arial"/>
                <a:ea typeface="Arial"/>
                <a:cs typeface="Arial"/>
              </a:defRPr>
            </a:pPr>
            <a:endParaRPr lang="en-US"/>
          </a:p>
        </c:txPr>
        <c:crossAx val="203380352"/>
        <c:crosses val="autoZero"/>
        <c:auto val="1"/>
        <c:lblAlgn val="ctr"/>
        <c:lblOffset val="100"/>
        <c:tickLblSkip val="1"/>
        <c:tickMarkSkip val="1"/>
        <c:noMultiLvlLbl val="0"/>
      </c:catAx>
      <c:valAx>
        <c:axId val="203380352"/>
        <c:scaling>
          <c:orientation val="minMax"/>
          <c:min val="0"/>
        </c:scaling>
        <c:delete val="0"/>
        <c:axPos val="l"/>
        <c:majorGridlines>
          <c:spPr>
            <a:ln w="3175">
              <a:solidFill>
                <a:srgbClr val="000000"/>
              </a:solidFill>
              <a:prstDash val="solid"/>
            </a:ln>
          </c:spPr>
        </c:majorGridlines>
        <c:title>
          <c:tx>
            <c:rich>
              <a:bodyPr/>
              <a:lstStyle/>
              <a:p>
                <a:pPr>
                  <a:defRPr sz="975" b="1" i="0" u="none" strike="noStrike" baseline="0">
                    <a:solidFill>
                      <a:srgbClr val="000000"/>
                    </a:solidFill>
                    <a:latin typeface="Arial"/>
                    <a:ea typeface="Arial"/>
                    <a:cs typeface="Arial"/>
                  </a:defRPr>
                </a:pPr>
                <a:r>
                  <a:rPr lang="en-US"/>
                  <a:t># colonies/5 g of soil</a:t>
                </a:r>
              </a:p>
            </c:rich>
          </c:tx>
          <c:layout>
            <c:manualLayout>
              <c:xMode val="edge"/>
              <c:yMode val="edge"/>
              <c:x val="2.1676266161174299E-2"/>
              <c:y val="0.3681240594925634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203446784"/>
        <c:crosses val="autoZero"/>
        <c:crossBetween val="between"/>
      </c:valAx>
      <c:spPr>
        <a:solidFill>
          <a:srgbClr val="FFFFFF"/>
        </a:solidFill>
        <a:ln w="12700">
          <a:solidFill>
            <a:srgbClr val="808080"/>
          </a:solidFill>
          <a:prstDash val="solid"/>
        </a:ln>
      </c:spPr>
    </c:plotArea>
    <c:legend>
      <c:legendPos val="r"/>
      <c:layout>
        <c:manualLayout>
          <c:xMode val="edge"/>
          <c:yMode val="edge"/>
          <c:x val="0.38921001926782273"/>
          <c:y val="0.28004794400699912"/>
          <c:w val="0.17415074851754642"/>
          <c:h val="0.18273770778652668"/>
        </c:manualLayout>
      </c:layout>
      <c:overlay val="0"/>
      <c:spPr>
        <a:solidFill>
          <a:srgbClr val="FFFFFF"/>
        </a:solidFill>
        <a:ln w="3175">
          <a:solidFill>
            <a:srgbClr val="000000"/>
          </a:solidFill>
          <a:prstDash val="solid"/>
        </a:ln>
      </c:spPr>
      <c:txPr>
        <a:bodyPr/>
        <a:lstStyle/>
        <a:p>
          <a:pPr>
            <a:defRPr sz="240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1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30" b="1" i="1" u="none" strike="noStrike" baseline="0">
                <a:solidFill>
                  <a:srgbClr val="000000"/>
                </a:solidFill>
                <a:latin typeface="Arial"/>
                <a:ea typeface="Arial"/>
                <a:cs typeface="Arial"/>
              </a:defRPr>
            </a:pPr>
            <a:r>
              <a:rPr lang="en-US" sz="2030" baseline="0"/>
              <a:t>Fusarium oxysporum</a:t>
            </a:r>
          </a:p>
        </c:rich>
      </c:tx>
      <c:layout>
        <c:manualLayout>
          <c:xMode val="edge"/>
          <c:yMode val="edge"/>
          <c:x val="0.35202086049543679"/>
          <c:y val="2.8462998102466792E-2"/>
        </c:manualLayout>
      </c:layout>
      <c:overlay val="0"/>
      <c:spPr>
        <a:noFill/>
        <a:ln w="25400">
          <a:noFill/>
        </a:ln>
      </c:spPr>
    </c:title>
    <c:autoTitleDeleted val="0"/>
    <c:plotArea>
      <c:layout>
        <c:manualLayout>
          <c:layoutTarget val="inner"/>
          <c:xMode val="edge"/>
          <c:yMode val="edge"/>
          <c:x val="0.12284384428581943"/>
          <c:y val="9.6684400936369444E-2"/>
          <c:w val="0.82138200782268578"/>
          <c:h val="0.71410499683744466"/>
        </c:manualLayout>
      </c:layout>
      <c:barChart>
        <c:barDir val="col"/>
        <c:grouping val="clustered"/>
        <c:varyColors val="0"/>
        <c:ser>
          <c:idx val="0"/>
          <c:order val="0"/>
          <c:spPr>
            <a:solidFill>
              <a:srgbClr val="9999FF"/>
            </a:solidFill>
            <a:ln w="12700">
              <a:solidFill>
                <a:srgbClr val="000000"/>
              </a:solidFill>
              <a:prstDash val="solid"/>
            </a:ln>
          </c:spPr>
          <c:invertIfNegative val="0"/>
          <c:errBars>
            <c:errBarType val="both"/>
            <c:errValType val="cust"/>
            <c:noEndCap val="0"/>
            <c:plus>
              <c:numLit>
                <c:formatCode>General</c:formatCode>
                <c:ptCount val="1"/>
                <c:pt idx="0">
                  <c:v>1.7</c:v>
                </c:pt>
              </c:numLit>
            </c:plus>
            <c:minus>
              <c:numLit>
                <c:formatCode>General</c:formatCode>
                <c:ptCount val="1"/>
                <c:pt idx="0">
                  <c:v>1.7</c:v>
                </c:pt>
              </c:numLit>
            </c:minus>
            <c:spPr>
              <a:ln w="12700">
                <a:solidFill>
                  <a:srgbClr val="000000"/>
                </a:solidFill>
                <a:prstDash val="solid"/>
              </a:ln>
            </c:spPr>
          </c:errBars>
          <c:cat>
            <c:strRef>
              <c:f>Sheet1!$AG$58:$AG$59</c:f>
              <c:strCache>
                <c:ptCount val="2"/>
                <c:pt idx="0">
                  <c:v>Pic, 300 lbs/a, flat</c:v>
                </c:pt>
                <c:pt idx="1">
                  <c:v>Untreated</c:v>
                </c:pt>
              </c:strCache>
            </c:strRef>
          </c:cat>
          <c:val>
            <c:numRef>
              <c:f>Sheet1!$AH$58:$AH$59</c:f>
              <c:numCache>
                <c:formatCode>General</c:formatCode>
                <c:ptCount val="2"/>
              </c:numCache>
            </c:numRef>
          </c:val>
          <c:extLst xmlns:c16r2="http://schemas.microsoft.com/office/drawing/2015/06/chart">
            <c:ext xmlns:c16="http://schemas.microsoft.com/office/drawing/2014/chart" uri="{C3380CC4-5D6E-409C-BE32-E72D297353CC}">
              <c16:uniqueId val="{00000000-C701-4F16-80C4-605A9776ADC5}"/>
            </c:ext>
          </c:extLst>
        </c:ser>
        <c:ser>
          <c:idx val="1"/>
          <c:order val="1"/>
          <c:spPr>
            <a:solidFill>
              <a:srgbClr val="993366"/>
            </a:solidFill>
            <a:ln w="12700">
              <a:solidFill>
                <a:srgbClr val="000000"/>
              </a:solidFill>
              <a:prstDash val="solid"/>
            </a:ln>
          </c:spPr>
          <c:invertIfNegative val="0"/>
          <c:dPt>
            <c:idx val="1"/>
            <c:invertIfNegative val="0"/>
            <c:bubble3D val="0"/>
            <c:spPr>
              <a:solidFill>
                <a:schemeClr val="bg1">
                  <a:lumMod val="95000"/>
                </a:schemeClr>
              </a:solidFill>
              <a:ln w="12700">
                <a:solidFill>
                  <a:srgbClr val="000000"/>
                </a:solidFill>
                <a:prstDash val="solid"/>
              </a:ln>
            </c:spPr>
            <c:extLst xmlns:c16r2="http://schemas.microsoft.com/office/drawing/2015/06/chart">
              <c:ext xmlns:c16="http://schemas.microsoft.com/office/drawing/2014/chart" uri="{C3380CC4-5D6E-409C-BE32-E72D297353CC}">
                <c16:uniqueId val="{00000000-A87C-41D3-A33D-C7A8B5DE9AF4}"/>
              </c:ext>
            </c:extLst>
          </c:dPt>
          <c:errBars>
            <c:errBarType val="plus"/>
            <c:errValType val="cust"/>
            <c:noEndCap val="0"/>
            <c:plus>
              <c:numLit>
                <c:formatCode>General</c:formatCode>
                <c:ptCount val="1"/>
                <c:pt idx="0">
                  <c:v>178</c:v>
                </c:pt>
              </c:numLit>
            </c:plus>
            <c:spPr>
              <a:solidFill>
                <a:srgbClr val="993366"/>
              </a:solidFill>
              <a:ln w="12700">
                <a:solidFill>
                  <a:srgbClr val="000000"/>
                </a:solidFill>
                <a:prstDash val="solid"/>
              </a:ln>
            </c:spPr>
          </c:errBars>
          <c:cat>
            <c:strRef>
              <c:f>Sheet1!$AG$58:$AG$59</c:f>
              <c:strCache>
                <c:ptCount val="2"/>
                <c:pt idx="0">
                  <c:v>Pic, 300 lbs/a, flat</c:v>
                </c:pt>
                <c:pt idx="1">
                  <c:v>Untreated</c:v>
                </c:pt>
              </c:strCache>
            </c:strRef>
          </c:cat>
          <c:val>
            <c:numRef>
              <c:f>Sheet1!$AI$58:$AI$59</c:f>
              <c:numCache>
                <c:formatCode>General</c:formatCode>
                <c:ptCount val="2"/>
                <c:pt idx="0">
                  <c:v>245</c:v>
                </c:pt>
                <c:pt idx="1">
                  <c:v>1045</c:v>
                </c:pt>
              </c:numCache>
            </c:numRef>
          </c:val>
          <c:extLst xmlns:c16r2="http://schemas.microsoft.com/office/drawing/2015/06/chart">
            <c:ext xmlns:c16="http://schemas.microsoft.com/office/drawing/2014/chart" uri="{C3380CC4-5D6E-409C-BE32-E72D297353CC}">
              <c16:uniqueId val="{00000001-C701-4F16-80C4-605A9776ADC5}"/>
            </c:ext>
          </c:extLst>
        </c:ser>
        <c:dLbls>
          <c:showLegendKey val="0"/>
          <c:showVal val="0"/>
          <c:showCatName val="0"/>
          <c:showSerName val="0"/>
          <c:showPercent val="0"/>
          <c:showBubbleSize val="0"/>
        </c:dLbls>
        <c:gapWidth val="150"/>
        <c:axId val="203431424"/>
        <c:axId val="203415552"/>
      </c:barChart>
      <c:catAx>
        <c:axId val="20343142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870" b="1" i="0" u="none" strike="noStrike" baseline="0">
                <a:solidFill>
                  <a:srgbClr val="000000"/>
                </a:solidFill>
                <a:latin typeface="Arial"/>
                <a:ea typeface="Arial"/>
                <a:cs typeface="Arial"/>
              </a:defRPr>
            </a:pPr>
            <a:endParaRPr lang="en-US"/>
          </a:p>
        </c:txPr>
        <c:crossAx val="203415552"/>
        <c:crosses val="autoZero"/>
        <c:auto val="1"/>
        <c:lblAlgn val="ctr"/>
        <c:lblOffset val="100"/>
        <c:tickLblSkip val="1"/>
        <c:tickMarkSkip val="1"/>
        <c:noMultiLvlLbl val="0"/>
      </c:catAx>
      <c:valAx>
        <c:axId val="203415552"/>
        <c:scaling>
          <c:orientation val="minMax"/>
          <c:min val="0"/>
        </c:scaling>
        <c:delete val="0"/>
        <c:axPos val="l"/>
        <c:majorGridlines>
          <c:spPr>
            <a:ln w="3175">
              <a:solidFill>
                <a:srgbClr val="000000"/>
              </a:solidFill>
              <a:prstDash val="solid"/>
            </a:ln>
          </c:spPr>
        </c:majorGridlines>
        <c:title>
          <c:tx>
            <c:rich>
              <a:bodyPr/>
              <a:lstStyle/>
              <a:p>
                <a:pPr>
                  <a:defRPr sz="1025" b="1" i="0" u="none" strike="noStrike" baseline="0">
                    <a:solidFill>
                      <a:srgbClr val="000000"/>
                    </a:solidFill>
                    <a:latin typeface="Arial"/>
                    <a:ea typeface="Arial"/>
                    <a:cs typeface="Arial"/>
                  </a:defRPr>
                </a:pPr>
                <a:r>
                  <a:rPr lang="en-US"/>
                  <a:t>CFUs/g soil</a:t>
                </a:r>
              </a:p>
            </c:rich>
          </c:tx>
          <c:layout>
            <c:manualLayout>
              <c:xMode val="edge"/>
              <c:yMode val="edge"/>
              <c:x val="1.8252933507170794E-2"/>
              <c:y val="0.347248576850094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03431424"/>
        <c:crosses val="autoZero"/>
        <c:crossBetween val="between"/>
      </c:valAx>
      <c:spPr>
        <a:solidFill>
          <a:schemeClr val="bg1"/>
        </a:solidFill>
        <a:ln w="12700">
          <a:solidFill>
            <a:srgbClr val="808080"/>
          </a:solidFill>
          <a:prstDash val="solid"/>
        </a:ln>
      </c:spPr>
    </c:plotArea>
    <c:plotVisOnly val="1"/>
    <c:dispBlanksAs val="gap"/>
    <c:showDLblsOverMax val="0"/>
  </c:chart>
  <c:spPr>
    <a:solidFill>
      <a:schemeClr val="bg1"/>
    </a:solidFill>
    <a:ln w="3175">
      <a:no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278215223097111E-2"/>
          <c:y val="6.9444444444444448E-2"/>
          <c:w val="0.87427734033245841"/>
          <c:h val="0.84731481481481485"/>
        </c:manualLayout>
      </c:layout>
      <c:barChart>
        <c:barDir val="col"/>
        <c:grouping val="clustered"/>
        <c:varyColors val="0"/>
        <c:ser>
          <c:idx val="0"/>
          <c:order val="0"/>
          <c:tx>
            <c:strRef>
              <c:f>Sheet1!$P$15</c:f>
              <c:strCache>
                <c:ptCount val="1"/>
                <c:pt idx="0">
                  <c:v>6 inch</c:v>
                </c:pt>
              </c:strCache>
            </c:strRef>
          </c:tx>
          <c:spPr>
            <a:solidFill>
              <a:sysClr val="window" lastClr="FFFFFF"/>
            </a:solidFill>
            <a:ln>
              <a:solidFill>
                <a:sysClr val="windowText" lastClr="000000"/>
              </a:solidFill>
            </a:ln>
            <a:effectLst/>
          </c:spPr>
          <c:invertIfNegative val="0"/>
          <c:cat>
            <c:strRef>
              <c:f>Sheet1!$O$16:$O$17</c:f>
              <c:strCache>
                <c:ptCount val="2"/>
                <c:pt idx="0">
                  <c:v>Center</c:v>
                </c:pt>
                <c:pt idx="1">
                  <c:v>Shoulder</c:v>
                </c:pt>
              </c:strCache>
            </c:strRef>
          </c:cat>
          <c:val>
            <c:numRef>
              <c:f>Sheet1!$P$16:$P$17</c:f>
              <c:numCache>
                <c:formatCode>General</c:formatCode>
                <c:ptCount val="2"/>
                <c:pt idx="0">
                  <c:v>0</c:v>
                </c:pt>
                <c:pt idx="1">
                  <c:v>843.8818565400843</c:v>
                </c:pt>
              </c:numCache>
            </c:numRef>
          </c:val>
          <c:extLst xmlns:c16r2="http://schemas.microsoft.com/office/drawing/2015/06/chart">
            <c:ext xmlns:c16="http://schemas.microsoft.com/office/drawing/2014/chart" uri="{C3380CC4-5D6E-409C-BE32-E72D297353CC}">
              <c16:uniqueId val="{00000000-D189-4166-B727-A3621E65EA79}"/>
            </c:ext>
          </c:extLst>
        </c:ser>
        <c:ser>
          <c:idx val="1"/>
          <c:order val="1"/>
          <c:tx>
            <c:strRef>
              <c:f>Sheet1!$Q$15</c:f>
              <c:strCache>
                <c:ptCount val="1"/>
                <c:pt idx="0">
                  <c:v>12 inch</c:v>
                </c:pt>
              </c:strCache>
            </c:strRef>
          </c:tx>
          <c:spPr>
            <a:solidFill>
              <a:schemeClr val="bg1">
                <a:lumMod val="75000"/>
              </a:schemeClr>
            </a:solidFill>
            <a:ln>
              <a:solidFill>
                <a:schemeClr val="tx1"/>
              </a:solidFill>
            </a:ln>
            <a:effectLst/>
          </c:spPr>
          <c:invertIfNegative val="0"/>
          <c:cat>
            <c:strRef>
              <c:f>Sheet1!$O$16:$O$17</c:f>
              <c:strCache>
                <c:ptCount val="2"/>
                <c:pt idx="0">
                  <c:v>Center</c:v>
                </c:pt>
                <c:pt idx="1">
                  <c:v>Shoulder</c:v>
                </c:pt>
              </c:strCache>
            </c:strRef>
          </c:cat>
          <c:val>
            <c:numRef>
              <c:f>Sheet1!$Q$16:$Q$17</c:f>
              <c:numCache>
                <c:formatCode>General</c:formatCode>
                <c:ptCount val="2"/>
                <c:pt idx="0">
                  <c:v>0</c:v>
                </c:pt>
                <c:pt idx="1">
                  <c:v>4641.3502109704641</c:v>
                </c:pt>
              </c:numCache>
            </c:numRef>
          </c:val>
          <c:extLst xmlns:c16r2="http://schemas.microsoft.com/office/drawing/2015/06/chart">
            <c:ext xmlns:c16="http://schemas.microsoft.com/office/drawing/2014/chart" uri="{C3380CC4-5D6E-409C-BE32-E72D297353CC}">
              <c16:uniqueId val="{00000001-D189-4166-B727-A3621E65EA79}"/>
            </c:ext>
          </c:extLst>
        </c:ser>
        <c:dLbls>
          <c:showLegendKey val="0"/>
          <c:showVal val="0"/>
          <c:showCatName val="0"/>
          <c:showSerName val="0"/>
          <c:showPercent val="0"/>
          <c:showBubbleSize val="0"/>
        </c:dLbls>
        <c:gapWidth val="219"/>
        <c:overlap val="-27"/>
        <c:axId val="204505600"/>
        <c:axId val="196871872"/>
      </c:barChart>
      <c:catAx>
        <c:axId val="204505600"/>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71872"/>
        <c:crosses val="autoZero"/>
        <c:auto val="1"/>
        <c:lblAlgn val="ctr"/>
        <c:lblOffset val="100"/>
        <c:noMultiLvlLbl val="0"/>
      </c:catAx>
      <c:valAx>
        <c:axId val="19687187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505600"/>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88355301982666"/>
          <c:y val="4.3939521961760646E-2"/>
          <c:w val="0.72663696582881032"/>
          <c:h val="0.85507997387118784"/>
        </c:manualLayout>
      </c:layout>
      <c:lineChart>
        <c:grouping val="standard"/>
        <c:varyColors val="0"/>
        <c:ser>
          <c:idx val="0"/>
          <c:order val="0"/>
          <c:tx>
            <c:strRef>
              <c:f>'Sheet 1'!$AE$6</c:f>
              <c:strCache>
                <c:ptCount val="1"/>
                <c:pt idx="0">
                  <c:v>250 lbs/A</c:v>
                </c:pt>
              </c:strCache>
            </c:strRef>
          </c:tx>
          <c:spPr>
            <a:ln w="41275" cap="rnd">
              <a:solidFill>
                <a:srgbClr val="FF0000"/>
              </a:solidFill>
              <a:round/>
            </a:ln>
            <a:effectLst/>
          </c:spPr>
          <c:marker>
            <c:symbol val="none"/>
          </c:marker>
          <c:cat>
            <c:numRef>
              <c:f>'Sheet 1'!$AF$5:$AH$5</c:f>
              <c:numCache>
                <c:formatCode>d\-mmm</c:formatCode>
                <c:ptCount val="3"/>
                <c:pt idx="1">
                  <c:v>43424</c:v>
                </c:pt>
                <c:pt idx="2">
                  <c:v>43446</c:v>
                </c:pt>
              </c:numCache>
            </c:numRef>
          </c:cat>
          <c:val>
            <c:numRef>
              <c:f>'Sheet 1'!$AF$6:$AH$6</c:f>
              <c:numCache>
                <c:formatCode>General</c:formatCode>
                <c:ptCount val="3"/>
                <c:pt idx="1">
                  <c:v>194</c:v>
                </c:pt>
                <c:pt idx="2">
                  <c:v>334</c:v>
                </c:pt>
              </c:numCache>
            </c:numRef>
          </c:val>
          <c:smooth val="0"/>
          <c:extLst xmlns:c16r2="http://schemas.microsoft.com/office/drawing/2015/06/chart">
            <c:ext xmlns:c16="http://schemas.microsoft.com/office/drawing/2014/chart" uri="{C3380CC4-5D6E-409C-BE32-E72D297353CC}">
              <c16:uniqueId val="{00000000-E00C-4343-9C81-BBE8AEA1B6E1}"/>
            </c:ext>
          </c:extLst>
        </c:ser>
        <c:ser>
          <c:idx val="1"/>
          <c:order val="1"/>
          <c:tx>
            <c:strRef>
              <c:f>'Sheet 1'!$AE$7</c:f>
              <c:strCache>
                <c:ptCount val="1"/>
                <c:pt idx="0">
                  <c:v>300 lbs/A</c:v>
                </c:pt>
              </c:strCache>
            </c:strRef>
          </c:tx>
          <c:spPr>
            <a:ln w="41275" cap="rnd">
              <a:solidFill>
                <a:schemeClr val="accent2"/>
              </a:solidFill>
              <a:round/>
            </a:ln>
            <a:effectLst/>
          </c:spPr>
          <c:marker>
            <c:symbol val="none"/>
          </c:marker>
          <c:cat>
            <c:numRef>
              <c:f>'Sheet 1'!$AF$5:$AH$5</c:f>
              <c:numCache>
                <c:formatCode>d\-mmm</c:formatCode>
                <c:ptCount val="3"/>
                <c:pt idx="1">
                  <c:v>43424</c:v>
                </c:pt>
                <c:pt idx="2">
                  <c:v>43446</c:v>
                </c:pt>
              </c:numCache>
            </c:numRef>
          </c:cat>
          <c:val>
            <c:numRef>
              <c:f>'Sheet 1'!$AF$7:$AH$7</c:f>
              <c:numCache>
                <c:formatCode>General</c:formatCode>
                <c:ptCount val="3"/>
                <c:pt idx="1">
                  <c:v>172</c:v>
                </c:pt>
                <c:pt idx="2">
                  <c:v>316</c:v>
                </c:pt>
              </c:numCache>
            </c:numRef>
          </c:val>
          <c:smooth val="0"/>
          <c:extLst xmlns:c16r2="http://schemas.microsoft.com/office/drawing/2015/06/chart">
            <c:ext xmlns:c16="http://schemas.microsoft.com/office/drawing/2014/chart" uri="{C3380CC4-5D6E-409C-BE32-E72D297353CC}">
              <c16:uniqueId val="{00000001-E00C-4343-9C81-BBE8AEA1B6E1}"/>
            </c:ext>
          </c:extLst>
        </c:ser>
        <c:ser>
          <c:idx val="2"/>
          <c:order val="2"/>
          <c:tx>
            <c:strRef>
              <c:f>'Sheet 1'!$AE$8</c:f>
              <c:strCache>
                <c:ptCount val="1"/>
                <c:pt idx="0">
                  <c:v>350 lbs/A</c:v>
                </c:pt>
              </c:strCache>
            </c:strRef>
          </c:tx>
          <c:spPr>
            <a:ln w="44450" cap="rnd">
              <a:solidFill>
                <a:schemeClr val="accent1"/>
              </a:solidFill>
              <a:round/>
            </a:ln>
            <a:effectLst/>
          </c:spPr>
          <c:marker>
            <c:symbol val="none"/>
          </c:marker>
          <c:cat>
            <c:numRef>
              <c:f>'Sheet 1'!$AF$5:$AH$5</c:f>
              <c:numCache>
                <c:formatCode>d\-mmm</c:formatCode>
                <c:ptCount val="3"/>
                <c:pt idx="1">
                  <c:v>43424</c:v>
                </c:pt>
                <c:pt idx="2">
                  <c:v>43446</c:v>
                </c:pt>
              </c:numCache>
            </c:numRef>
          </c:cat>
          <c:val>
            <c:numRef>
              <c:f>'Sheet 1'!$AF$8:$AH$8</c:f>
              <c:numCache>
                <c:formatCode>General</c:formatCode>
                <c:ptCount val="3"/>
                <c:pt idx="1">
                  <c:v>154</c:v>
                </c:pt>
                <c:pt idx="2">
                  <c:v>278</c:v>
                </c:pt>
              </c:numCache>
            </c:numRef>
          </c:val>
          <c:smooth val="0"/>
          <c:extLst xmlns:c16r2="http://schemas.microsoft.com/office/drawing/2015/06/chart">
            <c:ext xmlns:c16="http://schemas.microsoft.com/office/drawing/2014/chart" uri="{C3380CC4-5D6E-409C-BE32-E72D297353CC}">
              <c16:uniqueId val="{00000002-E00C-4343-9C81-BBE8AEA1B6E1}"/>
            </c:ext>
          </c:extLst>
        </c:ser>
        <c:dLbls>
          <c:showLegendKey val="0"/>
          <c:showVal val="0"/>
          <c:showCatName val="0"/>
          <c:showSerName val="0"/>
          <c:showPercent val="0"/>
          <c:showBubbleSize val="0"/>
        </c:dLbls>
        <c:marker val="1"/>
        <c:smooth val="0"/>
        <c:axId val="205698560"/>
        <c:axId val="196875328"/>
      </c:lineChart>
      <c:dateAx>
        <c:axId val="205698560"/>
        <c:scaling>
          <c:orientation val="minMax"/>
        </c:scaling>
        <c:delete val="1"/>
        <c:axPos val="b"/>
        <c:numFmt formatCode="d\-mmm" sourceLinked="1"/>
        <c:majorTickMark val="none"/>
        <c:minorTickMark val="none"/>
        <c:tickLblPos val="nextTo"/>
        <c:crossAx val="196875328"/>
        <c:crosses val="autoZero"/>
        <c:auto val="1"/>
        <c:lblOffset val="100"/>
        <c:baseTimeUnit val="days"/>
      </c:dateAx>
      <c:valAx>
        <c:axId val="196875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Canopy area, cm²</a:t>
                </a:r>
              </a:p>
            </c:rich>
          </c:tx>
          <c:layout>
            <c:manualLayout>
              <c:xMode val="edge"/>
              <c:yMode val="edge"/>
              <c:x val="1.2039124310120259E-2"/>
              <c:y val="0.36229641604659396"/>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056985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chemeClr val="tx1"/>
          </a:solidFil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17591007645785"/>
          <c:y val="0.14784252787016655"/>
          <c:w val="0.84063838487580356"/>
          <c:h val="0.74453417063362159"/>
        </c:manualLayout>
      </c:layout>
      <c:barChart>
        <c:barDir val="col"/>
        <c:grouping val="clustered"/>
        <c:varyColors val="0"/>
        <c:ser>
          <c:idx val="0"/>
          <c:order val="0"/>
          <c:tx>
            <c:v>250</c:v>
          </c:tx>
          <c:spPr>
            <a:solidFill>
              <a:schemeClr val="bg1"/>
            </a:solidFill>
            <a:ln>
              <a:noFill/>
            </a:ln>
            <a:effectLst/>
          </c:spPr>
          <c:invertIfNegative val="0"/>
          <c:cat>
            <c:numRef>
              <c:f>Sheet1!$E$26</c:f>
              <c:numCache>
                <c:formatCode>General</c:formatCode>
                <c:ptCount val="1"/>
                <c:pt idx="0">
                  <c:v>71</c:v>
                </c:pt>
              </c:numCache>
            </c:numRef>
          </c:cat>
          <c:val>
            <c:numRef>
              <c:f>Sheet1!$E$26</c:f>
              <c:numCache>
                <c:formatCode>General</c:formatCode>
                <c:ptCount val="1"/>
                <c:pt idx="0">
                  <c:v>71</c:v>
                </c:pt>
              </c:numCache>
            </c:numRef>
          </c:val>
          <c:extLst xmlns:c16r2="http://schemas.microsoft.com/office/drawing/2015/06/chart">
            <c:ext xmlns:c16="http://schemas.microsoft.com/office/drawing/2014/chart" uri="{C3380CC4-5D6E-409C-BE32-E72D297353CC}">
              <c16:uniqueId val="{00000000-7195-47F3-A3A6-66A3A72487E2}"/>
            </c:ext>
          </c:extLst>
        </c:ser>
        <c:ser>
          <c:idx val="1"/>
          <c:order val="1"/>
          <c:tx>
            <c:v>300</c:v>
          </c:tx>
          <c:spPr>
            <a:solidFill>
              <a:schemeClr val="accent2"/>
            </a:solidFill>
            <a:ln>
              <a:noFill/>
            </a:ln>
            <a:effectLst/>
          </c:spPr>
          <c:invertIfNegative val="0"/>
          <c:cat>
            <c:numRef>
              <c:f>Sheet1!$E$26</c:f>
              <c:numCache>
                <c:formatCode>General</c:formatCode>
                <c:ptCount val="1"/>
                <c:pt idx="0">
                  <c:v>71</c:v>
                </c:pt>
              </c:numCache>
            </c:numRef>
          </c:cat>
          <c:val>
            <c:numRef>
              <c:f>Sheet1!$E$27</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1-7195-47F3-A3A6-66A3A72487E2}"/>
            </c:ext>
          </c:extLst>
        </c:ser>
        <c:ser>
          <c:idx val="2"/>
          <c:order val="2"/>
          <c:tx>
            <c:v>350</c:v>
          </c:tx>
          <c:spPr>
            <a:solidFill>
              <a:srgbClr val="FF0000"/>
            </a:solidFill>
            <a:ln>
              <a:noFill/>
            </a:ln>
            <a:effectLst/>
          </c:spPr>
          <c:invertIfNegative val="0"/>
          <c:cat>
            <c:numRef>
              <c:f>Sheet1!$E$26</c:f>
              <c:numCache>
                <c:formatCode>General</c:formatCode>
                <c:ptCount val="1"/>
                <c:pt idx="0">
                  <c:v>71</c:v>
                </c:pt>
              </c:numCache>
            </c:numRef>
          </c:cat>
          <c:val>
            <c:numRef>
              <c:f>Sheet1!$E$28</c:f>
              <c:numCache>
                <c:formatCode>General</c:formatCode>
                <c:ptCount val="1"/>
                <c:pt idx="0">
                  <c:v>64</c:v>
                </c:pt>
              </c:numCache>
            </c:numRef>
          </c:val>
          <c:extLst xmlns:c16r2="http://schemas.microsoft.com/office/drawing/2015/06/chart">
            <c:ext xmlns:c16="http://schemas.microsoft.com/office/drawing/2014/chart" uri="{C3380CC4-5D6E-409C-BE32-E72D297353CC}">
              <c16:uniqueId val="{00000002-7195-47F3-A3A6-66A3A72487E2}"/>
            </c:ext>
          </c:extLst>
        </c:ser>
        <c:dLbls>
          <c:showLegendKey val="0"/>
          <c:showVal val="0"/>
          <c:showCatName val="0"/>
          <c:showSerName val="0"/>
          <c:showPercent val="0"/>
          <c:showBubbleSize val="0"/>
        </c:dLbls>
        <c:gapWidth val="150"/>
        <c:axId val="205811200"/>
        <c:axId val="190957824"/>
      </c:barChart>
      <c:catAx>
        <c:axId val="205811200"/>
        <c:scaling>
          <c:orientation val="minMax"/>
        </c:scaling>
        <c:delete val="1"/>
        <c:axPos val="b"/>
        <c:numFmt formatCode="General" sourceLinked="1"/>
        <c:majorTickMark val="none"/>
        <c:minorTickMark val="none"/>
        <c:tickLblPos val="nextTo"/>
        <c:crossAx val="190957824"/>
        <c:crosses val="autoZero"/>
        <c:auto val="1"/>
        <c:lblAlgn val="ctr"/>
        <c:lblOffset val="100"/>
        <c:noMultiLvlLbl val="0"/>
      </c:catAx>
      <c:valAx>
        <c:axId val="1909578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b="1"/>
                  <a:t>fruit#/40 plants</a:t>
                </a:r>
              </a:p>
            </c:rich>
          </c:tx>
          <c:layout>
            <c:manualLayout>
              <c:xMode val="edge"/>
              <c:yMode val="edge"/>
              <c:x val="8.5174407546882748E-3"/>
              <c:y val="0.2902156020306378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2058112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tx1"/>
          </a:solidFil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10893767282619"/>
          <c:y val="6.348295466184796E-2"/>
          <c:w val="0.60059701776408381"/>
          <c:h val="0.84720597479021498"/>
        </c:manualLayout>
      </c:layout>
      <c:lineChart>
        <c:grouping val="standard"/>
        <c:varyColors val="0"/>
        <c:ser>
          <c:idx val="0"/>
          <c:order val="0"/>
          <c:tx>
            <c:strRef>
              <c:f>'Sheet 1'!$AB$4:$AC$4</c:f>
              <c:strCache>
                <c:ptCount val="2"/>
                <c:pt idx="0">
                  <c:v>Vapam 58 gal/A</c:v>
                </c:pt>
              </c:strCache>
            </c:strRef>
          </c:tx>
          <c:spPr>
            <a:ln w="44450" cap="rnd">
              <a:solidFill>
                <a:srgbClr val="FF0000"/>
              </a:solidFill>
              <a:round/>
            </a:ln>
            <a:effectLst/>
          </c:spPr>
          <c:marker>
            <c:symbol val="none"/>
          </c:marker>
          <c:cat>
            <c:numRef>
              <c:f>'Sheet 1'!$AD$3:$AE$3</c:f>
              <c:numCache>
                <c:formatCode>d\-mmm</c:formatCode>
                <c:ptCount val="2"/>
                <c:pt idx="0">
                  <c:v>43424</c:v>
                </c:pt>
                <c:pt idx="1">
                  <c:v>43446</c:v>
                </c:pt>
              </c:numCache>
            </c:numRef>
          </c:cat>
          <c:val>
            <c:numRef>
              <c:f>'Sheet 1'!$AD$4:$AE$4</c:f>
              <c:numCache>
                <c:formatCode>General</c:formatCode>
                <c:ptCount val="2"/>
                <c:pt idx="0">
                  <c:v>360</c:v>
                </c:pt>
                <c:pt idx="1">
                  <c:v>532</c:v>
                </c:pt>
              </c:numCache>
            </c:numRef>
          </c:val>
          <c:smooth val="0"/>
          <c:extLst xmlns:c16r2="http://schemas.microsoft.com/office/drawing/2015/06/chart">
            <c:ext xmlns:c16="http://schemas.microsoft.com/office/drawing/2014/chart" uri="{C3380CC4-5D6E-409C-BE32-E72D297353CC}">
              <c16:uniqueId val="{00000000-234A-4F1C-895A-E6CCB7119A70}"/>
            </c:ext>
          </c:extLst>
        </c:ser>
        <c:ser>
          <c:idx val="1"/>
          <c:order val="1"/>
          <c:tx>
            <c:strRef>
              <c:f>'Sheet 1'!$AB$5:$AC$5</c:f>
              <c:strCache>
                <c:ptCount val="2"/>
                <c:pt idx="0">
                  <c:v>Vapam 58 fb Vapam 36</c:v>
                </c:pt>
              </c:strCache>
            </c:strRef>
          </c:tx>
          <c:spPr>
            <a:ln w="41275" cap="rnd">
              <a:solidFill>
                <a:schemeClr val="accent2"/>
              </a:solidFill>
              <a:round/>
            </a:ln>
            <a:effectLst/>
          </c:spPr>
          <c:marker>
            <c:symbol val="none"/>
          </c:marker>
          <c:cat>
            <c:numRef>
              <c:f>'Sheet 1'!$AD$3:$AE$3</c:f>
              <c:numCache>
                <c:formatCode>d\-mmm</c:formatCode>
                <c:ptCount val="2"/>
                <c:pt idx="0">
                  <c:v>43424</c:v>
                </c:pt>
                <c:pt idx="1">
                  <c:v>43446</c:v>
                </c:pt>
              </c:numCache>
            </c:numRef>
          </c:cat>
          <c:val>
            <c:numRef>
              <c:f>'Sheet 1'!$AD$5:$AE$5</c:f>
              <c:numCache>
                <c:formatCode>General</c:formatCode>
                <c:ptCount val="2"/>
                <c:pt idx="0">
                  <c:v>245</c:v>
                </c:pt>
                <c:pt idx="1">
                  <c:v>451</c:v>
                </c:pt>
              </c:numCache>
            </c:numRef>
          </c:val>
          <c:smooth val="0"/>
          <c:extLst xmlns:c16r2="http://schemas.microsoft.com/office/drawing/2015/06/chart">
            <c:ext xmlns:c16="http://schemas.microsoft.com/office/drawing/2014/chart" uri="{C3380CC4-5D6E-409C-BE32-E72D297353CC}">
              <c16:uniqueId val="{00000001-234A-4F1C-895A-E6CCB7119A70}"/>
            </c:ext>
          </c:extLst>
        </c:ser>
        <c:ser>
          <c:idx val="2"/>
          <c:order val="2"/>
          <c:tx>
            <c:strRef>
              <c:f>'Sheet 1'!$AB$6:$AC$6</c:f>
              <c:strCache>
                <c:ptCount val="2"/>
                <c:pt idx="0">
                  <c:v>Pic (300, flat) fb Vapam (36) </c:v>
                </c:pt>
              </c:strCache>
            </c:strRef>
          </c:tx>
          <c:spPr>
            <a:ln w="38100" cap="rnd">
              <a:solidFill>
                <a:schemeClr val="tx1"/>
              </a:solidFill>
              <a:round/>
            </a:ln>
            <a:effectLst/>
          </c:spPr>
          <c:marker>
            <c:symbol val="none"/>
          </c:marker>
          <c:dPt>
            <c:idx val="1"/>
            <c:bubble3D val="0"/>
            <c:spPr>
              <a:ln w="50800" cap="rnd">
                <a:solidFill>
                  <a:schemeClr val="tx1"/>
                </a:solidFill>
                <a:round/>
              </a:ln>
              <a:effectLst/>
            </c:spPr>
            <c:extLst xmlns:c16r2="http://schemas.microsoft.com/office/drawing/2015/06/chart">
              <c:ext xmlns:c16="http://schemas.microsoft.com/office/drawing/2014/chart" uri="{C3380CC4-5D6E-409C-BE32-E72D297353CC}">
                <c16:uniqueId val="{00000003-234A-4F1C-895A-E6CCB7119A70}"/>
              </c:ext>
            </c:extLst>
          </c:dPt>
          <c:cat>
            <c:numRef>
              <c:f>'Sheet 1'!$AD$3:$AE$3</c:f>
              <c:numCache>
                <c:formatCode>d\-mmm</c:formatCode>
                <c:ptCount val="2"/>
                <c:pt idx="0">
                  <c:v>43424</c:v>
                </c:pt>
                <c:pt idx="1">
                  <c:v>43446</c:v>
                </c:pt>
              </c:numCache>
            </c:numRef>
          </c:cat>
          <c:val>
            <c:numRef>
              <c:f>'Sheet 1'!$AD$6:$AE$6</c:f>
              <c:numCache>
                <c:formatCode>General</c:formatCode>
                <c:ptCount val="2"/>
                <c:pt idx="0">
                  <c:v>317</c:v>
                </c:pt>
                <c:pt idx="1">
                  <c:v>565</c:v>
                </c:pt>
              </c:numCache>
            </c:numRef>
          </c:val>
          <c:smooth val="0"/>
          <c:extLst xmlns:c16r2="http://schemas.microsoft.com/office/drawing/2015/06/chart">
            <c:ext xmlns:c16="http://schemas.microsoft.com/office/drawing/2014/chart" uri="{C3380CC4-5D6E-409C-BE32-E72D297353CC}">
              <c16:uniqueId val="{00000002-234A-4F1C-895A-E6CCB7119A70}"/>
            </c:ext>
          </c:extLst>
        </c:ser>
        <c:dLbls>
          <c:showLegendKey val="0"/>
          <c:showVal val="0"/>
          <c:showCatName val="0"/>
          <c:showSerName val="0"/>
          <c:showPercent val="0"/>
          <c:showBubbleSize val="0"/>
        </c:dLbls>
        <c:marker val="1"/>
        <c:smooth val="0"/>
        <c:axId val="206057984"/>
        <c:axId val="190960704"/>
      </c:lineChart>
      <c:dateAx>
        <c:axId val="206057984"/>
        <c:scaling>
          <c:orientation val="minMax"/>
        </c:scaling>
        <c:delete val="1"/>
        <c:axPos val="b"/>
        <c:numFmt formatCode="d\-mmm" sourceLinked="1"/>
        <c:majorTickMark val="none"/>
        <c:minorTickMark val="none"/>
        <c:tickLblPos val="nextTo"/>
        <c:crossAx val="190960704"/>
        <c:crosses val="autoZero"/>
        <c:auto val="1"/>
        <c:lblOffset val="100"/>
        <c:baseTimeUnit val="days"/>
      </c:dateAx>
      <c:valAx>
        <c:axId val="190960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r>
                  <a:rPr lang="en-US" sz="1800"/>
                  <a:t>Canopy area, cm²</a:t>
                </a:r>
              </a:p>
            </c:rich>
          </c:tx>
          <c:layout>
            <c:manualLayout>
              <c:xMode val="edge"/>
              <c:yMode val="edge"/>
              <c:x val="2.3194697749833761E-2"/>
              <c:y val="0.2970303407989459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060579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ysClr val="windowText" lastClr="000000"/>
          </a:solidFil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i="1" dirty="0"/>
              <a:t>Fusarium oxysporum </a:t>
            </a:r>
            <a:r>
              <a:rPr lang="en-US" sz="2800" dirty="0"/>
              <a:t>survivorship in sand inoculum </a:t>
            </a:r>
          </a:p>
        </c:rich>
      </c:tx>
      <c:layout/>
      <c:overlay val="0"/>
      <c:spPr>
        <a:noFill/>
        <a:ln>
          <a:noFill/>
        </a:ln>
        <a:effectLst/>
      </c:spPr>
    </c:title>
    <c:autoTitleDeleted val="0"/>
    <c:plotArea>
      <c:layout/>
      <c:barChart>
        <c:barDir val="col"/>
        <c:grouping val="clustered"/>
        <c:varyColors val="0"/>
        <c:ser>
          <c:idx val="0"/>
          <c:order val="0"/>
          <c:tx>
            <c:strRef>
              <c:f>'[Revised Vapam treatment UPDATED summary 2017.xlsx]Sheet1'!$C$14</c:f>
              <c:strCache>
                <c:ptCount val="1"/>
                <c:pt idx="0">
                  <c:v>Mean</c:v>
                </c:pt>
              </c:strCache>
            </c:strRef>
          </c:tx>
          <c:spPr>
            <a:solidFill>
              <a:schemeClr val="accent1"/>
            </a:solidFill>
            <a:ln>
              <a:noFill/>
            </a:ln>
            <a:effectLst/>
          </c:spPr>
          <c:invertIfNegative val="0"/>
          <c:errBars>
            <c:errBarType val="both"/>
            <c:errValType val="cust"/>
            <c:noEndCap val="0"/>
            <c:plus>
              <c:numRef>
                <c:f>'[Revised Vapam treatment UPDATED summary 2017.xlsx]Sheet1'!$D$15:$D$26</c:f>
                <c:numCache>
                  <c:formatCode>General</c:formatCode>
                  <c:ptCount val="12"/>
                  <c:pt idx="0">
                    <c:v>0</c:v>
                  </c:pt>
                  <c:pt idx="1">
                    <c:v>17.7734375</c:v>
                  </c:pt>
                  <c:pt idx="2">
                    <c:v>36.825845431950185</c:v>
                  </c:pt>
                  <c:pt idx="3">
                    <c:v>56.162300000000002</c:v>
                  </c:pt>
                  <c:pt idx="4">
                    <c:v>143.96938322883676</c:v>
                  </c:pt>
                  <c:pt idx="5">
                    <c:v>88.970950744523179</c:v>
                  </c:pt>
                  <c:pt idx="6">
                    <c:v>1803.2882510703896</c:v>
                  </c:pt>
                  <c:pt idx="7">
                    <c:v>5097.1169248964616</c:v>
                  </c:pt>
                  <c:pt idx="8">
                    <c:v>11291.671246592292</c:v>
                  </c:pt>
                  <c:pt idx="9">
                    <c:v>10515.578221321301</c:v>
                  </c:pt>
                  <c:pt idx="10">
                    <c:v>15566.407898502444</c:v>
                  </c:pt>
                  <c:pt idx="11">
                    <c:v>16401.260324284565</c:v>
                  </c:pt>
                </c:numCache>
              </c:numRef>
            </c:plus>
            <c:minus>
              <c:numRef>
                <c:f>'[Revised Vapam treatment UPDATED summary 2017.xlsx]Sheet1'!$D$15:$D$26</c:f>
                <c:numCache>
                  <c:formatCode>General</c:formatCode>
                  <c:ptCount val="12"/>
                  <c:pt idx="0">
                    <c:v>0</c:v>
                  </c:pt>
                  <c:pt idx="1">
                    <c:v>17.7734375</c:v>
                  </c:pt>
                  <c:pt idx="2">
                    <c:v>36.825845431950185</c:v>
                  </c:pt>
                  <c:pt idx="3">
                    <c:v>56.162300000000002</c:v>
                  </c:pt>
                  <c:pt idx="4">
                    <c:v>143.96938322883676</c:v>
                  </c:pt>
                  <c:pt idx="5">
                    <c:v>88.970950744523179</c:v>
                  </c:pt>
                  <c:pt idx="6">
                    <c:v>1803.2882510703896</c:v>
                  </c:pt>
                  <c:pt idx="7">
                    <c:v>5097.1169248964616</c:v>
                  </c:pt>
                  <c:pt idx="8">
                    <c:v>11291.671246592292</c:v>
                  </c:pt>
                  <c:pt idx="9">
                    <c:v>10515.578221321301</c:v>
                  </c:pt>
                  <c:pt idx="10">
                    <c:v>15566.407898502444</c:v>
                  </c:pt>
                  <c:pt idx="11">
                    <c:v>16401.260324284565</c:v>
                  </c:pt>
                </c:numCache>
              </c:numRef>
            </c:minus>
            <c:spPr>
              <a:noFill/>
              <a:ln w="9525" cap="flat" cmpd="sng" algn="ctr">
                <a:solidFill>
                  <a:schemeClr val="tx1">
                    <a:lumMod val="65000"/>
                    <a:lumOff val="35000"/>
                  </a:schemeClr>
                </a:solidFill>
                <a:round/>
              </a:ln>
              <a:effectLst/>
            </c:spPr>
          </c:errBars>
          <c:cat>
            <c:strRef>
              <c:f>'[Revised Vapam treatment UPDATED summary 2017.xlsx]Sheet1'!$B$15:$B$26</c:f>
              <c:strCache>
                <c:ptCount val="12"/>
                <c:pt idx="0">
                  <c:v>V+V T12</c:v>
                </c:pt>
                <c:pt idx="1">
                  <c:v>V+V B6</c:v>
                </c:pt>
                <c:pt idx="2">
                  <c:v>V T6</c:v>
                </c:pt>
                <c:pt idx="3">
                  <c:v>VL T6</c:v>
                </c:pt>
                <c:pt idx="4">
                  <c:v>V+V B12</c:v>
                </c:pt>
                <c:pt idx="5">
                  <c:v>V B6</c:v>
                </c:pt>
                <c:pt idx="6">
                  <c:v>VL T12</c:v>
                </c:pt>
                <c:pt idx="7">
                  <c:v>VL B6</c:v>
                </c:pt>
                <c:pt idx="8">
                  <c:v>V+V T6</c:v>
                </c:pt>
                <c:pt idx="9">
                  <c:v>V T12</c:v>
                </c:pt>
                <c:pt idx="10">
                  <c:v>V B12</c:v>
                </c:pt>
                <c:pt idx="11">
                  <c:v>VL B12</c:v>
                </c:pt>
              </c:strCache>
            </c:strRef>
          </c:cat>
          <c:val>
            <c:numRef>
              <c:f>'[Revised Vapam treatment UPDATED summary 2017.xlsx]Sheet1'!$C$15:$C$26</c:f>
              <c:numCache>
                <c:formatCode>General</c:formatCode>
                <c:ptCount val="12"/>
                <c:pt idx="0">
                  <c:v>0</c:v>
                </c:pt>
                <c:pt idx="1">
                  <c:v>17.7734375</c:v>
                </c:pt>
                <c:pt idx="2">
                  <c:v>55.501302083333336</c:v>
                </c:pt>
                <c:pt idx="3">
                  <c:v>132.65</c:v>
                </c:pt>
                <c:pt idx="4">
                  <c:v>160.37916666666666</c:v>
                </c:pt>
                <c:pt idx="5">
                  <c:v>238.57317708333332</c:v>
                </c:pt>
                <c:pt idx="6">
                  <c:v>3000.3564393939396</c:v>
                </c:pt>
                <c:pt idx="7">
                  <c:v>5771.8414062500005</c:v>
                </c:pt>
                <c:pt idx="8">
                  <c:v>11311.467211174244</c:v>
                </c:pt>
                <c:pt idx="9">
                  <c:v>17081.958333333332</c:v>
                </c:pt>
                <c:pt idx="10">
                  <c:v>23706.464843749996</c:v>
                </c:pt>
                <c:pt idx="11">
                  <c:v>48611.178385416657</c:v>
                </c:pt>
              </c:numCache>
            </c:numRef>
          </c:val>
          <c:extLst xmlns:c16r2="http://schemas.microsoft.com/office/drawing/2015/06/chart">
            <c:ext xmlns:c16="http://schemas.microsoft.com/office/drawing/2014/chart" uri="{C3380CC4-5D6E-409C-BE32-E72D297353CC}">
              <c16:uniqueId val="{00000000-96D5-4F2E-A4C1-82323C18C2ED}"/>
            </c:ext>
          </c:extLst>
        </c:ser>
        <c:dLbls>
          <c:showLegendKey val="0"/>
          <c:showVal val="0"/>
          <c:showCatName val="0"/>
          <c:showSerName val="0"/>
          <c:showPercent val="0"/>
          <c:showBubbleSize val="0"/>
        </c:dLbls>
        <c:gapWidth val="219"/>
        <c:overlap val="-27"/>
        <c:axId val="206312960"/>
        <c:axId val="205112448"/>
      </c:barChart>
      <c:catAx>
        <c:axId val="20631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5112448"/>
        <c:crosses val="autoZero"/>
        <c:auto val="1"/>
        <c:lblAlgn val="ctr"/>
        <c:lblOffset val="100"/>
        <c:noMultiLvlLbl val="0"/>
      </c:catAx>
      <c:valAx>
        <c:axId val="20511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6312960"/>
        <c:crosses val="autoZero"/>
        <c:crossBetween val="between"/>
      </c:valAx>
      <c:spPr>
        <a:noFill/>
        <a:ln>
          <a:noFill/>
        </a:ln>
        <a:effectLst/>
      </c:spPr>
    </c:plotArea>
    <c:plotVisOnly val="1"/>
    <c:dispBlanksAs val="gap"/>
    <c:showDLblsOverMax val="0"/>
  </c:chart>
  <c:spPr>
    <a:noFill/>
    <a:ln>
      <a:noFill/>
    </a:ln>
    <a:effectLst/>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drawings/drawing1.xml><?xml version="1.0" encoding="utf-8"?>
<c:userShapes xmlns:c="http://schemas.openxmlformats.org/drawingml/2006/chart">
  <cdr:relSizeAnchor xmlns:cdr="http://schemas.openxmlformats.org/drawingml/2006/chartDrawing">
    <cdr:from>
      <cdr:x>0.13084</cdr:x>
      <cdr:y>0.31081</cdr:y>
    </cdr:from>
    <cdr:to>
      <cdr:x>0.66978</cdr:x>
      <cdr:y>0.37584</cdr:y>
    </cdr:to>
    <cdr:sp macro="" textlink="">
      <cdr:nvSpPr>
        <cdr:cNvPr id="2" name="Text Box 6"/>
        <cdr:cNvSpPr txBox="1">
          <a:spLocks xmlns:a="http://schemas.openxmlformats.org/drawingml/2006/main" noChangeArrowheads="1"/>
        </cdr:cNvSpPr>
      </cdr:nvSpPr>
      <cdr:spPr bwMode="auto">
        <a:xfrm xmlns:a="http://schemas.openxmlformats.org/drawingml/2006/main">
          <a:off x="1066800" y="1752600"/>
          <a:ext cx="4394200" cy="36671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r>
            <a:rPr lang="en-US" dirty="0"/>
            <a:t>No significant effect of depth: 0-6” = 6-12”</a:t>
          </a:r>
        </a:p>
      </cdr:txBody>
    </cdr:sp>
  </cdr:relSizeAnchor>
</c:userShapes>
</file>

<file path=ppt/drawings/drawing2.xml><?xml version="1.0" encoding="utf-8"?>
<c:userShapes xmlns:c="http://schemas.openxmlformats.org/drawingml/2006/chart">
  <cdr:relSizeAnchor xmlns:cdr="http://schemas.openxmlformats.org/drawingml/2006/chartDrawing">
    <cdr:from>
      <cdr:x>0.84294</cdr:x>
      <cdr:y>0.2656</cdr:y>
    </cdr:from>
    <cdr:to>
      <cdr:x>0.98035</cdr:x>
      <cdr:y>0.37701</cdr:y>
    </cdr:to>
    <cdr:sp macro="" textlink="">
      <cdr:nvSpPr>
        <cdr:cNvPr id="3" name="TextBox 1">
          <a:extLst xmlns:a="http://schemas.openxmlformats.org/drawingml/2006/main">
            <a:ext uri="{FF2B5EF4-FFF2-40B4-BE49-F238E27FC236}">
              <a16:creationId xmlns="" xmlns:a16="http://schemas.microsoft.com/office/drawing/2014/main" id="{76EBEADD-6761-49FC-A0BF-5453A37B6FFC}"/>
            </a:ext>
          </a:extLst>
        </cdr:cNvPr>
        <cdr:cNvSpPr txBox="1"/>
      </cdr:nvSpPr>
      <cdr:spPr>
        <a:xfrm xmlns:a="http://schemas.openxmlformats.org/drawingml/2006/main">
          <a:off x="5720664" y="946146"/>
          <a:ext cx="932551" cy="3968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t>350</a:t>
          </a:r>
          <a:r>
            <a:rPr lang="en-US" sz="1400" b="1" baseline="0"/>
            <a:t> lbs/A</a:t>
          </a:r>
          <a:endParaRPr lang="en-US" sz="1400" b="1"/>
        </a:p>
      </cdr:txBody>
    </cdr:sp>
  </cdr:relSizeAnchor>
  <cdr:relSizeAnchor xmlns:cdr="http://schemas.openxmlformats.org/drawingml/2006/chartDrawing">
    <cdr:from>
      <cdr:x>0.84154</cdr:x>
      <cdr:y>0.18004</cdr:y>
    </cdr:from>
    <cdr:to>
      <cdr:x>0.97895</cdr:x>
      <cdr:y>0.29145</cdr:y>
    </cdr:to>
    <cdr:sp macro="" textlink="">
      <cdr:nvSpPr>
        <cdr:cNvPr id="5" name="TextBox 1">
          <a:extLst xmlns:a="http://schemas.openxmlformats.org/drawingml/2006/main">
            <a:ext uri="{FF2B5EF4-FFF2-40B4-BE49-F238E27FC236}">
              <a16:creationId xmlns="" xmlns:a16="http://schemas.microsoft.com/office/drawing/2014/main" id="{B8652853-0EAD-4809-A68B-4DBFFA8DEC8E}"/>
            </a:ext>
          </a:extLst>
        </cdr:cNvPr>
        <cdr:cNvSpPr txBox="1"/>
      </cdr:nvSpPr>
      <cdr:spPr>
        <a:xfrm xmlns:a="http://schemas.openxmlformats.org/drawingml/2006/main">
          <a:off x="5711139" y="641350"/>
          <a:ext cx="932551" cy="3968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t>300</a:t>
          </a:r>
          <a:r>
            <a:rPr lang="en-US" sz="1400" b="1" baseline="0"/>
            <a:t> lbs/A</a:t>
          </a:r>
          <a:endParaRPr lang="en-US" sz="1400" b="1"/>
        </a:p>
      </cdr:txBody>
    </cdr:sp>
  </cdr:relSizeAnchor>
  <cdr:relSizeAnchor xmlns:cdr="http://schemas.openxmlformats.org/drawingml/2006/chartDrawing">
    <cdr:from>
      <cdr:x>0.83873</cdr:x>
      <cdr:y>0.11319</cdr:y>
    </cdr:from>
    <cdr:to>
      <cdr:x>0.97614</cdr:x>
      <cdr:y>0.2246</cdr:y>
    </cdr:to>
    <cdr:sp macro="" textlink="">
      <cdr:nvSpPr>
        <cdr:cNvPr id="6" name="TextBox 1">
          <a:extLst xmlns:a="http://schemas.openxmlformats.org/drawingml/2006/main">
            <a:ext uri="{FF2B5EF4-FFF2-40B4-BE49-F238E27FC236}">
              <a16:creationId xmlns="" xmlns:a16="http://schemas.microsoft.com/office/drawing/2014/main" id="{B8652853-0EAD-4809-A68B-4DBFFA8DEC8E}"/>
            </a:ext>
          </a:extLst>
        </cdr:cNvPr>
        <cdr:cNvSpPr txBox="1"/>
      </cdr:nvSpPr>
      <cdr:spPr>
        <a:xfrm xmlns:a="http://schemas.openxmlformats.org/drawingml/2006/main">
          <a:off x="5692089" y="403225"/>
          <a:ext cx="932551" cy="3968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t>250</a:t>
          </a:r>
          <a:r>
            <a:rPr lang="en-US" sz="1400" b="1" baseline="0"/>
            <a:t> lbs/A</a:t>
          </a:r>
          <a:endParaRPr lang="en-US" sz="1400" b="1"/>
        </a:p>
      </cdr:txBody>
    </cdr:sp>
  </cdr:relSizeAnchor>
  <cdr:relSizeAnchor xmlns:cdr="http://schemas.openxmlformats.org/drawingml/2006/chartDrawing">
    <cdr:from>
      <cdr:x>0.13645</cdr:x>
      <cdr:y>0.60107</cdr:y>
    </cdr:from>
    <cdr:to>
      <cdr:x>0.27386</cdr:x>
      <cdr:y>0.71248</cdr:y>
    </cdr:to>
    <cdr:sp macro="" textlink="">
      <cdr:nvSpPr>
        <cdr:cNvPr id="8" name="TextBox 1">
          <a:extLst xmlns:a="http://schemas.openxmlformats.org/drawingml/2006/main">
            <a:ext uri="{FF2B5EF4-FFF2-40B4-BE49-F238E27FC236}">
              <a16:creationId xmlns="" xmlns:a16="http://schemas.microsoft.com/office/drawing/2014/main" id="{B8652853-0EAD-4809-A68B-4DBFFA8DEC8E}"/>
            </a:ext>
          </a:extLst>
        </cdr:cNvPr>
        <cdr:cNvSpPr txBox="1"/>
      </cdr:nvSpPr>
      <cdr:spPr>
        <a:xfrm xmlns:a="http://schemas.openxmlformats.org/drawingml/2006/main">
          <a:off x="1235365" y="2383593"/>
          <a:ext cx="1244068" cy="4418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Nov</a:t>
          </a:r>
          <a:r>
            <a:rPr lang="en-US" sz="1400" b="1" baseline="0" dirty="0"/>
            <a:t> 20</a:t>
          </a:r>
          <a:endParaRPr lang="en-US" sz="1400" b="1" dirty="0"/>
        </a:p>
      </cdr:txBody>
    </cdr:sp>
  </cdr:relSizeAnchor>
  <cdr:relSizeAnchor xmlns:cdr="http://schemas.openxmlformats.org/drawingml/2006/chartDrawing">
    <cdr:from>
      <cdr:x>0.80764</cdr:x>
      <cdr:y>0.60676</cdr:y>
    </cdr:from>
    <cdr:to>
      <cdr:x>0.94505</cdr:x>
      <cdr:y>0.71817</cdr:y>
    </cdr:to>
    <cdr:sp macro="" textlink="">
      <cdr:nvSpPr>
        <cdr:cNvPr id="9" name="TextBox 1">
          <a:extLst xmlns:a="http://schemas.openxmlformats.org/drawingml/2006/main">
            <a:ext uri="{FF2B5EF4-FFF2-40B4-BE49-F238E27FC236}">
              <a16:creationId xmlns="" xmlns:a16="http://schemas.microsoft.com/office/drawing/2014/main" id="{B8652853-0EAD-4809-A68B-4DBFFA8DEC8E}"/>
            </a:ext>
          </a:extLst>
        </cdr:cNvPr>
        <cdr:cNvSpPr txBox="1"/>
      </cdr:nvSpPr>
      <cdr:spPr>
        <a:xfrm xmlns:a="http://schemas.openxmlformats.org/drawingml/2006/main">
          <a:off x="7312149" y="2406170"/>
          <a:ext cx="1244068" cy="4418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Dec</a:t>
          </a:r>
          <a:r>
            <a:rPr lang="en-US" sz="1400" b="1" baseline="0" dirty="0"/>
            <a:t> 12</a:t>
          </a:r>
          <a:endParaRPr lang="en-US"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0.28132</cdr:x>
      <cdr:y>0.62532</cdr:y>
    </cdr:from>
    <cdr:to>
      <cdr:x>0.44443</cdr:x>
      <cdr:y>0.7449</cdr:y>
    </cdr:to>
    <cdr:sp macro="" textlink="">
      <cdr:nvSpPr>
        <cdr:cNvPr id="2" name="TextBox 1">
          <a:extLst xmlns:a="http://schemas.openxmlformats.org/drawingml/2006/main">
            <a:ext uri="{FF2B5EF4-FFF2-40B4-BE49-F238E27FC236}">
              <a16:creationId xmlns="" xmlns:a16="http://schemas.microsoft.com/office/drawing/2014/main" id="{03166897-4984-4809-9B9F-2600A927819A}"/>
            </a:ext>
          </a:extLst>
        </cdr:cNvPr>
        <cdr:cNvSpPr txBox="1"/>
      </cdr:nvSpPr>
      <cdr:spPr>
        <a:xfrm xmlns:a="http://schemas.openxmlformats.org/drawingml/2006/main">
          <a:off x="2958258" y="2805378"/>
          <a:ext cx="1715199" cy="5364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a:t>250</a:t>
          </a:r>
          <a:r>
            <a:rPr lang="en-US" sz="3200" b="1" baseline="0" dirty="0"/>
            <a:t> </a:t>
          </a:r>
          <a:r>
            <a:rPr lang="en-US" sz="3200" b="1" baseline="0" dirty="0" err="1"/>
            <a:t>lb</a:t>
          </a:r>
          <a:r>
            <a:rPr lang="en-US" sz="3200" b="1" baseline="0" dirty="0"/>
            <a:t>/A</a:t>
          </a:r>
          <a:endParaRPr lang="en-US" sz="3200" b="1" dirty="0"/>
        </a:p>
      </cdr:txBody>
    </cdr:sp>
  </cdr:relSizeAnchor>
  <cdr:relSizeAnchor xmlns:cdr="http://schemas.openxmlformats.org/drawingml/2006/chartDrawing">
    <cdr:from>
      <cdr:x>0.47513</cdr:x>
      <cdr:y>0.62564</cdr:y>
    </cdr:from>
    <cdr:to>
      <cdr:x>0.63454</cdr:x>
      <cdr:y>0.74522</cdr:y>
    </cdr:to>
    <cdr:sp macro="" textlink="">
      <cdr:nvSpPr>
        <cdr:cNvPr id="3" name="TextBox 1">
          <a:extLst xmlns:a="http://schemas.openxmlformats.org/drawingml/2006/main">
            <a:ext uri="{FF2B5EF4-FFF2-40B4-BE49-F238E27FC236}">
              <a16:creationId xmlns="" xmlns:a16="http://schemas.microsoft.com/office/drawing/2014/main" id="{88E6C976-C433-4881-A2AD-E6E3F324BE50}"/>
            </a:ext>
          </a:extLst>
        </cdr:cNvPr>
        <cdr:cNvSpPr txBox="1"/>
      </cdr:nvSpPr>
      <cdr:spPr>
        <a:xfrm xmlns:a="http://schemas.openxmlformats.org/drawingml/2006/main">
          <a:off x="4996277" y="2806806"/>
          <a:ext cx="1676292" cy="5364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b="1" baseline="0" dirty="0"/>
            <a:t>300 </a:t>
          </a:r>
          <a:r>
            <a:rPr lang="en-US" sz="3200" b="1" baseline="0" dirty="0" err="1"/>
            <a:t>lb</a:t>
          </a:r>
          <a:r>
            <a:rPr lang="en-US" sz="3200" b="1" baseline="0" dirty="0"/>
            <a:t>/A</a:t>
          </a:r>
          <a:endParaRPr lang="en-US" sz="3200" b="1" dirty="0"/>
        </a:p>
      </cdr:txBody>
    </cdr:sp>
  </cdr:relSizeAnchor>
  <cdr:relSizeAnchor xmlns:cdr="http://schemas.openxmlformats.org/drawingml/2006/chartDrawing">
    <cdr:from>
      <cdr:x>0.66621</cdr:x>
      <cdr:y>0.62281</cdr:y>
    </cdr:from>
    <cdr:to>
      <cdr:x>0.82562</cdr:x>
      <cdr:y>0.74239</cdr:y>
    </cdr:to>
    <cdr:sp macro="" textlink="">
      <cdr:nvSpPr>
        <cdr:cNvPr id="4" name="TextBox 1">
          <a:extLst xmlns:a="http://schemas.openxmlformats.org/drawingml/2006/main">
            <a:ext uri="{FF2B5EF4-FFF2-40B4-BE49-F238E27FC236}">
              <a16:creationId xmlns="" xmlns:a16="http://schemas.microsoft.com/office/drawing/2014/main" id="{88E6C976-C433-4881-A2AD-E6E3F324BE50}"/>
            </a:ext>
          </a:extLst>
        </cdr:cNvPr>
        <cdr:cNvSpPr txBox="1"/>
      </cdr:nvSpPr>
      <cdr:spPr>
        <a:xfrm xmlns:a="http://schemas.openxmlformats.org/drawingml/2006/main">
          <a:off x="7005636" y="2794106"/>
          <a:ext cx="1676292" cy="5364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b="1" dirty="0"/>
            <a:t>350</a:t>
          </a:r>
          <a:r>
            <a:rPr lang="en-US" sz="3200" b="1" baseline="0" dirty="0"/>
            <a:t> </a:t>
          </a:r>
          <a:r>
            <a:rPr lang="en-US" sz="3200" b="1" baseline="0" dirty="0" err="1"/>
            <a:t>lb</a:t>
          </a:r>
          <a:r>
            <a:rPr lang="en-US" sz="3200" b="1" baseline="0" dirty="0"/>
            <a:t>/A</a:t>
          </a:r>
          <a:endParaRPr lang="en-US" sz="32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0.13001</cdr:x>
      <cdr:y>0.85806</cdr:y>
    </cdr:from>
    <cdr:to>
      <cdr:x>0.21944</cdr:x>
      <cdr:y>0.96332</cdr:y>
    </cdr:to>
    <cdr:sp macro="" textlink="">
      <cdr:nvSpPr>
        <cdr:cNvPr id="2" name="TextBox 1">
          <a:extLst xmlns:a="http://schemas.openxmlformats.org/drawingml/2006/main">
            <a:ext uri="{FF2B5EF4-FFF2-40B4-BE49-F238E27FC236}">
              <a16:creationId xmlns="" xmlns:a16="http://schemas.microsoft.com/office/drawing/2014/main" id="{42E736E1-06D1-4B52-AF98-26281FC66702}"/>
            </a:ext>
          </a:extLst>
        </cdr:cNvPr>
        <cdr:cNvSpPr txBox="1"/>
      </cdr:nvSpPr>
      <cdr:spPr>
        <a:xfrm xmlns:a="http://schemas.openxmlformats.org/drawingml/2006/main">
          <a:off x="1264923" y="3982301"/>
          <a:ext cx="870135" cy="4885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Nov 20</a:t>
          </a:r>
        </a:p>
      </cdr:txBody>
    </cdr:sp>
  </cdr:relSizeAnchor>
  <cdr:relSizeAnchor xmlns:cdr="http://schemas.openxmlformats.org/drawingml/2006/chartDrawing">
    <cdr:from>
      <cdr:x>0.67231</cdr:x>
      <cdr:y>0.84995</cdr:y>
    </cdr:from>
    <cdr:to>
      <cdr:x>0.76175</cdr:x>
      <cdr:y>0.95522</cdr:y>
    </cdr:to>
    <cdr:sp macro="" textlink="">
      <cdr:nvSpPr>
        <cdr:cNvPr id="3" name="TextBox 1">
          <a:extLst xmlns:a="http://schemas.openxmlformats.org/drawingml/2006/main">
            <a:ext uri="{FF2B5EF4-FFF2-40B4-BE49-F238E27FC236}">
              <a16:creationId xmlns="" xmlns:a16="http://schemas.microsoft.com/office/drawing/2014/main" id="{64B9F1F1-7805-4764-B407-C2525B4BB70C}"/>
            </a:ext>
          </a:extLst>
        </cdr:cNvPr>
        <cdr:cNvSpPr txBox="1"/>
      </cdr:nvSpPr>
      <cdr:spPr>
        <a:xfrm xmlns:a="http://schemas.openxmlformats.org/drawingml/2006/main">
          <a:off x="7069704" y="3944672"/>
          <a:ext cx="940515" cy="4885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Dec 12</a:t>
          </a:r>
        </a:p>
      </cdr:txBody>
    </cdr:sp>
  </cdr:relSizeAnchor>
  <cdr:relSizeAnchor xmlns:cdr="http://schemas.openxmlformats.org/drawingml/2006/chartDrawing">
    <cdr:from>
      <cdr:x>0.71908</cdr:x>
      <cdr:y>0.04912</cdr:y>
    </cdr:from>
    <cdr:to>
      <cdr:x>0.80851</cdr:x>
      <cdr:y>0.15439</cdr:y>
    </cdr:to>
    <cdr:sp macro="" textlink="">
      <cdr:nvSpPr>
        <cdr:cNvPr id="4" name="TextBox 1">
          <a:extLst xmlns:a="http://schemas.openxmlformats.org/drawingml/2006/main">
            <a:ext uri="{FF2B5EF4-FFF2-40B4-BE49-F238E27FC236}">
              <a16:creationId xmlns="" xmlns:a16="http://schemas.microsoft.com/office/drawing/2014/main" id="{64B9F1F1-7805-4764-B407-C2525B4BB70C}"/>
            </a:ext>
          </a:extLst>
        </cdr:cNvPr>
        <cdr:cNvSpPr txBox="1"/>
      </cdr:nvSpPr>
      <cdr:spPr>
        <a:xfrm xmlns:a="http://schemas.openxmlformats.org/drawingml/2006/main">
          <a:off x="7561507" y="227975"/>
          <a:ext cx="940410" cy="4885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Pic 300</a:t>
          </a:r>
          <a:r>
            <a:rPr lang="en-US" sz="2000" b="1" baseline="0" dirty="0"/>
            <a:t> fb </a:t>
          </a:r>
          <a:r>
            <a:rPr lang="en-US" sz="2000" b="1" baseline="0" dirty="0" err="1"/>
            <a:t>Vapam</a:t>
          </a:r>
          <a:r>
            <a:rPr lang="en-US" sz="2000" b="1" baseline="0" dirty="0"/>
            <a:t> 36</a:t>
          </a:r>
          <a:endParaRPr lang="en-US" sz="2000" b="1" dirty="0"/>
        </a:p>
      </cdr:txBody>
    </cdr:sp>
  </cdr:relSizeAnchor>
  <cdr:relSizeAnchor xmlns:cdr="http://schemas.openxmlformats.org/drawingml/2006/chartDrawing">
    <cdr:from>
      <cdr:x>0.72048</cdr:x>
      <cdr:y>0.11793</cdr:y>
    </cdr:from>
    <cdr:to>
      <cdr:x>0.80992</cdr:x>
      <cdr:y>0.22319</cdr:y>
    </cdr:to>
    <cdr:sp macro="" textlink="">
      <cdr:nvSpPr>
        <cdr:cNvPr id="5" name="TextBox 1">
          <a:extLst xmlns:a="http://schemas.openxmlformats.org/drawingml/2006/main">
            <a:ext uri="{FF2B5EF4-FFF2-40B4-BE49-F238E27FC236}">
              <a16:creationId xmlns="" xmlns:a16="http://schemas.microsoft.com/office/drawing/2014/main" id="{CD704A80-32C9-4A72-B43C-246CED508A58}"/>
            </a:ext>
          </a:extLst>
        </cdr:cNvPr>
        <cdr:cNvSpPr txBox="1"/>
      </cdr:nvSpPr>
      <cdr:spPr>
        <a:xfrm xmlns:a="http://schemas.openxmlformats.org/drawingml/2006/main">
          <a:off x="7576265" y="547334"/>
          <a:ext cx="940516" cy="4885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baseline="0" dirty="0" err="1"/>
            <a:t>Vapam</a:t>
          </a:r>
          <a:r>
            <a:rPr lang="en-US" sz="2000" b="1" baseline="0" dirty="0"/>
            <a:t> 58</a:t>
          </a:r>
          <a:endParaRPr lang="en-US" sz="2000" b="1" dirty="0"/>
        </a:p>
      </cdr:txBody>
    </cdr:sp>
  </cdr:relSizeAnchor>
  <cdr:relSizeAnchor xmlns:cdr="http://schemas.openxmlformats.org/drawingml/2006/chartDrawing">
    <cdr:from>
      <cdr:x>0.71388</cdr:x>
      <cdr:y>0.26274</cdr:y>
    </cdr:from>
    <cdr:to>
      <cdr:x>0.80331</cdr:x>
      <cdr:y>0.36801</cdr:y>
    </cdr:to>
    <cdr:sp macro="" textlink="">
      <cdr:nvSpPr>
        <cdr:cNvPr id="6" name="TextBox 1">
          <a:extLst xmlns:a="http://schemas.openxmlformats.org/drawingml/2006/main">
            <a:ext uri="{FF2B5EF4-FFF2-40B4-BE49-F238E27FC236}">
              <a16:creationId xmlns="" xmlns:a16="http://schemas.microsoft.com/office/drawing/2014/main" id="{CD704A80-32C9-4A72-B43C-246CED508A58}"/>
            </a:ext>
          </a:extLst>
        </cdr:cNvPr>
        <cdr:cNvSpPr txBox="1"/>
      </cdr:nvSpPr>
      <cdr:spPr>
        <a:xfrm xmlns:a="http://schemas.openxmlformats.org/drawingml/2006/main">
          <a:off x="7506871" y="1219380"/>
          <a:ext cx="940411" cy="4885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baseline="0" dirty="0" err="1"/>
            <a:t>Vapam</a:t>
          </a:r>
          <a:r>
            <a:rPr lang="en-US" sz="2000" b="1" baseline="0" dirty="0"/>
            <a:t> 58 fb </a:t>
          </a:r>
          <a:r>
            <a:rPr lang="en-US" sz="2000" b="1" baseline="0" dirty="0" err="1"/>
            <a:t>Vapam</a:t>
          </a:r>
          <a:r>
            <a:rPr lang="en-US" sz="2000" b="1" baseline="0" dirty="0"/>
            <a:t> 36</a:t>
          </a:r>
          <a:endParaRPr lang="en-US" sz="2000" b="1" dirty="0"/>
        </a:p>
      </cdr:txBody>
    </cdr:sp>
  </cdr:relSizeAnchor>
  <cdr:relSizeAnchor xmlns:cdr="http://schemas.openxmlformats.org/drawingml/2006/chartDrawing">
    <cdr:from>
      <cdr:x>0.64625</cdr:x>
      <cdr:y>0.0743</cdr:y>
    </cdr:from>
    <cdr:to>
      <cdr:x>0.73569</cdr:x>
      <cdr:y>0.17956</cdr:y>
    </cdr:to>
    <cdr:sp macro="" textlink="">
      <cdr:nvSpPr>
        <cdr:cNvPr id="7" name="TextBox 1">
          <a:extLst xmlns:a="http://schemas.openxmlformats.org/drawingml/2006/main">
            <a:ext uri="{FF2B5EF4-FFF2-40B4-BE49-F238E27FC236}">
              <a16:creationId xmlns="" xmlns:a16="http://schemas.microsoft.com/office/drawing/2014/main" id="{CD704A80-32C9-4A72-B43C-246CED508A58}"/>
            </a:ext>
          </a:extLst>
        </cdr:cNvPr>
        <cdr:cNvSpPr txBox="1"/>
      </cdr:nvSpPr>
      <cdr:spPr>
        <a:xfrm xmlns:a="http://schemas.openxmlformats.org/drawingml/2006/main">
          <a:off x="6795725" y="344833"/>
          <a:ext cx="940516" cy="4885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a</a:t>
          </a:r>
        </a:p>
      </cdr:txBody>
    </cdr:sp>
  </cdr:relSizeAnchor>
  <cdr:relSizeAnchor xmlns:cdr="http://schemas.openxmlformats.org/drawingml/2006/chartDrawing">
    <cdr:from>
      <cdr:x>0.6413</cdr:x>
      <cdr:y>0.19032</cdr:y>
    </cdr:from>
    <cdr:to>
      <cdr:x>0.74404</cdr:x>
      <cdr:y>0.29558</cdr:y>
    </cdr:to>
    <cdr:sp macro="" textlink="">
      <cdr:nvSpPr>
        <cdr:cNvPr id="9" name="TextBox 1">
          <a:extLst xmlns:a="http://schemas.openxmlformats.org/drawingml/2006/main">
            <a:ext uri="{FF2B5EF4-FFF2-40B4-BE49-F238E27FC236}">
              <a16:creationId xmlns="" xmlns:a16="http://schemas.microsoft.com/office/drawing/2014/main" id="{36BD10DF-3E94-4F93-AED8-EC316531AB09}"/>
            </a:ext>
          </a:extLst>
        </cdr:cNvPr>
        <cdr:cNvSpPr txBox="1"/>
      </cdr:nvSpPr>
      <cdr:spPr>
        <a:xfrm xmlns:a="http://schemas.openxmlformats.org/drawingml/2006/main">
          <a:off x="6743702" y="883305"/>
          <a:ext cx="1080326" cy="4885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ab</a:t>
          </a:r>
        </a:p>
      </cdr:txBody>
    </cdr:sp>
  </cdr:relSizeAnchor>
  <cdr:relSizeAnchor xmlns:cdr="http://schemas.openxmlformats.org/drawingml/2006/chartDrawing">
    <cdr:from>
      <cdr:x>0.64476</cdr:x>
      <cdr:y>0.29442</cdr:y>
    </cdr:from>
    <cdr:to>
      <cdr:x>0.7342</cdr:x>
      <cdr:y>0.39969</cdr:y>
    </cdr:to>
    <cdr:sp macro="" textlink="">
      <cdr:nvSpPr>
        <cdr:cNvPr id="10" name="TextBox 1">
          <a:extLst xmlns:a="http://schemas.openxmlformats.org/drawingml/2006/main">
            <a:ext uri="{FF2B5EF4-FFF2-40B4-BE49-F238E27FC236}">
              <a16:creationId xmlns="" xmlns:a16="http://schemas.microsoft.com/office/drawing/2014/main" id="{36BD10DF-3E94-4F93-AED8-EC316531AB09}"/>
            </a:ext>
          </a:extLst>
        </cdr:cNvPr>
        <cdr:cNvSpPr txBox="1"/>
      </cdr:nvSpPr>
      <cdr:spPr>
        <a:xfrm xmlns:a="http://schemas.openxmlformats.org/drawingml/2006/main">
          <a:off x="6779993" y="1366431"/>
          <a:ext cx="940515" cy="4885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b</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9520C-4A78-4FB9-A11F-B0FB7B2736D2}"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B02A6-4F8B-4F62-94F7-FB7F2759A9A6}" type="slidenum">
              <a:rPr lang="en-US" smtClean="0"/>
              <a:t>‹#›</a:t>
            </a:fld>
            <a:endParaRPr lang="en-US"/>
          </a:p>
        </p:txBody>
      </p:sp>
    </p:spTree>
    <p:extLst>
      <p:ext uri="{BB962C8B-B14F-4D97-AF65-F5344CB8AC3E}">
        <p14:creationId xmlns:p14="http://schemas.microsoft.com/office/powerpoint/2010/main" val="279995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 xmlns:a16="http://schemas.microsoft.com/office/drawing/2014/main" id="{DC983995-78AE-4DEF-98BD-22A29284ED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 xmlns:a16="http://schemas.microsoft.com/office/drawing/2014/main" id="{1E093D34-E590-40B8-BF4D-B2E98E38C2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Similar resuolt showed in 2014.</a:t>
            </a:r>
          </a:p>
        </p:txBody>
      </p:sp>
      <p:sp>
        <p:nvSpPr>
          <p:cNvPr id="40964" name="Slide Number Placeholder 3">
            <a:extLst>
              <a:ext uri="{FF2B5EF4-FFF2-40B4-BE49-F238E27FC236}">
                <a16:creationId xmlns="" xmlns:a16="http://schemas.microsoft.com/office/drawing/2014/main" id="{EB87ADC8-8B20-476E-B793-7D4A8DCC05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9B77FC9-475F-47C8-9787-A68EAF1C63FE}" type="slidenum">
              <a:rPr lang="en-US" altLang="en-US">
                <a:latin typeface="Arial" panose="020B0604020202020204" pitchFamily="34" charset="0"/>
              </a:rPr>
              <a:pPr eaLnBrk="1" hangingPunct="1">
                <a:spcBef>
                  <a:spcPct val="0"/>
                </a:spcBef>
              </a:pPr>
              <a:t>10</a:t>
            </a:fld>
            <a:endParaRPr lang="en-US" altLang="en-US">
              <a:latin typeface="Arial" panose="020B0604020202020204" pitchFamily="34" charset="0"/>
            </a:endParaRPr>
          </a:p>
        </p:txBody>
      </p:sp>
    </p:spTree>
    <p:extLst>
      <p:ext uri="{BB962C8B-B14F-4D97-AF65-F5344CB8AC3E}">
        <p14:creationId xmlns:p14="http://schemas.microsoft.com/office/powerpoint/2010/main" val="271505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 xmlns:a16="http://schemas.microsoft.com/office/drawing/2014/main" id="{BBECCB7E-CF8B-465E-93E5-C706A1EA1B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 xmlns:a16="http://schemas.microsoft.com/office/drawing/2014/main" id="{01714A71-7387-4A05-850B-F5ED553096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slide shoewd that the CT higher than 350 shoed in full rate under TIF. In most locations under PE, the CT value is not enougj. The TIF performace is so good and even with half rate, still higher than PE/ful. CT controll mainly occurred acover 25 cm ingenerl.</a:t>
            </a:r>
          </a:p>
        </p:txBody>
      </p:sp>
      <p:sp>
        <p:nvSpPr>
          <p:cNvPr id="41988" name="Slide Number Placeholder 3">
            <a:extLst>
              <a:ext uri="{FF2B5EF4-FFF2-40B4-BE49-F238E27FC236}">
                <a16:creationId xmlns="" xmlns:a16="http://schemas.microsoft.com/office/drawing/2014/main" id="{EF4AD8BA-C36A-4E3F-8F14-993A1EDC3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0370CC3-7556-4D5E-83FF-108A849F1272}" type="slidenum">
              <a:rPr lang="en-US" altLang="en-US">
                <a:latin typeface="Arial" panose="020B0604020202020204" pitchFamily="34" charset="0"/>
              </a:rPr>
              <a:pPr eaLnBrk="1" hangingPunct="1">
                <a:spcBef>
                  <a:spcPct val="0"/>
                </a:spcBef>
              </a:pPr>
              <a:t>11</a:t>
            </a:fld>
            <a:endParaRPr lang="en-US" altLang="en-US">
              <a:latin typeface="Arial" panose="020B0604020202020204" pitchFamily="34" charset="0"/>
            </a:endParaRPr>
          </a:p>
        </p:txBody>
      </p:sp>
    </p:spTree>
    <p:extLst>
      <p:ext uri="{BB962C8B-B14F-4D97-AF65-F5344CB8AC3E}">
        <p14:creationId xmlns:p14="http://schemas.microsoft.com/office/powerpoint/2010/main" val="210050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 xmlns:a16="http://schemas.microsoft.com/office/drawing/2014/main" id="{4B13E827-1D0E-47B7-B719-F68E4235A6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 xmlns:a16="http://schemas.microsoft.com/office/drawing/2014/main" id="{64F2C4DC-3F4E-46BB-8F33-7CEACB7B8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 xmlns:a16="http://schemas.microsoft.com/office/drawing/2014/main" id="{036AD2CB-AFA9-42F5-A5BD-44CF0420B7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ECEAECF-1A98-4E65-99AA-A41DDD12BAA2}" type="slidenum">
              <a:rPr lang="en-US" altLang="en-US">
                <a:latin typeface="Arial" panose="020B0604020202020204" pitchFamily="34" charset="0"/>
              </a:rPr>
              <a:pPr eaLnBrk="1" hangingPunct="1">
                <a:spcBef>
                  <a:spcPct val="0"/>
                </a:spcBef>
              </a:pPr>
              <a:t>13</a:t>
            </a:fld>
            <a:endParaRPr lang="en-US" altLang="en-US">
              <a:latin typeface="Arial" panose="020B0604020202020204" pitchFamily="34" charset="0"/>
            </a:endParaRPr>
          </a:p>
        </p:txBody>
      </p:sp>
    </p:spTree>
    <p:extLst>
      <p:ext uri="{BB962C8B-B14F-4D97-AF65-F5344CB8AC3E}">
        <p14:creationId xmlns:p14="http://schemas.microsoft.com/office/powerpoint/2010/main" val="203364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 xmlns:a16="http://schemas.microsoft.com/office/drawing/2014/main" id="{5BC73235-1C2D-45C1-B11C-3B3464EE4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 xmlns:a16="http://schemas.microsoft.com/office/drawing/2014/main" id="{37B3FA76-8ED9-41F3-AA3C-12C303451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 xmlns:a16="http://schemas.microsoft.com/office/drawing/2014/main" id="{D95CDB91-D804-453D-A18F-47B2285028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7A8D73-B9AB-46A1-9DD4-4B3EC7EBBD54}" type="slidenum">
              <a:rPr lang="en-US" altLang="en-US" smtClean="0"/>
              <a:pPr/>
              <a:t>27</a:t>
            </a:fld>
            <a:endParaRPr lang="en-US" altLang="en-US"/>
          </a:p>
        </p:txBody>
      </p:sp>
    </p:spTree>
    <p:extLst>
      <p:ext uri="{BB962C8B-B14F-4D97-AF65-F5344CB8AC3E}">
        <p14:creationId xmlns:p14="http://schemas.microsoft.com/office/powerpoint/2010/main" val="216896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105D14-BCDF-449D-8C42-50805E476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7ACF41F-BC7E-4874-9623-3C6D1C168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A552C28-4681-4984-BB4F-FA5DD258941B}"/>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5" name="Footer Placeholder 4">
            <a:extLst>
              <a:ext uri="{FF2B5EF4-FFF2-40B4-BE49-F238E27FC236}">
                <a16:creationId xmlns="" xmlns:a16="http://schemas.microsoft.com/office/drawing/2014/main" id="{CBD55AAD-ED07-4EF6-8F29-AE3851414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0EED90-CA86-4101-A28D-14A9EE53F628}"/>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16446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CD611-B169-4EC0-A4A2-002FF891F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08B4139-F781-4EEA-9C54-1F36F2FB93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636049-55E0-4340-9F35-8339F669ED1E}"/>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5" name="Footer Placeholder 4">
            <a:extLst>
              <a:ext uri="{FF2B5EF4-FFF2-40B4-BE49-F238E27FC236}">
                <a16:creationId xmlns="" xmlns:a16="http://schemas.microsoft.com/office/drawing/2014/main" id="{C8301B34-EB8E-411F-93C1-CF10CC818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458F321-E679-4842-A614-2B6D33F528E1}"/>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392751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7B61A72-AFE3-4CF0-BA95-75851BD634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3290D69-96B5-4148-9B43-6977BBC3AC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0CFDF0-FFB7-48A2-86BF-6BB5820F23E0}"/>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5" name="Footer Placeholder 4">
            <a:extLst>
              <a:ext uri="{FF2B5EF4-FFF2-40B4-BE49-F238E27FC236}">
                <a16:creationId xmlns="" xmlns:a16="http://schemas.microsoft.com/office/drawing/2014/main" id="{84A90A21-57D9-4F68-B4D8-00CED595D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AE3879-2083-4D61-AE87-B73AC9585C89}"/>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319277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B3B5A-5AF5-4933-94EA-E0249281F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86B5D1A-E900-4B64-8FA9-3DB7D27E49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64ADCB-87E5-4526-BF54-89257AB0E009}"/>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5" name="Footer Placeholder 4">
            <a:extLst>
              <a:ext uri="{FF2B5EF4-FFF2-40B4-BE49-F238E27FC236}">
                <a16:creationId xmlns="" xmlns:a16="http://schemas.microsoft.com/office/drawing/2014/main" id="{9D543BDA-0B12-4541-8429-130B4CEFA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1787E0-9B26-46E7-8A9F-047629459394}"/>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315270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3947B-DFDB-4536-AA2D-7758BAE463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8110294-8034-44B4-9F2F-EE83DF52B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72E94FA-5BDC-4BB7-BE6C-F484CDC46E93}"/>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5" name="Footer Placeholder 4">
            <a:extLst>
              <a:ext uri="{FF2B5EF4-FFF2-40B4-BE49-F238E27FC236}">
                <a16:creationId xmlns="" xmlns:a16="http://schemas.microsoft.com/office/drawing/2014/main" id="{4D03DC0F-4BD4-4C70-B2CC-9F6133A6D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84C18A-EB28-42FD-BF0B-05442AB75213}"/>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217214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CA8EB2-E009-4029-B8A4-BB6D3A89C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742A8E-8A7B-4C7B-9DD0-53748B4E92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5F9A214-A271-47F8-B2D1-872C75D923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3B0467C-72C0-4F63-8DBC-E3AA7F0C3EAF}"/>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6" name="Footer Placeholder 5">
            <a:extLst>
              <a:ext uri="{FF2B5EF4-FFF2-40B4-BE49-F238E27FC236}">
                <a16:creationId xmlns="" xmlns:a16="http://schemas.microsoft.com/office/drawing/2014/main" id="{5D39428E-AC6F-4789-B641-7DB0AFE81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094E4DE-058A-4EC5-A303-5D9C87C10B2C}"/>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285783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5774C-5270-4D97-B5FF-5BC94CE4D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32DBCC0-E21E-40A3-82D6-B703724C4D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D69B625-3724-4A23-A529-A1F154390A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4882F66-13EB-43BF-AFB9-F30A0F55B8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9E9AFC0-7187-4A27-AEB8-5EBB2A9FC9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647D4A4-E326-454F-8F65-E94360FEC048}"/>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8" name="Footer Placeholder 7">
            <a:extLst>
              <a:ext uri="{FF2B5EF4-FFF2-40B4-BE49-F238E27FC236}">
                <a16:creationId xmlns="" xmlns:a16="http://schemas.microsoft.com/office/drawing/2014/main" id="{78F0F1FB-335B-4976-8E4D-8C277F7E2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61D5423-8A5E-4232-9561-3C902BFABB46}"/>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134308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03B2E4-65CE-4ABC-844C-D2D0B4137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7C3D664-CFCB-4958-AC76-169D29A0540A}"/>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4" name="Footer Placeholder 3">
            <a:extLst>
              <a:ext uri="{FF2B5EF4-FFF2-40B4-BE49-F238E27FC236}">
                <a16:creationId xmlns="" xmlns:a16="http://schemas.microsoft.com/office/drawing/2014/main" id="{083B8295-2F0A-4A31-97CD-E0118CC78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C6DC260-6472-4884-84C6-D847EE5A7D0C}"/>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201926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A988DCE-70DD-4744-9D80-43FC6B40E25E}"/>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3" name="Footer Placeholder 2">
            <a:extLst>
              <a:ext uri="{FF2B5EF4-FFF2-40B4-BE49-F238E27FC236}">
                <a16:creationId xmlns="" xmlns:a16="http://schemas.microsoft.com/office/drawing/2014/main" id="{D3346E60-1C31-468E-ABC9-57674718D3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D8DFBCD-CBF8-4D40-8BF8-D7A3348BB842}"/>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427236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9F2E3-E5C7-455F-9A4F-E599EFFEC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764F61-D753-46B2-ACF3-4CE4F8CF5A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48AEEDA-6A62-4DD8-9EF9-937416832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1FE84E9-6FD1-43EA-B519-1167AC050E4E}"/>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6" name="Footer Placeholder 5">
            <a:extLst>
              <a:ext uri="{FF2B5EF4-FFF2-40B4-BE49-F238E27FC236}">
                <a16:creationId xmlns="" xmlns:a16="http://schemas.microsoft.com/office/drawing/2014/main" id="{91D8699F-B17A-43AB-A33B-D2EC4C48E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01887C5-9342-4328-A5F0-32B8258AAFC1}"/>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67694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0476A-0C88-4296-86AA-23EDEF188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6448106-6D8E-4052-8079-73D091970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BCEF64-08FF-448A-AEF9-8272CEC1D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CC4F2A1-FB8E-42D7-BCAA-7DE1736421F2}"/>
              </a:ext>
            </a:extLst>
          </p:cNvPr>
          <p:cNvSpPr>
            <a:spLocks noGrp="1"/>
          </p:cNvSpPr>
          <p:nvPr>
            <p:ph type="dt" sz="half" idx="10"/>
          </p:nvPr>
        </p:nvSpPr>
        <p:spPr/>
        <p:txBody>
          <a:bodyPr/>
          <a:lstStyle/>
          <a:p>
            <a:fld id="{B58309DF-5FEC-4272-90A3-CAF4B9BB716E}" type="datetimeFigureOut">
              <a:rPr lang="en-US" smtClean="0"/>
              <a:t>2/26/2019</a:t>
            </a:fld>
            <a:endParaRPr lang="en-US"/>
          </a:p>
        </p:txBody>
      </p:sp>
      <p:sp>
        <p:nvSpPr>
          <p:cNvPr id="6" name="Footer Placeholder 5">
            <a:extLst>
              <a:ext uri="{FF2B5EF4-FFF2-40B4-BE49-F238E27FC236}">
                <a16:creationId xmlns="" xmlns:a16="http://schemas.microsoft.com/office/drawing/2014/main" id="{886E94D5-84BD-4C4C-8ACB-3D1387FAA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6C3B25B-42DD-4C0F-AACC-3285A197E539}"/>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792482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01E927E-654F-42EC-A860-014E3394E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0F8B58-58DE-4DB0-9FDD-1542B765D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601A7B-A807-4E26-8F6D-F9FC511C4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309DF-5FEC-4272-90A3-CAF4B9BB716E}" type="datetimeFigureOut">
              <a:rPr lang="en-US" smtClean="0"/>
              <a:t>2/26/2019</a:t>
            </a:fld>
            <a:endParaRPr lang="en-US"/>
          </a:p>
        </p:txBody>
      </p:sp>
      <p:sp>
        <p:nvSpPr>
          <p:cNvPr id="5" name="Footer Placeholder 4">
            <a:extLst>
              <a:ext uri="{FF2B5EF4-FFF2-40B4-BE49-F238E27FC236}">
                <a16:creationId xmlns="" xmlns:a16="http://schemas.microsoft.com/office/drawing/2014/main" id="{B957727A-4A56-4860-85F4-055367F46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83D2C5F-72AB-4D7B-ADE2-46486B2B6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1BC35-D1E7-4B7E-B5A8-9F7BACB82CF2}" type="slidenum">
              <a:rPr lang="en-US" smtClean="0"/>
              <a:t>‹#›</a:t>
            </a:fld>
            <a:endParaRPr lang="en-US"/>
          </a:p>
        </p:txBody>
      </p:sp>
    </p:spTree>
    <p:extLst>
      <p:ext uri="{BB962C8B-B14F-4D97-AF65-F5344CB8AC3E}">
        <p14:creationId xmlns:p14="http://schemas.microsoft.com/office/powerpoint/2010/main" val="240278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824C59F-DB36-4DDD-9D41-30919D10F5FD}"/>
              </a:ext>
            </a:extLst>
          </p:cNvPr>
          <p:cNvSpPr>
            <a:spLocks noGrp="1"/>
          </p:cNvSpPr>
          <p:nvPr>
            <p:ph idx="1"/>
          </p:nvPr>
        </p:nvSpPr>
        <p:spPr/>
        <p:txBody>
          <a:bodyPr>
            <a:normAutofit/>
          </a:bodyPr>
          <a:lstStyle/>
          <a:p>
            <a:r>
              <a:rPr lang="en-US" sz="2400" dirty="0"/>
              <a:t>Ventura county</a:t>
            </a:r>
          </a:p>
        </p:txBody>
      </p:sp>
      <p:pic>
        <p:nvPicPr>
          <p:cNvPr id="5" name="Picture 4" descr="A view of a city&#10;&#10;Description generated with very high confidence">
            <a:extLst>
              <a:ext uri="{FF2B5EF4-FFF2-40B4-BE49-F238E27FC236}">
                <a16:creationId xmlns="" xmlns:a16="http://schemas.microsoft.com/office/drawing/2014/main" id="{779230EA-258D-4FF9-A703-39E8F88D6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4" y="0"/>
            <a:ext cx="12260094" cy="6858000"/>
          </a:xfrm>
          <a:prstGeom prst="rect">
            <a:avLst/>
          </a:prstGeom>
        </p:spPr>
      </p:pic>
      <p:sp>
        <p:nvSpPr>
          <p:cNvPr id="6" name="TextBox 5">
            <a:extLst>
              <a:ext uri="{FF2B5EF4-FFF2-40B4-BE49-F238E27FC236}">
                <a16:creationId xmlns="" xmlns:a16="http://schemas.microsoft.com/office/drawing/2014/main" id="{F34DD6F6-3170-4AE7-9397-2C07EAA41D3A}"/>
              </a:ext>
            </a:extLst>
          </p:cNvPr>
          <p:cNvSpPr txBox="1"/>
          <p:nvPr/>
        </p:nvSpPr>
        <p:spPr>
          <a:xfrm>
            <a:off x="6061953" y="1333372"/>
            <a:ext cx="5562998" cy="369332"/>
          </a:xfrm>
          <a:prstGeom prst="rect">
            <a:avLst/>
          </a:prstGeom>
          <a:noFill/>
        </p:spPr>
        <p:txBody>
          <a:bodyPr wrap="none" rtlCol="0">
            <a:spAutoFit/>
          </a:bodyPr>
          <a:lstStyle/>
          <a:p>
            <a:r>
              <a:rPr lang="en-US" b="1" dirty="0"/>
              <a:t>Sothern California update on soil disinfestation methods</a:t>
            </a:r>
          </a:p>
        </p:txBody>
      </p:sp>
    </p:spTree>
    <p:extLst>
      <p:ext uri="{BB962C8B-B14F-4D97-AF65-F5344CB8AC3E}">
        <p14:creationId xmlns:p14="http://schemas.microsoft.com/office/powerpoint/2010/main" val="123480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CF5000E7-676B-4FBE-9386-40BC069A69B7}"/>
              </a:ext>
            </a:extLst>
          </p:cNvPr>
          <p:cNvSpPr>
            <a:spLocks noGrp="1"/>
          </p:cNvSpPr>
          <p:nvPr>
            <p:ph type="title"/>
          </p:nvPr>
        </p:nvSpPr>
        <p:spPr>
          <a:xfrm>
            <a:off x="1676400" y="760411"/>
            <a:ext cx="3048000" cy="2192338"/>
          </a:xfrm>
        </p:spPr>
        <p:txBody>
          <a:bodyPr/>
          <a:lstStyle/>
          <a:p>
            <a:pPr algn="l"/>
            <a:r>
              <a:rPr lang="en-US" altLang="en-US" sz="2800" b="1" dirty="0">
                <a:solidFill>
                  <a:srgbClr val="FFFF00"/>
                </a:solidFill>
                <a:latin typeface="Times New Roman" panose="02020603050405020304" pitchFamily="18" charset="0"/>
                <a:cs typeface="Times New Roman" panose="02020603050405020304" pitchFamily="18" charset="0"/>
              </a:rPr>
              <a:t>2014 Oxnard trial with Tri-</a:t>
            </a:r>
            <a:r>
              <a:rPr lang="en-US" altLang="en-US" sz="2800" b="1" dirty="0" err="1">
                <a:solidFill>
                  <a:srgbClr val="FFFF00"/>
                </a:solidFill>
                <a:latin typeface="Times New Roman" panose="02020603050405020304" pitchFamily="18" charset="0"/>
                <a:cs typeface="Times New Roman" panose="02020603050405020304" pitchFamily="18" charset="0"/>
              </a:rPr>
              <a:t>Clor</a:t>
            </a:r>
            <a:r>
              <a:rPr lang="en-US" altLang="en-US" sz="2800" b="1" dirty="0">
                <a:solidFill>
                  <a:srgbClr val="FFFF00"/>
                </a:solidFill>
                <a:latin typeface="Times New Roman" panose="02020603050405020304" pitchFamily="18" charset="0"/>
                <a:cs typeface="Times New Roman" panose="02020603050405020304" pitchFamily="18" charset="0"/>
              </a:rPr>
              <a:t> EC</a:t>
            </a:r>
            <a:r>
              <a:rPr lang="en-US" altLang="en-US" sz="3200" b="1" dirty="0">
                <a:solidFill>
                  <a:schemeClr val="bg1"/>
                </a:solidFill>
                <a:latin typeface="Times New Roman" panose="02020603050405020304" pitchFamily="18" charset="0"/>
                <a:cs typeface="Times New Roman" panose="02020603050405020304" pitchFamily="18" charset="0"/>
              </a:rPr>
              <a:t/>
            </a:r>
            <a:br>
              <a:rPr lang="en-US" altLang="en-US" sz="3200" b="1" dirty="0">
                <a:solidFill>
                  <a:schemeClr val="bg1"/>
                </a:solidFill>
                <a:latin typeface="Times New Roman" panose="02020603050405020304" pitchFamily="18" charset="0"/>
                <a:cs typeface="Times New Roman" panose="02020603050405020304" pitchFamily="18" charset="0"/>
              </a:rPr>
            </a:br>
            <a:r>
              <a:rPr lang="en-US" altLang="en-US" sz="3200" b="1" dirty="0">
                <a:solidFill>
                  <a:schemeClr val="bg1"/>
                </a:solidFill>
                <a:latin typeface="Times New Roman" panose="02020603050405020304" pitchFamily="18" charset="0"/>
                <a:cs typeface="Times New Roman" panose="02020603050405020304" pitchFamily="18" charset="0"/>
              </a:rPr>
              <a:t>Full rate: </a:t>
            </a:r>
            <a:br>
              <a:rPr lang="en-US" altLang="en-US" sz="3200" b="1" dirty="0">
                <a:solidFill>
                  <a:schemeClr val="bg1"/>
                </a:solidFill>
                <a:latin typeface="Times New Roman" panose="02020603050405020304" pitchFamily="18" charset="0"/>
                <a:cs typeface="Times New Roman" panose="02020603050405020304" pitchFamily="18" charset="0"/>
              </a:rPr>
            </a:br>
            <a:r>
              <a:rPr lang="en-US" altLang="en-US" sz="3200" b="1" dirty="0">
                <a:solidFill>
                  <a:schemeClr val="bg1"/>
                </a:solidFill>
                <a:latin typeface="Times New Roman" panose="02020603050405020304" pitchFamily="18" charset="0"/>
                <a:cs typeface="Times New Roman" panose="02020603050405020304" pitchFamily="18" charset="0"/>
              </a:rPr>
              <a:t>224 </a:t>
            </a:r>
            <a:r>
              <a:rPr lang="en-US" altLang="en-US" sz="3200" b="1" dirty="0" err="1">
                <a:solidFill>
                  <a:schemeClr val="bg1"/>
                </a:solidFill>
                <a:latin typeface="Times New Roman" panose="02020603050405020304" pitchFamily="18" charset="0"/>
                <a:cs typeface="Times New Roman" panose="02020603050405020304" pitchFamily="18" charset="0"/>
              </a:rPr>
              <a:t>lbs</a:t>
            </a:r>
            <a:r>
              <a:rPr lang="en-US" altLang="en-US" sz="3200" b="1" dirty="0">
                <a:solidFill>
                  <a:schemeClr val="bg1"/>
                </a:solidFill>
                <a:latin typeface="Times New Roman" panose="02020603050405020304" pitchFamily="18" charset="0"/>
                <a:cs typeface="Times New Roman" panose="02020603050405020304" pitchFamily="18" charset="0"/>
              </a:rPr>
              <a:t>/ac</a:t>
            </a:r>
          </a:p>
        </p:txBody>
      </p:sp>
      <p:sp>
        <p:nvSpPr>
          <p:cNvPr id="4099" name="Rectangle 2">
            <a:extLst>
              <a:ext uri="{FF2B5EF4-FFF2-40B4-BE49-F238E27FC236}">
                <a16:creationId xmlns="" xmlns:a16="http://schemas.microsoft.com/office/drawing/2014/main" id="{68B1B491-B65E-4C9A-A7AB-FF9ADF90A40A}"/>
              </a:ext>
            </a:extLst>
          </p:cNvPr>
          <p:cNvSpPr>
            <a:spLocks noChangeArrowheads="1"/>
          </p:cNvSpPr>
          <p:nvPr/>
        </p:nvSpPr>
        <p:spPr bwMode="auto">
          <a:xfrm>
            <a:off x="4302734" y="3886201"/>
            <a:ext cx="7597775" cy="400050"/>
          </a:xfrm>
          <a:prstGeom prst="rect">
            <a:avLst/>
          </a:prstGeom>
          <a:solidFill>
            <a:schemeClr val="accent5">
              <a:lumMod val="40000"/>
              <a:lumOff val="60000"/>
            </a:schemeClr>
          </a:solidFill>
          <a:ln>
            <a:noFill/>
          </a:ln>
        </p:spPr>
        <p:txBody>
          <a:bodyPr wrap="none">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Symbol" panose="05050102010706020507" pitchFamily="18" charset="2"/>
              <a:buChar char="-"/>
            </a:pPr>
            <a:r>
              <a:rPr lang="en-US" altLang="en-US" sz="2000" dirty="0">
                <a:solidFill>
                  <a:srgbClr val="FFC000"/>
                </a:solidFill>
                <a:highlight>
                  <a:srgbClr val="000080"/>
                </a:highlight>
                <a:latin typeface="Calibri" panose="020F0502020204030204" pitchFamily="34" charset="0"/>
                <a:sym typeface="Symbol" panose="05050102010706020507" pitchFamily="18" charset="2"/>
              </a:rPr>
              <a:t>CT value is accumulated (fumigant concentration * fumigation time)</a:t>
            </a:r>
          </a:p>
        </p:txBody>
      </p:sp>
      <p:pic>
        <p:nvPicPr>
          <p:cNvPr id="4100" name="Picture 2">
            <a:extLst>
              <a:ext uri="{FF2B5EF4-FFF2-40B4-BE49-F238E27FC236}">
                <a16:creationId xmlns="" xmlns:a16="http://schemas.microsoft.com/office/drawing/2014/main" id="{6DEE402A-6A13-403B-A0A0-E890238182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4911"/>
          <a:stretch>
            <a:fillRect/>
          </a:stretch>
        </p:blipFill>
        <p:spPr bwMode="auto">
          <a:xfrm>
            <a:off x="4724400" y="128587"/>
            <a:ext cx="6018213"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 xmlns:a16="http://schemas.microsoft.com/office/drawing/2014/main" id="{29DC29AC-336D-4438-A61C-9703DBFF0E91}"/>
              </a:ext>
            </a:extLst>
          </p:cNvPr>
          <p:cNvSpPr/>
          <p:nvPr/>
        </p:nvSpPr>
        <p:spPr>
          <a:xfrm>
            <a:off x="5334000" y="5334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 xmlns:a16="http://schemas.microsoft.com/office/drawing/2014/main" id="{88DB212E-415D-4F6B-823C-42F33BDF8ADE}"/>
              </a:ext>
            </a:extLst>
          </p:cNvPr>
          <p:cNvSpPr/>
          <p:nvPr/>
        </p:nvSpPr>
        <p:spPr>
          <a:xfrm>
            <a:off x="5743575" y="5334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 xmlns:a16="http://schemas.microsoft.com/office/drawing/2014/main" id="{D5A92A65-234D-4DD6-9715-8FCA74FE637D}"/>
              </a:ext>
            </a:extLst>
          </p:cNvPr>
          <p:cNvSpPr/>
          <p:nvPr/>
        </p:nvSpPr>
        <p:spPr>
          <a:xfrm>
            <a:off x="6243638" y="5334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 xmlns:a16="http://schemas.microsoft.com/office/drawing/2014/main" id="{4CC71F85-8C26-4DC0-AB65-2DE2FAABEC24}"/>
              </a:ext>
            </a:extLst>
          </p:cNvPr>
          <p:cNvSpPr/>
          <p:nvPr/>
        </p:nvSpPr>
        <p:spPr>
          <a:xfrm>
            <a:off x="6705600" y="5334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 xmlns:a16="http://schemas.microsoft.com/office/drawing/2014/main" id="{712AAF8B-9256-4B19-828E-07366C3D2D78}"/>
              </a:ext>
            </a:extLst>
          </p:cNvPr>
          <p:cNvSpPr/>
          <p:nvPr/>
        </p:nvSpPr>
        <p:spPr>
          <a:xfrm>
            <a:off x="8362950" y="466725"/>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 xmlns:a16="http://schemas.microsoft.com/office/drawing/2014/main" id="{8ECAD8BC-CE19-4CBC-A99A-32C4D8648EF2}"/>
              </a:ext>
            </a:extLst>
          </p:cNvPr>
          <p:cNvSpPr/>
          <p:nvPr/>
        </p:nvSpPr>
        <p:spPr>
          <a:xfrm>
            <a:off x="9220200" y="47625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 xmlns:a16="http://schemas.microsoft.com/office/drawing/2014/main" id="{C1E0A734-F292-4BA8-B7E4-F882F6BD832C}"/>
              </a:ext>
            </a:extLst>
          </p:cNvPr>
          <p:cNvCxnSpPr/>
          <p:nvPr/>
        </p:nvCxnSpPr>
        <p:spPr>
          <a:xfrm>
            <a:off x="3733800" y="2238375"/>
            <a:ext cx="6781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17" name="TextBox 23">
            <a:extLst>
              <a:ext uri="{FF2B5EF4-FFF2-40B4-BE49-F238E27FC236}">
                <a16:creationId xmlns="" xmlns:a16="http://schemas.microsoft.com/office/drawing/2014/main" id="{08A3E61E-0017-4E0A-A9A4-7C0368E0B456}"/>
              </a:ext>
            </a:extLst>
          </p:cNvPr>
          <p:cNvSpPr txBox="1">
            <a:spLocks noChangeArrowheads="1"/>
          </p:cNvSpPr>
          <p:nvPr/>
        </p:nvSpPr>
        <p:spPr bwMode="auto">
          <a:xfrm>
            <a:off x="5224464" y="2238375"/>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12”</a:t>
            </a:r>
          </a:p>
        </p:txBody>
      </p:sp>
    </p:spTree>
    <p:extLst>
      <p:ext uri="{BB962C8B-B14F-4D97-AF65-F5344CB8AC3E}">
        <p14:creationId xmlns:p14="http://schemas.microsoft.com/office/powerpoint/2010/main" val="4621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011B17C9-DA36-4A13-AB92-2361C0E487FD}"/>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r="26839" b="35101"/>
          <a:stretch>
            <a:fillRect/>
          </a:stretch>
        </p:blipFill>
        <p:spPr bwMode="auto">
          <a:xfrm>
            <a:off x="7427914" y="268288"/>
            <a:ext cx="3013075"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itle 1">
            <a:extLst>
              <a:ext uri="{FF2B5EF4-FFF2-40B4-BE49-F238E27FC236}">
                <a16:creationId xmlns="" xmlns:a16="http://schemas.microsoft.com/office/drawing/2014/main" id="{8510BE3D-48B1-44FC-8A2A-B3C2DF417812}"/>
              </a:ext>
            </a:extLst>
          </p:cNvPr>
          <p:cNvSpPr>
            <a:spLocks noGrp="1"/>
          </p:cNvSpPr>
          <p:nvPr>
            <p:ph type="title"/>
          </p:nvPr>
        </p:nvSpPr>
        <p:spPr>
          <a:xfrm>
            <a:off x="1776413" y="3657600"/>
            <a:ext cx="2921000" cy="2192338"/>
          </a:xfrm>
        </p:spPr>
        <p:txBody>
          <a:bodyPr/>
          <a:lstStyle/>
          <a:p>
            <a:pPr algn="l"/>
            <a:r>
              <a:rPr lang="en-US" altLang="en-US" sz="2400" b="1">
                <a:latin typeface="Times New Roman" panose="02020603050405020304" pitchFamily="18" charset="0"/>
                <a:cs typeface="Times New Roman" panose="02020603050405020304" pitchFamily="18" charset="0"/>
              </a:rPr>
              <a:t>2015 Oxnard trial with Tri-Clor EC:</a:t>
            </a:r>
            <a:r>
              <a:rPr lang="en-US" altLang="en-US" sz="2800" b="1">
                <a:latin typeface="Times New Roman" panose="02020603050405020304" pitchFamily="18" charset="0"/>
                <a:cs typeface="Times New Roman" panose="02020603050405020304" pitchFamily="18" charset="0"/>
              </a:rPr>
              <a:t/>
            </a:r>
            <a:br>
              <a:rPr lang="en-US" altLang="en-US" sz="2800" b="1">
                <a:latin typeface="Times New Roman" panose="02020603050405020304" pitchFamily="18" charset="0"/>
                <a:cs typeface="Times New Roman" panose="02020603050405020304" pitchFamily="18" charset="0"/>
              </a:rPr>
            </a:br>
            <a:r>
              <a:rPr lang="en-US" altLang="en-US" sz="2000" b="1">
                <a:latin typeface="Times New Roman" panose="02020603050405020304" pitchFamily="18" charset="0"/>
                <a:cs typeface="Times New Roman" panose="02020603050405020304" pitchFamily="18" charset="0"/>
              </a:rPr>
              <a:t>full rate: 200 lbs/ac</a:t>
            </a:r>
            <a:br>
              <a:rPr lang="en-US" altLang="en-US" sz="2000" b="1">
                <a:latin typeface="Times New Roman" panose="02020603050405020304" pitchFamily="18" charset="0"/>
                <a:cs typeface="Times New Roman" panose="02020603050405020304" pitchFamily="18" charset="0"/>
              </a:rPr>
            </a:br>
            <a:r>
              <a:rPr lang="en-US" altLang="en-US" sz="2000" b="1">
                <a:latin typeface="Times New Roman" panose="02020603050405020304" pitchFamily="18" charset="0"/>
                <a:cs typeface="Times New Roman" panose="02020603050405020304" pitchFamily="18" charset="0"/>
              </a:rPr>
              <a:t>half rate: 100 lbs/ac</a:t>
            </a:r>
          </a:p>
        </p:txBody>
      </p:sp>
      <p:pic>
        <p:nvPicPr>
          <p:cNvPr id="5125" name="Picture 3">
            <a:extLst>
              <a:ext uri="{FF2B5EF4-FFF2-40B4-BE49-F238E27FC236}">
                <a16:creationId xmlns="" xmlns:a16="http://schemas.microsoft.com/office/drawing/2014/main" id="{0DA8C1E3-0233-4EF4-B2F7-FF291FB683A2}"/>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r="5389" b="34579"/>
          <a:stretch>
            <a:fillRect/>
          </a:stretch>
        </p:blipFill>
        <p:spPr bwMode="auto">
          <a:xfrm>
            <a:off x="4697414" y="266701"/>
            <a:ext cx="3013075"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4">
            <a:extLst>
              <a:ext uri="{FF2B5EF4-FFF2-40B4-BE49-F238E27FC236}">
                <a16:creationId xmlns="" xmlns:a16="http://schemas.microsoft.com/office/drawing/2014/main" id="{5BA52F20-9DD4-4F66-B359-4BB501E9BD9B}"/>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r="29350"/>
          <a:stretch>
            <a:fillRect/>
          </a:stretch>
        </p:blipFill>
        <p:spPr bwMode="auto">
          <a:xfrm>
            <a:off x="2082801" y="268288"/>
            <a:ext cx="2835275"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a:extLst>
              <a:ext uri="{FF2B5EF4-FFF2-40B4-BE49-F238E27FC236}">
                <a16:creationId xmlns="" xmlns:a16="http://schemas.microsoft.com/office/drawing/2014/main" id="{D5EDE4B3-1974-45D5-8256-4FC50B241416}"/>
              </a:ext>
            </a:extLst>
          </p:cNvPr>
          <p:cNvSpPr/>
          <p:nvPr/>
        </p:nvSpPr>
        <p:spPr>
          <a:xfrm>
            <a:off x="3048000" y="6858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 xmlns:a16="http://schemas.microsoft.com/office/drawing/2014/main" id="{6A3DE133-2C31-429C-AA2D-EE1E1A9667FA}"/>
              </a:ext>
            </a:extLst>
          </p:cNvPr>
          <p:cNvSpPr/>
          <p:nvPr/>
        </p:nvSpPr>
        <p:spPr>
          <a:xfrm>
            <a:off x="4171950" y="6858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 xmlns:a16="http://schemas.microsoft.com/office/drawing/2014/main" id="{251360CC-3617-4F75-9220-C3470B0ACF94}"/>
              </a:ext>
            </a:extLst>
          </p:cNvPr>
          <p:cNvSpPr/>
          <p:nvPr/>
        </p:nvSpPr>
        <p:spPr>
          <a:xfrm>
            <a:off x="8686800" y="74295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 xmlns:a16="http://schemas.microsoft.com/office/drawing/2014/main" id="{A713DFAC-CB86-48D9-BB11-A5E03A9B864C}"/>
              </a:ext>
            </a:extLst>
          </p:cNvPr>
          <p:cNvSpPr/>
          <p:nvPr/>
        </p:nvSpPr>
        <p:spPr>
          <a:xfrm>
            <a:off x="5781675" y="7239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 xmlns:a16="http://schemas.microsoft.com/office/drawing/2014/main" id="{DEB076FD-5902-447E-B743-7D788C366631}"/>
              </a:ext>
            </a:extLst>
          </p:cNvPr>
          <p:cNvSpPr/>
          <p:nvPr/>
        </p:nvSpPr>
        <p:spPr>
          <a:xfrm>
            <a:off x="6781800" y="72390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 xmlns:a16="http://schemas.microsoft.com/office/drawing/2014/main" id="{E87AE376-4B69-42A1-9189-D34AC61EE6E9}"/>
              </a:ext>
            </a:extLst>
          </p:cNvPr>
          <p:cNvSpPr/>
          <p:nvPr/>
        </p:nvSpPr>
        <p:spPr>
          <a:xfrm>
            <a:off x="8229600" y="74295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a:extLst>
              <a:ext uri="{FF2B5EF4-FFF2-40B4-BE49-F238E27FC236}">
                <a16:creationId xmlns="" xmlns:a16="http://schemas.microsoft.com/office/drawing/2014/main" id="{DEE87290-85B6-4348-8650-20A62E5E02EC}"/>
              </a:ext>
            </a:extLst>
          </p:cNvPr>
          <p:cNvSpPr/>
          <p:nvPr/>
        </p:nvSpPr>
        <p:spPr>
          <a:xfrm>
            <a:off x="9296400" y="74295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 xmlns:a16="http://schemas.microsoft.com/office/drawing/2014/main" id="{76E7E020-14A9-4D84-85DF-6C084C4B5E32}"/>
              </a:ext>
            </a:extLst>
          </p:cNvPr>
          <p:cNvSpPr/>
          <p:nvPr/>
        </p:nvSpPr>
        <p:spPr>
          <a:xfrm>
            <a:off x="9753600" y="742950"/>
            <a:ext cx="1524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a:extLst>
              <a:ext uri="{FF2B5EF4-FFF2-40B4-BE49-F238E27FC236}">
                <a16:creationId xmlns="" xmlns:a16="http://schemas.microsoft.com/office/drawing/2014/main" id="{A989637A-06A9-43F4-A11C-01457CBDB39D}"/>
              </a:ext>
            </a:extLst>
          </p:cNvPr>
          <p:cNvCxnSpPr/>
          <p:nvPr/>
        </p:nvCxnSpPr>
        <p:spPr>
          <a:xfrm>
            <a:off x="2514600" y="2286000"/>
            <a:ext cx="7772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43" name="TextBox 6">
            <a:extLst>
              <a:ext uri="{FF2B5EF4-FFF2-40B4-BE49-F238E27FC236}">
                <a16:creationId xmlns="" xmlns:a16="http://schemas.microsoft.com/office/drawing/2014/main" id="{69D83CF4-8440-42EA-A487-3092ED0C7BCD}"/>
              </a:ext>
            </a:extLst>
          </p:cNvPr>
          <p:cNvSpPr txBox="1">
            <a:spLocks noChangeArrowheads="1"/>
          </p:cNvSpPr>
          <p:nvPr/>
        </p:nvSpPr>
        <p:spPr bwMode="auto">
          <a:xfrm>
            <a:off x="4171950" y="2209800"/>
            <a:ext cx="522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12”</a:t>
            </a:r>
          </a:p>
        </p:txBody>
      </p:sp>
    </p:spTree>
    <p:extLst>
      <p:ext uri="{BB962C8B-B14F-4D97-AF65-F5344CB8AC3E}">
        <p14:creationId xmlns:p14="http://schemas.microsoft.com/office/powerpoint/2010/main" val="194701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 xmlns:a16="http://schemas.microsoft.com/office/drawing/2014/main" id="{86DCB21D-C6B0-40C1-832E-859288E21B4C}"/>
              </a:ext>
            </a:extLst>
          </p:cNvPr>
          <p:cNvSpPr txBox="1">
            <a:spLocks noChangeArrowheads="1"/>
          </p:cNvSpPr>
          <p:nvPr/>
        </p:nvSpPr>
        <p:spPr bwMode="auto">
          <a:xfrm>
            <a:off x="2598738" y="304801"/>
            <a:ext cx="739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FUSARIUM survivorship</a:t>
            </a:r>
            <a:endParaRPr lang="en-US" altLang="en-US" sz="2800">
              <a:solidFill>
                <a:schemeClr val="bg1"/>
              </a:solidFill>
            </a:endParaRPr>
          </a:p>
        </p:txBody>
      </p:sp>
      <p:sp>
        <p:nvSpPr>
          <p:cNvPr id="6147" name="Text Box 5">
            <a:extLst>
              <a:ext uri="{FF2B5EF4-FFF2-40B4-BE49-F238E27FC236}">
                <a16:creationId xmlns="" xmlns:a16="http://schemas.microsoft.com/office/drawing/2014/main" id="{CE882990-1E17-4ECC-9442-A0B698D95C0B}"/>
              </a:ext>
            </a:extLst>
          </p:cNvPr>
          <p:cNvSpPr txBox="1">
            <a:spLocks noChangeArrowheads="1"/>
          </p:cNvSpPr>
          <p:nvPr/>
        </p:nvSpPr>
        <p:spPr bwMode="auto">
          <a:xfrm rot="16200000">
            <a:off x="1464469" y="2888457"/>
            <a:ext cx="254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Spores per gram of soil</a:t>
            </a:r>
          </a:p>
        </p:txBody>
      </p:sp>
      <p:sp>
        <p:nvSpPr>
          <p:cNvPr id="6148" name="Text Box 6">
            <a:extLst>
              <a:ext uri="{FF2B5EF4-FFF2-40B4-BE49-F238E27FC236}">
                <a16:creationId xmlns="" xmlns:a16="http://schemas.microsoft.com/office/drawing/2014/main" id="{D51174FE-F15B-456E-95D1-4661FC6FF0F8}"/>
              </a:ext>
            </a:extLst>
          </p:cNvPr>
          <p:cNvSpPr txBox="1">
            <a:spLocks noChangeArrowheads="1"/>
          </p:cNvSpPr>
          <p:nvPr/>
        </p:nvSpPr>
        <p:spPr bwMode="auto">
          <a:xfrm>
            <a:off x="5249864" y="5705475"/>
            <a:ext cx="1749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Location in bed</a:t>
            </a:r>
          </a:p>
        </p:txBody>
      </p:sp>
      <p:sp>
        <p:nvSpPr>
          <p:cNvPr id="6149" name="Rectangle 7">
            <a:extLst>
              <a:ext uri="{FF2B5EF4-FFF2-40B4-BE49-F238E27FC236}">
                <a16:creationId xmlns="" xmlns:a16="http://schemas.microsoft.com/office/drawing/2014/main" id="{EE93D87B-62D7-49BA-83C1-1135FB15C0F2}"/>
              </a:ext>
            </a:extLst>
          </p:cNvPr>
          <p:cNvSpPr>
            <a:spLocks noChangeArrowheads="1"/>
          </p:cNvSpPr>
          <p:nvPr/>
        </p:nvSpPr>
        <p:spPr bwMode="auto">
          <a:xfrm>
            <a:off x="3859213" y="1635125"/>
            <a:ext cx="347662" cy="363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0" name="Text Box 8">
            <a:extLst>
              <a:ext uri="{FF2B5EF4-FFF2-40B4-BE49-F238E27FC236}">
                <a16:creationId xmlns="" xmlns:a16="http://schemas.microsoft.com/office/drawing/2014/main" id="{9CFE5A2B-7A11-4431-94E2-3F6EBE3B2150}"/>
              </a:ext>
            </a:extLst>
          </p:cNvPr>
          <p:cNvSpPr txBox="1">
            <a:spLocks noChangeArrowheads="1"/>
          </p:cNvSpPr>
          <p:nvPr/>
        </p:nvSpPr>
        <p:spPr bwMode="auto">
          <a:xfrm>
            <a:off x="4332288" y="1614488"/>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6” depth</a:t>
            </a:r>
          </a:p>
        </p:txBody>
      </p:sp>
      <p:sp>
        <p:nvSpPr>
          <p:cNvPr id="6151" name="Rectangle 9">
            <a:extLst>
              <a:ext uri="{FF2B5EF4-FFF2-40B4-BE49-F238E27FC236}">
                <a16:creationId xmlns="" xmlns:a16="http://schemas.microsoft.com/office/drawing/2014/main" id="{3D4A4021-C71A-4896-897C-D9D8F5C77E13}"/>
              </a:ext>
            </a:extLst>
          </p:cNvPr>
          <p:cNvSpPr>
            <a:spLocks noChangeArrowheads="1"/>
          </p:cNvSpPr>
          <p:nvPr/>
        </p:nvSpPr>
        <p:spPr bwMode="auto">
          <a:xfrm>
            <a:off x="3852863" y="2076450"/>
            <a:ext cx="347662" cy="36353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2" name="Text Box 10">
            <a:extLst>
              <a:ext uri="{FF2B5EF4-FFF2-40B4-BE49-F238E27FC236}">
                <a16:creationId xmlns="" xmlns:a16="http://schemas.microsoft.com/office/drawing/2014/main" id="{24BD3675-86D9-47B4-92FE-5F8AA293D2BC}"/>
              </a:ext>
            </a:extLst>
          </p:cNvPr>
          <p:cNvSpPr txBox="1">
            <a:spLocks noChangeArrowheads="1"/>
          </p:cNvSpPr>
          <p:nvPr/>
        </p:nvSpPr>
        <p:spPr bwMode="auto">
          <a:xfrm>
            <a:off x="4327525" y="2081213"/>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12” depth</a:t>
            </a:r>
          </a:p>
        </p:txBody>
      </p:sp>
      <p:graphicFrame>
        <p:nvGraphicFramePr>
          <p:cNvPr id="12" name="Chart 11">
            <a:extLst>
              <a:ext uri="{FF2B5EF4-FFF2-40B4-BE49-F238E27FC236}">
                <a16:creationId xmlns="" xmlns:a16="http://schemas.microsoft.com/office/drawing/2014/main" id="{EC060882-0041-4808-936A-E960005D0FFB}"/>
              </a:ext>
            </a:extLst>
          </p:cNvPr>
          <p:cNvGraphicFramePr>
            <a:graphicFrameLocks/>
          </p:cNvGraphicFramePr>
          <p:nvPr>
            <p:extLst>
              <p:ext uri="{D42A27DB-BD31-4B8C-83A1-F6EECF244321}">
                <p14:modId xmlns:p14="http://schemas.microsoft.com/office/powerpoint/2010/main" val="4087673751"/>
              </p:ext>
            </p:extLst>
          </p:nvPr>
        </p:nvGraphicFramePr>
        <p:xfrm>
          <a:off x="2930769" y="1155560"/>
          <a:ext cx="7091066" cy="4254640"/>
        </p:xfrm>
        <a:graphic>
          <a:graphicData uri="http://schemas.openxmlformats.org/drawingml/2006/chart">
            <c:chart xmlns:c="http://schemas.openxmlformats.org/drawingml/2006/chart" xmlns:r="http://schemas.openxmlformats.org/officeDocument/2006/relationships" r:id="rId2"/>
          </a:graphicData>
        </a:graphic>
      </p:graphicFrame>
      <p:sp>
        <p:nvSpPr>
          <p:cNvPr id="6154" name="TextBox 1">
            <a:extLst>
              <a:ext uri="{FF2B5EF4-FFF2-40B4-BE49-F238E27FC236}">
                <a16:creationId xmlns="" xmlns:a16="http://schemas.microsoft.com/office/drawing/2014/main" id="{9DBB9B6B-69DE-403A-9C93-7F2D54E40DF4}"/>
              </a:ext>
            </a:extLst>
          </p:cNvPr>
          <p:cNvSpPr txBox="1">
            <a:spLocks noChangeArrowheads="1"/>
          </p:cNvSpPr>
          <p:nvPr/>
        </p:nvSpPr>
        <p:spPr bwMode="auto">
          <a:xfrm>
            <a:off x="6626527" y="305456"/>
            <a:ext cx="4823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FF0000"/>
                </a:solidFill>
              </a:rPr>
              <a:t>Four drip tapes at 2.5” depth:</a:t>
            </a:r>
          </a:p>
        </p:txBody>
      </p:sp>
      <p:cxnSp>
        <p:nvCxnSpPr>
          <p:cNvPr id="6155" name="Straight Arrow Connector 3">
            <a:extLst>
              <a:ext uri="{FF2B5EF4-FFF2-40B4-BE49-F238E27FC236}">
                <a16:creationId xmlns="" xmlns:a16="http://schemas.microsoft.com/office/drawing/2014/main" id="{0F5E1F87-13B3-401F-A7F5-7A97619BDC16}"/>
              </a:ext>
            </a:extLst>
          </p:cNvPr>
          <p:cNvCxnSpPr>
            <a:cxnSpLocks noChangeShapeType="1"/>
          </p:cNvCxnSpPr>
          <p:nvPr/>
        </p:nvCxnSpPr>
        <p:spPr bwMode="auto">
          <a:xfrm>
            <a:off x="5043488" y="4162425"/>
            <a:ext cx="0" cy="64293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6" name="TextBox 4">
            <a:extLst>
              <a:ext uri="{FF2B5EF4-FFF2-40B4-BE49-F238E27FC236}">
                <a16:creationId xmlns="" xmlns:a16="http://schemas.microsoft.com/office/drawing/2014/main" id="{C3E27150-B85C-4578-BA2F-2DB48492AEEB}"/>
              </a:ext>
            </a:extLst>
          </p:cNvPr>
          <p:cNvSpPr txBox="1">
            <a:spLocks noChangeArrowheads="1"/>
          </p:cNvSpPr>
          <p:nvPr/>
        </p:nvSpPr>
        <p:spPr bwMode="auto">
          <a:xfrm>
            <a:off x="4041775" y="3706813"/>
            <a:ext cx="183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Not detectable</a:t>
            </a:r>
          </a:p>
        </p:txBody>
      </p:sp>
    </p:spTree>
    <p:extLst>
      <p:ext uri="{BB962C8B-B14F-4D97-AF65-F5344CB8AC3E}">
        <p14:creationId xmlns:p14="http://schemas.microsoft.com/office/powerpoint/2010/main" val="227464189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accent1">
                <a:lumMod val="40000"/>
                <a:lumOff val="60000"/>
              </a:schemeClr>
            </a:gs>
            <a:gs pos="8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7170" name="Chart 13">
            <a:extLst>
              <a:ext uri="{FF2B5EF4-FFF2-40B4-BE49-F238E27FC236}">
                <a16:creationId xmlns="" xmlns:a16="http://schemas.microsoft.com/office/drawing/2014/main" id="{192F386B-B163-41E6-8490-6C569DB93CE5}"/>
              </a:ext>
            </a:extLst>
          </p:cNvPr>
          <p:cNvGraphicFramePr>
            <a:graphicFrameLocks/>
          </p:cNvGraphicFramePr>
          <p:nvPr/>
        </p:nvGraphicFramePr>
        <p:xfrm>
          <a:off x="2759076" y="1252538"/>
          <a:ext cx="7146925" cy="4329112"/>
        </p:xfrm>
        <a:graphic>
          <a:graphicData uri="http://schemas.openxmlformats.org/presentationml/2006/ole">
            <mc:AlternateContent xmlns:mc="http://schemas.openxmlformats.org/markup-compatibility/2006">
              <mc:Choice xmlns:v="urn:schemas-microsoft-com:vml" Requires="v">
                <p:oleObj spid="_x0000_s1103" r:id="rId4" imgW="7145131" imgH="4328535" progId="Excel.Chart.8">
                  <p:embed/>
                </p:oleObj>
              </mc:Choice>
              <mc:Fallback>
                <p:oleObj r:id="rId4" imgW="7145131" imgH="4328535" progId="Excel.Chart.8">
                  <p:embed/>
                  <p:pic>
                    <p:nvPicPr>
                      <p:cNvPr id="7170" name="Chart 13">
                        <a:extLst>
                          <a:ext uri="{FF2B5EF4-FFF2-40B4-BE49-F238E27FC236}">
                            <a16:creationId xmlns="" xmlns:a16="http://schemas.microsoft.com/office/drawing/2014/main" id="{192F386B-B163-41E6-8490-6C569DB93CE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076" y="1252538"/>
                        <a:ext cx="7146925"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1" name="Text Box 5">
            <a:extLst>
              <a:ext uri="{FF2B5EF4-FFF2-40B4-BE49-F238E27FC236}">
                <a16:creationId xmlns="" xmlns:a16="http://schemas.microsoft.com/office/drawing/2014/main" id="{E64148FC-41FD-4C10-8148-E0239AF450E3}"/>
              </a:ext>
            </a:extLst>
          </p:cNvPr>
          <p:cNvSpPr txBox="1">
            <a:spLocks noChangeArrowheads="1"/>
          </p:cNvSpPr>
          <p:nvPr/>
        </p:nvSpPr>
        <p:spPr bwMode="auto">
          <a:xfrm rot="16200000">
            <a:off x="1104107" y="3026569"/>
            <a:ext cx="254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Spores per gram of soil</a:t>
            </a:r>
          </a:p>
        </p:txBody>
      </p:sp>
      <p:sp>
        <p:nvSpPr>
          <p:cNvPr id="7172" name="Text Box 6">
            <a:extLst>
              <a:ext uri="{FF2B5EF4-FFF2-40B4-BE49-F238E27FC236}">
                <a16:creationId xmlns="" xmlns:a16="http://schemas.microsoft.com/office/drawing/2014/main" id="{E0EFA999-56AF-45CE-82D2-EBB9A13EB954}"/>
              </a:ext>
            </a:extLst>
          </p:cNvPr>
          <p:cNvSpPr txBox="1">
            <a:spLocks noChangeArrowheads="1"/>
          </p:cNvSpPr>
          <p:nvPr/>
        </p:nvSpPr>
        <p:spPr bwMode="auto">
          <a:xfrm>
            <a:off x="5249864" y="5705475"/>
            <a:ext cx="1749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Location in bed</a:t>
            </a:r>
          </a:p>
        </p:txBody>
      </p:sp>
      <p:sp>
        <p:nvSpPr>
          <p:cNvPr id="7173" name="Rectangle 7">
            <a:extLst>
              <a:ext uri="{FF2B5EF4-FFF2-40B4-BE49-F238E27FC236}">
                <a16:creationId xmlns="" xmlns:a16="http://schemas.microsoft.com/office/drawing/2014/main" id="{12B5EC94-0755-4498-BC01-3E76D0ED5675}"/>
              </a:ext>
            </a:extLst>
          </p:cNvPr>
          <p:cNvSpPr>
            <a:spLocks noChangeArrowheads="1"/>
          </p:cNvSpPr>
          <p:nvPr/>
        </p:nvSpPr>
        <p:spPr bwMode="auto">
          <a:xfrm>
            <a:off x="3556001" y="1695450"/>
            <a:ext cx="347663" cy="3635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4" name="Text Box 8">
            <a:extLst>
              <a:ext uri="{FF2B5EF4-FFF2-40B4-BE49-F238E27FC236}">
                <a16:creationId xmlns="" xmlns:a16="http://schemas.microsoft.com/office/drawing/2014/main" id="{780B09CD-464D-42FB-845C-F35C831984C2}"/>
              </a:ext>
            </a:extLst>
          </p:cNvPr>
          <p:cNvSpPr txBox="1">
            <a:spLocks noChangeArrowheads="1"/>
          </p:cNvSpPr>
          <p:nvPr/>
        </p:nvSpPr>
        <p:spPr bwMode="auto">
          <a:xfrm>
            <a:off x="4029075" y="1674813"/>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6” depth</a:t>
            </a:r>
          </a:p>
        </p:txBody>
      </p:sp>
      <p:sp>
        <p:nvSpPr>
          <p:cNvPr id="7175" name="Rectangle 9">
            <a:extLst>
              <a:ext uri="{FF2B5EF4-FFF2-40B4-BE49-F238E27FC236}">
                <a16:creationId xmlns="" xmlns:a16="http://schemas.microsoft.com/office/drawing/2014/main" id="{F79B5CD7-5DBB-4689-97AA-32E9DED49516}"/>
              </a:ext>
            </a:extLst>
          </p:cNvPr>
          <p:cNvSpPr>
            <a:spLocks noChangeArrowheads="1"/>
          </p:cNvSpPr>
          <p:nvPr/>
        </p:nvSpPr>
        <p:spPr bwMode="auto">
          <a:xfrm>
            <a:off x="3549651" y="2136775"/>
            <a:ext cx="347663" cy="36353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6" name="Text Box 10">
            <a:extLst>
              <a:ext uri="{FF2B5EF4-FFF2-40B4-BE49-F238E27FC236}">
                <a16:creationId xmlns="" xmlns:a16="http://schemas.microsoft.com/office/drawing/2014/main" id="{CECEC6F6-BC43-4D08-8FEC-781E338B91CD}"/>
              </a:ext>
            </a:extLst>
          </p:cNvPr>
          <p:cNvSpPr txBox="1">
            <a:spLocks noChangeArrowheads="1"/>
          </p:cNvSpPr>
          <p:nvPr/>
        </p:nvSpPr>
        <p:spPr bwMode="auto">
          <a:xfrm>
            <a:off x="4024313" y="2141538"/>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12” depth</a:t>
            </a:r>
          </a:p>
        </p:txBody>
      </p:sp>
      <p:sp>
        <p:nvSpPr>
          <p:cNvPr id="7177" name="TextBox 1">
            <a:extLst>
              <a:ext uri="{FF2B5EF4-FFF2-40B4-BE49-F238E27FC236}">
                <a16:creationId xmlns="" xmlns:a16="http://schemas.microsoft.com/office/drawing/2014/main" id="{A2D2417A-319B-496B-9B91-74AC1D9CE75F}"/>
              </a:ext>
            </a:extLst>
          </p:cNvPr>
          <p:cNvSpPr txBox="1">
            <a:spLocks noChangeArrowheads="1"/>
          </p:cNvSpPr>
          <p:nvPr/>
        </p:nvSpPr>
        <p:spPr bwMode="auto">
          <a:xfrm>
            <a:off x="3290888" y="796926"/>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Four drip tapes:</a:t>
            </a:r>
          </a:p>
        </p:txBody>
      </p:sp>
      <p:cxnSp>
        <p:nvCxnSpPr>
          <p:cNvPr id="7178" name="Straight Arrow Connector 3">
            <a:extLst>
              <a:ext uri="{FF2B5EF4-FFF2-40B4-BE49-F238E27FC236}">
                <a16:creationId xmlns="" xmlns:a16="http://schemas.microsoft.com/office/drawing/2014/main" id="{CB6E1A7E-4C2C-4733-A672-69B0C837BBC3}"/>
              </a:ext>
            </a:extLst>
          </p:cNvPr>
          <p:cNvCxnSpPr>
            <a:cxnSpLocks noChangeShapeType="1"/>
          </p:cNvCxnSpPr>
          <p:nvPr/>
        </p:nvCxnSpPr>
        <p:spPr bwMode="auto">
          <a:xfrm>
            <a:off x="5043488" y="4162425"/>
            <a:ext cx="0" cy="64293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9" name="TextBox 4">
            <a:extLst>
              <a:ext uri="{FF2B5EF4-FFF2-40B4-BE49-F238E27FC236}">
                <a16:creationId xmlns="" xmlns:a16="http://schemas.microsoft.com/office/drawing/2014/main" id="{6577173E-A5BC-40C7-9662-F2A88E8B5FE0}"/>
              </a:ext>
            </a:extLst>
          </p:cNvPr>
          <p:cNvSpPr txBox="1">
            <a:spLocks noChangeArrowheads="1"/>
          </p:cNvSpPr>
          <p:nvPr/>
        </p:nvSpPr>
        <p:spPr bwMode="auto">
          <a:xfrm>
            <a:off x="4041775" y="3706813"/>
            <a:ext cx="183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Not detectable</a:t>
            </a:r>
          </a:p>
        </p:txBody>
      </p:sp>
      <p:sp>
        <p:nvSpPr>
          <p:cNvPr id="7180" name="TextBox 5">
            <a:extLst>
              <a:ext uri="{FF2B5EF4-FFF2-40B4-BE49-F238E27FC236}">
                <a16:creationId xmlns="" xmlns:a16="http://schemas.microsoft.com/office/drawing/2014/main" id="{3D8A90F4-6394-4D3E-971F-133647F56714}"/>
              </a:ext>
            </a:extLst>
          </p:cNvPr>
          <p:cNvSpPr txBox="1">
            <a:spLocks noChangeArrowheads="1"/>
          </p:cNvSpPr>
          <p:nvPr/>
        </p:nvSpPr>
        <p:spPr bwMode="auto">
          <a:xfrm>
            <a:off x="6253162" y="243393"/>
            <a:ext cx="38635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rgbClr val="FF0000"/>
                </a:solidFill>
              </a:rPr>
              <a:t>two shallow  (2.5”) +</a:t>
            </a:r>
          </a:p>
          <a:p>
            <a:pPr eaLnBrk="1" hangingPunct="1">
              <a:spcBef>
                <a:spcPct val="0"/>
              </a:spcBef>
              <a:buFontTx/>
              <a:buNone/>
            </a:pPr>
            <a:r>
              <a:rPr lang="en-US" altLang="en-US" dirty="0">
                <a:solidFill>
                  <a:srgbClr val="FF0000"/>
                </a:solidFill>
              </a:rPr>
              <a:t>two deep (7”)</a:t>
            </a:r>
          </a:p>
        </p:txBody>
      </p:sp>
      <p:cxnSp>
        <p:nvCxnSpPr>
          <p:cNvPr id="7181" name="Straight Connector 6">
            <a:extLst>
              <a:ext uri="{FF2B5EF4-FFF2-40B4-BE49-F238E27FC236}">
                <a16:creationId xmlns="" xmlns:a16="http://schemas.microsoft.com/office/drawing/2014/main" id="{6E3CA6C5-ACA0-48F9-A909-FAADE69C163B}"/>
              </a:ext>
            </a:extLst>
          </p:cNvPr>
          <p:cNvCxnSpPr>
            <a:cxnSpLocks noChangeShapeType="1"/>
          </p:cNvCxnSpPr>
          <p:nvPr/>
        </p:nvCxnSpPr>
        <p:spPr bwMode="auto">
          <a:xfrm>
            <a:off x="6059488" y="3908425"/>
            <a:ext cx="1744662"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2" name="Straight Arrow Connector 16">
            <a:extLst>
              <a:ext uri="{FF2B5EF4-FFF2-40B4-BE49-F238E27FC236}">
                <a16:creationId xmlns="" xmlns:a16="http://schemas.microsoft.com/office/drawing/2014/main" id="{A0AF331C-8471-41A1-B5AA-9529351F780C}"/>
              </a:ext>
            </a:extLst>
          </p:cNvPr>
          <p:cNvCxnSpPr>
            <a:cxnSpLocks noChangeShapeType="1"/>
          </p:cNvCxnSpPr>
          <p:nvPr/>
        </p:nvCxnSpPr>
        <p:spPr bwMode="auto">
          <a:xfrm>
            <a:off x="7808913" y="3908425"/>
            <a:ext cx="0" cy="64293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3" name="Text Box 4">
            <a:extLst>
              <a:ext uri="{FF2B5EF4-FFF2-40B4-BE49-F238E27FC236}">
                <a16:creationId xmlns="" xmlns:a16="http://schemas.microsoft.com/office/drawing/2014/main" id="{31DDEBD5-0BE1-4894-80B0-C63A12E7866A}"/>
              </a:ext>
            </a:extLst>
          </p:cNvPr>
          <p:cNvSpPr txBox="1">
            <a:spLocks noChangeArrowheads="1"/>
          </p:cNvSpPr>
          <p:nvPr/>
        </p:nvSpPr>
        <p:spPr bwMode="auto">
          <a:xfrm>
            <a:off x="2193925" y="274638"/>
            <a:ext cx="76962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t>FUSARIUM survivorship</a:t>
            </a:r>
            <a:endParaRPr lang="en-US" altLang="en-US" sz="2800" dirty="0">
              <a:solidFill>
                <a:schemeClr val="bg1"/>
              </a:solidFill>
            </a:endParaRPr>
          </a:p>
        </p:txBody>
      </p:sp>
    </p:spTree>
    <p:extLst>
      <p:ext uri="{BB962C8B-B14F-4D97-AF65-F5344CB8AC3E}">
        <p14:creationId xmlns:p14="http://schemas.microsoft.com/office/powerpoint/2010/main" val="147010054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77000">
              <a:schemeClr val="accent1">
                <a:lumMod val="40000"/>
                <a:lumOff val="60000"/>
              </a:schemeClr>
            </a:gs>
            <a:gs pos="85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9218" name="Title 1">
            <a:extLst>
              <a:ext uri="{FF2B5EF4-FFF2-40B4-BE49-F238E27FC236}">
                <a16:creationId xmlns="" xmlns:a16="http://schemas.microsoft.com/office/drawing/2014/main" id="{D285517D-F9F6-449F-8B92-2FB606AC57D0}"/>
              </a:ext>
            </a:extLst>
          </p:cNvPr>
          <p:cNvSpPr>
            <a:spLocks noGrp="1"/>
          </p:cNvSpPr>
          <p:nvPr>
            <p:ph type="title"/>
          </p:nvPr>
        </p:nvSpPr>
        <p:spPr>
          <a:xfrm>
            <a:off x="2752725" y="266700"/>
            <a:ext cx="8229600" cy="1143000"/>
          </a:xfrm>
        </p:spPr>
        <p:txBody>
          <a:bodyPr/>
          <a:lstStyle/>
          <a:p>
            <a:r>
              <a:rPr lang="en-US" altLang="en-US" b="1" dirty="0"/>
              <a:t>Fusarium in sand inoculum </a:t>
            </a:r>
          </a:p>
        </p:txBody>
      </p:sp>
      <p:graphicFrame>
        <p:nvGraphicFramePr>
          <p:cNvPr id="9219" name="Chart 6">
            <a:extLst>
              <a:ext uri="{FF2B5EF4-FFF2-40B4-BE49-F238E27FC236}">
                <a16:creationId xmlns="" xmlns:a16="http://schemas.microsoft.com/office/drawing/2014/main" id="{F9FD9C22-D347-4AE4-AA95-E06BE65E4F8A}"/>
              </a:ext>
            </a:extLst>
          </p:cNvPr>
          <p:cNvGraphicFramePr>
            <a:graphicFrameLocks/>
          </p:cNvGraphicFramePr>
          <p:nvPr/>
        </p:nvGraphicFramePr>
        <p:xfrm>
          <a:off x="1778000" y="1625600"/>
          <a:ext cx="8255000" cy="5130800"/>
        </p:xfrm>
        <a:graphic>
          <a:graphicData uri="http://schemas.openxmlformats.org/presentationml/2006/ole">
            <mc:AlternateContent xmlns:mc="http://schemas.openxmlformats.org/markup-compatibility/2006">
              <mc:Choice xmlns:v="urn:schemas-microsoft-com:vml" Requires="v">
                <p:oleObj spid="_x0000_s4175" r:id="rId3" imgW="8254699" imgH="5127180" progId="Excel.Chart.8">
                  <p:embed/>
                </p:oleObj>
              </mc:Choice>
              <mc:Fallback>
                <p:oleObj r:id="rId3" imgW="8254699" imgH="5127180" progId="Excel.Chart.8">
                  <p:embed/>
                  <p:pic>
                    <p:nvPicPr>
                      <p:cNvPr id="9219" name="Chart 6">
                        <a:extLst>
                          <a:ext uri="{FF2B5EF4-FFF2-40B4-BE49-F238E27FC236}">
                            <a16:creationId xmlns="" xmlns:a16="http://schemas.microsoft.com/office/drawing/2014/main" id="{F9FD9C22-D347-4AE4-AA95-E06BE65E4F8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625600"/>
                        <a:ext cx="8255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Box 1">
            <a:extLst>
              <a:ext uri="{FF2B5EF4-FFF2-40B4-BE49-F238E27FC236}">
                <a16:creationId xmlns="" xmlns:a16="http://schemas.microsoft.com/office/drawing/2014/main" id="{7398B88E-11A9-4665-8DB6-7483244810D0}"/>
              </a:ext>
            </a:extLst>
          </p:cNvPr>
          <p:cNvSpPr txBox="1">
            <a:spLocks noChangeArrowheads="1"/>
          </p:cNvSpPr>
          <p:nvPr/>
        </p:nvSpPr>
        <p:spPr bwMode="auto">
          <a:xfrm>
            <a:off x="5029200" y="20574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a</a:t>
            </a:r>
          </a:p>
        </p:txBody>
      </p:sp>
      <p:sp>
        <p:nvSpPr>
          <p:cNvPr id="9221" name="TextBox 1">
            <a:extLst>
              <a:ext uri="{FF2B5EF4-FFF2-40B4-BE49-F238E27FC236}">
                <a16:creationId xmlns="" xmlns:a16="http://schemas.microsoft.com/office/drawing/2014/main" id="{670C5E26-3F6B-455E-81B2-BAC1A3D4D802}"/>
              </a:ext>
            </a:extLst>
          </p:cNvPr>
          <p:cNvSpPr txBox="1">
            <a:spLocks noChangeArrowheads="1"/>
          </p:cNvSpPr>
          <p:nvPr/>
        </p:nvSpPr>
        <p:spPr bwMode="auto">
          <a:xfrm>
            <a:off x="8077200" y="4572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b</a:t>
            </a:r>
          </a:p>
        </p:txBody>
      </p:sp>
    </p:spTree>
    <p:extLst>
      <p:ext uri="{BB962C8B-B14F-4D97-AF65-F5344CB8AC3E}">
        <p14:creationId xmlns:p14="http://schemas.microsoft.com/office/powerpoint/2010/main" val="40950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chemeClr val="accent1">
                <a:lumMod val="40000"/>
                <a:lumOff val="60000"/>
              </a:schemeClr>
            </a:gs>
            <a:gs pos="79000">
              <a:srgbClr val="7E9ED6"/>
            </a:gs>
            <a:gs pos="92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B137294E-F269-4FAF-9CD5-27EB49BB8FF8}"/>
              </a:ext>
            </a:extLst>
          </p:cNvPr>
          <p:cNvSpPr>
            <a:spLocks noGrp="1"/>
          </p:cNvSpPr>
          <p:nvPr>
            <p:ph type="title"/>
          </p:nvPr>
        </p:nvSpPr>
        <p:spPr>
          <a:xfrm>
            <a:off x="1701800" y="236538"/>
            <a:ext cx="10515600" cy="1325563"/>
          </a:xfrm>
        </p:spPr>
        <p:txBody>
          <a:bodyPr>
            <a:normAutofit/>
          </a:bodyPr>
          <a:lstStyle/>
          <a:p>
            <a:r>
              <a:rPr lang="en-US" altLang="en-US" sz="4470" b="1" dirty="0"/>
              <a:t>Plant mortality (due to Fusarium)</a:t>
            </a:r>
          </a:p>
        </p:txBody>
      </p:sp>
      <p:graphicFrame>
        <p:nvGraphicFramePr>
          <p:cNvPr id="11267" name="Chart 3">
            <a:extLst>
              <a:ext uri="{FF2B5EF4-FFF2-40B4-BE49-F238E27FC236}">
                <a16:creationId xmlns="" xmlns:a16="http://schemas.microsoft.com/office/drawing/2014/main" id="{2F72750B-0016-497D-A380-E7258910FF39}"/>
              </a:ext>
            </a:extLst>
          </p:cNvPr>
          <p:cNvGraphicFramePr>
            <a:graphicFrameLocks/>
          </p:cNvGraphicFramePr>
          <p:nvPr/>
        </p:nvGraphicFramePr>
        <p:xfrm>
          <a:off x="1701800" y="1092200"/>
          <a:ext cx="8940800" cy="3149600"/>
        </p:xfrm>
        <a:graphic>
          <a:graphicData uri="http://schemas.openxmlformats.org/presentationml/2006/ole">
            <mc:AlternateContent xmlns:mc="http://schemas.openxmlformats.org/markup-compatibility/2006">
              <mc:Choice xmlns:v="urn:schemas-microsoft-com:vml" Requires="v">
                <p:oleObj spid="_x0000_s5276" r:id="rId3" imgW="8943607" imgH="3151905" progId="Excel.Chart.8">
                  <p:embed/>
                </p:oleObj>
              </mc:Choice>
              <mc:Fallback>
                <p:oleObj r:id="rId3" imgW="8943607" imgH="3151905" progId="Excel.Chart.8">
                  <p:embed/>
                  <p:pic>
                    <p:nvPicPr>
                      <p:cNvPr id="11267" name="Chart 3">
                        <a:extLst>
                          <a:ext uri="{FF2B5EF4-FFF2-40B4-BE49-F238E27FC236}">
                            <a16:creationId xmlns="" xmlns:a16="http://schemas.microsoft.com/office/drawing/2014/main" id="{2F72750B-0016-497D-A380-E7258910FF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1092200"/>
                        <a:ext cx="8940800" cy="3149600"/>
                      </a:xfrm>
                      <a:prstGeom prst="rect">
                        <a:avLst/>
                      </a:prstGeom>
                      <a:noFill/>
                      <a:ln>
                        <a:noFill/>
                      </a:ln>
                      <a:extLst/>
                    </p:spPr>
                  </p:pic>
                </p:oleObj>
              </mc:Fallback>
            </mc:AlternateContent>
          </a:graphicData>
        </a:graphic>
      </p:graphicFrame>
      <p:graphicFrame>
        <p:nvGraphicFramePr>
          <p:cNvPr id="11268" name="Chart 5">
            <a:extLst>
              <a:ext uri="{FF2B5EF4-FFF2-40B4-BE49-F238E27FC236}">
                <a16:creationId xmlns="" xmlns:a16="http://schemas.microsoft.com/office/drawing/2014/main" id="{80B0BC79-D1DE-4317-A7FD-29703669EE66}"/>
              </a:ext>
            </a:extLst>
          </p:cNvPr>
          <p:cNvGraphicFramePr>
            <a:graphicFrameLocks/>
          </p:cNvGraphicFramePr>
          <p:nvPr/>
        </p:nvGraphicFramePr>
        <p:xfrm>
          <a:off x="1701800" y="3759201"/>
          <a:ext cx="8864600" cy="3078163"/>
        </p:xfrm>
        <a:graphic>
          <a:graphicData uri="http://schemas.openxmlformats.org/presentationml/2006/ole">
            <mc:AlternateContent xmlns:mc="http://schemas.openxmlformats.org/markup-compatibility/2006">
              <mc:Choice xmlns:v="urn:schemas-microsoft-com:vml" Requires="v">
                <p:oleObj spid="_x0000_s5277" r:id="rId5" imgW="8864352" imgH="3078747" progId="Excel.Chart.8">
                  <p:embed/>
                </p:oleObj>
              </mc:Choice>
              <mc:Fallback>
                <p:oleObj r:id="rId5" imgW="8864352" imgH="3078747" progId="Excel.Chart.8">
                  <p:embed/>
                  <p:pic>
                    <p:nvPicPr>
                      <p:cNvPr id="11268" name="Chart 5">
                        <a:extLst>
                          <a:ext uri="{FF2B5EF4-FFF2-40B4-BE49-F238E27FC236}">
                            <a16:creationId xmlns="" xmlns:a16="http://schemas.microsoft.com/office/drawing/2014/main" id="{80B0BC79-D1DE-4317-A7FD-29703669EE6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800" y="3759201"/>
                        <a:ext cx="88646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Connector 8">
            <a:extLst>
              <a:ext uri="{FF2B5EF4-FFF2-40B4-BE49-F238E27FC236}">
                <a16:creationId xmlns="" xmlns:a16="http://schemas.microsoft.com/office/drawing/2014/main" id="{273C969C-BFE1-40BF-82B7-E6337150E15A}"/>
              </a:ext>
            </a:extLst>
          </p:cNvPr>
          <p:cNvCxnSpPr/>
          <p:nvPr/>
        </p:nvCxnSpPr>
        <p:spPr>
          <a:xfrm>
            <a:off x="2590800" y="3962400"/>
            <a:ext cx="5715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82F2B651-2A1E-45BE-BB7E-3DEDFFF03CA2}"/>
              </a:ext>
            </a:extLst>
          </p:cNvPr>
          <p:cNvCxnSpPr/>
          <p:nvPr/>
        </p:nvCxnSpPr>
        <p:spPr>
          <a:xfrm>
            <a:off x="2514600" y="1295400"/>
            <a:ext cx="5715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27B55309-89B9-412D-BF4C-DBD1F5F897A0}"/>
              </a:ext>
            </a:extLst>
          </p:cNvPr>
          <p:cNvSpPr txBox="1"/>
          <p:nvPr/>
        </p:nvSpPr>
        <p:spPr>
          <a:xfrm>
            <a:off x="8305800" y="1092200"/>
            <a:ext cx="700833" cy="369332"/>
          </a:xfrm>
          <a:prstGeom prst="rect">
            <a:avLst/>
          </a:prstGeom>
          <a:noFill/>
        </p:spPr>
        <p:txBody>
          <a:bodyPr wrap="none" rtlCol="0">
            <a:spAutoFit/>
          </a:bodyPr>
          <a:lstStyle/>
          <a:p>
            <a:r>
              <a:rPr lang="en-US" b="1" dirty="0"/>
              <a:t>100%</a:t>
            </a:r>
          </a:p>
        </p:txBody>
      </p:sp>
      <p:sp>
        <p:nvSpPr>
          <p:cNvPr id="8" name="TextBox 7">
            <a:extLst>
              <a:ext uri="{FF2B5EF4-FFF2-40B4-BE49-F238E27FC236}">
                <a16:creationId xmlns="" xmlns:a16="http://schemas.microsoft.com/office/drawing/2014/main" id="{9F60D994-FF28-47B6-9932-59801025F026}"/>
              </a:ext>
            </a:extLst>
          </p:cNvPr>
          <p:cNvSpPr txBox="1"/>
          <p:nvPr/>
        </p:nvSpPr>
        <p:spPr>
          <a:xfrm>
            <a:off x="8228012" y="3777734"/>
            <a:ext cx="700833" cy="369332"/>
          </a:xfrm>
          <a:prstGeom prst="rect">
            <a:avLst/>
          </a:prstGeom>
          <a:noFill/>
        </p:spPr>
        <p:txBody>
          <a:bodyPr wrap="none" rtlCol="0">
            <a:spAutoFit/>
          </a:bodyPr>
          <a:lstStyle/>
          <a:p>
            <a:r>
              <a:rPr lang="en-US" b="1" dirty="0"/>
              <a:t>100%</a:t>
            </a:r>
          </a:p>
        </p:txBody>
      </p:sp>
    </p:spTree>
    <p:extLst>
      <p:ext uri="{BB962C8B-B14F-4D97-AF65-F5344CB8AC3E}">
        <p14:creationId xmlns:p14="http://schemas.microsoft.com/office/powerpoint/2010/main" val="1318492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accent1">
                <a:lumMod val="40000"/>
                <a:lumOff val="60000"/>
              </a:schemeClr>
            </a:gs>
            <a:gs pos="9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7B8908-E257-4202-8C46-DB18F011291F}"/>
              </a:ext>
            </a:extLst>
          </p:cNvPr>
          <p:cNvSpPr>
            <a:spLocks noGrp="1"/>
          </p:cNvSpPr>
          <p:nvPr>
            <p:ph type="title"/>
          </p:nvPr>
        </p:nvSpPr>
        <p:spPr>
          <a:xfrm>
            <a:off x="2783732" y="540223"/>
            <a:ext cx="6155987" cy="1325563"/>
          </a:xfrm>
        </p:spPr>
        <p:txBody>
          <a:bodyPr>
            <a:normAutofit/>
          </a:bodyPr>
          <a:lstStyle/>
          <a:p>
            <a:r>
              <a:rPr lang="en-US" sz="5400" b="1" dirty="0">
                <a:solidFill>
                  <a:srgbClr val="FF0000"/>
                </a:solidFill>
              </a:rPr>
              <a:t>What else can we do?</a:t>
            </a:r>
          </a:p>
        </p:txBody>
      </p:sp>
      <p:sp>
        <p:nvSpPr>
          <p:cNvPr id="3" name="Content Placeholder 2">
            <a:extLst>
              <a:ext uri="{FF2B5EF4-FFF2-40B4-BE49-F238E27FC236}">
                <a16:creationId xmlns="" xmlns:a16="http://schemas.microsoft.com/office/drawing/2014/main" id="{91D9FE48-3D1C-4226-A91C-5F09118045B5}"/>
              </a:ext>
            </a:extLst>
          </p:cNvPr>
          <p:cNvSpPr>
            <a:spLocks noGrp="1"/>
          </p:cNvSpPr>
          <p:nvPr>
            <p:ph idx="1"/>
          </p:nvPr>
        </p:nvSpPr>
        <p:spPr>
          <a:xfrm>
            <a:off x="1809345" y="1952085"/>
            <a:ext cx="9085634" cy="4351338"/>
          </a:xfrm>
        </p:spPr>
        <p:txBody>
          <a:bodyPr/>
          <a:lstStyle/>
          <a:p>
            <a:r>
              <a:rPr lang="en-US" dirty="0"/>
              <a:t>Removal or destruction of infested crowns</a:t>
            </a:r>
          </a:p>
          <a:p>
            <a:r>
              <a:rPr lang="en-US" dirty="0"/>
              <a:t>Precision fumigation/or other management based on need</a:t>
            </a:r>
          </a:p>
          <a:p>
            <a:r>
              <a:rPr lang="en-US" dirty="0"/>
              <a:t>Using low-cost MITC generators as only pre-plant fumigants</a:t>
            </a:r>
          </a:p>
          <a:p>
            <a:r>
              <a:rPr lang="en-US" dirty="0"/>
              <a:t>Getting new varieties with genetic resistance/tolerance</a:t>
            </a:r>
          </a:p>
          <a:p>
            <a:endParaRPr lang="en-US" dirty="0"/>
          </a:p>
        </p:txBody>
      </p:sp>
    </p:spTree>
    <p:extLst>
      <p:ext uri="{BB962C8B-B14F-4D97-AF65-F5344CB8AC3E}">
        <p14:creationId xmlns:p14="http://schemas.microsoft.com/office/powerpoint/2010/main" val="163257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95" y="0"/>
            <a:ext cx="3429000" cy="6858000"/>
          </a:xfrm>
          <a:prstGeom prst="rect">
            <a:avLst/>
          </a:prstGeom>
        </p:spPr>
      </p:pic>
      <p:graphicFrame>
        <p:nvGraphicFramePr>
          <p:cNvPr id="26" name="Table 25"/>
          <p:cNvGraphicFramePr>
            <a:graphicFrameLocks noGrp="1"/>
          </p:cNvGraphicFramePr>
          <p:nvPr>
            <p:extLst/>
          </p:nvPr>
        </p:nvGraphicFramePr>
        <p:xfrm>
          <a:off x="6948800" y="22671"/>
          <a:ext cx="2308062" cy="6601524"/>
        </p:xfrm>
        <a:graphic>
          <a:graphicData uri="http://schemas.openxmlformats.org/drawingml/2006/table">
            <a:tbl>
              <a:tblPr firstRow="1" bandRow="1">
                <a:tableStyleId>{5C22544A-7EE6-4342-B048-85BDC9FD1C3A}</a:tableStyleId>
              </a:tblPr>
              <a:tblGrid>
                <a:gridCol w="2308062">
                  <a:extLst>
                    <a:ext uri="{9D8B030D-6E8A-4147-A177-3AD203B41FA5}">
                      <a16:colId xmlns="" xmlns:a16="http://schemas.microsoft.com/office/drawing/2014/main" val="20000"/>
                    </a:ext>
                  </a:extLst>
                </a:gridCol>
              </a:tblGrid>
              <a:tr h="1100254">
                <a:tc>
                  <a:txBody>
                    <a:bodyPr/>
                    <a:lstStyle/>
                    <a:p>
                      <a:pPr algn="ctr"/>
                      <a:r>
                        <a:rPr lang="en-US" b="0" dirty="0">
                          <a:solidFill>
                            <a:schemeClr val="tx1"/>
                          </a:solidFill>
                        </a:rPr>
                        <a:t>P</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0"/>
                  </a:ext>
                </a:extLst>
              </a:tr>
              <a:tr h="1100254">
                <a:tc>
                  <a:txBody>
                    <a:bodyPr/>
                    <a:lstStyle/>
                    <a:p>
                      <a:pPr algn="ctr"/>
                      <a:r>
                        <a:rPr lang="en-US" b="0" dirty="0">
                          <a:solidFill>
                            <a:schemeClr val="tx1"/>
                          </a:solidFill>
                        </a:rPr>
                        <a:t>350</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1"/>
                  </a:ext>
                </a:extLst>
              </a:tr>
              <a:tr h="1100254">
                <a:tc>
                  <a:txBody>
                    <a:bodyPr/>
                    <a:lstStyle/>
                    <a:p>
                      <a:pPr algn="ctr"/>
                      <a:r>
                        <a:rPr lang="en-US" b="0" dirty="0">
                          <a:solidFill>
                            <a:schemeClr val="tx1"/>
                          </a:solidFill>
                        </a:rPr>
                        <a:t>350</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2"/>
                  </a:ext>
                </a:extLst>
              </a:tr>
              <a:tr h="1100254">
                <a:tc>
                  <a:txBody>
                    <a:bodyPr/>
                    <a:lstStyle/>
                    <a:p>
                      <a:pPr algn="ctr"/>
                      <a:r>
                        <a:rPr lang="en-US" b="0" dirty="0">
                          <a:solidFill>
                            <a:schemeClr val="tx1"/>
                          </a:solidFill>
                        </a:rPr>
                        <a:t>P</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3"/>
                  </a:ext>
                </a:extLst>
              </a:tr>
              <a:tr h="1100254">
                <a:tc>
                  <a:txBody>
                    <a:bodyPr/>
                    <a:lstStyle/>
                    <a:p>
                      <a:pPr algn="ctr"/>
                      <a:r>
                        <a:rPr lang="en-US" dirty="0">
                          <a:solidFill>
                            <a:schemeClr val="tx1"/>
                          </a:solidFill>
                        </a:rPr>
                        <a:t>P</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4"/>
                  </a:ext>
                </a:extLst>
              </a:tr>
              <a:tr h="1100254">
                <a:tc>
                  <a:txBody>
                    <a:bodyPr/>
                    <a:lstStyle/>
                    <a:p>
                      <a:pPr algn="ctr"/>
                      <a:r>
                        <a:rPr lang="en-US" dirty="0">
                          <a:solidFill>
                            <a:schemeClr val="tx1"/>
                          </a:solidFill>
                        </a:rPr>
                        <a:t>350 S</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5"/>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324" y="0"/>
            <a:ext cx="3429000" cy="6858000"/>
          </a:xfrm>
          <a:prstGeom prst="rect">
            <a:avLst/>
          </a:prstGeom>
        </p:spPr>
      </p:pic>
      <p:sp>
        <p:nvSpPr>
          <p:cNvPr id="2" name="TextBox 1"/>
          <p:cNvSpPr txBox="1"/>
          <p:nvPr/>
        </p:nvSpPr>
        <p:spPr>
          <a:xfrm>
            <a:off x="5002251" y="1338148"/>
            <a:ext cx="1620644" cy="646331"/>
          </a:xfrm>
          <a:prstGeom prst="rect">
            <a:avLst/>
          </a:prstGeom>
          <a:noFill/>
        </p:spPr>
        <p:txBody>
          <a:bodyPr wrap="square" rtlCol="0">
            <a:spAutoFit/>
          </a:bodyPr>
          <a:lstStyle/>
          <a:p>
            <a:r>
              <a:rPr lang="en-US" dirty="0"/>
              <a:t>S = Standard</a:t>
            </a:r>
          </a:p>
          <a:p>
            <a:r>
              <a:rPr lang="en-US" dirty="0"/>
              <a:t>P = Precision</a:t>
            </a:r>
          </a:p>
        </p:txBody>
      </p:sp>
      <p:sp>
        <p:nvSpPr>
          <p:cNvPr id="3" name="Rectangle 2"/>
          <p:cNvSpPr/>
          <p:nvPr/>
        </p:nvSpPr>
        <p:spPr>
          <a:xfrm>
            <a:off x="6948800" y="22671"/>
            <a:ext cx="2308063" cy="1082314"/>
          </a:xfrm>
          <a:prstGeom prst="rect">
            <a:avLst/>
          </a:prstGeom>
          <a:solidFill>
            <a:srgbClr val="D95F02">
              <a:alpha val="54902"/>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350</a:t>
            </a:r>
            <a:endParaRPr lang="en-US" dirty="0"/>
          </a:p>
        </p:txBody>
      </p:sp>
      <p:sp>
        <p:nvSpPr>
          <p:cNvPr id="15" name="Rectangle 14"/>
          <p:cNvSpPr/>
          <p:nvPr/>
        </p:nvSpPr>
        <p:spPr>
          <a:xfrm>
            <a:off x="6948798" y="4786837"/>
            <a:ext cx="2308065" cy="722486"/>
          </a:xfrm>
          <a:prstGeom prst="rect">
            <a:avLst/>
          </a:prstGeom>
          <a:solidFill>
            <a:srgbClr val="1B9E77">
              <a:alpha val="549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250</a:t>
            </a:r>
          </a:p>
        </p:txBody>
      </p:sp>
      <p:graphicFrame>
        <p:nvGraphicFramePr>
          <p:cNvPr id="18" name="Table 17"/>
          <p:cNvGraphicFramePr>
            <a:graphicFrameLocks noGrp="1"/>
          </p:cNvGraphicFramePr>
          <p:nvPr>
            <p:extLst/>
          </p:nvPr>
        </p:nvGraphicFramePr>
        <p:xfrm>
          <a:off x="2176438" y="22671"/>
          <a:ext cx="2308062" cy="6601524"/>
        </p:xfrm>
        <a:graphic>
          <a:graphicData uri="http://schemas.openxmlformats.org/drawingml/2006/table">
            <a:tbl>
              <a:tblPr firstRow="1" bandRow="1">
                <a:tableStyleId>{5C22544A-7EE6-4342-B048-85BDC9FD1C3A}</a:tableStyleId>
              </a:tblPr>
              <a:tblGrid>
                <a:gridCol w="2308062">
                  <a:extLst>
                    <a:ext uri="{9D8B030D-6E8A-4147-A177-3AD203B41FA5}">
                      <a16:colId xmlns="" xmlns:a16="http://schemas.microsoft.com/office/drawing/2014/main" val="20000"/>
                    </a:ext>
                  </a:extLst>
                </a:gridCol>
              </a:tblGrid>
              <a:tr h="1100254">
                <a:tc>
                  <a:txBody>
                    <a:bodyPr/>
                    <a:lstStyle/>
                    <a:p>
                      <a:pPr algn="ctr"/>
                      <a:r>
                        <a:rPr lang="en-US" b="0" dirty="0">
                          <a:solidFill>
                            <a:schemeClr val="tx1"/>
                          </a:solidFill>
                        </a:rPr>
                        <a:t>P</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0"/>
                  </a:ext>
                </a:extLst>
              </a:tr>
              <a:tr h="1100254">
                <a:tc>
                  <a:txBody>
                    <a:bodyPr/>
                    <a:lstStyle/>
                    <a:p>
                      <a:pPr algn="ctr"/>
                      <a:r>
                        <a:rPr lang="en-US" b="0" dirty="0">
                          <a:solidFill>
                            <a:schemeClr val="tx1"/>
                          </a:solidFill>
                        </a:rPr>
                        <a:t>S</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1"/>
                  </a:ext>
                </a:extLst>
              </a:tr>
              <a:tr h="1100254">
                <a:tc>
                  <a:txBody>
                    <a:bodyPr/>
                    <a:lstStyle/>
                    <a:p>
                      <a:pPr algn="ctr"/>
                      <a:r>
                        <a:rPr lang="en-US" b="0" dirty="0">
                          <a:solidFill>
                            <a:schemeClr val="tx1"/>
                          </a:solidFill>
                        </a:rPr>
                        <a:t>S</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2"/>
                  </a:ext>
                </a:extLst>
              </a:tr>
              <a:tr h="1100254">
                <a:tc>
                  <a:txBody>
                    <a:bodyPr/>
                    <a:lstStyle/>
                    <a:p>
                      <a:pPr algn="ctr"/>
                      <a:r>
                        <a:rPr lang="en-US" b="0" dirty="0">
                          <a:solidFill>
                            <a:schemeClr val="tx1"/>
                          </a:solidFill>
                        </a:rPr>
                        <a:t>P</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3"/>
                  </a:ext>
                </a:extLst>
              </a:tr>
              <a:tr h="1100254">
                <a:tc>
                  <a:txBody>
                    <a:bodyPr/>
                    <a:lstStyle/>
                    <a:p>
                      <a:pPr algn="ctr"/>
                      <a:r>
                        <a:rPr lang="en-US" dirty="0">
                          <a:solidFill>
                            <a:schemeClr val="tx1"/>
                          </a:solidFill>
                        </a:rPr>
                        <a:t>P</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4"/>
                  </a:ext>
                </a:extLst>
              </a:tr>
              <a:tr h="1100254">
                <a:tc>
                  <a:txBody>
                    <a:bodyPr/>
                    <a:lstStyle/>
                    <a:p>
                      <a:pPr algn="ctr"/>
                      <a:r>
                        <a:rPr lang="en-US" dirty="0">
                          <a:solidFill>
                            <a:schemeClr val="tx1"/>
                          </a:solidFill>
                        </a:rPr>
                        <a:t>S</a:t>
                      </a:r>
                    </a:p>
                  </a:txBody>
                  <a:tcPr anchor="ct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noFill/>
                  </a:tcPr>
                </a:tc>
                <a:extLst>
                  <a:ext uri="{0D108BD9-81ED-4DB2-BD59-A6C34878D82A}">
                    <a16:rowId xmlns="" xmlns:a16="http://schemas.microsoft.com/office/drawing/2014/main" val="10005"/>
                  </a:ext>
                </a:extLst>
              </a:tr>
            </a:tbl>
          </a:graphicData>
        </a:graphic>
      </p:graphicFrame>
      <p:sp>
        <p:nvSpPr>
          <p:cNvPr id="19" name="Rectangle 18"/>
          <p:cNvSpPr/>
          <p:nvPr/>
        </p:nvSpPr>
        <p:spPr>
          <a:xfrm>
            <a:off x="4953000" y="4572000"/>
            <a:ext cx="274320" cy="274320"/>
          </a:xfrm>
          <a:prstGeom prst="rect">
            <a:avLst/>
          </a:prstGeom>
          <a:solidFill>
            <a:srgbClr val="D95F02">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318760" y="4572000"/>
            <a:ext cx="786384" cy="274320"/>
          </a:xfrm>
          <a:prstGeom prst="rect">
            <a:avLst/>
          </a:prstGeom>
          <a:noFill/>
        </p:spPr>
        <p:txBody>
          <a:bodyPr wrap="square" lIns="45720" tIns="0" bIns="0" rtlCol="0" anchor="ctr">
            <a:noAutofit/>
          </a:bodyPr>
          <a:lstStyle/>
          <a:p>
            <a:r>
              <a:rPr lang="en-US" sz="1600" dirty="0"/>
              <a:t>High</a:t>
            </a:r>
          </a:p>
        </p:txBody>
      </p:sp>
      <p:sp>
        <p:nvSpPr>
          <p:cNvPr id="21" name="Rectangle 20"/>
          <p:cNvSpPr/>
          <p:nvPr/>
        </p:nvSpPr>
        <p:spPr>
          <a:xfrm>
            <a:off x="4951212" y="4937760"/>
            <a:ext cx="274320" cy="274320"/>
          </a:xfrm>
          <a:prstGeom prst="rect">
            <a:avLst/>
          </a:prstGeom>
          <a:solidFill>
            <a:srgbClr val="7570B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18760" y="4923680"/>
            <a:ext cx="889974" cy="274320"/>
          </a:xfrm>
          <a:prstGeom prst="rect">
            <a:avLst/>
          </a:prstGeom>
          <a:noFill/>
        </p:spPr>
        <p:txBody>
          <a:bodyPr wrap="square" lIns="45720" tIns="0" bIns="0" rtlCol="0" anchor="ctr">
            <a:noAutofit/>
          </a:bodyPr>
          <a:lstStyle/>
          <a:p>
            <a:r>
              <a:rPr lang="en-US" sz="1600" dirty="0"/>
              <a:t>Medium</a:t>
            </a:r>
          </a:p>
        </p:txBody>
      </p:sp>
      <p:sp>
        <p:nvSpPr>
          <p:cNvPr id="23" name="Rectangle 22"/>
          <p:cNvSpPr/>
          <p:nvPr/>
        </p:nvSpPr>
        <p:spPr>
          <a:xfrm>
            <a:off x="4951212" y="5303520"/>
            <a:ext cx="274320" cy="274320"/>
          </a:xfrm>
          <a:prstGeom prst="rect">
            <a:avLst/>
          </a:prstGeom>
          <a:solidFill>
            <a:srgbClr val="1B9E7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18760" y="5303520"/>
            <a:ext cx="889974" cy="274320"/>
          </a:xfrm>
          <a:prstGeom prst="rect">
            <a:avLst/>
          </a:prstGeom>
          <a:noFill/>
        </p:spPr>
        <p:txBody>
          <a:bodyPr wrap="square" lIns="45720" tIns="0" bIns="0" rtlCol="0" anchor="ctr">
            <a:noAutofit/>
          </a:bodyPr>
          <a:lstStyle/>
          <a:p>
            <a:r>
              <a:rPr lang="en-US" sz="1600" dirty="0"/>
              <a:t>Low</a:t>
            </a:r>
          </a:p>
        </p:txBody>
      </p:sp>
      <p:sp>
        <p:nvSpPr>
          <p:cNvPr id="25" name="TextBox 24"/>
          <p:cNvSpPr txBox="1"/>
          <p:nvPr/>
        </p:nvSpPr>
        <p:spPr>
          <a:xfrm>
            <a:off x="4863850" y="4178960"/>
            <a:ext cx="1915750" cy="338554"/>
          </a:xfrm>
          <a:prstGeom prst="rect">
            <a:avLst/>
          </a:prstGeom>
          <a:noFill/>
        </p:spPr>
        <p:txBody>
          <a:bodyPr wrap="square" rtlCol="0">
            <a:spAutoFit/>
          </a:bodyPr>
          <a:lstStyle/>
          <a:p>
            <a:r>
              <a:rPr lang="en-US" sz="1600" u="sng" dirty="0"/>
              <a:t>Rate Zones</a:t>
            </a:r>
          </a:p>
        </p:txBody>
      </p:sp>
      <p:sp>
        <p:nvSpPr>
          <p:cNvPr id="4" name="TextBox 3"/>
          <p:cNvSpPr txBox="1"/>
          <p:nvPr/>
        </p:nvSpPr>
        <p:spPr>
          <a:xfrm>
            <a:off x="5002251" y="130465"/>
            <a:ext cx="1856931" cy="1077218"/>
          </a:xfrm>
          <a:prstGeom prst="rect">
            <a:avLst/>
          </a:prstGeom>
          <a:noFill/>
        </p:spPr>
        <p:txBody>
          <a:bodyPr wrap="square" rtlCol="0">
            <a:spAutoFit/>
          </a:bodyPr>
          <a:lstStyle/>
          <a:p>
            <a:pPr algn="ctr"/>
            <a:r>
              <a:rPr lang="en-US" sz="3200" b="1" dirty="0"/>
              <a:t>Mortality and rates</a:t>
            </a:r>
          </a:p>
        </p:txBody>
      </p:sp>
      <p:sp>
        <p:nvSpPr>
          <p:cNvPr id="28" name="Rectangle 27"/>
          <p:cNvSpPr/>
          <p:nvPr/>
        </p:nvSpPr>
        <p:spPr>
          <a:xfrm>
            <a:off x="6948799" y="3323434"/>
            <a:ext cx="762245" cy="1106063"/>
          </a:xfrm>
          <a:prstGeom prst="rect">
            <a:avLst/>
          </a:prstGeom>
          <a:solidFill>
            <a:srgbClr val="7570B3">
              <a:alpha val="549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300</a:t>
            </a:r>
          </a:p>
        </p:txBody>
      </p:sp>
      <p:sp>
        <p:nvSpPr>
          <p:cNvPr id="29" name="Rectangle 28"/>
          <p:cNvSpPr/>
          <p:nvPr/>
        </p:nvSpPr>
        <p:spPr>
          <a:xfrm>
            <a:off x="7715366" y="3323433"/>
            <a:ext cx="525304" cy="369794"/>
          </a:xfrm>
          <a:prstGeom prst="rect">
            <a:avLst/>
          </a:prstGeom>
          <a:solidFill>
            <a:srgbClr val="7570B3">
              <a:alpha val="549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300</a:t>
            </a:r>
          </a:p>
        </p:txBody>
      </p:sp>
      <p:sp>
        <p:nvSpPr>
          <p:cNvPr id="33" name="Rectangle 32"/>
          <p:cNvSpPr/>
          <p:nvPr/>
        </p:nvSpPr>
        <p:spPr>
          <a:xfrm>
            <a:off x="7713558" y="3693227"/>
            <a:ext cx="1543304" cy="733781"/>
          </a:xfrm>
          <a:prstGeom prst="rect">
            <a:avLst/>
          </a:prstGeom>
          <a:solidFill>
            <a:srgbClr val="1B9E77">
              <a:alpha val="549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250</a:t>
            </a:r>
          </a:p>
        </p:txBody>
      </p:sp>
      <p:sp>
        <p:nvSpPr>
          <p:cNvPr id="36" name="Rectangle 35"/>
          <p:cNvSpPr/>
          <p:nvPr/>
        </p:nvSpPr>
        <p:spPr>
          <a:xfrm>
            <a:off x="8240670" y="3312138"/>
            <a:ext cx="1016192" cy="381090"/>
          </a:xfrm>
          <a:prstGeom prst="rect">
            <a:avLst/>
          </a:prstGeom>
          <a:solidFill>
            <a:srgbClr val="1B9E77">
              <a:alpha val="549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250</a:t>
            </a:r>
          </a:p>
        </p:txBody>
      </p:sp>
      <p:sp>
        <p:nvSpPr>
          <p:cNvPr id="37" name="Rectangle 36"/>
          <p:cNvSpPr/>
          <p:nvPr/>
        </p:nvSpPr>
        <p:spPr>
          <a:xfrm>
            <a:off x="6948798" y="4427009"/>
            <a:ext cx="2308064" cy="359828"/>
          </a:xfrm>
          <a:prstGeom prst="rect">
            <a:avLst/>
          </a:prstGeom>
          <a:solidFill>
            <a:srgbClr val="7570B3">
              <a:alpha val="549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300</a:t>
            </a:r>
          </a:p>
        </p:txBody>
      </p:sp>
      <p:sp>
        <p:nvSpPr>
          <p:cNvPr id="27" name="Rectangle 26">
            <a:extLst>
              <a:ext uri="{FF2B5EF4-FFF2-40B4-BE49-F238E27FC236}">
                <a16:creationId xmlns="" xmlns:a16="http://schemas.microsoft.com/office/drawing/2014/main" id="{8417E181-F7F9-4120-8E32-2C5A66F6D282}"/>
              </a:ext>
            </a:extLst>
          </p:cNvPr>
          <p:cNvSpPr/>
          <p:nvPr/>
        </p:nvSpPr>
        <p:spPr>
          <a:xfrm>
            <a:off x="6948798" y="13959"/>
            <a:ext cx="2308064" cy="109102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282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chemeClr val="accent1">
                <a:lumMod val="40000"/>
                <a:lumOff val="60000"/>
              </a:schemeClr>
            </a:gs>
            <a:gs pos="8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E068CC-EA0E-4E3D-92AB-23CF492D97CC}"/>
              </a:ext>
            </a:extLst>
          </p:cNvPr>
          <p:cNvSpPr>
            <a:spLocks noGrp="1"/>
          </p:cNvSpPr>
          <p:nvPr>
            <p:ph type="title"/>
          </p:nvPr>
        </p:nvSpPr>
        <p:spPr>
          <a:xfrm>
            <a:off x="1267178" y="636058"/>
            <a:ext cx="10515600" cy="1325563"/>
          </a:xfrm>
        </p:spPr>
        <p:txBody>
          <a:bodyPr>
            <a:normAutofit/>
          </a:bodyPr>
          <a:lstStyle/>
          <a:p>
            <a:r>
              <a:rPr lang="en-US" sz="6000" b="1" dirty="0">
                <a:solidFill>
                  <a:srgbClr val="FF0000"/>
                </a:solidFill>
              </a:rPr>
              <a:t>  Plant early </a:t>
            </a:r>
            <a:r>
              <a:rPr lang="en-US" sz="5400" b="1" dirty="0">
                <a:solidFill>
                  <a:srgbClr val="FF0000"/>
                </a:solidFill>
              </a:rPr>
              <a:t>vigor</a:t>
            </a:r>
            <a:r>
              <a:rPr lang="en-US" sz="6000" b="1" dirty="0">
                <a:solidFill>
                  <a:srgbClr val="FF0000"/>
                </a:solidFill>
              </a:rPr>
              <a:t> </a:t>
            </a:r>
            <a:r>
              <a:rPr lang="en-US" sz="5400" b="1" dirty="0">
                <a:solidFill>
                  <a:srgbClr val="FF0000"/>
                </a:solidFill>
              </a:rPr>
              <a:t>after</a:t>
            </a:r>
            <a:r>
              <a:rPr lang="en-US" sz="6000" b="1" dirty="0">
                <a:solidFill>
                  <a:srgbClr val="FF0000"/>
                </a:solidFill>
              </a:rPr>
              <a:t> flat Pic </a:t>
            </a:r>
          </a:p>
        </p:txBody>
      </p:sp>
      <p:graphicFrame>
        <p:nvGraphicFramePr>
          <p:cNvPr id="5" name="Content Placeholder 4">
            <a:extLst>
              <a:ext uri="{FF2B5EF4-FFF2-40B4-BE49-F238E27FC236}">
                <a16:creationId xmlns="" xmlns:a16="http://schemas.microsoft.com/office/drawing/2014/main" id="{74E4CA3D-C4BA-44B9-A2A2-00D9D63DC522}"/>
              </a:ext>
            </a:extLst>
          </p:cNvPr>
          <p:cNvGraphicFramePr>
            <a:graphicFrameLocks noGrp="1"/>
          </p:cNvGraphicFramePr>
          <p:nvPr>
            <p:ph idx="1"/>
            <p:extLst>
              <p:ext uri="{D42A27DB-BD31-4B8C-83A1-F6EECF244321}">
                <p14:modId xmlns:p14="http://schemas.microsoft.com/office/powerpoint/2010/main" val="4280332195"/>
              </p:ext>
            </p:extLst>
          </p:nvPr>
        </p:nvGraphicFramePr>
        <p:xfrm>
          <a:off x="1411110" y="1825625"/>
          <a:ext cx="9053689" cy="39655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 xmlns:a16="http://schemas.microsoft.com/office/drawing/2014/main" id="{7C033C87-0AF3-49C5-9573-ED7062CCF70A}"/>
              </a:ext>
            </a:extLst>
          </p:cNvPr>
          <p:cNvSpPr txBox="1"/>
          <p:nvPr/>
        </p:nvSpPr>
        <p:spPr>
          <a:xfrm>
            <a:off x="3645984" y="5529590"/>
            <a:ext cx="8350491" cy="523220"/>
          </a:xfrm>
          <a:prstGeom prst="rect">
            <a:avLst/>
          </a:prstGeom>
          <a:noFill/>
        </p:spPr>
        <p:txBody>
          <a:bodyPr wrap="none" rtlCol="0">
            <a:spAutoFit/>
          </a:bodyPr>
          <a:lstStyle/>
          <a:p>
            <a:r>
              <a:rPr lang="en-US" sz="2800" b="1" dirty="0"/>
              <a:t>NO SIGNIFICANT DIFFERENCES AMONG RATES (</a:t>
            </a:r>
            <a:r>
              <a:rPr lang="en-US" sz="2800" b="1" i="1" dirty="0"/>
              <a:t>P</a:t>
            </a:r>
            <a:r>
              <a:rPr lang="en-US" sz="2800" b="1" dirty="0"/>
              <a:t>=0.21)</a:t>
            </a:r>
          </a:p>
        </p:txBody>
      </p:sp>
    </p:spTree>
    <p:extLst>
      <p:ext uri="{BB962C8B-B14F-4D97-AF65-F5344CB8AC3E}">
        <p14:creationId xmlns:p14="http://schemas.microsoft.com/office/powerpoint/2010/main" val="128485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790737-919C-40A5-80DE-7C72FC8DBFF9}"/>
              </a:ext>
            </a:extLst>
          </p:cNvPr>
          <p:cNvSpPr>
            <a:spLocks noGrp="1"/>
          </p:cNvSpPr>
          <p:nvPr>
            <p:ph type="title"/>
          </p:nvPr>
        </p:nvSpPr>
        <p:spPr>
          <a:xfrm>
            <a:off x="1257300" y="542925"/>
            <a:ext cx="10515600" cy="1325563"/>
          </a:xfrm>
        </p:spPr>
        <p:txBody>
          <a:bodyPr>
            <a:normAutofit fontScale="90000"/>
          </a:bodyPr>
          <a:lstStyle/>
          <a:p>
            <a:r>
              <a:rPr lang="en-US" sz="6000" b="1" dirty="0">
                <a:solidFill>
                  <a:srgbClr val="FFFF00"/>
                </a:solidFill>
              </a:rPr>
              <a:t>Jan, 2018 Marketable fruit #: </a:t>
            </a:r>
            <a:br>
              <a:rPr lang="en-US" sz="6000" b="1" dirty="0">
                <a:solidFill>
                  <a:srgbClr val="FFFF00"/>
                </a:solidFill>
              </a:rPr>
            </a:br>
            <a:r>
              <a:rPr lang="en-US" sz="6000" b="1" dirty="0">
                <a:solidFill>
                  <a:srgbClr val="FFFF00"/>
                </a:solidFill>
              </a:rPr>
              <a:t>no differences among rates</a:t>
            </a:r>
          </a:p>
        </p:txBody>
      </p:sp>
      <p:graphicFrame>
        <p:nvGraphicFramePr>
          <p:cNvPr id="4" name="Content Placeholder 3" title="fruit/40 plants">
            <a:extLst>
              <a:ext uri="{FF2B5EF4-FFF2-40B4-BE49-F238E27FC236}">
                <a16:creationId xmlns="" xmlns:a16="http://schemas.microsoft.com/office/drawing/2014/main" id="{182E13A2-9621-4AB2-BFB6-077D8A6BDE50}"/>
              </a:ext>
            </a:extLst>
          </p:cNvPr>
          <p:cNvGraphicFramePr>
            <a:graphicFrameLocks noGrp="1"/>
          </p:cNvGraphicFramePr>
          <p:nvPr>
            <p:ph idx="1"/>
            <p:extLst>
              <p:ext uri="{D42A27DB-BD31-4B8C-83A1-F6EECF244321}">
                <p14:modId xmlns:p14="http://schemas.microsoft.com/office/powerpoint/2010/main" val="3847244686"/>
              </p:ext>
            </p:extLst>
          </p:nvPr>
        </p:nvGraphicFramePr>
        <p:xfrm>
          <a:off x="838200" y="1690688"/>
          <a:ext cx="10515600" cy="4486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3264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D13A69CE-E028-464F-85CC-405EA7D4D6F9}"/>
              </a:ext>
            </a:extLst>
          </p:cNvPr>
          <p:cNvSpPr>
            <a:spLocks noGrp="1"/>
          </p:cNvSpPr>
          <p:nvPr>
            <p:ph type="title"/>
          </p:nvPr>
        </p:nvSpPr>
        <p:spPr>
          <a:xfrm>
            <a:off x="1096964" y="219147"/>
            <a:ext cx="3932237" cy="724711"/>
          </a:xfrm>
        </p:spPr>
        <p:txBody>
          <a:bodyPr>
            <a:normAutofit/>
          </a:bodyPr>
          <a:lstStyle/>
          <a:p>
            <a:r>
              <a:rPr lang="en-US" sz="4000" b="1" dirty="0">
                <a:solidFill>
                  <a:srgbClr val="FF0000"/>
                </a:solidFill>
              </a:rPr>
              <a:t>What’s in our soils</a:t>
            </a:r>
          </a:p>
        </p:txBody>
      </p:sp>
      <p:sp>
        <p:nvSpPr>
          <p:cNvPr id="10" name="Text Placeholder 9">
            <a:extLst>
              <a:ext uri="{FF2B5EF4-FFF2-40B4-BE49-F238E27FC236}">
                <a16:creationId xmlns="" xmlns:a16="http://schemas.microsoft.com/office/drawing/2014/main" id="{D2F4B912-9FFF-412E-85A1-44352F80D723}"/>
              </a:ext>
            </a:extLst>
          </p:cNvPr>
          <p:cNvSpPr>
            <a:spLocks noGrp="1"/>
          </p:cNvSpPr>
          <p:nvPr>
            <p:ph type="body" sz="half" idx="2"/>
          </p:nvPr>
        </p:nvSpPr>
        <p:spPr>
          <a:xfrm>
            <a:off x="204537" y="943858"/>
            <a:ext cx="5727031" cy="4098554"/>
          </a:xfrm>
        </p:spPr>
        <p:txBody>
          <a:bodyPr>
            <a:noAutofit/>
          </a:bodyPr>
          <a:lstStyle/>
          <a:p>
            <a:r>
              <a:rPr lang="en-US" sz="2400" b="1" u="sng" dirty="0"/>
              <a:t>Documented</a:t>
            </a:r>
            <a:r>
              <a:rPr lang="en-US" sz="2400" b="1" dirty="0"/>
              <a:t> fields during last 8 years with:</a:t>
            </a:r>
          </a:p>
          <a:p>
            <a:r>
              <a:rPr lang="en-US" sz="2400" b="1" i="1" dirty="0"/>
              <a:t>Fusarium oxysporum</a:t>
            </a:r>
            <a:r>
              <a:rPr lang="en-US" sz="2400" b="1" dirty="0"/>
              <a:t>: 		16</a:t>
            </a:r>
          </a:p>
          <a:p>
            <a:r>
              <a:rPr lang="en-US" sz="2400" b="1" i="1" dirty="0"/>
              <a:t>Macrophomina phaseolina</a:t>
            </a:r>
            <a:r>
              <a:rPr lang="en-US" sz="2400" b="1" dirty="0"/>
              <a:t>: 		11</a:t>
            </a:r>
          </a:p>
          <a:p>
            <a:r>
              <a:rPr lang="en-US" sz="2400" b="1" i="1" dirty="0"/>
              <a:t>Verticillium dahliae: 			</a:t>
            </a:r>
            <a:r>
              <a:rPr lang="en-US" sz="2400" b="1" dirty="0"/>
              <a:t>5</a:t>
            </a:r>
          </a:p>
          <a:p>
            <a:r>
              <a:rPr lang="en-US" sz="2400" b="1" i="1" dirty="0"/>
              <a:t>Phytophthora fragariae 		3</a:t>
            </a:r>
          </a:p>
          <a:p>
            <a:r>
              <a:rPr lang="en-US" sz="2400" b="1" u="sng" dirty="0"/>
              <a:t>Undocumented:</a:t>
            </a:r>
            <a:r>
              <a:rPr lang="en-US" sz="2400" b="1" dirty="0"/>
              <a:t> 	 30%? 60%? 100%?</a:t>
            </a:r>
          </a:p>
          <a:p>
            <a:endParaRPr lang="en-US" sz="2400" b="1" dirty="0"/>
          </a:p>
          <a:p>
            <a:pPr marL="342900" indent="-342900">
              <a:buFont typeface="Arial" panose="020B0604020202020204" pitchFamily="34" charset="0"/>
              <a:buChar char="•"/>
            </a:pPr>
            <a:r>
              <a:rPr lang="en-US" sz="2400" b="1" dirty="0"/>
              <a:t>‘Minor’ pathogens: </a:t>
            </a:r>
          </a:p>
          <a:p>
            <a:r>
              <a:rPr lang="en-US" sz="2400" b="1" dirty="0"/>
              <a:t>cause 10-50% reduction in yield when soil is untreated</a:t>
            </a:r>
          </a:p>
          <a:p>
            <a:pPr marL="342900" indent="-342900">
              <a:buFont typeface="Arial" panose="020B0604020202020204" pitchFamily="34" charset="0"/>
              <a:buChar char="•"/>
            </a:pPr>
            <a:r>
              <a:rPr lang="en-US" sz="2400" b="1" dirty="0"/>
              <a:t>Yellow nutsedge: 	25-30% of fields</a:t>
            </a:r>
          </a:p>
          <a:p>
            <a:endParaRPr lang="en-US" sz="2400" b="1" dirty="0"/>
          </a:p>
          <a:p>
            <a:r>
              <a:rPr lang="en-US" sz="2400" b="1" dirty="0"/>
              <a:t>In both: winter and summer strawberries</a:t>
            </a:r>
          </a:p>
        </p:txBody>
      </p:sp>
      <p:pic>
        <p:nvPicPr>
          <p:cNvPr id="14" name="Picture 13" descr="A close up of a tree&#10;&#10;Description generated with high confidence">
            <a:extLst>
              <a:ext uri="{FF2B5EF4-FFF2-40B4-BE49-F238E27FC236}">
                <a16:creationId xmlns="" xmlns:a16="http://schemas.microsoft.com/office/drawing/2014/main" id="{4A6ABCF0-FAF8-4203-A205-0218E2EBBC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17" y="3290636"/>
            <a:ext cx="6128084" cy="3567363"/>
          </a:xfrm>
          <a:prstGeom prst="rect">
            <a:avLst/>
          </a:prstGeom>
        </p:spPr>
      </p:pic>
      <p:pic>
        <p:nvPicPr>
          <p:cNvPr id="17" name="Picture 16" descr="A close up of a tree&#10;&#10;Description generated with high confidence">
            <a:extLst>
              <a:ext uri="{FF2B5EF4-FFF2-40B4-BE49-F238E27FC236}">
                <a16:creationId xmlns="" xmlns:a16="http://schemas.microsoft.com/office/drawing/2014/main" id="{7FB8D011-D3D3-4888-BC60-120BC2830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16" y="4536255"/>
            <a:ext cx="3297150" cy="2321744"/>
          </a:xfrm>
          <a:prstGeom prst="rect">
            <a:avLst/>
          </a:prstGeom>
        </p:spPr>
      </p:pic>
      <p:pic>
        <p:nvPicPr>
          <p:cNvPr id="23" name="Picture 22">
            <a:extLst>
              <a:ext uri="{FF2B5EF4-FFF2-40B4-BE49-F238E27FC236}">
                <a16:creationId xmlns="" xmlns:a16="http://schemas.microsoft.com/office/drawing/2014/main" id="{DFC5EC3A-8475-4C6F-819A-CCA6F46AA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16" y="-1"/>
            <a:ext cx="6128085" cy="3777917"/>
          </a:xfrm>
          <a:prstGeom prst="rect">
            <a:avLst/>
          </a:prstGeom>
        </p:spPr>
      </p:pic>
    </p:spTree>
    <p:extLst>
      <p:ext uri="{BB962C8B-B14F-4D97-AF65-F5344CB8AC3E}">
        <p14:creationId xmlns:p14="http://schemas.microsoft.com/office/powerpoint/2010/main" val="190349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5B2C520-3E2C-4B82-B572-631131DAE939}"/>
              </a:ext>
            </a:extLst>
          </p:cNvPr>
          <p:cNvSpPr>
            <a:spLocks noGrp="1"/>
          </p:cNvSpPr>
          <p:nvPr>
            <p:ph type="subTitle" idx="1"/>
          </p:nvPr>
        </p:nvSpPr>
        <p:spPr>
          <a:xfrm>
            <a:off x="914399" y="2996419"/>
            <a:ext cx="10888393" cy="2584938"/>
          </a:xfrm>
        </p:spPr>
        <p:txBody>
          <a:bodyPr>
            <a:noAutofit/>
          </a:bodyPr>
          <a:lstStyle/>
          <a:p>
            <a:pPr marL="457200" lvl="0" indent="-457200" algn="l">
              <a:buFont typeface="+mj-lt"/>
              <a:buAutoNum type="arabicPeriod"/>
            </a:pPr>
            <a:r>
              <a:rPr lang="en-US" sz="4000" b="1" dirty="0" err="1">
                <a:solidFill>
                  <a:srgbClr val="FFFF00"/>
                </a:solidFill>
              </a:rPr>
              <a:t>Vapam</a:t>
            </a:r>
            <a:r>
              <a:rPr lang="en-US" sz="4000" b="1" dirty="0">
                <a:solidFill>
                  <a:srgbClr val="FFFF00"/>
                </a:solidFill>
              </a:rPr>
              <a:t> single application of 58 gal/A, </a:t>
            </a:r>
          </a:p>
          <a:p>
            <a:pPr marL="457200" lvl="0" indent="-457200" algn="l">
              <a:buFont typeface="+mj-lt"/>
              <a:buAutoNum type="arabicPeriod"/>
            </a:pPr>
            <a:r>
              <a:rPr lang="en-US" sz="4000" b="1" dirty="0">
                <a:solidFill>
                  <a:srgbClr val="FFFF00"/>
                </a:solidFill>
              </a:rPr>
              <a:t> </a:t>
            </a:r>
            <a:r>
              <a:rPr lang="en-US" sz="4000" b="1" dirty="0" err="1">
                <a:solidFill>
                  <a:srgbClr val="FFFF00"/>
                </a:solidFill>
              </a:rPr>
              <a:t>Vapam</a:t>
            </a:r>
            <a:r>
              <a:rPr lang="en-US" sz="4000" b="1" dirty="0">
                <a:solidFill>
                  <a:srgbClr val="FFFF00"/>
                </a:solidFill>
              </a:rPr>
              <a:t> (58) fb </a:t>
            </a:r>
            <a:r>
              <a:rPr lang="en-US" sz="4000" b="1" dirty="0" err="1">
                <a:solidFill>
                  <a:srgbClr val="FFFF00"/>
                </a:solidFill>
              </a:rPr>
              <a:t>Vapam</a:t>
            </a:r>
            <a:r>
              <a:rPr lang="en-US" sz="4000" b="1" dirty="0">
                <a:solidFill>
                  <a:srgbClr val="FFFF00"/>
                </a:solidFill>
              </a:rPr>
              <a:t> (36) split application and </a:t>
            </a:r>
          </a:p>
          <a:p>
            <a:pPr marL="457200" lvl="0" indent="-457200" algn="l">
              <a:buFont typeface="+mj-lt"/>
              <a:buAutoNum type="arabicPeriod"/>
            </a:pPr>
            <a:r>
              <a:rPr lang="en-US" sz="4000" b="1" dirty="0" err="1">
                <a:solidFill>
                  <a:srgbClr val="FFFF00"/>
                </a:solidFill>
              </a:rPr>
              <a:t>Vapam</a:t>
            </a:r>
            <a:r>
              <a:rPr lang="en-US" sz="4000" b="1" dirty="0">
                <a:solidFill>
                  <a:srgbClr val="FFFF00"/>
                </a:solidFill>
              </a:rPr>
              <a:t> (36) after flat Pic (300) application</a:t>
            </a:r>
          </a:p>
          <a:p>
            <a:r>
              <a:rPr lang="en-US" sz="4000" b="1" dirty="0">
                <a:solidFill>
                  <a:srgbClr val="FFFF00"/>
                </a:solidFill>
              </a:rPr>
              <a:t> </a:t>
            </a:r>
          </a:p>
          <a:p>
            <a:endParaRPr lang="en-US" sz="4000" b="1" dirty="0">
              <a:solidFill>
                <a:srgbClr val="FFFF00"/>
              </a:solidFill>
            </a:endParaRPr>
          </a:p>
        </p:txBody>
      </p:sp>
      <p:sp>
        <p:nvSpPr>
          <p:cNvPr id="4" name="TextBox 3">
            <a:extLst>
              <a:ext uri="{FF2B5EF4-FFF2-40B4-BE49-F238E27FC236}">
                <a16:creationId xmlns="" xmlns:a16="http://schemas.microsoft.com/office/drawing/2014/main" id="{2AB5A783-CDBE-42DF-8C9E-CDDCCE21880A}"/>
              </a:ext>
            </a:extLst>
          </p:cNvPr>
          <p:cNvSpPr txBox="1"/>
          <p:nvPr/>
        </p:nvSpPr>
        <p:spPr>
          <a:xfrm>
            <a:off x="389206" y="338189"/>
            <a:ext cx="11413587"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Can we sustain production </a:t>
            </a:r>
          </a:p>
          <a:p>
            <a:r>
              <a:rPr lang="en-US" sz="3600" b="1" dirty="0">
                <a:solidFill>
                  <a:schemeClr val="bg1"/>
                </a:solidFill>
                <a:latin typeface="Arial" panose="020B0604020202020204" pitchFamily="34" charset="0"/>
                <a:cs typeface="Arial" panose="020B0604020202020204" pitchFamily="34" charset="0"/>
              </a:rPr>
              <a:t>with less expensive, bed-applied MITC generators?</a:t>
            </a:r>
          </a:p>
        </p:txBody>
      </p:sp>
    </p:spTree>
    <p:extLst>
      <p:ext uri="{BB962C8B-B14F-4D97-AF65-F5344CB8AC3E}">
        <p14:creationId xmlns:p14="http://schemas.microsoft.com/office/powerpoint/2010/main" val="3642428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chemeClr val="accent1">
                <a:lumMod val="40000"/>
                <a:lumOff val="60000"/>
              </a:schemeClr>
            </a:gs>
            <a:gs pos="93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7C42F0-9E19-48B6-8DB3-12818DC9CA51}"/>
              </a:ext>
            </a:extLst>
          </p:cNvPr>
          <p:cNvSpPr>
            <a:spLocks noGrp="1"/>
          </p:cNvSpPr>
          <p:nvPr>
            <p:ph type="title"/>
          </p:nvPr>
        </p:nvSpPr>
        <p:spPr>
          <a:xfrm>
            <a:off x="2558716" y="160589"/>
            <a:ext cx="10515600" cy="1325563"/>
          </a:xfrm>
        </p:spPr>
        <p:txBody>
          <a:bodyPr>
            <a:normAutofit/>
          </a:bodyPr>
          <a:lstStyle/>
          <a:p>
            <a:r>
              <a:rPr lang="en-US" sz="6000" b="1" dirty="0">
                <a:solidFill>
                  <a:srgbClr val="FF0000"/>
                </a:solidFill>
              </a:rPr>
              <a:t>Plant early vigor</a:t>
            </a:r>
            <a:endParaRPr lang="en-US" sz="6000" dirty="0">
              <a:solidFill>
                <a:srgbClr val="FF0000"/>
              </a:solidFill>
            </a:endParaRPr>
          </a:p>
        </p:txBody>
      </p:sp>
      <p:graphicFrame>
        <p:nvGraphicFramePr>
          <p:cNvPr id="5" name="Chart 4">
            <a:extLst>
              <a:ext uri="{FF2B5EF4-FFF2-40B4-BE49-F238E27FC236}">
                <a16:creationId xmlns="" xmlns:a16="http://schemas.microsoft.com/office/drawing/2014/main" id="{FC1B0331-7C89-473A-9A53-4C617D9145F7}"/>
              </a:ext>
            </a:extLst>
          </p:cNvPr>
          <p:cNvGraphicFramePr>
            <a:graphicFrameLocks/>
          </p:cNvGraphicFramePr>
          <p:nvPr>
            <p:extLst>
              <p:ext uri="{D42A27DB-BD31-4B8C-83A1-F6EECF244321}">
                <p14:modId xmlns:p14="http://schemas.microsoft.com/office/powerpoint/2010/main" val="4286733493"/>
              </p:ext>
            </p:extLst>
          </p:nvPr>
        </p:nvGraphicFramePr>
        <p:xfrm>
          <a:off x="1142999" y="1574005"/>
          <a:ext cx="10515600" cy="46410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8129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 xmlns:a16="http://schemas.microsoft.com/office/drawing/2014/main" id="{E5901FA7-3A15-4D8D-99B9-5EA263CE17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688" y="1600200"/>
            <a:ext cx="62420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2">
            <a:extLst>
              <a:ext uri="{FF2B5EF4-FFF2-40B4-BE49-F238E27FC236}">
                <a16:creationId xmlns="" xmlns:a16="http://schemas.microsoft.com/office/drawing/2014/main" id="{2202AB03-F937-4B75-A52F-2A9679C3ED97}"/>
              </a:ext>
            </a:extLst>
          </p:cNvPr>
          <p:cNvSpPr>
            <a:spLocks noGrp="1" noChangeArrowheads="1"/>
          </p:cNvSpPr>
          <p:nvPr>
            <p:ph type="title"/>
          </p:nvPr>
        </p:nvSpPr>
        <p:spPr/>
        <p:txBody>
          <a:bodyPr/>
          <a:lstStyle/>
          <a:p>
            <a:r>
              <a:rPr lang="en-US" altLang="en-US" dirty="0">
                <a:solidFill>
                  <a:schemeClr val="bg1"/>
                </a:solidFill>
              </a:rPr>
              <a:t>What about Fusarium and Macrophomina?</a:t>
            </a:r>
          </a:p>
        </p:txBody>
      </p:sp>
    </p:spTree>
    <p:extLst>
      <p:ext uri="{BB962C8B-B14F-4D97-AF65-F5344CB8AC3E}">
        <p14:creationId xmlns:p14="http://schemas.microsoft.com/office/powerpoint/2010/main" val="333275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Line 10">
            <a:extLst>
              <a:ext uri="{FF2B5EF4-FFF2-40B4-BE49-F238E27FC236}">
                <a16:creationId xmlns="" xmlns:a16="http://schemas.microsoft.com/office/drawing/2014/main" id="{61F03659-0104-4F54-A18C-DB780905BB6D}"/>
              </a:ext>
            </a:extLst>
          </p:cNvPr>
          <p:cNvSpPr>
            <a:spLocks noChangeShapeType="1"/>
          </p:cNvSpPr>
          <p:nvPr/>
        </p:nvSpPr>
        <p:spPr bwMode="auto">
          <a:xfrm flipV="1">
            <a:off x="2743200" y="2365248"/>
            <a:ext cx="1177636" cy="281635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0" name="Line 11">
            <a:extLst>
              <a:ext uri="{FF2B5EF4-FFF2-40B4-BE49-F238E27FC236}">
                <a16:creationId xmlns="" xmlns:a16="http://schemas.microsoft.com/office/drawing/2014/main" id="{F0ECEFBB-38A6-49D4-81F9-CFAB0963D1FF}"/>
              </a:ext>
            </a:extLst>
          </p:cNvPr>
          <p:cNvSpPr>
            <a:spLocks noChangeShapeType="1"/>
          </p:cNvSpPr>
          <p:nvPr/>
        </p:nvSpPr>
        <p:spPr bwMode="auto">
          <a:xfrm>
            <a:off x="7924800" y="2365248"/>
            <a:ext cx="1295400" cy="268224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1" name="Line 12">
            <a:extLst>
              <a:ext uri="{FF2B5EF4-FFF2-40B4-BE49-F238E27FC236}">
                <a16:creationId xmlns="" xmlns:a16="http://schemas.microsoft.com/office/drawing/2014/main" id="{34708604-37F8-41B2-AA2D-F0F75A227C27}"/>
              </a:ext>
            </a:extLst>
          </p:cNvPr>
          <p:cNvSpPr>
            <a:spLocks noChangeShapeType="1"/>
          </p:cNvSpPr>
          <p:nvPr/>
        </p:nvSpPr>
        <p:spPr bwMode="auto">
          <a:xfrm>
            <a:off x="3920836" y="2365248"/>
            <a:ext cx="40039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Oval 17">
            <a:extLst>
              <a:ext uri="{FF2B5EF4-FFF2-40B4-BE49-F238E27FC236}">
                <a16:creationId xmlns="" xmlns:a16="http://schemas.microsoft.com/office/drawing/2014/main" id="{BA8F9B43-C76E-47DF-BA28-DA0F8A074477}"/>
              </a:ext>
            </a:extLst>
          </p:cNvPr>
          <p:cNvSpPr>
            <a:spLocks noChangeArrowheads="1"/>
          </p:cNvSpPr>
          <p:nvPr/>
        </p:nvSpPr>
        <p:spPr bwMode="auto">
          <a:xfrm>
            <a:off x="4745182" y="2767584"/>
            <a:ext cx="235527" cy="26822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17" name="Oval 18">
            <a:extLst>
              <a:ext uri="{FF2B5EF4-FFF2-40B4-BE49-F238E27FC236}">
                <a16:creationId xmlns="" xmlns:a16="http://schemas.microsoft.com/office/drawing/2014/main" id="{8F67A1F6-CE50-4CC1-9135-75BD966B4D3D}"/>
              </a:ext>
            </a:extLst>
          </p:cNvPr>
          <p:cNvSpPr>
            <a:spLocks noChangeArrowheads="1"/>
          </p:cNvSpPr>
          <p:nvPr/>
        </p:nvSpPr>
        <p:spPr bwMode="auto">
          <a:xfrm>
            <a:off x="6982691" y="2767584"/>
            <a:ext cx="235527" cy="26822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1" name="Text Box 36">
            <a:extLst>
              <a:ext uri="{FF2B5EF4-FFF2-40B4-BE49-F238E27FC236}">
                <a16:creationId xmlns="" xmlns:a16="http://schemas.microsoft.com/office/drawing/2014/main" id="{7D864809-A09C-42D2-8CDC-AA2E322568ED}"/>
              </a:ext>
            </a:extLst>
          </p:cNvPr>
          <p:cNvSpPr txBox="1">
            <a:spLocks noChangeArrowheads="1"/>
          </p:cNvSpPr>
          <p:nvPr/>
        </p:nvSpPr>
        <p:spPr bwMode="auto">
          <a:xfrm>
            <a:off x="4670426" y="4189414"/>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x</a:t>
            </a:r>
          </a:p>
        </p:txBody>
      </p:sp>
      <p:sp>
        <p:nvSpPr>
          <p:cNvPr id="4103" name="Text Box 38">
            <a:extLst>
              <a:ext uri="{FF2B5EF4-FFF2-40B4-BE49-F238E27FC236}">
                <a16:creationId xmlns="" xmlns:a16="http://schemas.microsoft.com/office/drawing/2014/main" id="{5B07FD10-8C40-4991-9470-48666BCEB75E}"/>
              </a:ext>
            </a:extLst>
          </p:cNvPr>
          <p:cNvSpPr txBox="1">
            <a:spLocks noChangeArrowheads="1"/>
          </p:cNvSpPr>
          <p:nvPr/>
        </p:nvSpPr>
        <p:spPr bwMode="auto">
          <a:xfrm>
            <a:off x="2514601" y="3124200"/>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6 in</a:t>
            </a:r>
          </a:p>
        </p:txBody>
      </p:sp>
      <p:sp>
        <p:nvSpPr>
          <p:cNvPr id="4104" name="Text Box 39">
            <a:extLst>
              <a:ext uri="{FF2B5EF4-FFF2-40B4-BE49-F238E27FC236}">
                <a16:creationId xmlns="" xmlns:a16="http://schemas.microsoft.com/office/drawing/2014/main" id="{3B829DB7-464D-4760-BA52-2205C67A9C05}"/>
              </a:ext>
            </a:extLst>
          </p:cNvPr>
          <p:cNvSpPr txBox="1">
            <a:spLocks noChangeArrowheads="1"/>
          </p:cNvSpPr>
          <p:nvPr/>
        </p:nvSpPr>
        <p:spPr bwMode="auto">
          <a:xfrm>
            <a:off x="1966913" y="4233863"/>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12 in</a:t>
            </a:r>
          </a:p>
        </p:txBody>
      </p:sp>
      <p:sp>
        <p:nvSpPr>
          <p:cNvPr id="47126" name="Text Box 40">
            <a:extLst>
              <a:ext uri="{FF2B5EF4-FFF2-40B4-BE49-F238E27FC236}">
                <a16:creationId xmlns="" xmlns:a16="http://schemas.microsoft.com/office/drawing/2014/main" id="{A18D839E-31F9-4D24-AD3E-B136D7C92776}"/>
              </a:ext>
            </a:extLst>
          </p:cNvPr>
          <p:cNvSpPr txBox="1">
            <a:spLocks noChangeArrowheads="1"/>
          </p:cNvSpPr>
          <p:nvPr/>
        </p:nvSpPr>
        <p:spPr bwMode="auto">
          <a:xfrm>
            <a:off x="1965586" y="666995"/>
            <a:ext cx="8207183" cy="56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sz="3070" b="1" dirty="0">
                <a:solidFill>
                  <a:srgbClr val="FFC000"/>
                </a:solidFill>
                <a:latin typeface="Arial Rounded MT Bold" pitchFamily="34" charset="0"/>
              </a:rPr>
              <a:t>Inoculum buried before </a:t>
            </a:r>
            <a:r>
              <a:rPr lang="en-US" sz="3070" b="1" dirty="0" err="1">
                <a:solidFill>
                  <a:srgbClr val="FFC000"/>
                </a:solidFill>
                <a:latin typeface="Arial Rounded MT Bold" pitchFamily="34" charset="0"/>
              </a:rPr>
              <a:t>Vapam</a:t>
            </a:r>
            <a:r>
              <a:rPr lang="en-US" sz="3070" b="1" dirty="0">
                <a:solidFill>
                  <a:srgbClr val="FFC000"/>
                </a:solidFill>
                <a:latin typeface="Arial Rounded MT Bold" pitchFamily="34" charset="0"/>
              </a:rPr>
              <a:t> treatments</a:t>
            </a:r>
          </a:p>
        </p:txBody>
      </p:sp>
      <p:sp>
        <p:nvSpPr>
          <p:cNvPr id="4106" name="Text Box 24">
            <a:extLst>
              <a:ext uri="{FF2B5EF4-FFF2-40B4-BE49-F238E27FC236}">
                <a16:creationId xmlns="" xmlns:a16="http://schemas.microsoft.com/office/drawing/2014/main" id="{62657082-3EF0-4D48-BD3B-0C426BFB3E56}"/>
              </a:ext>
            </a:extLst>
          </p:cNvPr>
          <p:cNvSpPr txBox="1">
            <a:spLocks noChangeArrowheads="1"/>
          </p:cNvSpPr>
          <p:nvPr/>
        </p:nvSpPr>
        <p:spPr bwMode="auto">
          <a:xfrm>
            <a:off x="5459413" y="2332038"/>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Arial Rounded MT Bold" panose="020F0704030504030204" pitchFamily="34" charset="0"/>
              </a:rPr>
              <a:t>Drip lines</a:t>
            </a:r>
          </a:p>
        </p:txBody>
      </p:sp>
      <p:sp>
        <p:nvSpPr>
          <p:cNvPr id="4107" name="Oval 17">
            <a:extLst>
              <a:ext uri="{FF2B5EF4-FFF2-40B4-BE49-F238E27FC236}">
                <a16:creationId xmlns="" xmlns:a16="http://schemas.microsoft.com/office/drawing/2014/main" id="{6972F082-9228-4E1A-8CC1-84DFE0CE01A1}"/>
              </a:ext>
            </a:extLst>
          </p:cNvPr>
          <p:cNvSpPr>
            <a:spLocks noChangeArrowheads="1"/>
          </p:cNvSpPr>
          <p:nvPr/>
        </p:nvSpPr>
        <p:spPr bwMode="auto">
          <a:xfrm>
            <a:off x="5792788" y="2792414"/>
            <a:ext cx="234950" cy="2682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 name="Text Box 36">
            <a:extLst>
              <a:ext uri="{FF2B5EF4-FFF2-40B4-BE49-F238E27FC236}">
                <a16:creationId xmlns="" xmlns:a16="http://schemas.microsoft.com/office/drawing/2014/main" id="{DA8BE746-87CF-4AB1-BD6C-537B3D69598C}"/>
              </a:ext>
            </a:extLst>
          </p:cNvPr>
          <p:cNvSpPr txBox="1">
            <a:spLocks noChangeArrowheads="1"/>
          </p:cNvSpPr>
          <p:nvPr/>
        </p:nvSpPr>
        <p:spPr bwMode="auto">
          <a:xfrm>
            <a:off x="4684851" y="3186115"/>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x</a:t>
            </a:r>
          </a:p>
        </p:txBody>
      </p:sp>
      <p:sp>
        <p:nvSpPr>
          <p:cNvPr id="23" name="Text Box 36">
            <a:extLst>
              <a:ext uri="{FF2B5EF4-FFF2-40B4-BE49-F238E27FC236}">
                <a16:creationId xmlns="" xmlns:a16="http://schemas.microsoft.com/office/drawing/2014/main" id="{B20A0EE0-935D-47C9-849F-5B997F9899FE}"/>
              </a:ext>
            </a:extLst>
          </p:cNvPr>
          <p:cNvSpPr txBox="1">
            <a:spLocks noChangeArrowheads="1"/>
          </p:cNvSpPr>
          <p:nvPr/>
        </p:nvSpPr>
        <p:spPr bwMode="auto">
          <a:xfrm>
            <a:off x="5305268" y="3196103"/>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x</a:t>
            </a:r>
          </a:p>
        </p:txBody>
      </p:sp>
      <p:sp>
        <p:nvSpPr>
          <p:cNvPr id="24" name="Text Box 36">
            <a:extLst>
              <a:ext uri="{FF2B5EF4-FFF2-40B4-BE49-F238E27FC236}">
                <a16:creationId xmlns="" xmlns:a16="http://schemas.microsoft.com/office/drawing/2014/main" id="{36945913-9A5D-47C6-B7A5-226916A87DB2}"/>
              </a:ext>
            </a:extLst>
          </p:cNvPr>
          <p:cNvSpPr txBox="1">
            <a:spLocks noChangeArrowheads="1"/>
          </p:cNvSpPr>
          <p:nvPr/>
        </p:nvSpPr>
        <p:spPr bwMode="auto">
          <a:xfrm>
            <a:off x="5305268" y="4203055"/>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x</a:t>
            </a:r>
          </a:p>
        </p:txBody>
      </p:sp>
    </p:spTree>
    <p:extLst>
      <p:ext uri="{BB962C8B-B14F-4D97-AF65-F5344CB8AC3E}">
        <p14:creationId xmlns:p14="http://schemas.microsoft.com/office/powerpoint/2010/main" val="185578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26" name="Text Box 40">
            <a:extLst>
              <a:ext uri="{FF2B5EF4-FFF2-40B4-BE49-F238E27FC236}">
                <a16:creationId xmlns="" xmlns:a16="http://schemas.microsoft.com/office/drawing/2014/main" id="{A18D839E-31F9-4D24-AD3E-B136D7C92776}"/>
              </a:ext>
            </a:extLst>
          </p:cNvPr>
          <p:cNvSpPr txBox="1">
            <a:spLocks noChangeArrowheads="1"/>
          </p:cNvSpPr>
          <p:nvPr/>
        </p:nvSpPr>
        <p:spPr bwMode="auto">
          <a:xfrm>
            <a:off x="372634" y="1106480"/>
            <a:ext cx="1548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b="1" dirty="0">
                <a:solidFill>
                  <a:srgbClr val="FFC000"/>
                </a:solidFill>
                <a:latin typeface="Arial Rounded MT Bold" pitchFamily="34" charset="0"/>
              </a:rPr>
              <a:t>CFU, g/sand</a:t>
            </a:r>
          </a:p>
        </p:txBody>
      </p:sp>
      <p:graphicFrame>
        <p:nvGraphicFramePr>
          <p:cNvPr id="23" name="Chart 22">
            <a:extLst>
              <a:ext uri="{FF2B5EF4-FFF2-40B4-BE49-F238E27FC236}">
                <a16:creationId xmlns=""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590716377"/>
              </p:ext>
            </p:extLst>
          </p:nvPr>
        </p:nvGraphicFramePr>
        <p:xfrm>
          <a:off x="581891" y="952500"/>
          <a:ext cx="10806545" cy="548155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 xmlns:a16="http://schemas.microsoft.com/office/drawing/2014/main" id="{D5F55694-6726-4E2F-AE21-853753309910}"/>
              </a:ext>
            </a:extLst>
          </p:cNvPr>
          <p:cNvSpPr txBox="1"/>
          <p:nvPr/>
        </p:nvSpPr>
        <p:spPr>
          <a:xfrm>
            <a:off x="1146660" y="1727069"/>
            <a:ext cx="4314899" cy="369332"/>
          </a:xfrm>
          <a:prstGeom prst="rect">
            <a:avLst/>
          </a:prstGeom>
          <a:noFill/>
        </p:spPr>
        <p:txBody>
          <a:bodyPr wrap="none" rtlCol="0">
            <a:spAutoFit/>
          </a:bodyPr>
          <a:lstStyle/>
          <a:p>
            <a:r>
              <a:rPr lang="en-US" dirty="0"/>
              <a:t>Lab stored untreated sand = 500,000+CFU/g</a:t>
            </a:r>
          </a:p>
        </p:txBody>
      </p:sp>
      <p:cxnSp>
        <p:nvCxnSpPr>
          <p:cNvPr id="4" name="Straight Connector 3">
            <a:extLst>
              <a:ext uri="{FF2B5EF4-FFF2-40B4-BE49-F238E27FC236}">
                <a16:creationId xmlns="" xmlns:a16="http://schemas.microsoft.com/office/drawing/2014/main" id="{6C646274-48EB-4811-B56E-F9C1ED81EA39}"/>
              </a:ext>
            </a:extLst>
          </p:cNvPr>
          <p:cNvCxnSpPr>
            <a:cxnSpLocks/>
          </p:cNvCxnSpPr>
          <p:nvPr/>
        </p:nvCxnSpPr>
        <p:spPr>
          <a:xfrm>
            <a:off x="8954063" y="6428391"/>
            <a:ext cx="2125741"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93F915F6-E14E-4E2C-B362-2866D9DABCCE}"/>
              </a:ext>
            </a:extLst>
          </p:cNvPr>
          <p:cNvSpPr txBox="1"/>
          <p:nvPr/>
        </p:nvSpPr>
        <p:spPr>
          <a:xfrm>
            <a:off x="9335464" y="6422731"/>
            <a:ext cx="1362937" cy="369332"/>
          </a:xfrm>
          <a:prstGeom prst="rect">
            <a:avLst/>
          </a:prstGeom>
          <a:noFill/>
        </p:spPr>
        <p:txBody>
          <a:bodyPr wrap="none" rtlCol="0">
            <a:spAutoFit/>
          </a:bodyPr>
          <a:lstStyle/>
          <a:p>
            <a:r>
              <a:rPr lang="en-US" dirty="0"/>
              <a:t>at 12” depth</a:t>
            </a:r>
          </a:p>
        </p:txBody>
      </p:sp>
      <p:cxnSp>
        <p:nvCxnSpPr>
          <p:cNvPr id="9" name="Straight Connector 8">
            <a:extLst>
              <a:ext uri="{FF2B5EF4-FFF2-40B4-BE49-F238E27FC236}">
                <a16:creationId xmlns="" xmlns:a16="http://schemas.microsoft.com/office/drawing/2014/main" id="{7D97A961-15FE-4A5D-BC7E-C309A5A785BB}"/>
              </a:ext>
            </a:extLst>
          </p:cNvPr>
          <p:cNvCxnSpPr>
            <a:cxnSpLocks/>
          </p:cNvCxnSpPr>
          <p:nvPr/>
        </p:nvCxnSpPr>
        <p:spPr>
          <a:xfrm>
            <a:off x="6215974" y="1727069"/>
            <a:ext cx="0" cy="424571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1FB10376-504C-486C-B812-25B23934292B}"/>
              </a:ext>
            </a:extLst>
          </p:cNvPr>
          <p:cNvSpPr txBox="1"/>
          <p:nvPr/>
        </p:nvSpPr>
        <p:spPr>
          <a:xfrm>
            <a:off x="9561232" y="2314736"/>
            <a:ext cx="1577996" cy="369332"/>
          </a:xfrm>
          <a:prstGeom prst="rect">
            <a:avLst/>
          </a:prstGeom>
          <a:noFill/>
        </p:spPr>
        <p:txBody>
          <a:bodyPr wrap="none" rtlCol="0">
            <a:spAutoFit/>
          </a:bodyPr>
          <a:lstStyle/>
          <a:p>
            <a:r>
              <a:rPr lang="en-US" dirty="0"/>
              <a:t>between tapes</a:t>
            </a:r>
          </a:p>
        </p:txBody>
      </p:sp>
      <p:cxnSp>
        <p:nvCxnSpPr>
          <p:cNvPr id="38" name="Straight Connector 37">
            <a:extLst>
              <a:ext uri="{FF2B5EF4-FFF2-40B4-BE49-F238E27FC236}">
                <a16:creationId xmlns="" xmlns:a16="http://schemas.microsoft.com/office/drawing/2014/main" id="{8D9C6878-23B5-4382-BCFC-EA7E8326BF49}"/>
              </a:ext>
            </a:extLst>
          </p:cNvPr>
          <p:cNvCxnSpPr>
            <a:cxnSpLocks/>
          </p:cNvCxnSpPr>
          <p:nvPr/>
        </p:nvCxnSpPr>
        <p:spPr>
          <a:xfrm>
            <a:off x="9727660" y="2689727"/>
            <a:ext cx="124514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982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Line 10">
            <a:extLst>
              <a:ext uri="{FF2B5EF4-FFF2-40B4-BE49-F238E27FC236}">
                <a16:creationId xmlns="" xmlns:a16="http://schemas.microsoft.com/office/drawing/2014/main" id="{61F03659-0104-4F54-A18C-DB780905BB6D}"/>
              </a:ext>
            </a:extLst>
          </p:cNvPr>
          <p:cNvSpPr>
            <a:spLocks noChangeShapeType="1"/>
          </p:cNvSpPr>
          <p:nvPr/>
        </p:nvSpPr>
        <p:spPr bwMode="auto">
          <a:xfrm flipV="1">
            <a:off x="2743200" y="2365248"/>
            <a:ext cx="1177636" cy="281635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0" name="Line 11">
            <a:extLst>
              <a:ext uri="{FF2B5EF4-FFF2-40B4-BE49-F238E27FC236}">
                <a16:creationId xmlns="" xmlns:a16="http://schemas.microsoft.com/office/drawing/2014/main" id="{F0ECEFBB-38A6-49D4-81F9-CFAB0963D1FF}"/>
              </a:ext>
            </a:extLst>
          </p:cNvPr>
          <p:cNvSpPr>
            <a:spLocks noChangeShapeType="1"/>
          </p:cNvSpPr>
          <p:nvPr/>
        </p:nvSpPr>
        <p:spPr bwMode="auto">
          <a:xfrm>
            <a:off x="7924800" y="2365248"/>
            <a:ext cx="1295400" cy="268224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1" name="Line 12">
            <a:extLst>
              <a:ext uri="{FF2B5EF4-FFF2-40B4-BE49-F238E27FC236}">
                <a16:creationId xmlns="" xmlns:a16="http://schemas.microsoft.com/office/drawing/2014/main" id="{34708604-37F8-41B2-AA2D-F0F75A227C27}"/>
              </a:ext>
            </a:extLst>
          </p:cNvPr>
          <p:cNvSpPr>
            <a:spLocks noChangeShapeType="1"/>
          </p:cNvSpPr>
          <p:nvPr/>
        </p:nvSpPr>
        <p:spPr bwMode="auto">
          <a:xfrm>
            <a:off x="3920836" y="2365248"/>
            <a:ext cx="40039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Oval 17">
            <a:extLst>
              <a:ext uri="{FF2B5EF4-FFF2-40B4-BE49-F238E27FC236}">
                <a16:creationId xmlns="" xmlns:a16="http://schemas.microsoft.com/office/drawing/2014/main" id="{BA8F9B43-C76E-47DF-BA28-DA0F8A074477}"/>
              </a:ext>
            </a:extLst>
          </p:cNvPr>
          <p:cNvSpPr>
            <a:spLocks noChangeArrowheads="1"/>
          </p:cNvSpPr>
          <p:nvPr/>
        </p:nvSpPr>
        <p:spPr bwMode="auto">
          <a:xfrm>
            <a:off x="4745182" y="2767584"/>
            <a:ext cx="235527" cy="26822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17" name="Oval 18">
            <a:extLst>
              <a:ext uri="{FF2B5EF4-FFF2-40B4-BE49-F238E27FC236}">
                <a16:creationId xmlns="" xmlns:a16="http://schemas.microsoft.com/office/drawing/2014/main" id="{8F67A1F6-CE50-4CC1-9135-75BD966B4D3D}"/>
              </a:ext>
            </a:extLst>
          </p:cNvPr>
          <p:cNvSpPr>
            <a:spLocks noChangeArrowheads="1"/>
          </p:cNvSpPr>
          <p:nvPr/>
        </p:nvSpPr>
        <p:spPr bwMode="auto">
          <a:xfrm>
            <a:off x="6982691" y="2767584"/>
            <a:ext cx="235527" cy="26822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1" name="Text Box 36">
            <a:extLst>
              <a:ext uri="{FF2B5EF4-FFF2-40B4-BE49-F238E27FC236}">
                <a16:creationId xmlns="" xmlns:a16="http://schemas.microsoft.com/office/drawing/2014/main" id="{7D864809-A09C-42D2-8CDC-AA2E322568ED}"/>
              </a:ext>
            </a:extLst>
          </p:cNvPr>
          <p:cNvSpPr txBox="1">
            <a:spLocks noChangeArrowheads="1"/>
          </p:cNvSpPr>
          <p:nvPr/>
        </p:nvSpPr>
        <p:spPr bwMode="auto">
          <a:xfrm>
            <a:off x="4443237" y="4146797"/>
            <a:ext cx="915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56%</a:t>
            </a:r>
          </a:p>
        </p:txBody>
      </p:sp>
      <p:sp>
        <p:nvSpPr>
          <p:cNvPr id="4103" name="Text Box 38">
            <a:extLst>
              <a:ext uri="{FF2B5EF4-FFF2-40B4-BE49-F238E27FC236}">
                <a16:creationId xmlns="" xmlns:a16="http://schemas.microsoft.com/office/drawing/2014/main" id="{5B07FD10-8C40-4991-9470-48666BCEB75E}"/>
              </a:ext>
            </a:extLst>
          </p:cNvPr>
          <p:cNvSpPr txBox="1">
            <a:spLocks noChangeArrowheads="1"/>
          </p:cNvSpPr>
          <p:nvPr/>
        </p:nvSpPr>
        <p:spPr bwMode="auto">
          <a:xfrm>
            <a:off x="2514601" y="3124200"/>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6 in</a:t>
            </a:r>
          </a:p>
        </p:txBody>
      </p:sp>
      <p:sp>
        <p:nvSpPr>
          <p:cNvPr id="4104" name="Text Box 39">
            <a:extLst>
              <a:ext uri="{FF2B5EF4-FFF2-40B4-BE49-F238E27FC236}">
                <a16:creationId xmlns="" xmlns:a16="http://schemas.microsoft.com/office/drawing/2014/main" id="{3B829DB7-464D-4760-BA52-2205C67A9C05}"/>
              </a:ext>
            </a:extLst>
          </p:cNvPr>
          <p:cNvSpPr txBox="1">
            <a:spLocks noChangeArrowheads="1"/>
          </p:cNvSpPr>
          <p:nvPr/>
        </p:nvSpPr>
        <p:spPr bwMode="auto">
          <a:xfrm>
            <a:off x="1966913" y="4233863"/>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12 in</a:t>
            </a:r>
          </a:p>
        </p:txBody>
      </p:sp>
      <p:sp>
        <p:nvSpPr>
          <p:cNvPr id="47126" name="Text Box 40">
            <a:extLst>
              <a:ext uri="{FF2B5EF4-FFF2-40B4-BE49-F238E27FC236}">
                <a16:creationId xmlns="" xmlns:a16="http://schemas.microsoft.com/office/drawing/2014/main" id="{A18D839E-31F9-4D24-AD3E-B136D7C92776}"/>
              </a:ext>
            </a:extLst>
          </p:cNvPr>
          <p:cNvSpPr txBox="1">
            <a:spLocks noChangeArrowheads="1"/>
          </p:cNvSpPr>
          <p:nvPr/>
        </p:nvSpPr>
        <p:spPr bwMode="auto">
          <a:xfrm>
            <a:off x="1138735" y="494232"/>
            <a:ext cx="9010095" cy="103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sz="3070" b="1" dirty="0">
                <a:solidFill>
                  <a:srgbClr val="FFFF00"/>
                </a:solidFill>
                <a:latin typeface="Arial Rounded MT Bold" pitchFamily="34" charset="0"/>
              </a:rPr>
              <a:t>Fusarium survivorship in crowns after </a:t>
            </a:r>
            <a:r>
              <a:rPr lang="en-US" sz="3070" b="1" dirty="0" err="1">
                <a:solidFill>
                  <a:srgbClr val="FFFF00"/>
                </a:solidFill>
                <a:latin typeface="Arial Rounded MT Bold" pitchFamily="34" charset="0"/>
              </a:rPr>
              <a:t>Vapam</a:t>
            </a:r>
            <a:r>
              <a:rPr lang="en-US" sz="3070" b="1" dirty="0">
                <a:solidFill>
                  <a:srgbClr val="FFFF00"/>
                </a:solidFill>
                <a:latin typeface="Arial Rounded MT Bold" pitchFamily="34" charset="0"/>
              </a:rPr>
              <a:t>: </a:t>
            </a:r>
          </a:p>
          <a:p>
            <a:pPr eaLnBrk="1" hangingPunct="1">
              <a:defRPr/>
            </a:pPr>
            <a:r>
              <a:rPr lang="en-US" sz="3070" b="1" dirty="0">
                <a:solidFill>
                  <a:srgbClr val="FFFF00"/>
                </a:solidFill>
                <a:latin typeface="Arial Rounded MT Bold" pitchFamily="34" charset="0"/>
              </a:rPr>
              <a:t>		      </a:t>
            </a:r>
            <a:r>
              <a:rPr lang="en-US" sz="3070" b="1" u="sng" dirty="0">
                <a:solidFill>
                  <a:srgbClr val="FFFF00"/>
                </a:solidFill>
                <a:latin typeface="Arial Rounded MT Bold" pitchFamily="34" charset="0"/>
              </a:rPr>
              <a:t>no treatment effect</a:t>
            </a:r>
          </a:p>
        </p:txBody>
      </p:sp>
      <p:sp>
        <p:nvSpPr>
          <p:cNvPr id="4106" name="Text Box 24">
            <a:extLst>
              <a:ext uri="{FF2B5EF4-FFF2-40B4-BE49-F238E27FC236}">
                <a16:creationId xmlns="" xmlns:a16="http://schemas.microsoft.com/office/drawing/2014/main" id="{62657082-3EF0-4D48-BD3B-0C426BFB3E56}"/>
              </a:ext>
            </a:extLst>
          </p:cNvPr>
          <p:cNvSpPr txBox="1">
            <a:spLocks noChangeArrowheads="1"/>
          </p:cNvSpPr>
          <p:nvPr/>
        </p:nvSpPr>
        <p:spPr bwMode="auto">
          <a:xfrm>
            <a:off x="5459413" y="2332038"/>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Arial Rounded MT Bold" panose="020F0704030504030204" pitchFamily="34" charset="0"/>
              </a:rPr>
              <a:t>Drip lines</a:t>
            </a:r>
          </a:p>
        </p:txBody>
      </p:sp>
      <p:sp>
        <p:nvSpPr>
          <p:cNvPr id="4107" name="Oval 17">
            <a:extLst>
              <a:ext uri="{FF2B5EF4-FFF2-40B4-BE49-F238E27FC236}">
                <a16:creationId xmlns="" xmlns:a16="http://schemas.microsoft.com/office/drawing/2014/main" id="{6972F082-9228-4E1A-8CC1-84DFE0CE01A1}"/>
              </a:ext>
            </a:extLst>
          </p:cNvPr>
          <p:cNvSpPr>
            <a:spLocks noChangeArrowheads="1"/>
          </p:cNvSpPr>
          <p:nvPr/>
        </p:nvSpPr>
        <p:spPr bwMode="auto">
          <a:xfrm>
            <a:off x="5792788" y="2792414"/>
            <a:ext cx="234950" cy="2682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 name="Text Box 36">
            <a:extLst>
              <a:ext uri="{FF2B5EF4-FFF2-40B4-BE49-F238E27FC236}">
                <a16:creationId xmlns="" xmlns:a16="http://schemas.microsoft.com/office/drawing/2014/main" id="{DA8BE746-87CF-4AB1-BD6C-537B3D69598C}"/>
              </a:ext>
            </a:extLst>
          </p:cNvPr>
          <p:cNvSpPr txBox="1">
            <a:spLocks noChangeArrowheads="1"/>
          </p:cNvSpPr>
          <p:nvPr/>
        </p:nvSpPr>
        <p:spPr bwMode="auto">
          <a:xfrm>
            <a:off x="4430279" y="3207310"/>
            <a:ext cx="930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rPr>
              <a:t>11%</a:t>
            </a:r>
          </a:p>
        </p:txBody>
      </p:sp>
      <p:sp>
        <p:nvSpPr>
          <p:cNvPr id="23" name="Text Box 36">
            <a:extLst>
              <a:ext uri="{FF2B5EF4-FFF2-40B4-BE49-F238E27FC236}">
                <a16:creationId xmlns="" xmlns:a16="http://schemas.microsoft.com/office/drawing/2014/main" id="{B20A0EE0-935D-47C9-849F-5B997F9899FE}"/>
              </a:ext>
            </a:extLst>
          </p:cNvPr>
          <p:cNvSpPr txBox="1">
            <a:spLocks noChangeArrowheads="1"/>
          </p:cNvSpPr>
          <p:nvPr/>
        </p:nvSpPr>
        <p:spPr bwMode="auto">
          <a:xfrm>
            <a:off x="5192535" y="3196103"/>
            <a:ext cx="8115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43%</a:t>
            </a:r>
          </a:p>
        </p:txBody>
      </p:sp>
      <p:sp>
        <p:nvSpPr>
          <p:cNvPr id="24" name="Text Box 36">
            <a:extLst>
              <a:ext uri="{FF2B5EF4-FFF2-40B4-BE49-F238E27FC236}">
                <a16:creationId xmlns="" xmlns:a16="http://schemas.microsoft.com/office/drawing/2014/main" id="{36945913-9A5D-47C6-B7A5-226916A87DB2}"/>
              </a:ext>
            </a:extLst>
          </p:cNvPr>
          <p:cNvSpPr txBox="1">
            <a:spLocks noChangeArrowheads="1"/>
          </p:cNvSpPr>
          <p:nvPr/>
        </p:nvSpPr>
        <p:spPr bwMode="auto">
          <a:xfrm>
            <a:off x="5192535" y="4167503"/>
            <a:ext cx="811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FF00"/>
                </a:solidFill>
              </a:rPr>
              <a:t>50%</a:t>
            </a:r>
          </a:p>
        </p:txBody>
      </p:sp>
      <p:sp>
        <p:nvSpPr>
          <p:cNvPr id="16" name="Text Box 40">
            <a:extLst>
              <a:ext uri="{FF2B5EF4-FFF2-40B4-BE49-F238E27FC236}">
                <a16:creationId xmlns="" xmlns:a16="http://schemas.microsoft.com/office/drawing/2014/main" id="{B1704CA8-76FC-4CCB-B31F-81D8EE3DC653}"/>
              </a:ext>
            </a:extLst>
          </p:cNvPr>
          <p:cNvSpPr txBox="1">
            <a:spLocks noChangeArrowheads="1"/>
          </p:cNvSpPr>
          <p:nvPr/>
        </p:nvSpPr>
        <p:spPr bwMode="auto">
          <a:xfrm>
            <a:off x="1841610" y="5616126"/>
            <a:ext cx="7902356" cy="564770"/>
          </a:xfrm>
          <a:prstGeom prst="rect">
            <a:avLst/>
          </a:prstGeom>
          <a:solidFill>
            <a:schemeClr val="accent1"/>
          </a:solidFill>
          <a:ln>
            <a:noFill/>
          </a:ln>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sz="3070" b="1" dirty="0">
                <a:solidFill>
                  <a:srgbClr val="FFFF00"/>
                </a:solidFill>
                <a:latin typeface="Arial Rounded MT Bold" pitchFamily="34" charset="0"/>
              </a:rPr>
              <a:t>Fusarium in untreated lab soil: 2/6 (33%)</a:t>
            </a:r>
          </a:p>
        </p:txBody>
      </p:sp>
    </p:spTree>
    <p:extLst>
      <p:ext uri="{BB962C8B-B14F-4D97-AF65-F5344CB8AC3E}">
        <p14:creationId xmlns:p14="http://schemas.microsoft.com/office/powerpoint/2010/main" val="3259159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Line 10">
            <a:extLst>
              <a:ext uri="{FF2B5EF4-FFF2-40B4-BE49-F238E27FC236}">
                <a16:creationId xmlns="" xmlns:a16="http://schemas.microsoft.com/office/drawing/2014/main" id="{61F03659-0104-4F54-A18C-DB780905BB6D}"/>
              </a:ext>
            </a:extLst>
          </p:cNvPr>
          <p:cNvSpPr>
            <a:spLocks noChangeShapeType="1"/>
          </p:cNvSpPr>
          <p:nvPr/>
        </p:nvSpPr>
        <p:spPr bwMode="auto">
          <a:xfrm flipV="1">
            <a:off x="2743200" y="2365248"/>
            <a:ext cx="1177636" cy="281635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0" name="Line 11">
            <a:extLst>
              <a:ext uri="{FF2B5EF4-FFF2-40B4-BE49-F238E27FC236}">
                <a16:creationId xmlns="" xmlns:a16="http://schemas.microsoft.com/office/drawing/2014/main" id="{F0ECEFBB-38A6-49D4-81F9-CFAB0963D1FF}"/>
              </a:ext>
            </a:extLst>
          </p:cNvPr>
          <p:cNvSpPr>
            <a:spLocks noChangeShapeType="1"/>
          </p:cNvSpPr>
          <p:nvPr/>
        </p:nvSpPr>
        <p:spPr bwMode="auto">
          <a:xfrm>
            <a:off x="7924800" y="2365248"/>
            <a:ext cx="1295400" cy="268224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1" name="Line 12">
            <a:extLst>
              <a:ext uri="{FF2B5EF4-FFF2-40B4-BE49-F238E27FC236}">
                <a16:creationId xmlns="" xmlns:a16="http://schemas.microsoft.com/office/drawing/2014/main" id="{34708604-37F8-41B2-AA2D-F0F75A227C27}"/>
              </a:ext>
            </a:extLst>
          </p:cNvPr>
          <p:cNvSpPr>
            <a:spLocks noChangeShapeType="1"/>
          </p:cNvSpPr>
          <p:nvPr/>
        </p:nvSpPr>
        <p:spPr bwMode="auto">
          <a:xfrm>
            <a:off x="3920836" y="2365248"/>
            <a:ext cx="40039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Oval 17">
            <a:extLst>
              <a:ext uri="{FF2B5EF4-FFF2-40B4-BE49-F238E27FC236}">
                <a16:creationId xmlns="" xmlns:a16="http://schemas.microsoft.com/office/drawing/2014/main" id="{BA8F9B43-C76E-47DF-BA28-DA0F8A074477}"/>
              </a:ext>
            </a:extLst>
          </p:cNvPr>
          <p:cNvSpPr>
            <a:spLocks noChangeArrowheads="1"/>
          </p:cNvSpPr>
          <p:nvPr/>
        </p:nvSpPr>
        <p:spPr bwMode="auto">
          <a:xfrm>
            <a:off x="4745182" y="2767584"/>
            <a:ext cx="235527" cy="26822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17" name="Oval 18">
            <a:extLst>
              <a:ext uri="{FF2B5EF4-FFF2-40B4-BE49-F238E27FC236}">
                <a16:creationId xmlns="" xmlns:a16="http://schemas.microsoft.com/office/drawing/2014/main" id="{8F67A1F6-CE50-4CC1-9135-75BD966B4D3D}"/>
              </a:ext>
            </a:extLst>
          </p:cNvPr>
          <p:cNvSpPr>
            <a:spLocks noChangeArrowheads="1"/>
          </p:cNvSpPr>
          <p:nvPr/>
        </p:nvSpPr>
        <p:spPr bwMode="auto">
          <a:xfrm>
            <a:off x="6982691" y="2767584"/>
            <a:ext cx="235527" cy="26822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1" name="Text Box 36">
            <a:extLst>
              <a:ext uri="{FF2B5EF4-FFF2-40B4-BE49-F238E27FC236}">
                <a16:creationId xmlns="" xmlns:a16="http://schemas.microsoft.com/office/drawing/2014/main" id="{7D864809-A09C-42D2-8CDC-AA2E322568ED}"/>
              </a:ext>
            </a:extLst>
          </p:cNvPr>
          <p:cNvSpPr txBox="1">
            <a:spLocks noChangeArrowheads="1"/>
          </p:cNvSpPr>
          <p:nvPr/>
        </p:nvSpPr>
        <p:spPr bwMode="auto">
          <a:xfrm>
            <a:off x="4396721" y="4179885"/>
            <a:ext cx="10158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rPr>
              <a:t>27%</a:t>
            </a:r>
          </a:p>
        </p:txBody>
      </p:sp>
      <p:sp>
        <p:nvSpPr>
          <p:cNvPr id="4103" name="Text Box 38">
            <a:extLst>
              <a:ext uri="{FF2B5EF4-FFF2-40B4-BE49-F238E27FC236}">
                <a16:creationId xmlns="" xmlns:a16="http://schemas.microsoft.com/office/drawing/2014/main" id="{5B07FD10-8C40-4991-9470-48666BCEB75E}"/>
              </a:ext>
            </a:extLst>
          </p:cNvPr>
          <p:cNvSpPr txBox="1">
            <a:spLocks noChangeArrowheads="1"/>
          </p:cNvSpPr>
          <p:nvPr/>
        </p:nvSpPr>
        <p:spPr bwMode="auto">
          <a:xfrm>
            <a:off x="2514601" y="3124200"/>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6 in</a:t>
            </a:r>
          </a:p>
        </p:txBody>
      </p:sp>
      <p:sp>
        <p:nvSpPr>
          <p:cNvPr id="4104" name="Text Box 39">
            <a:extLst>
              <a:ext uri="{FF2B5EF4-FFF2-40B4-BE49-F238E27FC236}">
                <a16:creationId xmlns="" xmlns:a16="http://schemas.microsoft.com/office/drawing/2014/main" id="{3B829DB7-464D-4760-BA52-2205C67A9C05}"/>
              </a:ext>
            </a:extLst>
          </p:cNvPr>
          <p:cNvSpPr txBox="1">
            <a:spLocks noChangeArrowheads="1"/>
          </p:cNvSpPr>
          <p:nvPr/>
        </p:nvSpPr>
        <p:spPr bwMode="auto">
          <a:xfrm>
            <a:off x="1966913" y="4233863"/>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12 in</a:t>
            </a:r>
          </a:p>
        </p:txBody>
      </p:sp>
      <p:sp>
        <p:nvSpPr>
          <p:cNvPr id="47126" name="Text Box 40">
            <a:extLst>
              <a:ext uri="{FF2B5EF4-FFF2-40B4-BE49-F238E27FC236}">
                <a16:creationId xmlns="" xmlns:a16="http://schemas.microsoft.com/office/drawing/2014/main" id="{A18D839E-31F9-4D24-AD3E-B136D7C92776}"/>
              </a:ext>
            </a:extLst>
          </p:cNvPr>
          <p:cNvSpPr txBox="1">
            <a:spLocks noChangeArrowheads="1"/>
          </p:cNvSpPr>
          <p:nvPr/>
        </p:nvSpPr>
        <p:spPr bwMode="auto">
          <a:xfrm>
            <a:off x="1004927" y="460736"/>
            <a:ext cx="10182146" cy="103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sz="3070" b="1" dirty="0">
                <a:solidFill>
                  <a:srgbClr val="FFFF00"/>
                </a:solidFill>
                <a:latin typeface="Arial Rounded MT Bold" pitchFamily="34" charset="0"/>
              </a:rPr>
              <a:t>Macrophomina survivorship in crowns after </a:t>
            </a:r>
            <a:r>
              <a:rPr lang="en-US" sz="3070" b="1" dirty="0" err="1">
                <a:solidFill>
                  <a:srgbClr val="FFFF00"/>
                </a:solidFill>
                <a:latin typeface="Arial Rounded MT Bold" pitchFamily="34" charset="0"/>
              </a:rPr>
              <a:t>Vapam</a:t>
            </a:r>
            <a:r>
              <a:rPr lang="en-US" sz="3070" b="1" dirty="0">
                <a:solidFill>
                  <a:srgbClr val="FFFF00"/>
                </a:solidFill>
                <a:latin typeface="Arial Rounded MT Bold" pitchFamily="34" charset="0"/>
              </a:rPr>
              <a:t>: </a:t>
            </a:r>
          </a:p>
          <a:p>
            <a:pPr algn="ctr" eaLnBrk="1" hangingPunct="1">
              <a:defRPr/>
            </a:pPr>
            <a:r>
              <a:rPr lang="en-US" sz="3070" b="1" u="sng" dirty="0">
                <a:solidFill>
                  <a:srgbClr val="FFFF00"/>
                </a:solidFill>
                <a:latin typeface="Arial Rounded MT Bold" pitchFamily="34" charset="0"/>
              </a:rPr>
              <a:t>no treatment or location effect</a:t>
            </a:r>
          </a:p>
        </p:txBody>
      </p:sp>
      <p:sp>
        <p:nvSpPr>
          <p:cNvPr id="4106" name="Text Box 24">
            <a:extLst>
              <a:ext uri="{FF2B5EF4-FFF2-40B4-BE49-F238E27FC236}">
                <a16:creationId xmlns="" xmlns:a16="http://schemas.microsoft.com/office/drawing/2014/main" id="{62657082-3EF0-4D48-BD3B-0C426BFB3E56}"/>
              </a:ext>
            </a:extLst>
          </p:cNvPr>
          <p:cNvSpPr txBox="1">
            <a:spLocks noChangeArrowheads="1"/>
          </p:cNvSpPr>
          <p:nvPr/>
        </p:nvSpPr>
        <p:spPr bwMode="auto">
          <a:xfrm>
            <a:off x="5459413" y="2332038"/>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Arial Rounded MT Bold" panose="020F0704030504030204" pitchFamily="34" charset="0"/>
              </a:rPr>
              <a:t>Drip lines</a:t>
            </a:r>
          </a:p>
        </p:txBody>
      </p:sp>
      <p:sp>
        <p:nvSpPr>
          <p:cNvPr id="4107" name="Oval 17">
            <a:extLst>
              <a:ext uri="{FF2B5EF4-FFF2-40B4-BE49-F238E27FC236}">
                <a16:creationId xmlns="" xmlns:a16="http://schemas.microsoft.com/office/drawing/2014/main" id="{6972F082-9228-4E1A-8CC1-84DFE0CE01A1}"/>
              </a:ext>
            </a:extLst>
          </p:cNvPr>
          <p:cNvSpPr>
            <a:spLocks noChangeArrowheads="1"/>
          </p:cNvSpPr>
          <p:nvPr/>
        </p:nvSpPr>
        <p:spPr bwMode="auto">
          <a:xfrm>
            <a:off x="5792788" y="2792414"/>
            <a:ext cx="234950" cy="2682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 name="Text Box 36">
            <a:extLst>
              <a:ext uri="{FF2B5EF4-FFF2-40B4-BE49-F238E27FC236}">
                <a16:creationId xmlns="" xmlns:a16="http://schemas.microsoft.com/office/drawing/2014/main" id="{DA8BE746-87CF-4AB1-BD6C-537B3D69598C}"/>
              </a:ext>
            </a:extLst>
          </p:cNvPr>
          <p:cNvSpPr txBox="1">
            <a:spLocks noChangeArrowheads="1"/>
          </p:cNvSpPr>
          <p:nvPr/>
        </p:nvSpPr>
        <p:spPr bwMode="auto">
          <a:xfrm>
            <a:off x="4408668" y="3186115"/>
            <a:ext cx="888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rPr>
              <a:t>23%</a:t>
            </a:r>
          </a:p>
        </p:txBody>
      </p:sp>
      <p:sp>
        <p:nvSpPr>
          <p:cNvPr id="24" name="Text Box 36">
            <a:extLst>
              <a:ext uri="{FF2B5EF4-FFF2-40B4-BE49-F238E27FC236}">
                <a16:creationId xmlns="" xmlns:a16="http://schemas.microsoft.com/office/drawing/2014/main" id="{36945913-9A5D-47C6-B7A5-226916A87DB2}"/>
              </a:ext>
            </a:extLst>
          </p:cNvPr>
          <p:cNvSpPr txBox="1">
            <a:spLocks noChangeArrowheads="1"/>
          </p:cNvSpPr>
          <p:nvPr/>
        </p:nvSpPr>
        <p:spPr bwMode="auto">
          <a:xfrm>
            <a:off x="5247449" y="4170878"/>
            <a:ext cx="888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rPr>
              <a:t>26%</a:t>
            </a:r>
          </a:p>
        </p:txBody>
      </p:sp>
      <p:sp>
        <p:nvSpPr>
          <p:cNvPr id="16" name="Text Box 40">
            <a:extLst>
              <a:ext uri="{FF2B5EF4-FFF2-40B4-BE49-F238E27FC236}">
                <a16:creationId xmlns="" xmlns:a16="http://schemas.microsoft.com/office/drawing/2014/main" id="{B1704CA8-76FC-4CCB-B31F-81D8EE3DC653}"/>
              </a:ext>
            </a:extLst>
          </p:cNvPr>
          <p:cNvSpPr txBox="1">
            <a:spLocks noChangeArrowheads="1"/>
          </p:cNvSpPr>
          <p:nvPr/>
        </p:nvSpPr>
        <p:spPr bwMode="auto">
          <a:xfrm>
            <a:off x="1395319" y="5608339"/>
            <a:ext cx="9188990" cy="564770"/>
          </a:xfrm>
          <a:prstGeom prst="rect">
            <a:avLst/>
          </a:prstGeom>
          <a:solidFill>
            <a:schemeClr val="accent1"/>
          </a:solidFill>
          <a:ln>
            <a:noFill/>
          </a:ln>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sz="3070" b="1" dirty="0">
                <a:solidFill>
                  <a:srgbClr val="FFFF00"/>
                </a:solidFill>
                <a:latin typeface="Arial Rounded MT Bold" pitchFamily="34" charset="0"/>
              </a:rPr>
              <a:t>Macrophomina in untreated lab soil: 6/6 (100% )</a:t>
            </a:r>
          </a:p>
        </p:txBody>
      </p:sp>
      <p:sp>
        <p:nvSpPr>
          <p:cNvPr id="17" name="Text Box 36">
            <a:extLst>
              <a:ext uri="{FF2B5EF4-FFF2-40B4-BE49-F238E27FC236}">
                <a16:creationId xmlns="" xmlns:a16="http://schemas.microsoft.com/office/drawing/2014/main" id="{E86C4776-9D1D-4831-878C-5616332EC7E3}"/>
              </a:ext>
            </a:extLst>
          </p:cNvPr>
          <p:cNvSpPr txBox="1">
            <a:spLocks noChangeArrowheads="1"/>
          </p:cNvSpPr>
          <p:nvPr/>
        </p:nvSpPr>
        <p:spPr bwMode="auto">
          <a:xfrm>
            <a:off x="5207147" y="3208423"/>
            <a:ext cx="888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rPr>
              <a:t>50%</a:t>
            </a:r>
          </a:p>
        </p:txBody>
      </p:sp>
    </p:spTree>
    <p:extLst>
      <p:ext uri="{BB962C8B-B14F-4D97-AF65-F5344CB8AC3E}">
        <p14:creationId xmlns:p14="http://schemas.microsoft.com/office/powerpoint/2010/main" val="4241094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accent1">
                <a:lumMod val="40000"/>
                <a:lumOff val="60000"/>
              </a:schemeClr>
            </a:gs>
            <a:gs pos="86000">
              <a:schemeClr val="accent1">
                <a:lumMod val="95000"/>
                <a:lumOff val="5000"/>
              </a:schemeClr>
            </a:gs>
            <a:gs pos="91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9218" name="Text Box 40">
            <a:extLst>
              <a:ext uri="{FF2B5EF4-FFF2-40B4-BE49-F238E27FC236}">
                <a16:creationId xmlns="" xmlns:a16="http://schemas.microsoft.com/office/drawing/2014/main" id="{7DA5DCCB-A6C7-48AE-8FD5-E5E6F12049C6}"/>
              </a:ext>
            </a:extLst>
          </p:cNvPr>
          <p:cNvSpPr txBox="1">
            <a:spLocks noChangeArrowheads="1"/>
          </p:cNvSpPr>
          <p:nvPr/>
        </p:nvSpPr>
        <p:spPr bwMode="auto">
          <a:xfrm>
            <a:off x="1072295" y="797579"/>
            <a:ext cx="10522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dirty="0">
                <a:solidFill>
                  <a:srgbClr val="FF0000"/>
                </a:solidFill>
                <a:latin typeface="Arial Rounded MT Bold" panose="020F0704030504030204" pitchFamily="34" charset="0"/>
              </a:rPr>
              <a:t>F. oxysporum  </a:t>
            </a:r>
            <a:r>
              <a:rPr lang="en-US" altLang="en-US" sz="2800" dirty="0">
                <a:solidFill>
                  <a:srgbClr val="FF0000"/>
                </a:solidFill>
                <a:latin typeface="Arial Rounded MT Bold" panose="020F0704030504030204" pitchFamily="34" charset="0"/>
              </a:rPr>
              <a:t>in sand inoculum after end-season fumigation</a:t>
            </a:r>
            <a:endParaRPr lang="en-US" altLang="en-US" sz="2800" b="1" u="sng" dirty="0">
              <a:solidFill>
                <a:srgbClr val="FF0000"/>
              </a:solidFill>
              <a:latin typeface="Arial Rounded MT Bold" panose="020F0704030504030204" pitchFamily="34" charset="0"/>
            </a:endParaRPr>
          </a:p>
        </p:txBody>
      </p:sp>
      <p:sp>
        <p:nvSpPr>
          <p:cNvPr id="9219" name="TextBox 3">
            <a:extLst>
              <a:ext uri="{FF2B5EF4-FFF2-40B4-BE49-F238E27FC236}">
                <a16:creationId xmlns="" xmlns:a16="http://schemas.microsoft.com/office/drawing/2014/main" id="{1111ED7A-F328-4ED7-9727-E3BD1CAD6923}"/>
              </a:ext>
            </a:extLst>
          </p:cNvPr>
          <p:cNvSpPr txBox="1">
            <a:spLocks noChangeArrowheads="1"/>
          </p:cNvSpPr>
          <p:nvPr/>
        </p:nvSpPr>
        <p:spPr bwMode="auto">
          <a:xfrm>
            <a:off x="4454526" y="4267200"/>
            <a:ext cx="34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a:t>
            </a:r>
          </a:p>
        </p:txBody>
      </p:sp>
      <p:graphicFrame>
        <p:nvGraphicFramePr>
          <p:cNvPr id="9220" name="Chart 5">
            <a:extLst>
              <a:ext uri="{FF2B5EF4-FFF2-40B4-BE49-F238E27FC236}">
                <a16:creationId xmlns="" xmlns:a16="http://schemas.microsoft.com/office/drawing/2014/main" id="{BF67205E-5262-484E-AFB2-9E55AB0F065D}"/>
              </a:ext>
            </a:extLst>
          </p:cNvPr>
          <p:cNvGraphicFramePr>
            <a:graphicFrameLocks/>
          </p:cNvGraphicFramePr>
          <p:nvPr>
            <p:extLst>
              <p:ext uri="{D42A27DB-BD31-4B8C-83A1-F6EECF244321}">
                <p14:modId xmlns:p14="http://schemas.microsoft.com/office/powerpoint/2010/main" val="1634623944"/>
              </p:ext>
            </p:extLst>
          </p:nvPr>
        </p:nvGraphicFramePr>
        <p:xfrm>
          <a:off x="914399" y="1320799"/>
          <a:ext cx="10526025" cy="5220678"/>
        </p:xfrm>
        <a:graphic>
          <a:graphicData uri="http://schemas.openxmlformats.org/presentationml/2006/ole">
            <mc:AlternateContent xmlns:mc="http://schemas.openxmlformats.org/markup-compatibility/2006">
              <mc:Choice xmlns:v="urn:schemas-microsoft-com:vml" Requires="v">
                <p:oleObj spid="_x0000_s19486" r:id="rId4" imgW="7645047" imgH="4596782" progId="Excel.Chart.8">
                  <p:embed/>
                </p:oleObj>
              </mc:Choice>
              <mc:Fallback>
                <p:oleObj r:id="rId4" imgW="7645047" imgH="4596782" progId="Excel.Chart.8">
                  <p:embed/>
                  <p:pic>
                    <p:nvPicPr>
                      <p:cNvPr id="9220" name="Chart 5">
                        <a:extLst>
                          <a:ext uri="{FF2B5EF4-FFF2-40B4-BE49-F238E27FC236}">
                            <a16:creationId xmlns="" xmlns:a16="http://schemas.microsoft.com/office/drawing/2014/main" id="{BF67205E-5262-484E-AFB2-9E55AB0F065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399" y="1320799"/>
                        <a:ext cx="10526025" cy="5220678"/>
                      </a:xfrm>
                      <a:prstGeom prst="rect">
                        <a:avLst/>
                      </a:prstGeom>
                      <a:noFill/>
                      <a:ln>
                        <a:noFill/>
                      </a:ln>
                    </p:spPr>
                  </p:pic>
                </p:oleObj>
              </mc:Fallback>
            </mc:AlternateContent>
          </a:graphicData>
        </a:graphic>
      </p:graphicFrame>
      <p:sp>
        <p:nvSpPr>
          <p:cNvPr id="2" name="TextBox 1">
            <a:extLst>
              <a:ext uri="{FF2B5EF4-FFF2-40B4-BE49-F238E27FC236}">
                <a16:creationId xmlns="" xmlns:a16="http://schemas.microsoft.com/office/drawing/2014/main" id="{02124AA6-72B4-48DA-81EE-3BBDD55ADCB5}"/>
              </a:ext>
            </a:extLst>
          </p:cNvPr>
          <p:cNvSpPr txBox="1"/>
          <p:nvPr/>
        </p:nvSpPr>
        <p:spPr>
          <a:xfrm>
            <a:off x="2986391" y="6172145"/>
            <a:ext cx="1641172" cy="369332"/>
          </a:xfrm>
          <a:prstGeom prst="rect">
            <a:avLst/>
          </a:prstGeom>
          <a:solidFill>
            <a:schemeClr val="bg1"/>
          </a:solidFill>
        </p:spPr>
        <p:txBody>
          <a:bodyPr wrap="square" rtlCol="0">
            <a:spAutoFit/>
          </a:bodyPr>
          <a:lstStyle/>
          <a:p>
            <a:r>
              <a:rPr lang="en-US" dirty="0"/>
              <a:t>VAPAM 50 </a:t>
            </a:r>
            <a:r>
              <a:rPr lang="en-US" dirty="0" err="1"/>
              <a:t>GAl</a:t>
            </a:r>
            <a:endParaRPr lang="en-US" dirty="0"/>
          </a:p>
        </p:txBody>
      </p:sp>
      <p:sp>
        <p:nvSpPr>
          <p:cNvPr id="6" name="TextBox 5">
            <a:extLst>
              <a:ext uri="{FF2B5EF4-FFF2-40B4-BE49-F238E27FC236}">
                <a16:creationId xmlns="" xmlns:a16="http://schemas.microsoft.com/office/drawing/2014/main" id="{3CE51331-AD38-4F03-B138-B7D194B53CC5}"/>
              </a:ext>
            </a:extLst>
          </p:cNvPr>
          <p:cNvSpPr txBox="1"/>
          <p:nvPr/>
        </p:nvSpPr>
        <p:spPr>
          <a:xfrm>
            <a:off x="6333350" y="6183120"/>
            <a:ext cx="1641172" cy="369332"/>
          </a:xfrm>
          <a:prstGeom prst="rect">
            <a:avLst/>
          </a:prstGeom>
          <a:solidFill>
            <a:schemeClr val="bg1"/>
          </a:solidFill>
        </p:spPr>
        <p:txBody>
          <a:bodyPr wrap="square" rtlCol="0">
            <a:spAutoFit/>
          </a:bodyPr>
          <a:lstStyle/>
          <a:p>
            <a:r>
              <a:rPr lang="en-US" dirty="0" err="1"/>
              <a:t>Unterated</a:t>
            </a:r>
            <a:endParaRPr lang="en-US" dirty="0"/>
          </a:p>
        </p:txBody>
      </p:sp>
    </p:spTree>
    <p:extLst>
      <p:ext uri="{BB962C8B-B14F-4D97-AF65-F5344CB8AC3E}">
        <p14:creationId xmlns:p14="http://schemas.microsoft.com/office/powerpoint/2010/main" val="3545756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accent1">
                <a:lumMod val="40000"/>
                <a:lumOff val="60000"/>
              </a:schemeClr>
            </a:gs>
            <a:gs pos="8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5FB214-9661-4652-8EB6-061A5EC6DF8D}"/>
              </a:ext>
            </a:extLst>
          </p:cNvPr>
          <p:cNvSpPr>
            <a:spLocks noGrp="1"/>
          </p:cNvSpPr>
          <p:nvPr>
            <p:ph type="ctrTitle"/>
          </p:nvPr>
        </p:nvSpPr>
        <p:spPr>
          <a:xfrm>
            <a:off x="1464623" y="694851"/>
            <a:ext cx="9144000" cy="2387600"/>
          </a:xfrm>
        </p:spPr>
        <p:txBody>
          <a:bodyPr/>
          <a:lstStyle/>
          <a:p>
            <a:r>
              <a:rPr lang="en-US" dirty="0"/>
              <a:t>ORGANIC</a:t>
            </a:r>
            <a:br>
              <a:rPr lang="en-US" dirty="0"/>
            </a:br>
            <a:r>
              <a:rPr lang="en-US" dirty="0"/>
              <a:t> PRODUCTION</a:t>
            </a:r>
          </a:p>
        </p:txBody>
      </p:sp>
      <p:sp>
        <p:nvSpPr>
          <p:cNvPr id="3" name="Content Placeholder 2">
            <a:extLst>
              <a:ext uri="{FF2B5EF4-FFF2-40B4-BE49-F238E27FC236}">
                <a16:creationId xmlns="" xmlns:a16="http://schemas.microsoft.com/office/drawing/2014/main" id="{2C1BF07A-84F8-4B52-877A-3F310CE46469}"/>
              </a:ext>
            </a:extLst>
          </p:cNvPr>
          <p:cNvSpPr txBox="1">
            <a:spLocks/>
          </p:cNvSpPr>
          <p:nvPr/>
        </p:nvSpPr>
        <p:spPr>
          <a:xfrm>
            <a:off x="1809345" y="3472127"/>
            <a:ext cx="9085634" cy="2429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b="1" dirty="0"/>
          </a:p>
        </p:txBody>
      </p:sp>
    </p:spTree>
    <p:extLst>
      <p:ext uri="{BB962C8B-B14F-4D97-AF65-F5344CB8AC3E}">
        <p14:creationId xmlns:p14="http://schemas.microsoft.com/office/powerpoint/2010/main" val="1492609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long train on a train track with trees in the background&#10;&#10;Description generated with very high confidence">
            <a:extLst>
              <a:ext uri="{FF2B5EF4-FFF2-40B4-BE49-F238E27FC236}">
                <a16:creationId xmlns="" xmlns:a16="http://schemas.microsoft.com/office/drawing/2014/main" id="{F7C925CE-5538-473E-BC90-4B54386DE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713" y="0"/>
            <a:ext cx="10172699" cy="6858000"/>
          </a:xfrm>
          <a:prstGeom prst="rect">
            <a:avLst/>
          </a:prstGeom>
        </p:spPr>
      </p:pic>
      <p:sp>
        <p:nvSpPr>
          <p:cNvPr id="2" name="Title 1">
            <a:extLst>
              <a:ext uri="{FF2B5EF4-FFF2-40B4-BE49-F238E27FC236}">
                <a16:creationId xmlns="" xmlns:a16="http://schemas.microsoft.com/office/drawing/2014/main" id="{914A078C-CBBE-4572-AE21-0BD0D6EB3CAD}"/>
              </a:ext>
            </a:extLst>
          </p:cNvPr>
          <p:cNvSpPr>
            <a:spLocks noGrp="1"/>
          </p:cNvSpPr>
          <p:nvPr>
            <p:ph type="title"/>
          </p:nvPr>
        </p:nvSpPr>
        <p:spPr>
          <a:xfrm>
            <a:off x="1128713" y="-114300"/>
            <a:ext cx="8800923" cy="657225"/>
          </a:xfrm>
        </p:spPr>
        <p:txBody>
          <a:bodyPr>
            <a:normAutofit/>
          </a:bodyPr>
          <a:lstStyle/>
          <a:p>
            <a:r>
              <a:rPr lang="en-US" b="1" dirty="0"/>
              <a:t>organic field with </a:t>
            </a:r>
            <a:r>
              <a:rPr lang="en-US" b="1" i="1" dirty="0"/>
              <a:t>M. phaseolina</a:t>
            </a:r>
            <a:r>
              <a:rPr lang="en-US" b="1" dirty="0"/>
              <a:t>: Sabrina vs Ventana </a:t>
            </a:r>
            <a:endParaRPr lang="en-US" dirty="0"/>
          </a:p>
        </p:txBody>
      </p:sp>
    </p:spTree>
    <p:extLst>
      <p:ext uri="{BB962C8B-B14F-4D97-AF65-F5344CB8AC3E}">
        <p14:creationId xmlns:p14="http://schemas.microsoft.com/office/powerpoint/2010/main" val="268624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FB4A51-A08A-4C34-9D7A-DCD3CC1D748E}"/>
              </a:ext>
            </a:extLst>
          </p:cNvPr>
          <p:cNvSpPr>
            <a:spLocks noGrp="1"/>
          </p:cNvSpPr>
          <p:nvPr>
            <p:ph type="title"/>
          </p:nvPr>
        </p:nvSpPr>
        <p:spPr>
          <a:xfrm>
            <a:off x="114301" y="440267"/>
            <a:ext cx="3386138" cy="2174346"/>
          </a:xfrm>
        </p:spPr>
        <p:txBody>
          <a:bodyPr>
            <a:normAutofit/>
          </a:bodyPr>
          <a:lstStyle/>
          <a:p>
            <a:r>
              <a:rPr lang="en-US" sz="3290" b="1" dirty="0">
                <a:solidFill>
                  <a:schemeClr val="bg1"/>
                </a:solidFill>
              </a:rPr>
              <a:t>Summer-planted</a:t>
            </a:r>
            <a:br>
              <a:rPr lang="en-US" sz="3290" b="1" dirty="0">
                <a:solidFill>
                  <a:schemeClr val="bg1"/>
                </a:solidFill>
              </a:rPr>
            </a:br>
            <a:r>
              <a:rPr lang="en-US" sz="3290" b="1" dirty="0">
                <a:solidFill>
                  <a:schemeClr val="bg1"/>
                </a:solidFill>
              </a:rPr>
              <a:t>Portola, </a:t>
            </a:r>
            <a:br>
              <a:rPr lang="en-US" sz="3290" b="1" dirty="0">
                <a:solidFill>
                  <a:schemeClr val="bg1"/>
                </a:solidFill>
              </a:rPr>
            </a:br>
            <a:r>
              <a:rPr lang="en-US" sz="3290" b="1" dirty="0">
                <a:solidFill>
                  <a:schemeClr val="bg1"/>
                </a:solidFill>
              </a:rPr>
              <a:t>200lbs/A Pic</a:t>
            </a:r>
          </a:p>
        </p:txBody>
      </p:sp>
      <p:pic>
        <p:nvPicPr>
          <p:cNvPr id="6" name="Picture 5" descr="A picture containing outdoor, sky, train, track&#10;&#10;Description generated with very high confidence">
            <a:extLst>
              <a:ext uri="{FF2B5EF4-FFF2-40B4-BE49-F238E27FC236}">
                <a16:creationId xmlns="" xmlns:a16="http://schemas.microsoft.com/office/drawing/2014/main" id="{66153C0C-50D8-4FA7-8E5D-FA33496E5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50" y="-1"/>
            <a:ext cx="8934450" cy="6858001"/>
          </a:xfrm>
          <a:prstGeom prst="rect">
            <a:avLst/>
          </a:prstGeom>
        </p:spPr>
      </p:pic>
    </p:spTree>
    <p:extLst>
      <p:ext uri="{BB962C8B-B14F-4D97-AF65-F5344CB8AC3E}">
        <p14:creationId xmlns:p14="http://schemas.microsoft.com/office/powerpoint/2010/main" val="142095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65E49B01-3EC6-4904-9EED-FC364722B2FA}"/>
              </a:ext>
            </a:extLst>
          </p:cNvPr>
          <p:cNvSpPr>
            <a:spLocks noGrp="1" noChangeArrowheads="1"/>
          </p:cNvSpPr>
          <p:nvPr>
            <p:ph type="body" idx="1"/>
          </p:nvPr>
        </p:nvSpPr>
        <p:spPr/>
        <p:txBody>
          <a:bodyPr/>
          <a:lstStyle/>
          <a:p>
            <a:endParaRPr lang="en-US" altLang="en-US"/>
          </a:p>
        </p:txBody>
      </p:sp>
      <p:pic>
        <p:nvPicPr>
          <p:cNvPr id="12291" name="Picture 3" descr="mixer-shaper">
            <a:extLst>
              <a:ext uri="{FF2B5EF4-FFF2-40B4-BE49-F238E27FC236}">
                <a16:creationId xmlns="" xmlns:a16="http://schemas.microsoft.com/office/drawing/2014/main" id="{C6A950D2-7653-46FE-9A55-FCF25F89A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a:extLst>
              <a:ext uri="{FF2B5EF4-FFF2-40B4-BE49-F238E27FC236}">
                <a16:creationId xmlns="" xmlns:a16="http://schemas.microsoft.com/office/drawing/2014/main" id="{30DB684D-28B5-4A4D-8800-864606230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76726"/>
            <a:ext cx="33528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
            <a:extLst>
              <a:ext uri="{FF2B5EF4-FFF2-40B4-BE49-F238E27FC236}">
                <a16:creationId xmlns="" xmlns:a16="http://schemas.microsoft.com/office/drawing/2014/main" id="{1C93C832-3F93-4EEB-A57A-8D25FBCF43F2}"/>
              </a:ext>
            </a:extLst>
          </p:cNvPr>
          <p:cNvSpPr txBox="1">
            <a:spLocks noChangeArrowheads="1"/>
          </p:cNvSpPr>
          <p:nvPr/>
        </p:nvSpPr>
        <p:spPr bwMode="auto">
          <a:xfrm>
            <a:off x="2743200" y="849314"/>
            <a:ext cx="68852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FF00"/>
                </a:solidFill>
              </a:rPr>
              <a:t>ASD = Carbon source + water + plastic </a:t>
            </a:r>
          </a:p>
          <a:p>
            <a:pPr eaLnBrk="1" hangingPunct="1">
              <a:spcBef>
                <a:spcPct val="0"/>
              </a:spcBef>
              <a:buFontTx/>
              <a:buNone/>
            </a:pPr>
            <a:r>
              <a:rPr lang="en-US" altLang="en-US" sz="2800" b="1" dirty="0">
                <a:solidFill>
                  <a:srgbClr val="FFFF00"/>
                </a:solidFill>
              </a:rPr>
              <a:t> </a:t>
            </a:r>
          </a:p>
        </p:txBody>
      </p:sp>
      <p:sp>
        <p:nvSpPr>
          <p:cNvPr id="2" name="TextBox 1">
            <a:extLst>
              <a:ext uri="{FF2B5EF4-FFF2-40B4-BE49-F238E27FC236}">
                <a16:creationId xmlns="" xmlns:a16="http://schemas.microsoft.com/office/drawing/2014/main" id="{5047396C-BFDB-4BD7-90C7-D6757CB5376B}"/>
              </a:ext>
            </a:extLst>
          </p:cNvPr>
          <p:cNvSpPr txBox="1"/>
          <p:nvPr/>
        </p:nvSpPr>
        <p:spPr>
          <a:xfrm>
            <a:off x="6387000" y="5807631"/>
            <a:ext cx="5160644" cy="523220"/>
          </a:xfrm>
          <a:prstGeom prst="rect">
            <a:avLst/>
          </a:prstGeom>
          <a:solidFill>
            <a:schemeClr val="accent1">
              <a:lumMod val="20000"/>
              <a:lumOff val="80000"/>
            </a:schemeClr>
          </a:solidFill>
        </p:spPr>
        <p:txBody>
          <a:bodyPr wrap="none" rtlCol="0">
            <a:spAutoFit/>
          </a:bodyPr>
          <a:lstStyle/>
          <a:p>
            <a:r>
              <a:rPr lang="en-US" sz="2800" b="1" dirty="0"/>
              <a:t>With RICE BRAN ~$2,800-3,000/A</a:t>
            </a:r>
          </a:p>
        </p:txBody>
      </p:sp>
    </p:spTree>
    <p:extLst>
      <p:ext uri="{BB962C8B-B14F-4D97-AF65-F5344CB8AC3E}">
        <p14:creationId xmlns:p14="http://schemas.microsoft.com/office/powerpoint/2010/main" val="2795204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3314" name="Title 1">
            <a:extLst>
              <a:ext uri="{FF2B5EF4-FFF2-40B4-BE49-F238E27FC236}">
                <a16:creationId xmlns="" xmlns:a16="http://schemas.microsoft.com/office/drawing/2014/main" id="{AB2D682F-B06A-4299-81B6-D0FF852C56DE}"/>
              </a:ext>
            </a:extLst>
          </p:cNvPr>
          <p:cNvSpPr>
            <a:spLocks noGrp="1"/>
          </p:cNvSpPr>
          <p:nvPr>
            <p:ph type="title"/>
          </p:nvPr>
        </p:nvSpPr>
        <p:spPr>
          <a:xfrm>
            <a:off x="1981200" y="533400"/>
            <a:ext cx="8382000" cy="1143000"/>
          </a:xfrm>
        </p:spPr>
        <p:txBody>
          <a:bodyPr/>
          <a:lstStyle/>
          <a:p>
            <a:r>
              <a:rPr lang="en-US" altLang="en-US" b="1" dirty="0">
                <a:solidFill>
                  <a:srgbClr val="FF0000"/>
                </a:solidFill>
              </a:rPr>
              <a:t>Adding rice bran to soil for ASD</a:t>
            </a:r>
          </a:p>
        </p:txBody>
      </p:sp>
      <p:pic>
        <p:nvPicPr>
          <p:cNvPr id="13315" name="Content Placeholder 3">
            <a:extLst>
              <a:ext uri="{FF2B5EF4-FFF2-40B4-BE49-F238E27FC236}">
                <a16:creationId xmlns="" xmlns:a16="http://schemas.microsoft.com/office/drawing/2014/main" id="{34F698E8-C580-4530-B28F-92F910111DA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257801" y="3048000"/>
            <a:ext cx="1565275" cy="1384300"/>
          </a:xfrm>
        </p:spPr>
      </p:pic>
      <p:sp>
        <p:nvSpPr>
          <p:cNvPr id="13316" name="TextBox 4">
            <a:extLst>
              <a:ext uri="{FF2B5EF4-FFF2-40B4-BE49-F238E27FC236}">
                <a16:creationId xmlns="" xmlns:a16="http://schemas.microsoft.com/office/drawing/2014/main" id="{DB581441-CA24-4058-9563-C261BC3649D6}"/>
              </a:ext>
            </a:extLst>
          </p:cNvPr>
          <p:cNvSpPr txBox="1">
            <a:spLocks noChangeArrowheads="1"/>
          </p:cNvSpPr>
          <p:nvPr/>
        </p:nvSpPr>
        <p:spPr bwMode="auto">
          <a:xfrm>
            <a:off x="1998663" y="2025650"/>
            <a:ext cx="151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Anaerobiosis</a:t>
            </a:r>
          </a:p>
        </p:txBody>
      </p:sp>
      <p:sp>
        <p:nvSpPr>
          <p:cNvPr id="13317" name="TextBox 5">
            <a:extLst>
              <a:ext uri="{FF2B5EF4-FFF2-40B4-BE49-F238E27FC236}">
                <a16:creationId xmlns="" xmlns:a16="http://schemas.microsoft.com/office/drawing/2014/main" id="{138055BF-00AF-428B-9555-D74B98951BFF}"/>
              </a:ext>
            </a:extLst>
          </p:cNvPr>
          <p:cNvSpPr txBox="1">
            <a:spLocks noChangeArrowheads="1"/>
          </p:cNvSpPr>
          <p:nvPr/>
        </p:nvSpPr>
        <p:spPr bwMode="auto">
          <a:xfrm>
            <a:off x="2819400" y="32766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pH reduction</a:t>
            </a:r>
          </a:p>
        </p:txBody>
      </p:sp>
      <p:sp>
        <p:nvSpPr>
          <p:cNvPr id="13318" name="TextBox 6">
            <a:extLst>
              <a:ext uri="{FF2B5EF4-FFF2-40B4-BE49-F238E27FC236}">
                <a16:creationId xmlns="" xmlns:a16="http://schemas.microsoft.com/office/drawing/2014/main" id="{768CF87F-20D1-4663-A182-793532D1C2DA}"/>
              </a:ext>
            </a:extLst>
          </p:cNvPr>
          <p:cNvSpPr txBox="1">
            <a:spLocks noChangeArrowheads="1"/>
          </p:cNvSpPr>
          <p:nvPr/>
        </p:nvSpPr>
        <p:spPr bwMode="auto">
          <a:xfrm>
            <a:off x="2546351" y="3900489"/>
            <a:ext cx="2646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Micronutrient availability</a:t>
            </a:r>
          </a:p>
        </p:txBody>
      </p:sp>
      <p:sp>
        <p:nvSpPr>
          <p:cNvPr id="13319" name="TextBox 7">
            <a:extLst>
              <a:ext uri="{FF2B5EF4-FFF2-40B4-BE49-F238E27FC236}">
                <a16:creationId xmlns="" xmlns:a16="http://schemas.microsoft.com/office/drawing/2014/main" id="{4264EDF5-2F97-48E1-BF41-66A9DEBE92F7}"/>
              </a:ext>
            </a:extLst>
          </p:cNvPr>
          <p:cNvSpPr txBox="1">
            <a:spLocks noChangeArrowheads="1"/>
          </p:cNvSpPr>
          <p:nvPr/>
        </p:nvSpPr>
        <p:spPr bwMode="auto">
          <a:xfrm>
            <a:off x="4865689" y="2371725"/>
            <a:ext cx="205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Available Nitrogen</a:t>
            </a:r>
          </a:p>
        </p:txBody>
      </p:sp>
      <p:sp>
        <p:nvSpPr>
          <p:cNvPr id="13320" name="TextBox 8">
            <a:extLst>
              <a:ext uri="{FF2B5EF4-FFF2-40B4-BE49-F238E27FC236}">
                <a16:creationId xmlns="" xmlns:a16="http://schemas.microsoft.com/office/drawing/2014/main" id="{2654ADAE-F3A3-48DA-B450-87976ABBFDDD}"/>
              </a:ext>
            </a:extLst>
          </p:cNvPr>
          <p:cNvSpPr txBox="1">
            <a:spLocks noChangeArrowheads="1"/>
          </p:cNvSpPr>
          <p:nvPr/>
        </p:nvSpPr>
        <p:spPr bwMode="auto">
          <a:xfrm>
            <a:off x="3357563" y="2719388"/>
            <a:ext cx="159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Organic acids</a:t>
            </a:r>
          </a:p>
        </p:txBody>
      </p:sp>
      <p:sp>
        <p:nvSpPr>
          <p:cNvPr id="13321" name="TextBox 9">
            <a:extLst>
              <a:ext uri="{FF2B5EF4-FFF2-40B4-BE49-F238E27FC236}">
                <a16:creationId xmlns="" xmlns:a16="http://schemas.microsoft.com/office/drawing/2014/main" id="{EFE1F65F-0BE8-4771-BA1D-CCA9C8F26DE8}"/>
              </a:ext>
            </a:extLst>
          </p:cNvPr>
          <p:cNvSpPr txBox="1">
            <a:spLocks noChangeArrowheads="1"/>
          </p:cNvSpPr>
          <p:nvPr/>
        </p:nvSpPr>
        <p:spPr bwMode="auto">
          <a:xfrm>
            <a:off x="7239000" y="2708275"/>
            <a:ext cx="297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Infiltration and salt leaching</a:t>
            </a:r>
          </a:p>
        </p:txBody>
      </p:sp>
      <p:sp>
        <p:nvSpPr>
          <p:cNvPr id="13322" name="TextBox 10">
            <a:extLst>
              <a:ext uri="{FF2B5EF4-FFF2-40B4-BE49-F238E27FC236}">
                <a16:creationId xmlns="" xmlns:a16="http://schemas.microsoft.com/office/drawing/2014/main" id="{24D40134-7B64-48EE-9FC5-B87F2B611699}"/>
              </a:ext>
            </a:extLst>
          </p:cNvPr>
          <p:cNvSpPr txBox="1">
            <a:spLocks noChangeArrowheads="1"/>
          </p:cNvSpPr>
          <p:nvPr/>
        </p:nvSpPr>
        <p:spPr bwMode="auto">
          <a:xfrm>
            <a:off x="2238375" y="5105400"/>
            <a:ext cx="283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Microbial population shifts</a:t>
            </a:r>
          </a:p>
        </p:txBody>
      </p:sp>
      <p:sp>
        <p:nvSpPr>
          <p:cNvPr id="13323" name="TextBox 11">
            <a:extLst>
              <a:ext uri="{FF2B5EF4-FFF2-40B4-BE49-F238E27FC236}">
                <a16:creationId xmlns="" xmlns:a16="http://schemas.microsoft.com/office/drawing/2014/main" id="{B0A6DF89-85B4-40BD-9714-0DE07BD7ECE3}"/>
              </a:ext>
            </a:extLst>
          </p:cNvPr>
          <p:cNvSpPr txBox="1">
            <a:spLocks noChangeArrowheads="1"/>
          </p:cNvSpPr>
          <p:nvPr/>
        </p:nvSpPr>
        <p:spPr bwMode="auto">
          <a:xfrm>
            <a:off x="7010401" y="3460750"/>
            <a:ext cx="241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Available Phosphorus</a:t>
            </a:r>
          </a:p>
        </p:txBody>
      </p:sp>
      <p:cxnSp>
        <p:nvCxnSpPr>
          <p:cNvPr id="14" name="Straight Arrow Connector 13">
            <a:extLst>
              <a:ext uri="{FF2B5EF4-FFF2-40B4-BE49-F238E27FC236}">
                <a16:creationId xmlns="" xmlns:a16="http://schemas.microsoft.com/office/drawing/2014/main" id="{B1785E21-A1C5-4F3C-AF99-8885978ADCAD}"/>
              </a:ext>
            </a:extLst>
          </p:cNvPr>
          <p:cNvCxnSpPr/>
          <p:nvPr/>
        </p:nvCxnSpPr>
        <p:spPr>
          <a:xfrm>
            <a:off x="2879726" y="2393950"/>
            <a:ext cx="777875" cy="32543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9C2E48AE-458F-40C8-B9A5-204D7457AE63}"/>
              </a:ext>
            </a:extLst>
          </p:cNvPr>
          <p:cNvCxnSpPr/>
          <p:nvPr/>
        </p:nvCxnSpPr>
        <p:spPr>
          <a:xfrm flipH="1">
            <a:off x="4154488" y="3030538"/>
            <a:ext cx="450850" cy="32226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C4101B99-22EE-465B-9885-B1708ECF830D}"/>
              </a:ext>
            </a:extLst>
          </p:cNvPr>
          <p:cNvCxnSpPr/>
          <p:nvPr/>
        </p:nvCxnSpPr>
        <p:spPr>
          <a:xfrm flipH="1">
            <a:off x="3276601" y="3597276"/>
            <a:ext cx="479425" cy="36512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F5658C1C-58BE-469C-867E-321508C8CDD0}"/>
              </a:ext>
            </a:extLst>
          </p:cNvPr>
          <p:cNvCxnSpPr/>
          <p:nvPr/>
        </p:nvCxnSpPr>
        <p:spPr>
          <a:xfrm>
            <a:off x="4445000" y="4270375"/>
            <a:ext cx="812800"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B20024AF-1EAB-4F6F-A0E8-FE5E3B1B1EDB}"/>
              </a:ext>
            </a:extLst>
          </p:cNvPr>
          <p:cNvCxnSpPr/>
          <p:nvPr/>
        </p:nvCxnSpPr>
        <p:spPr>
          <a:xfrm>
            <a:off x="2074864" y="2417764"/>
            <a:ext cx="287337" cy="268763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6FCA0E74-797F-4EAF-AE3A-4611D089B06D}"/>
              </a:ext>
            </a:extLst>
          </p:cNvPr>
          <p:cNvCxnSpPr/>
          <p:nvPr/>
        </p:nvCxnSpPr>
        <p:spPr>
          <a:xfrm>
            <a:off x="5891213" y="2630489"/>
            <a:ext cx="0" cy="4476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934F9F1E-570D-4022-A92D-89DCDBEDA9A8}"/>
              </a:ext>
            </a:extLst>
          </p:cNvPr>
          <p:cNvCxnSpPr/>
          <p:nvPr/>
        </p:nvCxnSpPr>
        <p:spPr>
          <a:xfrm flipH="1">
            <a:off x="6918326" y="3798888"/>
            <a:ext cx="1146175" cy="28575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A4C2BA47-7908-4AB4-BF5C-859BD25C0DAD}"/>
              </a:ext>
            </a:extLst>
          </p:cNvPr>
          <p:cNvCxnSpPr/>
          <p:nvPr/>
        </p:nvCxnSpPr>
        <p:spPr>
          <a:xfrm flipH="1">
            <a:off x="3048000" y="1489076"/>
            <a:ext cx="992188" cy="5365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DD2993B2-45FD-4020-BC61-3F171621F5A1}"/>
              </a:ext>
            </a:extLst>
          </p:cNvPr>
          <p:cNvCxnSpPr/>
          <p:nvPr/>
        </p:nvCxnSpPr>
        <p:spPr>
          <a:xfrm>
            <a:off x="6094414" y="1489075"/>
            <a:ext cx="2128837" cy="1219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9C206BE4-F608-421E-8803-123F0DF1FFD2}"/>
              </a:ext>
            </a:extLst>
          </p:cNvPr>
          <p:cNvCxnSpPr/>
          <p:nvPr/>
        </p:nvCxnSpPr>
        <p:spPr>
          <a:xfrm flipH="1">
            <a:off x="6880226" y="3087688"/>
            <a:ext cx="962025" cy="28575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6988412F-5D82-4365-9CBE-9A93774240B5}"/>
              </a:ext>
            </a:extLst>
          </p:cNvPr>
          <p:cNvCxnSpPr/>
          <p:nvPr/>
        </p:nvCxnSpPr>
        <p:spPr>
          <a:xfrm>
            <a:off x="5076826" y="5289550"/>
            <a:ext cx="638175"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335" name="TextBox 47">
            <a:extLst>
              <a:ext uri="{FF2B5EF4-FFF2-40B4-BE49-F238E27FC236}">
                <a16:creationId xmlns="" xmlns:a16="http://schemas.microsoft.com/office/drawing/2014/main" id="{17A98479-4146-4D71-911C-D8B0650F56DB}"/>
              </a:ext>
            </a:extLst>
          </p:cNvPr>
          <p:cNvSpPr txBox="1">
            <a:spLocks noChangeArrowheads="1"/>
          </p:cNvSpPr>
          <p:nvPr/>
        </p:nvSpPr>
        <p:spPr bwMode="auto">
          <a:xfrm>
            <a:off x="5891214" y="5084764"/>
            <a:ext cx="418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Interaction with pathogenic organisms?</a:t>
            </a:r>
          </a:p>
        </p:txBody>
      </p:sp>
      <p:cxnSp>
        <p:nvCxnSpPr>
          <p:cNvPr id="49" name="Straight Arrow Connector 48">
            <a:extLst>
              <a:ext uri="{FF2B5EF4-FFF2-40B4-BE49-F238E27FC236}">
                <a16:creationId xmlns="" xmlns:a16="http://schemas.microsoft.com/office/drawing/2014/main" id="{28B0AA0D-F58B-4C62-A32D-96F9E71C4B86}"/>
              </a:ext>
            </a:extLst>
          </p:cNvPr>
          <p:cNvCxnSpPr/>
          <p:nvPr/>
        </p:nvCxnSpPr>
        <p:spPr>
          <a:xfrm flipH="1" flipV="1">
            <a:off x="6477000" y="4419601"/>
            <a:ext cx="374650" cy="66516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337" name="TextBox 52">
            <a:extLst>
              <a:ext uri="{FF2B5EF4-FFF2-40B4-BE49-F238E27FC236}">
                <a16:creationId xmlns="" xmlns:a16="http://schemas.microsoft.com/office/drawing/2014/main" id="{ACCED72B-E4C6-4D3C-A0EC-135D6A0A981F}"/>
              </a:ext>
            </a:extLst>
          </p:cNvPr>
          <p:cNvSpPr txBox="1">
            <a:spLocks noChangeArrowheads="1"/>
          </p:cNvSpPr>
          <p:nvPr/>
        </p:nvSpPr>
        <p:spPr bwMode="auto">
          <a:xfrm>
            <a:off x="2001838" y="5867400"/>
            <a:ext cx="2184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Short vs long term?</a:t>
            </a:r>
          </a:p>
        </p:txBody>
      </p:sp>
      <p:cxnSp>
        <p:nvCxnSpPr>
          <p:cNvPr id="55" name="Straight Arrow Connector 54">
            <a:extLst>
              <a:ext uri="{FF2B5EF4-FFF2-40B4-BE49-F238E27FC236}">
                <a16:creationId xmlns="" xmlns:a16="http://schemas.microsoft.com/office/drawing/2014/main" id="{9AD8F535-0C33-47B7-9630-C2ABBF9CBE40}"/>
              </a:ext>
            </a:extLst>
          </p:cNvPr>
          <p:cNvCxnSpPr>
            <a:endCxn id="13319" idx="0"/>
          </p:cNvCxnSpPr>
          <p:nvPr/>
        </p:nvCxnSpPr>
        <p:spPr>
          <a:xfrm>
            <a:off x="5184775" y="1562101"/>
            <a:ext cx="706438" cy="80962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339" name="TextBox 52">
            <a:extLst>
              <a:ext uri="{FF2B5EF4-FFF2-40B4-BE49-F238E27FC236}">
                <a16:creationId xmlns="" xmlns:a16="http://schemas.microsoft.com/office/drawing/2014/main" id="{1636B7C9-3A1F-4DB5-8456-4DE16135E119}"/>
              </a:ext>
            </a:extLst>
          </p:cNvPr>
          <p:cNvSpPr txBox="1">
            <a:spLocks noChangeArrowheads="1"/>
          </p:cNvSpPr>
          <p:nvPr/>
        </p:nvSpPr>
        <p:spPr bwMode="auto">
          <a:xfrm>
            <a:off x="4311650" y="5857875"/>
            <a:ext cx="43132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Other C-sources and soil environments?</a:t>
            </a:r>
          </a:p>
        </p:txBody>
      </p:sp>
    </p:spTree>
    <p:extLst>
      <p:ext uri="{BB962C8B-B14F-4D97-AF65-F5344CB8AC3E}">
        <p14:creationId xmlns:p14="http://schemas.microsoft.com/office/powerpoint/2010/main" val="375871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accent1">
                <a:lumMod val="40000"/>
                <a:lumOff val="60000"/>
              </a:schemeClr>
            </a:gs>
            <a:gs pos="94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68D522BB-F10A-4892-BBEA-BB4CE33D0740}"/>
              </a:ext>
            </a:extLst>
          </p:cNvPr>
          <p:cNvSpPr>
            <a:spLocks noGrp="1" noChangeArrowheads="1"/>
          </p:cNvSpPr>
          <p:nvPr>
            <p:ph type="title"/>
          </p:nvPr>
        </p:nvSpPr>
        <p:spPr>
          <a:xfrm>
            <a:off x="1828800" y="609600"/>
            <a:ext cx="8534400" cy="1143000"/>
          </a:xfrm>
        </p:spPr>
        <p:txBody>
          <a:bodyPr/>
          <a:lstStyle/>
          <a:p>
            <a:r>
              <a:rPr lang="en-US" altLang="en-US" b="1" dirty="0">
                <a:solidFill>
                  <a:srgbClr val="FF0000"/>
                </a:solidFill>
              </a:rPr>
              <a:t>For C-source:</a:t>
            </a:r>
          </a:p>
        </p:txBody>
      </p:sp>
      <p:sp>
        <p:nvSpPr>
          <p:cNvPr id="14339" name="Rectangle 3">
            <a:extLst>
              <a:ext uri="{FF2B5EF4-FFF2-40B4-BE49-F238E27FC236}">
                <a16:creationId xmlns="" xmlns:a16="http://schemas.microsoft.com/office/drawing/2014/main" id="{23697452-8DE2-4444-A83B-264DC93F1E0C}"/>
              </a:ext>
            </a:extLst>
          </p:cNvPr>
          <p:cNvSpPr>
            <a:spLocks noGrp="1" noChangeArrowheads="1"/>
          </p:cNvSpPr>
          <p:nvPr>
            <p:ph type="body" idx="1"/>
          </p:nvPr>
        </p:nvSpPr>
        <p:spPr>
          <a:xfrm>
            <a:off x="1828800" y="1660526"/>
            <a:ext cx="3810000" cy="4525963"/>
          </a:xfrm>
        </p:spPr>
        <p:txBody>
          <a:bodyPr/>
          <a:lstStyle/>
          <a:p>
            <a:r>
              <a:rPr lang="en-US" altLang="en-US"/>
              <a:t>Rice bran</a:t>
            </a:r>
          </a:p>
          <a:p>
            <a:r>
              <a:rPr lang="en-US" altLang="en-US"/>
              <a:t>Glycerin</a:t>
            </a:r>
          </a:p>
          <a:p>
            <a:r>
              <a:rPr lang="en-US" altLang="en-US"/>
              <a:t>Grape pomace</a:t>
            </a:r>
          </a:p>
          <a:p>
            <a:r>
              <a:rPr lang="en-US" altLang="en-US"/>
              <a:t>Molasses</a:t>
            </a:r>
          </a:p>
          <a:p>
            <a:r>
              <a:rPr lang="en-US" altLang="en-US"/>
              <a:t>Coffee grounds</a:t>
            </a:r>
          </a:p>
          <a:p>
            <a:r>
              <a:rPr lang="en-US" altLang="en-US"/>
              <a:t>Grass clippings</a:t>
            </a:r>
          </a:p>
          <a:p>
            <a:r>
              <a:rPr lang="en-US" altLang="en-US"/>
              <a:t>Spent grain</a:t>
            </a:r>
          </a:p>
          <a:p>
            <a:r>
              <a:rPr lang="en-US" altLang="en-US"/>
              <a:t>And other</a:t>
            </a:r>
          </a:p>
          <a:p>
            <a:pPr>
              <a:buFontTx/>
              <a:buNone/>
            </a:pPr>
            <a:endParaRPr lang="en-US" altLang="en-US"/>
          </a:p>
          <a:p>
            <a:pPr>
              <a:buFontTx/>
              <a:buNone/>
            </a:pPr>
            <a:endParaRPr lang="en-US" altLang="en-US">
              <a:solidFill>
                <a:srgbClr val="FFFF00"/>
              </a:solidFill>
            </a:endParaRPr>
          </a:p>
        </p:txBody>
      </p:sp>
      <p:sp>
        <p:nvSpPr>
          <p:cNvPr id="5" name="Rectangle 3">
            <a:extLst>
              <a:ext uri="{FF2B5EF4-FFF2-40B4-BE49-F238E27FC236}">
                <a16:creationId xmlns="" xmlns:a16="http://schemas.microsoft.com/office/drawing/2014/main" id="{6569CB2E-FFFE-4708-8E44-68B8117F3F9F}"/>
              </a:ext>
            </a:extLst>
          </p:cNvPr>
          <p:cNvSpPr txBox="1">
            <a:spLocks noChangeArrowheads="1"/>
          </p:cNvSpPr>
          <p:nvPr/>
        </p:nvSpPr>
        <p:spPr bwMode="auto">
          <a:xfrm>
            <a:off x="6248400" y="1676401"/>
            <a:ext cx="3962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kern="0" dirty="0"/>
              <a:t>Favorable C/N</a:t>
            </a:r>
          </a:p>
          <a:p>
            <a:pPr>
              <a:defRPr/>
            </a:pPr>
            <a:r>
              <a:rPr lang="en-US" altLang="en-US" kern="0" dirty="0"/>
              <a:t>Easy to apply</a:t>
            </a:r>
          </a:p>
          <a:p>
            <a:pPr>
              <a:defRPr/>
            </a:pPr>
            <a:r>
              <a:rPr lang="en-US" altLang="en-US" kern="0" dirty="0"/>
              <a:t>Cheap or Free and Available</a:t>
            </a:r>
          </a:p>
          <a:p>
            <a:pPr>
              <a:defRPr/>
            </a:pPr>
            <a:r>
              <a:rPr lang="en-US" altLang="en-US" kern="0" dirty="0" err="1"/>
              <a:t>Min.Transportation</a:t>
            </a:r>
            <a:endParaRPr lang="en-US" altLang="en-US" kern="0" dirty="0"/>
          </a:p>
          <a:p>
            <a:pPr>
              <a:defRPr/>
            </a:pPr>
            <a:r>
              <a:rPr lang="en-US" altLang="en-US" kern="0" dirty="0"/>
              <a:t>Works consistently</a:t>
            </a:r>
          </a:p>
          <a:p>
            <a:pPr marL="0" indent="0">
              <a:buNone/>
              <a:defRPr/>
            </a:pPr>
            <a:endParaRPr lang="en-US" altLang="en-US" kern="0" dirty="0"/>
          </a:p>
          <a:p>
            <a:pPr>
              <a:buFontTx/>
              <a:buNone/>
              <a:defRPr/>
            </a:pPr>
            <a:endParaRPr lang="en-US" altLang="en-US" kern="0" dirty="0"/>
          </a:p>
          <a:p>
            <a:pPr>
              <a:buFontTx/>
              <a:buNone/>
              <a:defRPr/>
            </a:pPr>
            <a:endParaRPr lang="en-US" altLang="en-US" kern="0" dirty="0">
              <a:solidFill>
                <a:srgbClr val="FFFF00"/>
              </a:solidFill>
            </a:endParaRPr>
          </a:p>
        </p:txBody>
      </p:sp>
      <p:cxnSp>
        <p:nvCxnSpPr>
          <p:cNvPr id="3" name="Straight Connector 2">
            <a:extLst>
              <a:ext uri="{FF2B5EF4-FFF2-40B4-BE49-F238E27FC236}">
                <a16:creationId xmlns="" xmlns:a16="http://schemas.microsoft.com/office/drawing/2014/main" id="{A6844800-ACA7-4BD8-8AB3-08561219E7A7}"/>
              </a:ext>
            </a:extLst>
          </p:cNvPr>
          <p:cNvCxnSpPr/>
          <p:nvPr/>
        </p:nvCxnSpPr>
        <p:spPr>
          <a:xfrm>
            <a:off x="5715000" y="1828801"/>
            <a:ext cx="0" cy="4373563"/>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97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accent1">
                <a:lumMod val="40000"/>
                <a:lumOff val="60000"/>
              </a:schemeClr>
            </a:gs>
            <a:gs pos="64000">
              <a:schemeClr val="accent1">
                <a:lumMod val="95000"/>
                <a:lumOff val="5000"/>
              </a:schemeClr>
            </a:gs>
            <a:gs pos="83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C90998-B2B4-4EAD-8E6F-EBBFB46C8B91}"/>
              </a:ext>
            </a:extLst>
          </p:cNvPr>
          <p:cNvSpPr>
            <a:spLocks noGrp="1"/>
          </p:cNvSpPr>
          <p:nvPr>
            <p:ph type="title"/>
          </p:nvPr>
        </p:nvSpPr>
        <p:spPr/>
        <p:txBody>
          <a:bodyPr/>
          <a:lstStyle/>
          <a:p>
            <a:pPr>
              <a:defRPr/>
            </a:pPr>
            <a:r>
              <a:rPr lang="en-US" altLang="en-US" sz="4800" b="1" u="sng" dirty="0">
                <a:solidFill>
                  <a:schemeClr val="bg1"/>
                </a:solidFill>
              </a:rPr>
              <a:t>ASD C-sources:</a:t>
            </a:r>
            <a:endParaRPr lang="en-US" sz="4470" b="1" dirty="0">
              <a:solidFill>
                <a:srgbClr val="FFFF00"/>
              </a:solidFill>
            </a:endParaRPr>
          </a:p>
        </p:txBody>
      </p:sp>
      <p:sp>
        <p:nvSpPr>
          <p:cNvPr id="16387" name="Content Placeholder 17">
            <a:extLst>
              <a:ext uri="{FF2B5EF4-FFF2-40B4-BE49-F238E27FC236}">
                <a16:creationId xmlns="" xmlns:a16="http://schemas.microsoft.com/office/drawing/2014/main" id="{2946F489-909D-4D32-BB90-8067AB072A50}"/>
              </a:ext>
            </a:extLst>
          </p:cNvPr>
          <p:cNvSpPr>
            <a:spLocks noGrp="1" noChangeArrowheads="1"/>
          </p:cNvSpPr>
          <p:nvPr>
            <p:ph idx="1"/>
          </p:nvPr>
        </p:nvSpPr>
        <p:spPr>
          <a:xfrm>
            <a:off x="838200" y="775495"/>
            <a:ext cx="8305800" cy="1076325"/>
          </a:xfrm>
        </p:spPr>
        <p:txBody>
          <a:bodyPr/>
          <a:lstStyle/>
          <a:p>
            <a:pPr marL="0" indent="0">
              <a:buNone/>
            </a:pPr>
            <a:endParaRPr lang="en-US" altLang="en-US" b="1" u="sng" dirty="0">
              <a:solidFill>
                <a:schemeClr val="bg1"/>
              </a:solidFill>
            </a:endParaRPr>
          </a:p>
          <a:p>
            <a:pPr marL="0" indent="0">
              <a:buNone/>
            </a:pPr>
            <a:r>
              <a:rPr lang="en-US" altLang="en-US" b="1" dirty="0">
                <a:solidFill>
                  <a:schemeClr val="bg1"/>
                </a:solidFill>
              </a:rPr>
              <a:t>favorable C/N ratio, local, available, cheap</a:t>
            </a:r>
          </a:p>
        </p:txBody>
      </p:sp>
      <p:pic>
        <p:nvPicPr>
          <p:cNvPr id="16388" name="Picture 18">
            <a:extLst>
              <a:ext uri="{FF2B5EF4-FFF2-40B4-BE49-F238E27FC236}">
                <a16:creationId xmlns="" xmlns:a16="http://schemas.microsoft.com/office/drawing/2014/main" id="{3CF91347-731E-47DC-AB0E-C8ED8EDF53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3038476"/>
            <a:ext cx="28321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9">
            <a:extLst>
              <a:ext uri="{FF2B5EF4-FFF2-40B4-BE49-F238E27FC236}">
                <a16:creationId xmlns="" xmlns:a16="http://schemas.microsoft.com/office/drawing/2014/main" id="{92496979-CB2B-4293-8D1B-483439C419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17839"/>
            <a:ext cx="29718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0">
            <a:extLst>
              <a:ext uri="{FF2B5EF4-FFF2-40B4-BE49-F238E27FC236}">
                <a16:creationId xmlns="" xmlns:a16="http://schemas.microsoft.com/office/drawing/2014/main" id="{0912CCF8-BDEE-4E4D-BE56-CB8A5AB88E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3057526"/>
            <a:ext cx="3033713"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21">
            <a:extLst>
              <a:ext uri="{FF2B5EF4-FFF2-40B4-BE49-F238E27FC236}">
                <a16:creationId xmlns="" xmlns:a16="http://schemas.microsoft.com/office/drawing/2014/main" id="{F5518225-2544-41AA-8198-FB6AC4739C18}"/>
              </a:ext>
            </a:extLst>
          </p:cNvPr>
          <p:cNvSpPr txBox="1">
            <a:spLocks noChangeArrowheads="1"/>
          </p:cNvSpPr>
          <p:nvPr/>
        </p:nvSpPr>
        <p:spPr bwMode="auto">
          <a:xfrm>
            <a:off x="1524001" y="2371726"/>
            <a:ext cx="19543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Coffee grounds </a:t>
            </a:r>
          </a:p>
          <a:p>
            <a:pPr eaLnBrk="1" hangingPunct="1">
              <a:spcBef>
                <a:spcPct val="0"/>
              </a:spcBef>
              <a:buFontTx/>
              <a:buNone/>
            </a:pPr>
            <a:endParaRPr lang="en-US" altLang="en-US" sz="1800" b="1" dirty="0"/>
          </a:p>
        </p:txBody>
      </p:sp>
      <p:sp>
        <p:nvSpPr>
          <p:cNvPr id="16392" name="TextBox 23">
            <a:extLst>
              <a:ext uri="{FF2B5EF4-FFF2-40B4-BE49-F238E27FC236}">
                <a16:creationId xmlns="" xmlns:a16="http://schemas.microsoft.com/office/drawing/2014/main" id="{88C6A042-3545-4B67-8DEE-015818A461E7}"/>
              </a:ext>
            </a:extLst>
          </p:cNvPr>
          <p:cNvSpPr txBox="1">
            <a:spLocks noChangeArrowheads="1"/>
          </p:cNvSpPr>
          <p:nvPr/>
        </p:nvSpPr>
        <p:spPr bwMode="auto">
          <a:xfrm>
            <a:off x="4749800" y="2390776"/>
            <a:ext cx="14542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Spent grain</a:t>
            </a:r>
          </a:p>
          <a:p>
            <a:pPr eaLnBrk="1" hangingPunct="1">
              <a:spcBef>
                <a:spcPct val="0"/>
              </a:spcBef>
              <a:buFontTx/>
              <a:buNone/>
            </a:pPr>
            <a:endParaRPr lang="en-US" altLang="en-US" sz="1800" b="1" dirty="0"/>
          </a:p>
        </p:txBody>
      </p:sp>
      <p:sp>
        <p:nvSpPr>
          <p:cNvPr id="16393" name="TextBox 24">
            <a:extLst>
              <a:ext uri="{FF2B5EF4-FFF2-40B4-BE49-F238E27FC236}">
                <a16:creationId xmlns="" xmlns:a16="http://schemas.microsoft.com/office/drawing/2014/main" id="{41D4386F-DA5A-47B8-AA84-80268AA06923}"/>
              </a:ext>
            </a:extLst>
          </p:cNvPr>
          <p:cNvSpPr txBox="1">
            <a:spLocks noChangeArrowheads="1"/>
          </p:cNvSpPr>
          <p:nvPr/>
        </p:nvSpPr>
        <p:spPr bwMode="auto">
          <a:xfrm>
            <a:off x="7337426" y="2411413"/>
            <a:ext cx="1915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Grass clippings</a:t>
            </a:r>
          </a:p>
          <a:p>
            <a:pPr eaLnBrk="1" hangingPunct="1">
              <a:spcBef>
                <a:spcPct val="0"/>
              </a:spcBef>
              <a:buFontTx/>
              <a:buNone/>
            </a:pPr>
            <a:endParaRPr lang="en-US" altLang="en-US" sz="1800" b="1"/>
          </a:p>
        </p:txBody>
      </p:sp>
    </p:spTree>
    <p:extLst>
      <p:ext uri="{BB962C8B-B14F-4D97-AF65-F5344CB8AC3E}">
        <p14:creationId xmlns:p14="http://schemas.microsoft.com/office/powerpoint/2010/main" val="130707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accent1">
                <a:lumMod val="40000"/>
                <a:lumOff val="60000"/>
              </a:schemeClr>
            </a:gs>
            <a:gs pos="65000">
              <a:srgbClr val="B4C7E7"/>
            </a:gs>
            <a:gs pos="8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17410" name="Content Placeholder 3">
            <a:extLst>
              <a:ext uri="{FF2B5EF4-FFF2-40B4-BE49-F238E27FC236}">
                <a16:creationId xmlns="" xmlns:a16="http://schemas.microsoft.com/office/drawing/2014/main" id="{92060FC6-D066-4429-8C5C-65DEF096AB9F}"/>
              </a:ext>
            </a:extLst>
          </p:cNvPr>
          <p:cNvGraphicFramePr>
            <a:graphicFrameLocks noGrp="1"/>
          </p:cNvGraphicFramePr>
          <p:nvPr>
            <p:ph idx="1"/>
          </p:nvPr>
        </p:nvGraphicFramePr>
        <p:xfrm>
          <a:off x="1625600" y="1549400"/>
          <a:ext cx="8788400" cy="5359400"/>
        </p:xfrm>
        <a:graphic>
          <a:graphicData uri="http://schemas.openxmlformats.org/presentationml/2006/ole">
            <mc:AlternateContent xmlns:mc="http://schemas.openxmlformats.org/markup-compatibility/2006">
              <mc:Choice xmlns:v="urn:schemas-microsoft-com:vml" Requires="v">
                <p:oleObj spid="_x0000_s8270" r:id="rId3" imgW="8785097" imgH="5358848" progId="Excel.Chart.8">
                  <p:embed/>
                </p:oleObj>
              </mc:Choice>
              <mc:Fallback>
                <p:oleObj r:id="rId3" imgW="8785097" imgH="5358848" progId="Excel.Chart.8">
                  <p:embed/>
                  <p:pic>
                    <p:nvPicPr>
                      <p:cNvPr id="17410" name="Content Placeholder 3">
                        <a:extLst>
                          <a:ext uri="{FF2B5EF4-FFF2-40B4-BE49-F238E27FC236}">
                            <a16:creationId xmlns="" xmlns:a16="http://schemas.microsoft.com/office/drawing/2014/main" id="{92060FC6-D066-4429-8C5C-65DEF096AB9F}"/>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1549400"/>
                        <a:ext cx="8788400"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itle 1">
            <a:extLst>
              <a:ext uri="{FF2B5EF4-FFF2-40B4-BE49-F238E27FC236}">
                <a16:creationId xmlns="" xmlns:a16="http://schemas.microsoft.com/office/drawing/2014/main" id="{248A222C-D16E-458F-8CCB-627657165E6F}"/>
              </a:ext>
            </a:extLst>
          </p:cNvPr>
          <p:cNvSpPr>
            <a:spLocks noGrp="1"/>
          </p:cNvSpPr>
          <p:nvPr>
            <p:ph type="title"/>
          </p:nvPr>
        </p:nvSpPr>
        <p:spPr>
          <a:xfrm>
            <a:off x="757238" y="188913"/>
            <a:ext cx="8763000" cy="1143000"/>
          </a:xfrm>
        </p:spPr>
        <p:txBody>
          <a:bodyPr>
            <a:normAutofit fontScale="90000"/>
          </a:bodyPr>
          <a:lstStyle/>
          <a:p>
            <a:pPr>
              <a:defRPr/>
            </a:pPr>
            <a:r>
              <a:rPr lang="en-US" sz="4050" dirty="0">
                <a:solidFill>
                  <a:schemeClr val="bg1"/>
                </a:solidFill>
              </a:rPr>
              <a:t>Anaerobic conditions in clay loam soil</a:t>
            </a:r>
            <a:br>
              <a:rPr lang="en-US" sz="4050" dirty="0">
                <a:solidFill>
                  <a:schemeClr val="bg1"/>
                </a:solidFill>
              </a:rPr>
            </a:br>
            <a:r>
              <a:rPr lang="en-US" sz="4050" dirty="0">
                <a:solidFill>
                  <a:schemeClr val="bg1"/>
                </a:solidFill>
              </a:rPr>
              <a:t>(9 t dry weight /acre)</a:t>
            </a:r>
          </a:p>
        </p:txBody>
      </p:sp>
    </p:spTree>
    <p:extLst>
      <p:ext uri="{BB962C8B-B14F-4D97-AF65-F5344CB8AC3E}">
        <p14:creationId xmlns:p14="http://schemas.microsoft.com/office/powerpoint/2010/main" val="2565952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accent1">
                <a:lumMod val="40000"/>
                <a:lumOff val="60000"/>
              </a:schemeClr>
            </a:gs>
            <a:gs pos="98000">
              <a:schemeClr val="accent1">
                <a:lumMod val="95000"/>
                <a:lumOff val="5000"/>
              </a:schemeClr>
            </a:gs>
            <a:gs pos="8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 xmlns:a16="http://schemas.microsoft.com/office/drawing/2014/main" id="{50D188AA-8891-4F0C-92F8-955D8C90EDF0}"/>
              </a:ext>
            </a:extLst>
          </p:cNvPr>
          <p:cNvSpPr>
            <a:spLocks noGrp="1" noChangeArrowheads="1"/>
          </p:cNvSpPr>
          <p:nvPr>
            <p:ph type="title"/>
          </p:nvPr>
        </p:nvSpPr>
        <p:spPr>
          <a:xfrm>
            <a:off x="1369219" y="342899"/>
            <a:ext cx="9453562" cy="1143000"/>
          </a:xfrm>
        </p:spPr>
        <p:txBody>
          <a:bodyPr>
            <a:noAutofit/>
          </a:bodyPr>
          <a:lstStyle/>
          <a:p>
            <a:r>
              <a:rPr lang="en-US" altLang="en-US" sz="4800" b="1" dirty="0">
                <a:solidFill>
                  <a:srgbClr val="FFFF00"/>
                </a:solidFill>
              </a:rPr>
              <a:t>2015-16: </a:t>
            </a:r>
            <a:br>
              <a:rPr lang="en-US" altLang="en-US" sz="4800" b="1" dirty="0">
                <a:solidFill>
                  <a:srgbClr val="FFFF00"/>
                </a:solidFill>
              </a:rPr>
            </a:br>
            <a:r>
              <a:rPr lang="en-US" altLang="en-US" sz="4800" b="1" dirty="0">
                <a:solidFill>
                  <a:srgbClr val="FFFF00"/>
                </a:solidFill>
              </a:rPr>
              <a:t>NO</a:t>
            </a:r>
            <a:r>
              <a:rPr lang="en-US" altLang="en-US" sz="4800" b="1" baseline="-25000" dirty="0">
                <a:solidFill>
                  <a:srgbClr val="FFFF00"/>
                </a:solidFill>
              </a:rPr>
              <a:t>3</a:t>
            </a:r>
            <a:r>
              <a:rPr lang="en-US" altLang="en-US" sz="4800" b="1" dirty="0">
                <a:solidFill>
                  <a:srgbClr val="FFFF00"/>
                </a:solidFill>
              </a:rPr>
              <a:t>-N at 0 -12” </a:t>
            </a:r>
          </a:p>
        </p:txBody>
      </p:sp>
      <p:sp>
        <p:nvSpPr>
          <p:cNvPr id="19459" name="TextBox 1">
            <a:extLst>
              <a:ext uri="{FF2B5EF4-FFF2-40B4-BE49-F238E27FC236}">
                <a16:creationId xmlns="" xmlns:a16="http://schemas.microsoft.com/office/drawing/2014/main" id="{B114CBE5-26CE-4B33-B295-6D1F82F760EE}"/>
              </a:ext>
            </a:extLst>
          </p:cNvPr>
          <p:cNvSpPr txBox="1">
            <a:spLocks noChangeArrowheads="1"/>
          </p:cNvSpPr>
          <p:nvPr/>
        </p:nvSpPr>
        <p:spPr bwMode="auto">
          <a:xfrm>
            <a:off x="3019426" y="6145214"/>
            <a:ext cx="671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Untreated check beds received 500 lbs/A of 18-6-8 pre-plant</a:t>
            </a:r>
          </a:p>
        </p:txBody>
      </p:sp>
      <p:graphicFrame>
        <p:nvGraphicFramePr>
          <p:cNvPr id="19460" name="Chart 4">
            <a:extLst>
              <a:ext uri="{FF2B5EF4-FFF2-40B4-BE49-F238E27FC236}">
                <a16:creationId xmlns="" xmlns:a16="http://schemas.microsoft.com/office/drawing/2014/main" id="{5E6EF2EE-BDA1-4E88-87E6-0D59B2CF8804}"/>
              </a:ext>
            </a:extLst>
          </p:cNvPr>
          <p:cNvGraphicFramePr>
            <a:graphicFrameLocks/>
          </p:cNvGraphicFramePr>
          <p:nvPr/>
        </p:nvGraphicFramePr>
        <p:xfrm>
          <a:off x="1854200" y="1631951"/>
          <a:ext cx="8559800" cy="4564063"/>
        </p:xfrm>
        <a:graphic>
          <a:graphicData uri="http://schemas.openxmlformats.org/presentationml/2006/ole">
            <mc:AlternateContent xmlns:mc="http://schemas.openxmlformats.org/markup-compatibility/2006">
              <mc:Choice xmlns:v="urn:schemas-microsoft-com:vml" Requires="v">
                <p:oleObj spid="_x0000_s10319" name="Chart" r:id="rId3" imgW="8565622" imgH="4572396" progId="Excel.Chart.8">
                  <p:embed/>
                </p:oleObj>
              </mc:Choice>
              <mc:Fallback>
                <p:oleObj name="Chart" r:id="rId3" imgW="8565622" imgH="4572396" progId="Excel.Chart.8">
                  <p:embed/>
                  <p:pic>
                    <p:nvPicPr>
                      <p:cNvPr id="19460" name="Chart 4">
                        <a:extLst>
                          <a:ext uri="{FF2B5EF4-FFF2-40B4-BE49-F238E27FC236}">
                            <a16:creationId xmlns="" xmlns:a16="http://schemas.microsoft.com/office/drawing/2014/main" id="{5E6EF2EE-BDA1-4E88-87E6-0D59B2CF880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00" y="1631951"/>
                        <a:ext cx="855980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58595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 xmlns:a16="http://schemas.microsoft.com/office/drawing/2014/main" id="{6778A301-7BE7-41DB-A32D-2E7AABC37162}"/>
              </a:ext>
            </a:extLst>
          </p:cNvPr>
          <p:cNvSpPr>
            <a:spLocks noGrp="1" noChangeArrowheads="1"/>
          </p:cNvSpPr>
          <p:nvPr>
            <p:ph type="title"/>
          </p:nvPr>
        </p:nvSpPr>
        <p:spPr>
          <a:xfrm>
            <a:off x="4381500" y="100013"/>
            <a:ext cx="8229600" cy="1143000"/>
          </a:xfrm>
        </p:spPr>
        <p:txBody>
          <a:bodyPr>
            <a:normAutofit/>
          </a:bodyPr>
          <a:lstStyle/>
          <a:p>
            <a:r>
              <a:rPr lang="en-US" altLang="en-US" b="1" dirty="0">
                <a:solidFill>
                  <a:srgbClr val="FF0000"/>
                </a:solidFill>
              </a:rPr>
              <a:t>2015-16</a:t>
            </a:r>
          </a:p>
        </p:txBody>
      </p:sp>
      <p:graphicFrame>
        <p:nvGraphicFramePr>
          <p:cNvPr id="18435" name="Chart 8">
            <a:extLst>
              <a:ext uri="{FF2B5EF4-FFF2-40B4-BE49-F238E27FC236}">
                <a16:creationId xmlns="" xmlns:a16="http://schemas.microsoft.com/office/drawing/2014/main" id="{BA268DFC-4F9B-4278-8D5C-BCE3ABEB8CAC}"/>
              </a:ext>
            </a:extLst>
          </p:cNvPr>
          <p:cNvGraphicFramePr>
            <a:graphicFrameLocks/>
          </p:cNvGraphicFramePr>
          <p:nvPr>
            <p:extLst>
              <p:ext uri="{D42A27DB-BD31-4B8C-83A1-F6EECF244321}">
                <p14:modId xmlns:p14="http://schemas.microsoft.com/office/powerpoint/2010/main" val="1654541667"/>
              </p:ext>
            </p:extLst>
          </p:nvPr>
        </p:nvGraphicFramePr>
        <p:xfrm>
          <a:off x="1371600" y="1243013"/>
          <a:ext cx="9315450" cy="5614987"/>
        </p:xfrm>
        <a:graphic>
          <a:graphicData uri="http://schemas.openxmlformats.org/presentationml/2006/ole">
            <mc:AlternateContent xmlns:mc="http://schemas.openxmlformats.org/markup-compatibility/2006">
              <mc:Choice xmlns:v="urn:schemas-microsoft-com:vml" Requires="v">
                <p:oleObj spid="_x0000_s9294" r:id="rId3" imgW="7260965" imgH="4840644" progId="Excel.Chart.8">
                  <p:embed/>
                </p:oleObj>
              </mc:Choice>
              <mc:Fallback>
                <p:oleObj r:id="rId3" imgW="7260965" imgH="4840644" progId="Excel.Chart.8">
                  <p:embed/>
                  <p:pic>
                    <p:nvPicPr>
                      <p:cNvPr id="18435" name="Chart 8">
                        <a:extLst>
                          <a:ext uri="{FF2B5EF4-FFF2-40B4-BE49-F238E27FC236}">
                            <a16:creationId xmlns="" xmlns:a16="http://schemas.microsoft.com/office/drawing/2014/main" id="{BA268DFC-4F9B-4278-8D5C-BCE3ABEB8CA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43013"/>
                        <a:ext cx="9315450" cy="5614987"/>
                      </a:xfrm>
                      <a:prstGeom prst="rect">
                        <a:avLst/>
                      </a:prstGeom>
                      <a:noFill/>
                      <a:ln>
                        <a:solidFill>
                          <a:schemeClr val="accent1"/>
                        </a:solidFill>
                      </a:ln>
                      <a:extLst/>
                    </p:spPr>
                  </p:pic>
                </p:oleObj>
              </mc:Fallback>
            </mc:AlternateContent>
          </a:graphicData>
        </a:graphic>
      </p:graphicFrame>
    </p:spTree>
    <p:extLst>
      <p:ext uri="{BB962C8B-B14F-4D97-AF65-F5344CB8AC3E}">
        <p14:creationId xmlns:p14="http://schemas.microsoft.com/office/powerpoint/2010/main" val="2517273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56000">
              <a:schemeClr val="accent1">
                <a:lumMod val="40000"/>
                <a:lumOff val="60000"/>
              </a:schemeClr>
            </a:gs>
            <a:gs pos="8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0482" name="Content Placeholder 6">
            <a:extLst>
              <a:ext uri="{FF2B5EF4-FFF2-40B4-BE49-F238E27FC236}">
                <a16:creationId xmlns="" xmlns:a16="http://schemas.microsoft.com/office/drawing/2014/main" id="{A6B122E9-25AA-4259-A67C-3996352CD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600325"/>
            <a:ext cx="5689600" cy="4267200"/>
          </a:xfrm>
        </p:spPr>
      </p:pic>
      <p:pic>
        <p:nvPicPr>
          <p:cNvPr id="20483" name="Picture 4">
            <a:extLst>
              <a:ext uri="{FF2B5EF4-FFF2-40B4-BE49-F238E27FC236}">
                <a16:creationId xmlns="" xmlns:a16="http://schemas.microsoft.com/office/drawing/2014/main" id="{3F6BD102-B929-4729-A7E9-55E6C0A4A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68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9FE4F3B2-9343-4B24-A7E3-F5540105299B}"/>
              </a:ext>
            </a:extLst>
          </p:cNvPr>
          <p:cNvSpPr txBox="1"/>
          <p:nvPr/>
        </p:nvSpPr>
        <p:spPr>
          <a:xfrm>
            <a:off x="7315201" y="685800"/>
            <a:ext cx="3294063" cy="6699250"/>
          </a:xfrm>
          <a:prstGeom prst="rect">
            <a:avLst/>
          </a:prstGeom>
          <a:noFill/>
        </p:spPr>
        <p:txBody>
          <a:bodyPr>
            <a:spAutoFit/>
          </a:bodyPr>
          <a:lstStyle/>
          <a:p>
            <a:pPr eaLnBrk="1" hangingPunct="1">
              <a:defRPr/>
            </a:pPr>
            <a:r>
              <a:rPr lang="en-US" sz="2290" b="1" dirty="0">
                <a:solidFill>
                  <a:srgbClr val="FFFF00"/>
                </a:solidFill>
              </a:rPr>
              <a:t>Roasting facility </a:t>
            </a:r>
          </a:p>
          <a:p>
            <a:pPr eaLnBrk="1" hangingPunct="1">
              <a:defRPr/>
            </a:pPr>
            <a:r>
              <a:rPr lang="en-US" sz="2290" b="1" dirty="0">
                <a:solidFill>
                  <a:srgbClr val="FFFF00"/>
                </a:solidFill>
              </a:rPr>
              <a:t>for Starbucks </a:t>
            </a:r>
          </a:p>
          <a:p>
            <a:pPr eaLnBrk="1" hangingPunct="1">
              <a:defRPr/>
            </a:pPr>
            <a:r>
              <a:rPr lang="en-US" sz="2290" b="1" dirty="0">
                <a:solidFill>
                  <a:srgbClr val="FFFF00"/>
                </a:solidFill>
              </a:rPr>
              <a:t>= coffee grounds</a:t>
            </a:r>
          </a:p>
          <a:p>
            <a:pPr eaLnBrk="1" hangingPunct="1">
              <a:defRPr/>
            </a:pPr>
            <a:endParaRPr lang="en-US" sz="2290" b="1" dirty="0">
              <a:solidFill>
                <a:srgbClr val="FFFF00"/>
              </a:solidFill>
            </a:endParaRPr>
          </a:p>
          <a:p>
            <a:pPr marL="342900" indent="-342900">
              <a:buFont typeface="Arial" panose="020B0604020202020204" pitchFamily="34" charset="0"/>
              <a:buChar char="•"/>
              <a:defRPr/>
            </a:pPr>
            <a:r>
              <a:rPr lang="en-US" sz="2290" b="1" dirty="0"/>
              <a:t>&lt; 15 miles from</a:t>
            </a:r>
          </a:p>
          <a:p>
            <a:pPr eaLnBrk="1" hangingPunct="1">
              <a:defRPr/>
            </a:pPr>
            <a:r>
              <a:rPr lang="en-US" sz="2290" b="1" dirty="0"/>
              <a:t>    application sites</a:t>
            </a:r>
          </a:p>
          <a:p>
            <a:pPr eaLnBrk="1" hangingPunct="1">
              <a:defRPr/>
            </a:pPr>
            <a:endParaRPr lang="en-US" sz="2290" b="1" dirty="0"/>
          </a:p>
          <a:p>
            <a:pPr marL="342900" indent="-342900">
              <a:buFont typeface="Arial" panose="020B0604020202020204" pitchFamily="34" charset="0"/>
              <a:buChar char="•"/>
              <a:defRPr/>
            </a:pPr>
            <a:r>
              <a:rPr lang="en-US" sz="2290" b="1" dirty="0"/>
              <a:t>Free + free delivery</a:t>
            </a:r>
          </a:p>
          <a:p>
            <a:pPr marL="342900" indent="-342900">
              <a:buFont typeface="Arial" panose="020B0604020202020204" pitchFamily="34" charset="0"/>
              <a:buChar char="•"/>
              <a:defRPr/>
            </a:pPr>
            <a:endParaRPr lang="en-US" sz="2290" b="1" dirty="0"/>
          </a:p>
          <a:p>
            <a:pPr marL="342900" indent="-342900">
              <a:buFont typeface="Arial" panose="020B0604020202020204" pitchFamily="34" charset="0"/>
              <a:buChar char="•"/>
              <a:defRPr/>
            </a:pPr>
            <a:r>
              <a:rPr lang="en-US" sz="2290" b="1" dirty="0"/>
              <a:t>15-20 cu yards </a:t>
            </a:r>
          </a:p>
          <a:p>
            <a:pPr eaLnBrk="1" hangingPunct="1">
              <a:defRPr/>
            </a:pPr>
            <a:r>
              <a:rPr lang="en-US" sz="2290" b="1" dirty="0"/>
              <a:t>    available weekly</a:t>
            </a:r>
          </a:p>
          <a:p>
            <a:pPr eaLnBrk="1" hangingPunct="1">
              <a:defRPr/>
            </a:pPr>
            <a:endParaRPr lang="en-US" sz="2290" b="1" dirty="0"/>
          </a:p>
          <a:p>
            <a:pPr marL="342900" indent="-342900">
              <a:buFont typeface="Arial" panose="020B0604020202020204" pitchFamily="34" charset="0"/>
              <a:buChar char="•"/>
              <a:defRPr/>
            </a:pPr>
            <a:r>
              <a:rPr lang="en-US" sz="2290" b="1" dirty="0"/>
              <a:t>Can be stored at field site</a:t>
            </a:r>
          </a:p>
          <a:p>
            <a:pPr marL="342900" indent="-342900">
              <a:buFont typeface="Arial" panose="020B0604020202020204" pitchFamily="34" charset="0"/>
              <a:buChar char="•"/>
              <a:defRPr/>
            </a:pPr>
            <a:endParaRPr lang="en-US" sz="2290" b="1" dirty="0"/>
          </a:p>
          <a:p>
            <a:pPr marL="342900" indent="-342900">
              <a:buFont typeface="Arial" panose="020B0604020202020204" pitchFamily="34" charset="0"/>
              <a:buChar char="•"/>
              <a:defRPr/>
            </a:pPr>
            <a:r>
              <a:rPr lang="en-US" sz="2290" b="1" dirty="0"/>
              <a:t>Easy to apply</a:t>
            </a:r>
          </a:p>
          <a:p>
            <a:pPr eaLnBrk="1" hangingPunct="1">
              <a:defRPr/>
            </a:pPr>
            <a:endParaRPr lang="en-US" sz="2290" b="1" dirty="0">
              <a:solidFill>
                <a:srgbClr val="FFFF00"/>
              </a:solidFill>
            </a:endParaRPr>
          </a:p>
          <a:p>
            <a:pPr eaLnBrk="1" hangingPunct="1">
              <a:defRPr/>
            </a:pPr>
            <a:endParaRPr lang="en-US" sz="2000" b="1" dirty="0"/>
          </a:p>
          <a:p>
            <a:pPr marL="342900" indent="-342900">
              <a:buFont typeface="Arial" panose="020B0604020202020204" pitchFamily="34" charset="0"/>
              <a:buChar char="•"/>
              <a:defRPr/>
            </a:pPr>
            <a:endParaRPr lang="en-US" sz="2000" b="1" dirty="0"/>
          </a:p>
        </p:txBody>
      </p:sp>
      <p:sp>
        <p:nvSpPr>
          <p:cNvPr id="20485" name="TextBox 1">
            <a:extLst>
              <a:ext uri="{FF2B5EF4-FFF2-40B4-BE49-F238E27FC236}">
                <a16:creationId xmlns="" xmlns:a16="http://schemas.microsoft.com/office/drawing/2014/main" id="{9326CAF1-EFC5-49DE-BAEB-FF3CA64FFD35}"/>
              </a:ext>
            </a:extLst>
          </p:cNvPr>
          <p:cNvSpPr txBox="1">
            <a:spLocks noChangeArrowheads="1"/>
          </p:cNvSpPr>
          <p:nvPr/>
        </p:nvSpPr>
        <p:spPr bwMode="auto">
          <a:xfrm>
            <a:off x="8234364" y="193676"/>
            <a:ext cx="1506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rPr>
              <a:t>2016-17</a:t>
            </a:r>
          </a:p>
        </p:txBody>
      </p:sp>
    </p:spTree>
    <p:extLst>
      <p:ext uri="{BB962C8B-B14F-4D97-AF65-F5344CB8AC3E}">
        <p14:creationId xmlns:p14="http://schemas.microsoft.com/office/powerpoint/2010/main" val="1182354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1507" name="Chart 3">
            <a:extLst>
              <a:ext uri="{FF2B5EF4-FFF2-40B4-BE49-F238E27FC236}">
                <a16:creationId xmlns="" xmlns:a16="http://schemas.microsoft.com/office/drawing/2014/main" id="{D5DBEB76-067D-4A3E-94F9-3DD820CF8768}"/>
              </a:ext>
            </a:extLst>
          </p:cNvPr>
          <p:cNvGraphicFramePr>
            <a:graphicFrameLocks noGrp="1"/>
          </p:cNvGraphicFramePr>
          <p:nvPr/>
        </p:nvGraphicFramePr>
        <p:xfrm>
          <a:off x="1473200" y="-50800"/>
          <a:ext cx="9245600" cy="6959600"/>
        </p:xfrm>
        <a:graphic>
          <a:graphicData uri="http://schemas.openxmlformats.org/presentationml/2006/ole">
            <mc:AlternateContent xmlns:mc="http://schemas.openxmlformats.org/markup-compatibility/2006">
              <mc:Choice xmlns:v="urn:schemas-microsoft-com:vml" Requires="v">
                <p:oleObj spid="_x0000_s11342" name="Chart" r:id="rId3" imgW="9254530" imgH="6968332" progId="Excel.Chart.8">
                  <p:embed/>
                </p:oleObj>
              </mc:Choice>
              <mc:Fallback>
                <p:oleObj name="Chart" r:id="rId3" imgW="9254530" imgH="6968332" progId="Excel.Chart.8">
                  <p:embed/>
                  <p:pic>
                    <p:nvPicPr>
                      <p:cNvPr id="21507" name="Chart 3">
                        <a:extLst>
                          <a:ext uri="{FF2B5EF4-FFF2-40B4-BE49-F238E27FC236}">
                            <a16:creationId xmlns="" xmlns:a16="http://schemas.microsoft.com/office/drawing/2014/main" id="{D5DBEB76-067D-4A3E-94F9-3DD820CF8768}"/>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50800"/>
                        <a:ext cx="92456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TextBox 4">
            <a:extLst>
              <a:ext uri="{FF2B5EF4-FFF2-40B4-BE49-F238E27FC236}">
                <a16:creationId xmlns="" xmlns:a16="http://schemas.microsoft.com/office/drawing/2014/main" id="{C53D78FF-423E-43F5-AFC7-3AD007744F73}"/>
              </a:ext>
            </a:extLst>
          </p:cNvPr>
          <p:cNvSpPr txBox="1">
            <a:spLocks noChangeArrowheads="1"/>
          </p:cNvSpPr>
          <p:nvPr/>
        </p:nvSpPr>
        <p:spPr bwMode="auto">
          <a:xfrm>
            <a:off x="1790700" y="228600"/>
            <a:ext cx="349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t>ANAEROBIC  CONDITIONS</a:t>
            </a:r>
          </a:p>
        </p:txBody>
      </p:sp>
    </p:spTree>
    <p:extLst>
      <p:ext uri="{BB962C8B-B14F-4D97-AF65-F5344CB8AC3E}">
        <p14:creationId xmlns:p14="http://schemas.microsoft.com/office/powerpoint/2010/main" val="3296794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chemeClr val="accent1">
                <a:lumMod val="40000"/>
                <a:lumOff val="60000"/>
              </a:schemeClr>
            </a:gs>
            <a:gs pos="67000">
              <a:schemeClr val="accent1">
                <a:lumMod val="95000"/>
                <a:lumOff val="5000"/>
              </a:schemeClr>
            </a:gs>
            <a:gs pos="85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 xmlns:a16="http://schemas.microsoft.com/office/drawing/2014/main" id="{BFE220F2-1481-4FC6-BF3A-7642D8DC8B2A}"/>
              </a:ext>
            </a:extLst>
          </p:cNvPr>
          <p:cNvSpPr>
            <a:spLocks noGrp="1" noChangeArrowheads="1"/>
          </p:cNvSpPr>
          <p:nvPr>
            <p:ph type="title"/>
          </p:nvPr>
        </p:nvSpPr>
        <p:spPr>
          <a:xfrm>
            <a:off x="2133600" y="381000"/>
            <a:ext cx="8229600" cy="1143000"/>
          </a:xfrm>
        </p:spPr>
        <p:txBody>
          <a:bodyPr/>
          <a:lstStyle/>
          <a:p>
            <a:r>
              <a:rPr lang="en-US" altLang="en-US">
                <a:solidFill>
                  <a:schemeClr val="bg1"/>
                </a:solidFill>
              </a:rPr>
              <a:t>NO</a:t>
            </a:r>
            <a:r>
              <a:rPr lang="en-US" altLang="en-US" baseline="-25000">
                <a:solidFill>
                  <a:schemeClr val="bg1"/>
                </a:solidFill>
              </a:rPr>
              <a:t>3</a:t>
            </a:r>
            <a:r>
              <a:rPr lang="en-US" altLang="en-US">
                <a:solidFill>
                  <a:schemeClr val="bg1"/>
                </a:solidFill>
              </a:rPr>
              <a:t>-N </a:t>
            </a:r>
            <a:br>
              <a:rPr lang="en-US" altLang="en-US">
                <a:solidFill>
                  <a:schemeClr val="bg1"/>
                </a:solidFill>
              </a:rPr>
            </a:br>
            <a:r>
              <a:rPr lang="en-US" altLang="en-US" sz="2800">
                <a:solidFill>
                  <a:schemeClr val="bg1"/>
                </a:solidFill>
              </a:rPr>
              <a:t> at 0 -12” </a:t>
            </a:r>
          </a:p>
        </p:txBody>
      </p:sp>
      <p:sp>
        <p:nvSpPr>
          <p:cNvPr id="22531" name="TextBox 1">
            <a:extLst>
              <a:ext uri="{FF2B5EF4-FFF2-40B4-BE49-F238E27FC236}">
                <a16:creationId xmlns="" xmlns:a16="http://schemas.microsoft.com/office/drawing/2014/main" id="{3F8738CC-9B1A-4812-A997-849FFDAF514C}"/>
              </a:ext>
            </a:extLst>
          </p:cNvPr>
          <p:cNvSpPr txBox="1">
            <a:spLocks noChangeArrowheads="1"/>
          </p:cNvSpPr>
          <p:nvPr/>
        </p:nvSpPr>
        <p:spPr bwMode="auto">
          <a:xfrm>
            <a:off x="2574925" y="6326189"/>
            <a:ext cx="749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Untreated check beds in 2015 received 500 lbs/A of 18-6-8 pre-plant</a:t>
            </a:r>
          </a:p>
        </p:txBody>
      </p:sp>
      <p:sp>
        <p:nvSpPr>
          <p:cNvPr id="22532" name="TextBox 2">
            <a:extLst>
              <a:ext uri="{FF2B5EF4-FFF2-40B4-BE49-F238E27FC236}">
                <a16:creationId xmlns="" xmlns:a16="http://schemas.microsoft.com/office/drawing/2014/main" id="{06CC5276-3701-4F2B-B645-22349E5405AD}"/>
              </a:ext>
            </a:extLst>
          </p:cNvPr>
          <p:cNvSpPr txBox="1">
            <a:spLocks noChangeArrowheads="1"/>
          </p:cNvSpPr>
          <p:nvPr/>
        </p:nvSpPr>
        <p:spPr bwMode="auto">
          <a:xfrm>
            <a:off x="6324600" y="30480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2015-16</a:t>
            </a:r>
          </a:p>
        </p:txBody>
      </p:sp>
      <p:graphicFrame>
        <p:nvGraphicFramePr>
          <p:cNvPr id="22533" name="Chart 8">
            <a:extLst>
              <a:ext uri="{FF2B5EF4-FFF2-40B4-BE49-F238E27FC236}">
                <a16:creationId xmlns="" xmlns:a16="http://schemas.microsoft.com/office/drawing/2014/main" id="{6CB35CD3-AC85-4D0B-A734-0E9DC693B4FC}"/>
              </a:ext>
            </a:extLst>
          </p:cNvPr>
          <p:cNvGraphicFramePr>
            <a:graphicFrameLocks/>
          </p:cNvGraphicFramePr>
          <p:nvPr/>
        </p:nvGraphicFramePr>
        <p:xfrm>
          <a:off x="1701800" y="1473200"/>
          <a:ext cx="8940800" cy="4826000"/>
        </p:xfrm>
        <a:graphic>
          <a:graphicData uri="http://schemas.openxmlformats.org/presentationml/2006/ole">
            <mc:AlternateContent xmlns:mc="http://schemas.openxmlformats.org/markup-compatibility/2006">
              <mc:Choice xmlns:v="urn:schemas-microsoft-com:vml" Requires="v">
                <p:oleObj spid="_x0000_s12366" name="Chart" r:id="rId3" imgW="8943607" imgH="4834547" progId="Excel.Chart.8">
                  <p:embed/>
                </p:oleObj>
              </mc:Choice>
              <mc:Fallback>
                <p:oleObj name="Chart" r:id="rId3" imgW="8943607" imgH="4834547" progId="Excel.Chart.8">
                  <p:embed/>
                  <p:pic>
                    <p:nvPicPr>
                      <p:cNvPr id="22533" name="Chart 8">
                        <a:extLst>
                          <a:ext uri="{FF2B5EF4-FFF2-40B4-BE49-F238E27FC236}">
                            <a16:creationId xmlns="" xmlns:a16="http://schemas.microsoft.com/office/drawing/2014/main" id="{6CB35CD3-AC85-4D0B-A734-0E9DC693B4F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1473200"/>
                        <a:ext cx="89408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4" name="TextBox 9">
            <a:extLst>
              <a:ext uri="{FF2B5EF4-FFF2-40B4-BE49-F238E27FC236}">
                <a16:creationId xmlns="" xmlns:a16="http://schemas.microsoft.com/office/drawing/2014/main" id="{44B6734A-E3B6-4FD4-B41C-2389F97EA5CB}"/>
              </a:ext>
            </a:extLst>
          </p:cNvPr>
          <p:cNvSpPr txBox="1">
            <a:spLocks noChangeArrowheads="1"/>
          </p:cNvSpPr>
          <p:nvPr/>
        </p:nvSpPr>
        <p:spPr bwMode="auto">
          <a:xfrm>
            <a:off x="6172200" y="4845050"/>
            <a:ext cx="103028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2016-17</a:t>
            </a:r>
          </a:p>
        </p:txBody>
      </p:sp>
    </p:spTree>
    <p:extLst>
      <p:ext uri="{BB962C8B-B14F-4D97-AF65-F5344CB8AC3E}">
        <p14:creationId xmlns:p14="http://schemas.microsoft.com/office/powerpoint/2010/main" val="363016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D3395A-5D6C-42A3-A32A-8F49F37FEFBD}"/>
              </a:ext>
            </a:extLst>
          </p:cNvPr>
          <p:cNvSpPr>
            <a:spLocks noGrp="1"/>
          </p:cNvSpPr>
          <p:nvPr>
            <p:ph type="title"/>
          </p:nvPr>
        </p:nvSpPr>
        <p:spPr>
          <a:xfrm>
            <a:off x="923925" y="-82550"/>
            <a:ext cx="10515600" cy="1325563"/>
          </a:xfrm>
        </p:spPr>
        <p:txBody>
          <a:bodyPr>
            <a:normAutofit/>
          </a:bodyPr>
          <a:lstStyle/>
          <a:p>
            <a:r>
              <a:rPr lang="en-US" sz="4800" b="1" dirty="0">
                <a:solidFill>
                  <a:srgbClr val="FFFF00"/>
                </a:solidFill>
              </a:rPr>
              <a:t>‘</a:t>
            </a:r>
            <a:r>
              <a:rPr lang="en-US" sz="4800" b="1" dirty="0" err="1">
                <a:solidFill>
                  <a:srgbClr val="FFFF00"/>
                </a:solidFill>
              </a:rPr>
              <a:t>Fronteras</a:t>
            </a:r>
            <a:r>
              <a:rPr lang="en-US" sz="4800" b="1" dirty="0">
                <a:solidFill>
                  <a:srgbClr val="FFFF00"/>
                </a:solidFill>
              </a:rPr>
              <a:t>’ is resistant to </a:t>
            </a:r>
            <a:r>
              <a:rPr lang="en-US" sz="4800" b="1" i="1" dirty="0">
                <a:solidFill>
                  <a:srgbClr val="FFFF00"/>
                </a:solidFill>
              </a:rPr>
              <a:t>F.oxysporum </a:t>
            </a:r>
            <a:r>
              <a:rPr lang="en-US" sz="4800" b="1" dirty="0">
                <a:solidFill>
                  <a:srgbClr val="FFFF00"/>
                </a:solidFill>
              </a:rPr>
              <a:t>?!</a:t>
            </a:r>
          </a:p>
        </p:txBody>
      </p:sp>
      <p:pic>
        <p:nvPicPr>
          <p:cNvPr id="4" name="Picture 3" descr="A tree in a garden&#10;&#10;Description generated with very high confidence">
            <a:extLst>
              <a:ext uri="{FF2B5EF4-FFF2-40B4-BE49-F238E27FC236}">
                <a16:creationId xmlns="" xmlns:a16="http://schemas.microsoft.com/office/drawing/2014/main" id="{9DF72861-847C-4CB3-A489-88B15A010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563"/>
            <a:ext cx="8401050" cy="5786437"/>
          </a:xfrm>
          <a:prstGeom prst="rect">
            <a:avLst/>
          </a:prstGeom>
        </p:spPr>
      </p:pic>
      <p:pic>
        <p:nvPicPr>
          <p:cNvPr id="8" name="Picture 7" descr="A close up of a tree&#10;&#10;Description generated with high confidence">
            <a:extLst>
              <a:ext uri="{FF2B5EF4-FFF2-40B4-BE49-F238E27FC236}">
                <a16:creationId xmlns="" xmlns:a16="http://schemas.microsoft.com/office/drawing/2014/main" id="{FBF664AE-E13F-4EC5-9348-9E55887D9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354" y="1071563"/>
            <a:ext cx="5596646" cy="4242441"/>
          </a:xfrm>
          <a:prstGeom prst="rect">
            <a:avLst/>
          </a:prstGeom>
        </p:spPr>
      </p:pic>
    </p:spTree>
    <p:extLst>
      <p:ext uri="{BB962C8B-B14F-4D97-AF65-F5344CB8AC3E}">
        <p14:creationId xmlns:p14="http://schemas.microsoft.com/office/powerpoint/2010/main" val="2494546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a:extLst>
              <a:ext uri="{FF2B5EF4-FFF2-40B4-BE49-F238E27FC236}">
                <a16:creationId xmlns="" xmlns:a16="http://schemas.microsoft.com/office/drawing/2014/main" id="{8F2F9C40-B04E-49E0-BE31-797E3B9701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5750" y="347663"/>
            <a:ext cx="4419600" cy="3452812"/>
          </a:xfrm>
        </p:spPr>
      </p:pic>
      <p:pic>
        <p:nvPicPr>
          <p:cNvPr id="23555" name="Picture 8">
            <a:extLst>
              <a:ext uri="{FF2B5EF4-FFF2-40B4-BE49-F238E27FC236}">
                <a16:creationId xmlns="" xmlns:a16="http://schemas.microsoft.com/office/drawing/2014/main" id="{91436766-0202-4C82-9D16-F6A1BDED17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3639" y="338138"/>
            <a:ext cx="43783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
            <a:extLst>
              <a:ext uri="{FF2B5EF4-FFF2-40B4-BE49-F238E27FC236}">
                <a16:creationId xmlns="" xmlns:a16="http://schemas.microsoft.com/office/drawing/2014/main" id="{90C6A714-3F5C-487B-93B1-71F12769C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22701"/>
            <a:ext cx="445135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a:extLst>
              <a:ext uri="{FF2B5EF4-FFF2-40B4-BE49-F238E27FC236}">
                <a16:creationId xmlns="" xmlns:a16="http://schemas.microsoft.com/office/drawing/2014/main" id="{DC1B1EA1-7015-4E30-800B-A6EDDC78A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638" y="3822701"/>
            <a:ext cx="4424362"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a:extLst>
              <a:ext uri="{FF2B5EF4-FFF2-40B4-BE49-F238E27FC236}">
                <a16:creationId xmlns="" xmlns:a16="http://schemas.microsoft.com/office/drawing/2014/main" id="{6CA8429A-10D9-4F9D-AD7F-8448BBD74821}"/>
              </a:ext>
            </a:extLst>
          </p:cNvPr>
          <p:cNvSpPr txBox="1">
            <a:spLocks noChangeArrowheads="1"/>
          </p:cNvSpPr>
          <p:nvPr/>
        </p:nvSpPr>
        <p:spPr bwMode="auto">
          <a:xfrm>
            <a:off x="5349876" y="685800"/>
            <a:ext cx="17383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t>Nov 13, 2015</a:t>
            </a:r>
          </a:p>
        </p:txBody>
      </p:sp>
      <p:sp>
        <p:nvSpPr>
          <p:cNvPr id="23559" name="TextBox 1">
            <a:extLst>
              <a:ext uri="{FF2B5EF4-FFF2-40B4-BE49-F238E27FC236}">
                <a16:creationId xmlns="" xmlns:a16="http://schemas.microsoft.com/office/drawing/2014/main" id="{A65CF64C-FD6C-44CF-B33B-C5FEB94D222F}"/>
              </a:ext>
            </a:extLst>
          </p:cNvPr>
          <p:cNvSpPr txBox="1">
            <a:spLocks noChangeArrowheads="1"/>
          </p:cNvSpPr>
          <p:nvPr/>
        </p:nvSpPr>
        <p:spPr bwMode="auto">
          <a:xfrm>
            <a:off x="5349876" y="6248400"/>
            <a:ext cx="17383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t>Nov 13, 2016</a:t>
            </a:r>
          </a:p>
        </p:txBody>
      </p:sp>
      <p:cxnSp>
        <p:nvCxnSpPr>
          <p:cNvPr id="5" name="Straight Connector 4">
            <a:extLst>
              <a:ext uri="{FF2B5EF4-FFF2-40B4-BE49-F238E27FC236}">
                <a16:creationId xmlns="" xmlns:a16="http://schemas.microsoft.com/office/drawing/2014/main" id="{7B48C595-6E54-44A9-8F4C-B2467CF5B5C8}"/>
              </a:ext>
            </a:extLst>
          </p:cNvPr>
          <p:cNvCxnSpPr/>
          <p:nvPr/>
        </p:nvCxnSpPr>
        <p:spPr>
          <a:xfrm>
            <a:off x="1524000" y="3822700"/>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23561" name="TextBox 5">
            <a:extLst>
              <a:ext uri="{FF2B5EF4-FFF2-40B4-BE49-F238E27FC236}">
                <a16:creationId xmlns="" xmlns:a16="http://schemas.microsoft.com/office/drawing/2014/main" id="{F4D5AD34-2C0B-493F-8BE1-049B188D0428}"/>
              </a:ext>
            </a:extLst>
          </p:cNvPr>
          <p:cNvSpPr txBox="1">
            <a:spLocks noChangeArrowheads="1"/>
          </p:cNvSpPr>
          <p:nvPr/>
        </p:nvSpPr>
        <p:spPr bwMode="auto">
          <a:xfrm>
            <a:off x="2819401" y="3556000"/>
            <a:ext cx="12620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Untreated</a:t>
            </a:r>
          </a:p>
        </p:txBody>
      </p:sp>
      <p:sp>
        <p:nvSpPr>
          <p:cNvPr id="23562" name="TextBox 10">
            <a:extLst>
              <a:ext uri="{FF2B5EF4-FFF2-40B4-BE49-F238E27FC236}">
                <a16:creationId xmlns="" xmlns:a16="http://schemas.microsoft.com/office/drawing/2014/main" id="{1C96C546-11FA-4D63-89E8-ABE150F7AD55}"/>
              </a:ext>
            </a:extLst>
          </p:cNvPr>
          <p:cNvSpPr txBox="1">
            <a:spLocks noChangeArrowheads="1"/>
          </p:cNvSpPr>
          <p:nvPr/>
        </p:nvSpPr>
        <p:spPr bwMode="auto">
          <a:xfrm>
            <a:off x="7672388" y="3544889"/>
            <a:ext cx="18907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Coffee grounds</a:t>
            </a:r>
          </a:p>
        </p:txBody>
      </p:sp>
    </p:spTree>
    <p:extLst>
      <p:ext uri="{BB962C8B-B14F-4D97-AF65-F5344CB8AC3E}">
        <p14:creationId xmlns:p14="http://schemas.microsoft.com/office/powerpoint/2010/main" val="709515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 xmlns:a16="http://schemas.microsoft.com/office/drawing/2014/main" id="{515EFA48-C2C4-4CA4-850D-D93AB663C51F}"/>
              </a:ext>
            </a:extLst>
          </p:cNvPr>
          <p:cNvSpPr>
            <a:spLocks noGrp="1" noChangeArrowheads="1"/>
          </p:cNvSpPr>
          <p:nvPr>
            <p:ph type="title"/>
          </p:nvPr>
        </p:nvSpPr>
        <p:spPr/>
        <p:txBody>
          <a:bodyPr/>
          <a:lstStyle/>
          <a:p>
            <a:r>
              <a:rPr lang="en-US" altLang="en-US">
                <a:solidFill>
                  <a:srgbClr val="FFFF00"/>
                </a:solidFill>
              </a:rPr>
              <a:t>Coffee grounds </a:t>
            </a:r>
            <a:r>
              <a:rPr lang="en-US" altLang="en-US" sz="4000">
                <a:solidFill>
                  <a:srgbClr val="FFFF00"/>
                </a:solidFill>
              </a:rPr>
              <a:t>(as applied)</a:t>
            </a:r>
          </a:p>
        </p:txBody>
      </p:sp>
      <p:graphicFrame>
        <p:nvGraphicFramePr>
          <p:cNvPr id="4" name="Content Placeholder 3">
            <a:extLst>
              <a:ext uri="{FF2B5EF4-FFF2-40B4-BE49-F238E27FC236}">
                <a16:creationId xmlns="" xmlns:a16="http://schemas.microsoft.com/office/drawing/2014/main" id="{AAA98AF9-5CB4-4EE6-9BAC-CC1AA0E2EF1D}"/>
              </a:ext>
            </a:extLst>
          </p:cNvPr>
          <p:cNvGraphicFramePr>
            <a:graphicFrameLocks noGrp="1"/>
          </p:cNvGraphicFramePr>
          <p:nvPr>
            <p:ph idx="1"/>
            <p:extLst>
              <p:ext uri="{D42A27DB-BD31-4B8C-83A1-F6EECF244321}">
                <p14:modId xmlns:p14="http://schemas.microsoft.com/office/powerpoint/2010/main" val="3096303110"/>
              </p:ext>
            </p:extLst>
          </p:nvPr>
        </p:nvGraphicFramePr>
        <p:xfrm>
          <a:off x="1371600" y="1400175"/>
          <a:ext cx="9486900" cy="5014919"/>
        </p:xfrm>
        <a:graphic>
          <a:graphicData uri="http://schemas.openxmlformats.org/drawingml/2006/table">
            <a:tbl>
              <a:tblPr firstRow="1" bandRow="1">
                <a:tableStyleId>{5C22544A-7EE6-4342-B048-85BDC9FD1C3A}</a:tableStyleId>
              </a:tblPr>
              <a:tblGrid>
                <a:gridCol w="3162300">
                  <a:extLst>
                    <a:ext uri="{9D8B030D-6E8A-4147-A177-3AD203B41FA5}">
                      <a16:colId xmlns="" xmlns:a16="http://schemas.microsoft.com/office/drawing/2014/main" val="20000"/>
                    </a:ext>
                  </a:extLst>
                </a:gridCol>
                <a:gridCol w="3162300">
                  <a:extLst>
                    <a:ext uri="{9D8B030D-6E8A-4147-A177-3AD203B41FA5}">
                      <a16:colId xmlns="" xmlns:a16="http://schemas.microsoft.com/office/drawing/2014/main" val="20001"/>
                    </a:ext>
                  </a:extLst>
                </a:gridCol>
                <a:gridCol w="3162300">
                  <a:extLst>
                    <a:ext uri="{9D8B030D-6E8A-4147-A177-3AD203B41FA5}">
                      <a16:colId xmlns="" xmlns:a16="http://schemas.microsoft.com/office/drawing/2014/main" val="20002"/>
                    </a:ext>
                  </a:extLst>
                </a:gridCol>
              </a:tblGrid>
              <a:tr h="414596">
                <a:tc>
                  <a:txBody>
                    <a:bodyPr/>
                    <a:lstStyle/>
                    <a:p>
                      <a:endParaRPr lang="en-US" sz="1800" dirty="0"/>
                    </a:p>
                  </a:txBody>
                  <a:tcPr marT="45726" marB="45726">
                    <a:solidFill>
                      <a:schemeClr val="tx2">
                        <a:lumMod val="65000"/>
                        <a:lumOff val="35000"/>
                      </a:schemeClr>
                    </a:solidFill>
                  </a:tcPr>
                </a:tc>
                <a:tc>
                  <a:txBody>
                    <a:bodyPr/>
                    <a:lstStyle/>
                    <a:p>
                      <a:pPr algn="ctr"/>
                      <a:r>
                        <a:rPr lang="en-US" sz="1800" dirty="0" err="1"/>
                        <a:t>Peet’s</a:t>
                      </a:r>
                      <a:r>
                        <a:rPr lang="en-US" sz="1800" dirty="0"/>
                        <a:t> </a:t>
                      </a:r>
                    </a:p>
                  </a:txBody>
                  <a:tcPr marT="45726" marB="45726">
                    <a:solidFill>
                      <a:schemeClr val="tx2">
                        <a:lumMod val="65000"/>
                        <a:lumOff val="35000"/>
                      </a:schemeClr>
                    </a:solidFill>
                  </a:tcPr>
                </a:tc>
                <a:tc>
                  <a:txBody>
                    <a:bodyPr/>
                    <a:lstStyle/>
                    <a:p>
                      <a:pPr algn="ctr"/>
                      <a:r>
                        <a:rPr lang="en-US" sz="1800" dirty="0"/>
                        <a:t>Starbucks</a:t>
                      </a:r>
                    </a:p>
                  </a:txBody>
                  <a:tcPr marT="45726" marB="45726">
                    <a:solidFill>
                      <a:schemeClr val="tx2">
                        <a:lumMod val="65000"/>
                        <a:lumOff val="35000"/>
                      </a:schemeClr>
                    </a:solidFill>
                  </a:tcPr>
                </a:tc>
                <a:extLst>
                  <a:ext uri="{0D108BD9-81ED-4DB2-BD59-A6C34878D82A}">
                    <a16:rowId xmlns="" xmlns:a16="http://schemas.microsoft.com/office/drawing/2014/main" val="10000"/>
                  </a:ext>
                </a:extLst>
              </a:tr>
              <a:tr h="511147">
                <a:tc>
                  <a:txBody>
                    <a:bodyPr/>
                    <a:lstStyle/>
                    <a:p>
                      <a:r>
                        <a:rPr lang="en-US" sz="2400" b="1" dirty="0"/>
                        <a:t>Total N, %</a:t>
                      </a:r>
                    </a:p>
                  </a:txBody>
                  <a:tcPr marT="45726" marB="45726">
                    <a:solidFill>
                      <a:srgbClr val="CBD7C7"/>
                    </a:solidFill>
                  </a:tcPr>
                </a:tc>
                <a:tc>
                  <a:txBody>
                    <a:bodyPr/>
                    <a:lstStyle/>
                    <a:p>
                      <a:pPr algn="ctr"/>
                      <a:r>
                        <a:rPr lang="en-US" sz="2400" b="1" dirty="0"/>
                        <a:t>2.4</a:t>
                      </a:r>
                    </a:p>
                  </a:txBody>
                  <a:tcPr marT="45726" marB="45726">
                    <a:solidFill>
                      <a:srgbClr val="CBD7C7"/>
                    </a:solidFill>
                  </a:tcPr>
                </a:tc>
                <a:tc>
                  <a:txBody>
                    <a:bodyPr/>
                    <a:lstStyle/>
                    <a:p>
                      <a:pPr algn="ctr"/>
                      <a:r>
                        <a:rPr lang="en-US" sz="2400" b="1" dirty="0"/>
                        <a:t>0.9</a:t>
                      </a:r>
                    </a:p>
                  </a:txBody>
                  <a:tcPr marT="45726" marB="45726">
                    <a:solidFill>
                      <a:srgbClr val="CBD7C7"/>
                    </a:solidFill>
                  </a:tcPr>
                </a:tc>
                <a:extLst>
                  <a:ext uri="{0D108BD9-81ED-4DB2-BD59-A6C34878D82A}">
                    <a16:rowId xmlns="" xmlns:a16="http://schemas.microsoft.com/office/drawing/2014/main" val="10001"/>
                  </a:ext>
                </a:extLst>
              </a:tr>
              <a:tr h="511147">
                <a:tc>
                  <a:txBody>
                    <a:bodyPr/>
                    <a:lstStyle/>
                    <a:p>
                      <a:r>
                        <a:rPr lang="en-US" sz="2400" b="1" dirty="0"/>
                        <a:t>Total C, %</a:t>
                      </a:r>
                    </a:p>
                  </a:txBody>
                  <a:tcPr marT="45726" marB="45726">
                    <a:solidFill>
                      <a:srgbClr val="CBD7C7"/>
                    </a:solidFill>
                  </a:tcPr>
                </a:tc>
                <a:tc>
                  <a:txBody>
                    <a:bodyPr/>
                    <a:lstStyle/>
                    <a:p>
                      <a:pPr algn="ctr"/>
                      <a:r>
                        <a:rPr lang="en-US" sz="2400" b="1" dirty="0"/>
                        <a:t>54.1</a:t>
                      </a:r>
                    </a:p>
                  </a:txBody>
                  <a:tcPr marT="45726" marB="45726">
                    <a:solidFill>
                      <a:srgbClr val="CBD7C7"/>
                    </a:solidFill>
                  </a:tcPr>
                </a:tc>
                <a:tc>
                  <a:txBody>
                    <a:bodyPr/>
                    <a:lstStyle/>
                    <a:p>
                      <a:pPr algn="ctr"/>
                      <a:r>
                        <a:rPr lang="en-US" sz="2400" b="1" dirty="0"/>
                        <a:t>22</a:t>
                      </a:r>
                    </a:p>
                  </a:txBody>
                  <a:tcPr marT="45726" marB="45726">
                    <a:solidFill>
                      <a:srgbClr val="CBD7C7"/>
                    </a:solidFill>
                  </a:tcPr>
                </a:tc>
                <a:extLst>
                  <a:ext uri="{0D108BD9-81ED-4DB2-BD59-A6C34878D82A}">
                    <a16:rowId xmlns="" xmlns:a16="http://schemas.microsoft.com/office/drawing/2014/main" val="10002"/>
                  </a:ext>
                </a:extLst>
              </a:tr>
              <a:tr h="511147">
                <a:tc>
                  <a:txBody>
                    <a:bodyPr/>
                    <a:lstStyle/>
                    <a:p>
                      <a:r>
                        <a:rPr lang="en-US" sz="2400" b="1" dirty="0"/>
                        <a:t>C:N ratio</a:t>
                      </a:r>
                    </a:p>
                  </a:txBody>
                  <a:tcPr marT="45726" marB="45726">
                    <a:solidFill>
                      <a:srgbClr val="CBD7C7"/>
                    </a:solidFill>
                  </a:tcPr>
                </a:tc>
                <a:tc>
                  <a:txBody>
                    <a:bodyPr/>
                    <a:lstStyle/>
                    <a:p>
                      <a:pPr algn="ctr"/>
                      <a:r>
                        <a:rPr lang="en-US" sz="2400" b="1" dirty="0"/>
                        <a:t>22:1</a:t>
                      </a:r>
                    </a:p>
                  </a:txBody>
                  <a:tcPr marT="45726" marB="45726">
                    <a:solidFill>
                      <a:srgbClr val="CBD7C7"/>
                    </a:solidFill>
                  </a:tcPr>
                </a:tc>
                <a:tc>
                  <a:txBody>
                    <a:bodyPr/>
                    <a:lstStyle/>
                    <a:p>
                      <a:pPr algn="ctr"/>
                      <a:r>
                        <a:rPr lang="en-US" sz="2400" b="1" dirty="0"/>
                        <a:t>24:1</a:t>
                      </a:r>
                    </a:p>
                  </a:txBody>
                  <a:tcPr marT="45726" marB="45726">
                    <a:solidFill>
                      <a:srgbClr val="CBD7C7"/>
                    </a:solidFill>
                  </a:tcPr>
                </a:tc>
                <a:extLst>
                  <a:ext uri="{0D108BD9-81ED-4DB2-BD59-A6C34878D82A}">
                    <a16:rowId xmlns="" xmlns:a16="http://schemas.microsoft.com/office/drawing/2014/main" val="10003"/>
                  </a:ext>
                </a:extLst>
              </a:tr>
              <a:tr h="511147">
                <a:tc>
                  <a:txBody>
                    <a:bodyPr/>
                    <a:lstStyle/>
                    <a:p>
                      <a:r>
                        <a:rPr lang="en-US" sz="2400" b="1" dirty="0"/>
                        <a:t>Total P</a:t>
                      </a:r>
                      <a:r>
                        <a:rPr lang="en-US" sz="2400" b="1" baseline="-25000" dirty="0"/>
                        <a:t>2</a:t>
                      </a:r>
                      <a:r>
                        <a:rPr lang="en-US" sz="2400" b="1" dirty="0"/>
                        <a:t>O</a:t>
                      </a:r>
                      <a:r>
                        <a:rPr lang="en-US" sz="2400" b="1" baseline="-25000" dirty="0"/>
                        <a:t>5</a:t>
                      </a:r>
                      <a:r>
                        <a:rPr lang="en-US" sz="2400" b="1" baseline="0" dirty="0"/>
                        <a:t> , %</a:t>
                      </a:r>
                      <a:endParaRPr lang="en-US" sz="2400" b="1" baseline="-25000" dirty="0"/>
                    </a:p>
                  </a:txBody>
                  <a:tcPr marT="45726" marB="45726">
                    <a:solidFill>
                      <a:srgbClr val="CBD7C7"/>
                    </a:solidFill>
                  </a:tcPr>
                </a:tc>
                <a:tc>
                  <a:txBody>
                    <a:bodyPr/>
                    <a:lstStyle/>
                    <a:p>
                      <a:pPr algn="ctr"/>
                      <a:r>
                        <a:rPr lang="en-US" sz="2400" b="1" dirty="0"/>
                        <a:t>0.1</a:t>
                      </a:r>
                    </a:p>
                  </a:txBody>
                  <a:tcPr marT="45726" marB="45726">
                    <a:solidFill>
                      <a:srgbClr val="CBD7C7"/>
                    </a:solidFill>
                  </a:tcPr>
                </a:tc>
                <a:tc>
                  <a:txBody>
                    <a:bodyPr/>
                    <a:lstStyle/>
                    <a:p>
                      <a:pPr algn="ctr"/>
                      <a:r>
                        <a:rPr lang="en-US" sz="2400" b="1" dirty="0"/>
                        <a:t>0.1</a:t>
                      </a:r>
                    </a:p>
                  </a:txBody>
                  <a:tcPr marT="45726" marB="45726">
                    <a:solidFill>
                      <a:srgbClr val="CBD7C7"/>
                    </a:solidFill>
                  </a:tcPr>
                </a:tc>
                <a:extLst>
                  <a:ext uri="{0D108BD9-81ED-4DB2-BD59-A6C34878D82A}">
                    <a16:rowId xmlns="" xmlns:a16="http://schemas.microsoft.com/office/drawing/2014/main" val="10004"/>
                  </a:ext>
                </a:extLst>
              </a:tr>
              <a:tr h="511147">
                <a:tc>
                  <a:txBody>
                    <a:bodyPr/>
                    <a:lstStyle/>
                    <a:p>
                      <a:r>
                        <a:rPr lang="en-US" sz="2400" b="1" dirty="0"/>
                        <a:t>Total K</a:t>
                      </a:r>
                      <a:r>
                        <a:rPr lang="en-US" sz="2400" b="1" baseline="-25000" dirty="0"/>
                        <a:t>2</a:t>
                      </a:r>
                      <a:r>
                        <a:rPr lang="en-US" sz="2400" b="1" dirty="0"/>
                        <a:t>0, %</a:t>
                      </a:r>
                    </a:p>
                  </a:txBody>
                  <a:tcPr marT="45726" marB="45726">
                    <a:solidFill>
                      <a:srgbClr val="CBD7C7"/>
                    </a:solidFill>
                  </a:tcPr>
                </a:tc>
                <a:tc>
                  <a:txBody>
                    <a:bodyPr/>
                    <a:lstStyle/>
                    <a:p>
                      <a:pPr algn="ctr"/>
                      <a:r>
                        <a:rPr lang="en-US" sz="2400" b="1" dirty="0"/>
                        <a:t>0.26</a:t>
                      </a:r>
                    </a:p>
                  </a:txBody>
                  <a:tcPr marT="45726" marB="45726">
                    <a:solidFill>
                      <a:srgbClr val="CBD7C7"/>
                    </a:solidFill>
                  </a:tcPr>
                </a:tc>
                <a:tc>
                  <a:txBody>
                    <a:bodyPr/>
                    <a:lstStyle/>
                    <a:p>
                      <a:pPr algn="ctr"/>
                      <a:r>
                        <a:rPr lang="en-US" sz="2400" b="1" dirty="0"/>
                        <a:t>0.23</a:t>
                      </a:r>
                    </a:p>
                  </a:txBody>
                  <a:tcPr marT="45726" marB="45726">
                    <a:solidFill>
                      <a:srgbClr val="CBD7C7"/>
                    </a:solidFill>
                  </a:tcPr>
                </a:tc>
                <a:extLst>
                  <a:ext uri="{0D108BD9-81ED-4DB2-BD59-A6C34878D82A}">
                    <a16:rowId xmlns="" xmlns:a16="http://schemas.microsoft.com/office/drawing/2014/main" val="10005"/>
                  </a:ext>
                </a:extLst>
              </a:tr>
              <a:tr h="5111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EC, </a:t>
                      </a:r>
                      <a:r>
                        <a:rPr lang="en-US" sz="2400" b="1" dirty="0" err="1"/>
                        <a:t>dS</a:t>
                      </a:r>
                      <a:r>
                        <a:rPr lang="en-US" sz="2400" b="1" dirty="0"/>
                        <a:t>/m</a:t>
                      </a:r>
                    </a:p>
                  </a:txBody>
                  <a:tcPr marT="45726" marB="45726">
                    <a:solidFill>
                      <a:srgbClr val="CBD7C7"/>
                    </a:solidFill>
                  </a:tcPr>
                </a:tc>
                <a:tc>
                  <a:txBody>
                    <a:bodyPr/>
                    <a:lstStyle/>
                    <a:p>
                      <a:pPr algn="ctr"/>
                      <a:r>
                        <a:rPr lang="en-US" sz="2400" b="1" dirty="0"/>
                        <a:t>3.5</a:t>
                      </a:r>
                    </a:p>
                  </a:txBody>
                  <a:tcPr marT="45726" marB="45726">
                    <a:solidFill>
                      <a:srgbClr val="CBD7C7"/>
                    </a:solidFill>
                  </a:tcPr>
                </a:tc>
                <a:tc>
                  <a:txBody>
                    <a:bodyPr/>
                    <a:lstStyle/>
                    <a:p>
                      <a:pPr algn="ctr"/>
                      <a:r>
                        <a:rPr lang="en-US" sz="2400" b="1" dirty="0"/>
                        <a:t>3.1</a:t>
                      </a:r>
                    </a:p>
                  </a:txBody>
                  <a:tcPr marT="45726" marB="45726">
                    <a:solidFill>
                      <a:srgbClr val="CBD7C7"/>
                    </a:solidFill>
                  </a:tcPr>
                </a:tc>
                <a:extLst>
                  <a:ext uri="{0D108BD9-81ED-4DB2-BD59-A6C34878D82A}">
                    <a16:rowId xmlns="" xmlns:a16="http://schemas.microsoft.com/office/drawing/2014/main" val="10006"/>
                  </a:ext>
                </a:extLst>
              </a:tr>
              <a:tr h="5111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pH</a:t>
                      </a:r>
                    </a:p>
                  </a:txBody>
                  <a:tcPr marT="45726" marB="45726">
                    <a:solidFill>
                      <a:srgbClr val="CBD7C7"/>
                    </a:solidFill>
                  </a:tcPr>
                </a:tc>
                <a:tc>
                  <a:txBody>
                    <a:bodyPr/>
                    <a:lstStyle/>
                    <a:p>
                      <a:pPr algn="ctr"/>
                      <a:r>
                        <a:rPr lang="en-US" sz="2400" b="1" dirty="0"/>
                        <a:t>6.1</a:t>
                      </a:r>
                    </a:p>
                  </a:txBody>
                  <a:tcPr marT="45726" marB="45726">
                    <a:solidFill>
                      <a:srgbClr val="CBD7C7"/>
                    </a:solidFill>
                  </a:tcPr>
                </a:tc>
                <a:tc>
                  <a:txBody>
                    <a:bodyPr/>
                    <a:lstStyle/>
                    <a:p>
                      <a:pPr algn="ctr"/>
                      <a:r>
                        <a:rPr lang="en-US" sz="2400" b="1" dirty="0"/>
                        <a:t>5.6</a:t>
                      </a:r>
                    </a:p>
                  </a:txBody>
                  <a:tcPr marT="45726" marB="45726">
                    <a:solidFill>
                      <a:srgbClr val="CBD7C7"/>
                    </a:solidFill>
                  </a:tcPr>
                </a:tc>
                <a:extLst>
                  <a:ext uri="{0D108BD9-81ED-4DB2-BD59-A6C34878D82A}">
                    <a16:rowId xmlns="" xmlns:a16="http://schemas.microsoft.com/office/drawing/2014/main" val="10007"/>
                  </a:ext>
                </a:extLst>
              </a:tr>
              <a:tr h="511147">
                <a:tc>
                  <a:txBody>
                    <a:bodyPr/>
                    <a:lstStyle/>
                    <a:p>
                      <a:r>
                        <a:rPr lang="en-US" sz="2400" b="1"/>
                        <a:t>Ash %</a:t>
                      </a:r>
                      <a:endParaRPr lang="en-US" sz="2400" b="1" dirty="0"/>
                    </a:p>
                  </a:txBody>
                  <a:tcPr marT="45726" marB="45726">
                    <a:solidFill>
                      <a:srgbClr val="CBD7C7"/>
                    </a:solidFill>
                  </a:tcPr>
                </a:tc>
                <a:tc>
                  <a:txBody>
                    <a:bodyPr/>
                    <a:lstStyle/>
                    <a:p>
                      <a:pPr algn="ctr"/>
                      <a:r>
                        <a:rPr lang="en-US" sz="2400" b="1" dirty="0"/>
                        <a:t>2.5</a:t>
                      </a:r>
                    </a:p>
                  </a:txBody>
                  <a:tcPr marT="45726" marB="45726">
                    <a:solidFill>
                      <a:srgbClr val="CBD7C7"/>
                    </a:solidFill>
                  </a:tcPr>
                </a:tc>
                <a:tc>
                  <a:txBody>
                    <a:bodyPr/>
                    <a:lstStyle/>
                    <a:p>
                      <a:pPr algn="ctr"/>
                      <a:r>
                        <a:rPr lang="en-US" sz="2400" b="1" dirty="0"/>
                        <a:t>8.4</a:t>
                      </a:r>
                    </a:p>
                  </a:txBody>
                  <a:tcPr marT="45726" marB="45726">
                    <a:solidFill>
                      <a:srgbClr val="CBD7C7"/>
                    </a:solidFill>
                  </a:tcPr>
                </a:tc>
                <a:extLst>
                  <a:ext uri="{0D108BD9-81ED-4DB2-BD59-A6C34878D82A}">
                    <a16:rowId xmlns="" xmlns:a16="http://schemas.microsoft.com/office/drawing/2014/main" val="10008"/>
                  </a:ext>
                </a:extLst>
              </a:tr>
              <a:tr h="511147">
                <a:tc>
                  <a:txBody>
                    <a:bodyPr/>
                    <a:lstStyle/>
                    <a:p>
                      <a:r>
                        <a:rPr lang="en-US" sz="2400" b="1" dirty="0"/>
                        <a:t>Moisture%</a:t>
                      </a:r>
                    </a:p>
                  </a:txBody>
                  <a:tcPr marT="45726" marB="45726">
                    <a:solidFill>
                      <a:srgbClr val="CBD7C7"/>
                    </a:solidFill>
                  </a:tcPr>
                </a:tc>
                <a:tc>
                  <a:txBody>
                    <a:bodyPr/>
                    <a:lstStyle/>
                    <a:p>
                      <a:pPr algn="ctr"/>
                      <a:r>
                        <a:rPr lang="en-US" sz="2400" b="1" dirty="0"/>
                        <a:t>63</a:t>
                      </a:r>
                    </a:p>
                  </a:txBody>
                  <a:tcPr marT="45726" marB="45726">
                    <a:solidFill>
                      <a:srgbClr val="CBD7C7"/>
                    </a:solidFill>
                  </a:tcPr>
                </a:tc>
                <a:tc>
                  <a:txBody>
                    <a:bodyPr/>
                    <a:lstStyle/>
                    <a:p>
                      <a:pPr algn="ctr"/>
                      <a:r>
                        <a:rPr lang="en-US" sz="2400" b="1" dirty="0"/>
                        <a:t>24</a:t>
                      </a:r>
                    </a:p>
                  </a:txBody>
                  <a:tcPr marT="45726" marB="45726">
                    <a:solidFill>
                      <a:srgbClr val="CBD7C7"/>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827309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 xmlns:a16="http://schemas.microsoft.com/office/drawing/2014/main" id="{BA09603A-D779-49F5-A300-C005165163C0}"/>
              </a:ext>
            </a:extLst>
          </p:cNvPr>
          <p:cNvSpPr>
            <a:spLocks noGrp="1" noChangeArrowheads="1"/>
          </p:cNvSpPr>
          <p:nvPr>
            <p:ph type="title"/>
          </p:nvPr>
        </p:nvSpPr>
        <p:spPr>
          <a:xfrm>
            <a:off x="2057400" y="1066800"/>
            <a:ext cx="3200400" cy="762000"/>
          </a:xfrm>
        </p:spPr>
        <p:txBody>
          <a:bodyPr/>
          <a:lstStyle/>
          <a:p>
            <a:r>
              <a:rPr lang="en-US" altLang="en-US" sz="2800" b="1">
                <a:solidFill>
                  <a:schemeClr val="bg1"/>
                </a:solidFill>
              </a:rPr>
              <a:t>Pete’s</a:t>
            </a:r>
          </a:p>
        </p:txBody>
      </p:sp>
      <p:pic>
        <p:nvPicPr>
          <p:cNvPr id="25603" name="Content Placeholder 3">
            <a:extLst>
              <a:ext uri="{FF2B5EF4-FFF2-40B4-BE49-F238E27FC236}">
                <a16:creationId xmlns="" xmlns:a16="http://schemas.microsoft.com/office/drawing/2014/main" id="{59204025-0207-4AAD-905D-CD2866A3FE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901825"/>
            <a:ext cx="4495800" cy="3962400"/>
          </a:xfrm>
        </p:spPr>
      </p:pic>
      <p:pic>
        <p:nvPicPr>
          <p:cNvPr id="25604" name="Picture 4">
            <a:extLst>
              <a:ext uri="{FF2B5EF4-FFF2-40B4-BE49-F238E27FC236}">
                <a16:creationId xmlns="" xmlns:a16="http://schemas.microsoft.com/office/drawing/2014/main" id="{5D6BA5AD-35FA-4852-A40D-6CDBFFB45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1905000"/>
            <a:ext cx="44894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 xmlns:a16="http://schemas.microsoft.com/office/drawing/2014/main" id="{C29C7E66-A39B-4A8D-B691-66B94C7F9150}"/>
              </a:ext>
            </a:extLst>
          </p:cNvPr>
          <p:cNvSpPr txBox="1">
            <a:spLocks/>
          </p:cNvSpPr>
          <p:nvPr/>
        </p:nvSpPr>
        <p:spPr bwMode="auto">
          <a:xfrm>
            <a:off x="6629400" y="1143000"/>
            <a:ext cx="320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800" b="1" kern="0" dirty="0">
                <a:solidFill>
                  <a:schemeClr val="bg1"/>
                </a:solidFill>
              </a:rPr>
              <a:t>Starbucks</a:t>
            </a:r>
          </a:p>
        </p:txBody>
      </p:sp>
    </p:spTree>
    <p:extLst>
      <p:ext uri="{BB962C8B-B14F-4D97-AF65-F5344CB8AC3E}">
        <p14:creationId xmlns:p14="http://schemas.microsoft.com/office/powerpoint/2010/main" val="1676251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 xmlns:a16="http://schemas.microsoft.com/office/drawing/2014/main" id="{DD6BE538-5962-40CB-A31B-BA26AC69E22D}"/>
              </a:ext>
            </a:extLst>
          </p:cNvPr>
          <p:cNvSpPr>
            <a:spLocks noGrp="1" noChangeArrowheads="1"/>
          </p:cNvSpPr>
          <p:nvPr>
            <p:ph type="title"/>
          </p:nvPr>
        </p:nvSpPr>
        <p:spPr>
          <a:xfrm>
            <a:off x="1295400" y="762000"/>
            <a:ext cx="1981200" cy="666750"/>
          </a:xfrm>
        </p:spPr>
        <p:txBody>
          <a:bodyPr/>
          <a:lstStyle/>
          <a:p>
            <a:r>
              <a:rPr lang="en-US" altLang="en-US" sz="2800" b="1">
                <a:solidFill>
                  <a:schemeClr val="bg1"/>
                </a:solidFill>
              </a:rPr>
              <a:t>Pete’s</a:t>
            </a:r>
          </a:p>
        </p:txBody>
      </p:sp>
      <p:sp>
        <p:nvSpPr>
          <p:cNvPr id="6" name="Title 1">
            <a:extLst>
              <a:ext uri="{FF2B5EF4-FFF2-40B4-BE49-F238E27FC236}">
                <a16:creationId xmlns="" xmlns:a16="http://schemas.microsoft.com/office/drawing/2014/main" id="{D868F2FF-76A3-4FBA-BC60-46E0D18716E6}"/>
              </a:ext>
            </a:extLst>
          </p:cNvPr>
          <p:cNvSpPr txBox="1">
            <a:spLocks/>
          </p:cNvSpPr>
          <p:nvPr/>
        </p:nvSpPr>
        <p:spPr bwMode="auto">
          <a:xfrm>
            <a:off x="8610600" y="914400"/>
            <a:ext cx="2286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800" b="1" kern="0" dirty="0">
                <a:solidFill>
                  <a:schemeClr val="bg1"/>
                </a:solidFill>
              </a:rPr>
              <a:t>Starbucks</a:t>
            </a:r>
          </a:p>
        </p:txBody>
      </p:sp>
      <p:pic>
        <p:nvPicPr>
          <p:cNvPr id="26628" name="Picture 8">
            <a:extLst>
              <a:ext uri="{FF2B5EF4-FFF2-40B4-BE49-F238E27FC236}">
                <a16:creationId xmlns="" xmlns:a16="http://schemas.microsoft.com/office/drawing/2014/main" id="{3DD94334-3405-4A71-BE38-3910348CD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450" y="38100"/>
            <a:ext cx="57277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a:extLst>
              <a:ext uri="{FF2B5EF4-FFF2-40B4-BE49-F238E27FC236}">
                <a16:creationId xmlns="" xmlns:a16="http://schemas.microsoft.com/office/drawing/2014/main" id="{7932AC53-D711-4B7F-B94A-E6E38AC84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450" y="3124200"/>
            <a:ext cx="5746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2">
            <a:extLst>
              <a:ext uri="{FF2B5EF4-FFF2-40B4-BE49-F238E27FC236}">
                <a16:creationId xmlns="" xmlns:a16="http://schemas.microsoft.com/office/drawing/2014/main" id="{77D73619-BE9F-4802-A4DD-826268135C40}"/>
              </a:ext>
            </a:extLst>
          </p:cNvPr>
          <p:cNvSpPr txBox="1">
            <a:spLocks noChangeArrowheads="1"/>
          </p:cNvSpPr>
          <p:nvPr/>
        </p:nvSpPr>
        <p:spPr bwMode="auto">
          <a:xfrm>
            <a:off x="8991601" y="4981575"/>
            <a:ext cx="1184275" cy="369888"/>
          </a:xfrm>
          <a:prstGeom prst="rect">
            <a:avLst/>
          </a:prstGeom>
          <a:solidFill>
            <a:schemeClr val="bg1"/>
          </a:solid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60% less </a:t>
            </a:r>
          </a:p>
        </p:txBody>
      </p:sp>
    </p:spTree>
    <p:extLst>
      <p:ext uri="{BB962C8B-B14F-4D97-AF65-F5344CB8AC3E}">
        <p14:creationId xmlns:p14="http://schemas.microsoft.com/office/powerpoint/2010/main" val="1443852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E6DAE2-1244-4CF8-BDA4-C9DF163F19D2}"/>
              </a:ext>
            </a:extLst>
          </p:cNvPr>
          <p:cNvSpPr>
            <a:spLocks noGrp="1"/>
          </p:cNvSpPr>
          <p:nvPr>
            <p:ph type="title"/>
          </p:nvPr>
        </p:nvSpPr>
        <p:spPr/>
        <p:txBody>
          <a:bodyPr/>
          <a:lstStyle/>
          <a:p>
            <a:r>
              <a:rPr lang="en-US" b="1" dirty="0"/>
              <a:t>ASD-COFFEE</a:t>
            </a:r>
          </a:p>
        </p:txBody>
      </p:sp>
      <p:sp>
        <p:nvSpPr>
          <p:cNvPr id="3" name="Content Placeholder 2">
            <a:extLst>
              <a:ext uri="{FF2B5EF4-FFF2-40B4-BE49-F238E27FC236}">
                <a16:creationId xmlns="" xmlns:a16="http://schemas.microsoft.com/office/drawing/2014/main" id="{55067E51-E05A-42FE-BC1F-0E42ECA19E8C}"/>
              </a:ext>
            </a:extLst>
          </p:cNvPr>
          <p:cNvSpPr>
            <a:spLocks noGrp="1"/>
          </p:cNvSpPr>
          <p:nvPr>
            <p:ph idx="1"/>
          </p:nvPr>
        </p:nvSpPr>
        <p:spPr/>
        <p:txBody>
          <a:bodyPr/>
          <a:lstStyle/>
          <a:p>
            <a:r>
              <a:rPr lang="en-US" dirty="0"/>
              <a:t>In spring plants started to grow more rapidly and were not different than untreated plants (too late for fresh market)</a:t>
            </a:r>
          </a:p>
          <a:p>
            <a:r>
              <a:rPr lang="en-US" dirty="0"/>
              <a:t>At another location Coffee-ASD plots had 52% fewer dead plants with </a:t>
            </a:r>
            <a:r>
              <a:rPr lang="en-US" i="1" dirty="0"/>
              <a:t>M. phaseolina </a:t>
            </a:r>
            <a:r>
              <a:rPr lang="en-US" dirty="0"/>
              <a:t>in May 2017.</a:t>
            </a:r>
          </a:p>
          <a:p>
            <a:endParaRPr lang="en-US" dirty="0"/>
          </a:p>
        </p:txBody>
      </p:sp>
    </p:spTree>
    <p:extLst>
      <p:ext uri="{BB962C8B-B14F-4D97-AF65-F5344CB8AC3E}">
        <p14:creationId xmlns:p14="http://schemas.microsoft.com/office/powerpoint/2010/main" val="488223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2B901-15F0-41BD-8092-9AF45676066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 xmlns:a16="http://schemas.microsoft.com/office/drawing/2014/main" id="{6FE91D2C-43F9-4149-894D-E79747C830F6}"/>
              </a:ext>
            </a:extLst>
          </p:cNvPr>
          <p:cNvSpPr>
            <a:spLocks noGrp="1"/>
          </p:cNvSpPr>
          <p:nvPr>
            <p:ph idx="1"/>
          </p:nvPr>
        </p:nvSpPr>
        <p:spPr>
          <a:xfrm>
            <a:off x="838200" y="1825625"/>
            <a:ext cx="11002344" cy="4351338"/>
          </a:xfrm>
        </p:spPr>
        <p:txBody>
          <a:bodyPr/>
          <a:lstStyle/>
          <a:p>
            <a:r>
              <a:rPr lang="en-US" dirty="0"/>
              <a:t>Matt Conroy and Dave Murray (Andrew and Williamson fresh produce)</a:t>
            </a:r>
          </a:p>
          <a:p>
            <a:r>
              <a:rPr lang="en-US" dirty="0"/>
              <a:t>Hector Gutierrez (</a:t>
            </a:r>
            <a:r>
              <a:rPr lang="en-US" dirty="0" err="1"/>
              <a:t>Otillo</a:t>
            </a:r>
            <a:r>
              <a:rPr lang="en-US" dirty="0"/>
              <a:t> Farms)</a:t>
            </a:r>
          </a:p>
          <a:p>
            <a:r>
              <a:rPr lang="en-US" dirty="0"/>
              <a:t>Henry Ito (Ito Bros.)</a:t>
            </a:r>
          </a:p>
          <a:p>
            <a:r>
              <a:rPr lang="en-US" altLang="en-US" dirty="0"/>
              <a:t>Will Doyle with DW Berry Farms</a:t>
            </a:r>
          </a:p>
          <a:p>
            <a:r>
              <a:rPr lang="en-US" altLang="en-US" dirty="0"/>
              <a:t>Tom Gordon's lab (UCD)</a:t>
            </a:r>
          </a:p>
          <a:p>
            <a:r>
              <a:rPr lang="en-US" dirty="0"/>
              <a:t>Cal strawberry commission</a:t>
            </a:r>
          </a:p>
          <a:p>
            <a:endParaRPr lang="en-US" dirty="0"/>
          </a:p>
          <a:p>
            <a:endParaRPr lang="en-US" dirty="0"/>
          </a:p>
        </p:txBody>
      </p:sp>
      <p:pic>
        <p:nvPicPr>
          <p:cNvPr id="4" name="Picture 3">
            <a:extLst>
              <a:ext uri="{FF2B5EF4-FFF2-40B4-BE49-F238E27FC236}">
                <a16:creationId xmlns="" xmlns:a16="http://schemas.microsoft.com/office/drawing/2014/main" id="{A3EEC7BE-454E-4290-909F-868B16D2C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67" y="5154522"/>
            <a:ext cx="3267410" cy="614274"/>
          </a:xfrm>
          <a:prstGeom prst="rect">
            <a:avLst/>
          </a:prstGeom>
        </p:spPr>
      </p:pic>
      <p:sp>
        <p:nvSpPr>
          <p:cNvPr id="7" name="TextBox 6">
            <a:extLst>
              <a:ext uri="{FF2B5EF4-FFF2-40B4-BE49-F238E27FC236}">
                <a16:creationId xmlns="" xmlns:a16="http://schemas.microsoft.com/office/drawing/2014/main" id="{6B145109-330C-4AA5-AFA2-A86C185A609B}"/>
              </a:ext>
            </a:extLst>
          </p:cNvPr>
          <p:cNvSpPr txBox="1"/>
          <p:nvPr/>
        </p:nvSpPr>
        <p:spPr>
          <a:xfrm>
            <a:off x="4346193" y="5035243"/>
            <a:ext cx="2223419" cy="707886"/>
          </a:xfrm>
          <a:prstGeom prst="rect">
            <a:avLst/>
          </a:prstGeom>
          <a:noFill/>
        </p:spPr>
        <p:txBody>
          <a:bodyPr wrap="square" rtlCol="0">
            <a:spAutoFit/>
          </a:bodyPr>
          <a:lstStyle/>
          <a:p>
            <a:r>
              <a:rPr lang="en-US" sz="2000" b="1" dirty="0"/>
              <a:t>CDFA SCBG</a:t>
            </a:r>
          </a:p>
          <a:p>
            <a:r>
              <a:rPr lang="en-US" sz="2000" b="1" dirty="0"/>
              <a:t> and CDPR Funding</a:t>
            </a:r>
          </a:p>
        </p:txBody>
      </p:sp>
    </p:spTree>
    <p:extLst>
      <p:ext uri="{BB962C8B-B14F-4D97-AF65-F5344CB8AC3E}">
        <p14:creationId xmlns:p14="http://schemas.microsoft.com/office/powerpoint/2010/main" val="289597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5FB214-9661-4652-8EB6-061A5EC6DF8D}"/>
              </a:ext>
            </a:extLst>
          </p:cNvPr>
          <p:cNvSpPr>
            <a:spLocks noGrp="1"/>
          </p:cNvSpPr>
          <p:nvPr>
            <p:ph type="ctrTitle"/>
          </p:nvPr>
        </p:nvSpPr>
        <p:spPr/>
        <p:txBody>
          <a:bodyPr/>
          <a:lstStyle/>
          <a:p>
            <a:r>
              <a:rPr lang="en-US" dirty="0"/>
              <a:t>CONVENTIONAL</a:t>
            </a:r>
            <a:br>
              <a:rPr lang="en-US" dirty="0"/>
            </a:br>
            <a:r>
              <a:rPr lang="en-US" dirty="0"/>
              <a:t> PRODUC TION</a:t>
            </a:r>
          </a:p>
        </p:txBody>
      </p:sp>
      <p:sp>
        <p:nvSpPr>
          <p:cNvPr id="3" name="Rectangle 2">
            <a:extLst>
              <a:ext uri="{FF2B5EF4-FFF2-40B4-BE49-F238E27FC236}">
                <a16:creationId xmlns="" xmlns:a16="http://schemas.microsoft.com/office/drawing/2014/main" id="{E0D672F3-EB88-462A-8DC7-0D36D4F5E219}"/>
              </a:ext>
            </a:extLst>
          </p:cNvPr>
          <p:cNvSpPr/>
          <p:nvPr/>
        </p:nvSpPr>
        <p:spPr>
          <a:xfrm>
            <a:off x="496711" y="3935148"/>
            <a:ext cx="11379200" cy="1384995"/>
          </a:xfrm>
          <a:prstGeom prst="rect">
            <a:avLst/>
          </a:prstGeom>
        </p:spPr>
        <p:txBody>
          <a:bodyPr wrap="square">
            <a:spAutoFit/>
          </a:bodyPr>
          <a:lstStyle/>
          <a:p>
            <a:r>
              <a:rPr lang="en-US" sz="2800" b="1" dirty="0">
                <a:solidFill>
                  <a:srgbClr val="002060"/>
                </a:solidFill>
                <a:highlight>
                  <a:srgbClr val="FFFF00"/>
                </a:highlight>
              </a:rPr>
              <a:t>FUMIGATION COSTS:</a:t>
            </a:r>
          </a:p>
          <a:p>
            <a:r>
              <a:rPr lang="en-US" sz="2800" b="1" dirty="0">
                <a:highlight>
                  <a:srgbClr val="FFFF00"/>
                </a:highlight>
              </a:rPr>
              <a:t>Flat fumigation = $3,000-3,700/Acre</a:t>
            </a:r>
          </a:p>
          <a:p>
            <a:r>
              <a:rPr lang="en-US" sz="2800" b="1" dirty="0">
                <a:highlight>
                  <a:srgbClr val="FFFF00"/>
                </a:highlight>
              </a:rPr>
              <a:t>Drip (bed) fumigation = $ 1,200-1,800/Acre (&gt;70% of all fumigated acres)</a:t>
            </a:r>
          </a:p>
        </p:txBody>
      </p:sp>
    </p:spTree>
    <p:extLst>
      <p:ext uri="{BB962C8B-B14F-4D97-AF65-F5344CB8AC3E}">
        <p14:creationId xmlns:p14="http://schemas.microsoft.com/office/powerpoint/2010/main" val="371227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Chart 127"/>
          <p:cNvGraphicFramePr>
            <a:graphicFrameLocks/>
          </p:cNvGraphicFramePr>
          <p:nvPr>
            <p:extLst>
              <p:ext uri="{D42A27DB-BD31-4B8C-83A1-F6EECF244321}">
                <p14:modId xmlns:p14="http://schemas.microsoft.com/office/powerpoint/2010/main" val="1133437783"/>
              </p:ext>
            </p:extLst>
          </p:nvPr>
        </p:nvGraphicFramePr>
        <p:xfrm>
          <a:off x="2057400" y="990600"/>
          <a:ext cx="8229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18"/>
          <p:cNvSpPr txBox="1">
            <a:spLocks noChangeArrowheads="1"/>
          </p:cNvSpPr>
          <p:nvPr/>
        </p:nvSpPr>
        <p:spPr bwMode="auto">
          <a:xfrm>
            <a:off x="3352801" y="228601"/>
            <a:ext cx="6015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a:solidFill>
                  <a:schemeClr val="bg1"/>
                </a:solidFill>
              </a:rPr>
              <a:t>FLAT-FUMIGATED, Pic 300</a:t>
            </a:r>
          </a:p>
        </p:txBody>
      </p:sp>
    </p:spTree>
    <p:extLst>
      <p:ext uri="{BB962C8B-B14F-4D97-AF65-F5344CB8AC3E}">
        <p14:creationId xmlns:p14="http://schemas.microsoft.com/office/powerpoint/2010/main" val="29061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93682865"/>
              </p:ext>
            </p:extLst>
          </p:nvPr>
        </p:nvGraphicFramePr>
        <p:xfrm>
          <a:off x="2133600" y="990600"/>
          <a:ext cx="8229600"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18"/>
          <p:cNvSpPr txBox="1">
            <a:spLocks noChangeArrowheads="1"/>
          </p:cNvSpPr>
          <p:nvPr/>
        </p:nvSpPr>
        <p:spPr bwMode="auto">
          <a:xfrm>
            <a:off x="3352801" y="228601"/>
            <a:ext cx="6015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a:solidFill>
                  <a:schemeClr val="bg1"/>
                </a:solidFill>
              </a:rPr>
              <a:t>FLAT-FUMIGATED, Pic 300</a:t>
            </a:r>
          </a:p>
        </p:txBody>
      </p:sp>
    </p:spTree>
    <p:extLst>
      <p:ext uri="{BB962C8B-B14F-4D97-AF65-F5344CB8AC3E}">
        <p14:creationId xmlns:p14="http://schemas.microsoft.com/office/powerpoint/2010/main" val="58150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accent1">
                <a:lumMod val="40000"/>
                <a:lumOff val="60000"/>
              </a:schemeClr>
            </a:gs>
            <a:gs pos="63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8194" name="Rectangle 9"/>
          <p:cNvSpPr>
            <a:spLocks noChangeArrowheads="1"/>
          </p:cNvSpPr>
          <p:nvPr/>
        </p:nvSpPr>
        <p:spPr bwMode="auto">
          <a:xfrm>
            <a:off x="1524000" y="1219200"/>
            <a:ext cx="9144000" cy="5638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chemeClr val="bg1"/>
              </a:solidFill>
            </a:endParaRPr>
          </a:p>
        </p:txBody>
      </p:sp>
      <p:sp>
        <p:nvSpPr>
          <p:cNvPr id="8195" name="Text Box 10"/>
          <p:cNvSpPr txBox="1">
            <a:spLocks noChangeArrowheads="1"/>
          </p:cNvSpPr>
          <p:nvPr/>
        </p:nvSpPr>
        <p:spPr bwMode="auto">
          <a:xfrm>
            <a:off x="2124369" y="352426"/>
            <a:ext cx="7945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chemeClr val="bg1"/>
                </a:solidFill>
                <a:latin typeface="Arial Rounded MT Bold" pitchFamily="34" charset="0"/>
              </a:rPr>
              <a:t>Effect of location in bed on fumigant efficacy</a:t>
            </a:r>
          </a:p>
        </p:txBody>
      </p:sp>
      <p:sp>
        <p:nvSpPr>
          <p:cNvPr id="8196" name="Text Box 12"/>
          <p:cNvSpPr txBox="1">
            <a:spLocks noChangeArrowheads="1"/>
          </p:cNvSpPr>
          <p:nvPr/>
        </p:nvSpPr>
        <p:spPr bwMode="auto">
          <a:xfrm rot="-5400000">
            <a:off x="277420" y="3347522"/>
            <a:ext cx="365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FF00"/>
                </a:solidFill>
              </a:rPr>
              <a:t>Fusarium: Spores per gram of soil</a:t>
            </a:r>
          </a:p>
        </p:txBody>
      </p:sp>
      <p:sp>
        <p:nvSpPr>
          <p:cNvPr id="8197" name="Text Box 13"/>
          <p:cNvSpPr txBox="1">
            <a:spLocks noChangeArrowheads="1"/>
          </p:cNvSpPr>
          <p:nvPr/>
        </p:nvSpPr>
        <p:spPr bwMode="auto">
          <a:xfrm>
            <a:off x="5638800" y="6248400"/>
            <a:ext cx="2254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Location in bed</a:t>
            </a:r>
          </a:p>
        </p:txBody>
      </p:sp>
      <p:sp>
        <p:nvSpPr>
          <p:cNvPr id="8198" name="Text Box 18"/>
          <p:cNvSpPr txBox="1">
            <a:spLocks noChangeArrowheads="1"/>
          </p:cNvSpPr>
          <p:nvPr/>
        </p:nvSpPr>
        <p:spPr bwMode="auto">
          <a:xfrm>
            <a:off x="2212051" y="1130827"/>
            <a:ext cx="83086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rgbClr val="FFFF00"/>
                </a:solidFill>
              </a:rPr>
              <a:t>DRIP-FUMIGATED with </a:t>
            </a:r>
            <a:r>
              <a:rPr lang="en-US" sz="3200" b="1" dirty="0" err="1">
                <a:solidFill>
                  <a:srgbClr val="FFFF00"/>
                </a:solidFill>
              </a:rPr>
              <a:t>Piclor</a:t>
            </a:r>
            <a:r>
              <a:rPr lang="en-US" sz="3200" b="1" dirty="0">
                <a:solidFill>
                  <a:srgbClr val="FFFF00"/>
                </a:solidFill>
              </a:rPr>
              <a:t> 60, 300lbs/a</a:t>
            </a:r>
          </a:p>
        </p:txBody>
      </p:sp>
      <p:pic>
        <p:nvPicPr>
          <p:cNvPr id="81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076" y="1600419"/>
            <a:ext cx="8148637"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0" name="Rectangle 16"/>
          <p:cNvSpPr>
            <a:spLocks noChangeArrowheads="1"/>
          </p:cNvSpPr>
          <p:nvPr/>
        </p:nvSpPr>
        <p:spPr bwMode="auto">
          <a:xfrm>
            <a:off x="8534401" y="3200400"/>
            <a:ext cx="347663" cy="363538"/>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8201" name="Rectangle 14"/>
          <p:cNvSpPr>
            <a:spLocks noChangeArrowheads="1"/>
          </p:cNvSpPr>
          <p:nvPr/>
        </p:nvSpPr>
        <p:spPr bwMode="auto">
          <a:xfrm>
            <a:off x="8534401" y="2743200"/>
            <a:ext cx="347663" cy="36353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02" name="Text Box 15"/>
          <p:cNvSpPr txBox="1">
            <a:spLocks noChangeArrowheads="1"/>
          </p:cNvSpPr>
          <p:nvPr/>
        </p:nvSpPr>
        <p:spPr bwMode="auto">
          <a:xfrm>
            <a:off x="8915400" y="2743201"/>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6” depth</a:t>
            </a:r>
          </a:p>
        </p:txBody>
      </p:sp>
      <p:sp>
        <p:nvSpPr>
          <p:cNvPr id="8203" name="Text Box 17"/>
          <p:cNvSpPr txBox="1">
            <a:spLocks noChangeArrowheads="1"/>
          </p:cNvSpPr>
          <p:nvPr/>
        </p:nvSpPr>
        <p:spPr bwMode="auto">
          <a:xfrm>
            <a:off x="8915400" y="3124201"/>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12” depth</a:t>
            </a:r>
          </a:p>
        </p:txBody>
      </p:sp>
    </p:spTree>
    <p:extLst>
      <p:ext uri="{BB962C8B-B14F-4D97-AF65-F5344CB8AC3E}">
        <p14:creationId xmlns:p14="http://schemas.microsoft.com/office/powerpoint/2010/main" val="173271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 xmlns:a16="http://schemas.microsoft.com/office/drawing/2014/main" id="{E93BD7BA-0236-46B5-8F74-68BA76DE2790}"/>
              </a:ext>
            </a:extLst>
          </p:cNvPr>
          <p:cNvSpPr>
            <a:spLocks noGrp="1"/>
          </p:cNvSpPr>
          <p:nvPr>
            <p:ph type="title"/>
          </p:nvPr>
        </p:nvSpPr>
        <p:spPr/>
        <p:txBody>
          <a:bodyPr/>
          <a:lstStyle/>
          <a:p>
            <a:r>
              <a:rPr lang="en-US" altLang="en-US">
                <a:solidFill>
                  <a:srgbClr val="FFFF00"/>
                </a:solidFill>
              </a:rPr>
              <a:t>Adding lines for drip fumigation</a:t>
            </a:r>
          </a:p>
        </p:txBody>
      </p:sp>
      <p:pic>
        <p:nvPicPr>
          <p:cNvPr id="3075" name="Picture 2" descr="C:\Users\oleg\Documents\My Documents - Oleg New\2016 fumigant 2 vs 4\deep  and shallow.jpg">
            <a:extLst>
              <a:ext uri="{FF2B5EF4-FFF2-40B4-BE49-F238E27FC236}">
                <a16:creationId xmlns="" xmlns:a16="http://schemas.microsoft.com/office/drawing/2014/main" id="{5AC47E78-0CEC-4FC4-AF06-6A2AA176242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1" y="1371601"/>
            <a:ext cx="4918075" cy="4525963"/>
          </a:xfrm>
          <a:noFill/>
          <a:extLst>
            <a:ext uri="{909E8E84-426E-40DD-AFC4-6F175D3DCCD1}">
              <a14:hiddenFill xmlns:a14="http://schemas.microsoft.com/office/drawing/2010/main">
                <a:solidFill>
                  <a:srgbClr val="FFFFFF"/>
                </a:solidFill>
              </a14:hiddenFill>
            </a:ext>
          </a:extLst>
        </p:spPr>
      </p:pic>
      <p:pic>
        <p:nvPicPr>
          <p:cNvPr id="3076" name="Picture 3">
            <a:extLst>
              <a:ext uri="{FF2B5EF4-FFF2-40B4-BE49-F238E27FC236}">
                <a16:creationId xmlns="" xmlns:a16="http://schemas.microsoft.com/office/drawing/2014/main" id="{D69D7740-4722-48C2-8DC8-608E357E31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371600"/>
            <a:ext cx="3371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70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18739</TotalTime>
  <Words>914</Words>
  <Application>Microsoft Office PowerPoint</Application>
  <PresentationFormat>Custom</PresentationFormat>
  <Paragraphs>281</Paragraphs>
  <Slides>45</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48" baseType="lpstr">
      <vt:lpstr>Office Theme</vt:lpstr>
      <vt:lpstr>Microsoft Excel Chart</vt:lpstr>
      <vt:lpstr>Chart</vt:lpstr>
      <vt:lpstr>PowerPoint Presentation</vt:lpstr>
      <vt:lpstr>What’s in our soils</vt:lpstr>
      <vt:lpstr>Summer-planted Portola,  200lbs/A Pic</vt:lpstr>
      <vt:lpstr>‘Fronteras’ is resistant to F.oxysporum ?!</vt:lpstr>
      <vt:lpstr>CONVENTIONAL  PRODUC TION</vt:lpstr>
      <vt:lpstr>PowerPoint Presentation</vt:lpstr>
      <vt:lpstr>PowerPoint Presentation</vt:lpstr>
      <vt:lpstr>PowerPoint Presentation</vt:lpstr>
      <vt:lpstr>Adding lines for drip fumigation</vt:lpstr>
      <vt:lpstr>2014 Oxnard trial with Tri-Clor EC Full rate:  224 lbs/ac</vt:lpstr>
      <vt:lpstr>2015 Oxnard trial with Tri-Clor EC: full rate: 200 lbs/ac half rate: 100 lbs/ac</vt:lpstr>
      <vt:lpstr>PowerPoint Presentation</vt:lpstr>
      <vt:lpstr>PowerPoint Presentation</vt:lpstr>
      <vt:lpstr>Fusarium in sand inoculum </vt:lpstr>
      <vt:lpstr>Plant mortality (due to Fusarium)</vt:lpstr>
      <vt:lpstr>What else can we do?</vt:lpstr>
      <vt:lpstr>PowerPoint Presentation</vt:lpstr>
      <vt:lpstr>  Plant early vigor after flat Pic </vt:lpstr>
      <vt:lpstr>Jan, 2018 Marketable fruit #:  no differences among rates</vt:lpstr>
      <vt:lpstr>PowerPoint Presentation</vt:lpstr>
      <vt:lpstr>Plant early vigor</vt:lpstr>
      <vt:lpstr>What about Fusarium and Macrophomina?</vt:lpstr>
      <vt:lpstr>PowerPoint Presentation</vt:lpstr>
      <vt:lpstr>PowerPoint Presentation</vt:lpstr>
      <vt:lpstr>PowerPoint Presentation</vt:lpstr>
      <vt:lpstr>PowerPoint Presentation</vt:lpstr>
      <vt:lpstr>PowerPoint Presentation</vt:lpstr>
      <vt:lpstr>ORGANIC  PRODUCTION</vt:lpstr>
      <vt:lpstr>organic field with M. phaseolina: Sabrina vs Ventana </vt:lpstr>
      <vt:lpstr>PowerPoint Presentation</vt:lpstr>
      <vt:lpstr>Adding rice bran to soil for ASD</vt:lpstr>
      <vt:lpstr>For C-source:</vt:lpstr>
      <vt:lpstr>ASD C-sources:</vt:lpstr>
      <vt:lpstr>Anaerobic conditions in clay loam soil (9 t dry weight /acre)</vt:lpstr>
      <vt:lpstr>2015-16:  NO3-N at 0 -12” </vt:lpstr>
      <vt:lpstr>2015-16</vt:lpstr>
      <vt:lpstr>PowerPoint Presentation</vt:lpstr>
      <vt:lpstr>PowerPoint Presentation</vt:lpstr>
      <vt:lpstr>NO3-N   at 0 -12” </vt:lpstr>
      <vt:lpstr>PowerPoint Presentation</vt:lpstr>
      <vt:lpstr>Coffee grounds (as applied)</vt:lpstr>
      <vt:lpstr>Pete’s</vt:lpstr>
      <vt:lpstr>Pete’s</vt:lpstr>
      <vt:lpstr>ASD-COFFEE</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Oleg Daugovish</dc:creator>
  <cp:lastModifiedBy>UCCE</cp:lastModifiedBy>
  <cp:revision>91</cp:revision>
  <dcterms:created xsi:type="dcterms:W3CDTF">2017-10-09T21:49:28Z</dcterms:created>
  <dcterms:modified xsi:type="dcterms:W3CDTF">2019-02-26T16:38:59Z</dcterms:modified>
</cp:coreProperties>
</file>