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media/image2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notesMasterIdLst>
    <p:notesMasterId r:id="rId19"/>
  </p:notesMasterIdLst>
  <p:sldIdLst>
    <p:sldId id="256" r:id="rId2"/>
    <p:sldId id="1313" r:id="rId3"/>
    <p:sldId id="1314" r:id="rId4"/>
    <p:sldId id="287" r:id="rId5"/>
    <p:sldId id="289" r:id="rId6"/>
    <p:sldId id="288" r:id="rId7"/>
    <p:sldId id="292" r:id="rId8"/>
    <p:sldId id="293" r:id="rId9"/>
    <p:sldId id="294" r:id="rId10"/>
    <p:sldId id="295" r:id="rId11"/>
    <p:sldId id="290" r:id="rId12"/>
    <p:sldId id="296" r:id="rId13"/>
    <p:sldId id="297" r:id="rId14"/>
    <p:sldId id="299" r:id="rId15"/>
    <p:sldId id="298" r:id="rId16"/>
    <p:sldId id="300" r:id="rId17"/>
    <p:sldId id="1312" r:id="rId18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69" autoAdjust="0"/>
  </p:normalViewPr>
  <p:slideViewPr>
    <p:cSldViewPr>
      <p:cViewPr varScale="1">
        <p:scale>
          <a:sx n="53" d="100"/>
          <a:sy n="53" d="100"/>
        </p:scale>
        <p:origin x="-102" y="-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FUMIGATED ACREAGE IN SANTA CRUZ</a:t>
            </a:r>
            <a:r>
              <a:rPr lang="en-US" baseline="0" dirty="0"/>
              <a:t> COUNTY </a:t>
            </a:r>
            <a:r>
              <a:rPr lang="en-US" dirty="0"/>
              <a:t>(BERRIES)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Sheet1!$E$29</c:f>
              <c:strCache>
                <c:ptCount val="1"/>
                <c:pt idx="0">
                  <c:v>FUMIGATED ACREAGE (BERRIES)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Sheet1!$D$30:$D$33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Sheet1!$E$30:$E$33</c:f>
              <c:numCache>
                <c:formatCode>General</c:formatCode>
                <c:ptCount val="4"/>
                <c:pt idx="0">
                  <c:v>2645</c:v>
                </c:pt>
                <c:pt idx="1">
                  <c:v>2701</c:v>
                </c:pt>
                <c:pt idx="2">
                  <c:v>2027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CB-4F30-B3B1-3567D8562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841408"/>
        <c:axId val="20999891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Sheet1!$F$29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Sheet1!$D$30:$D$33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Sheet1!$F$30:$F$33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8CB-4F30-B3B1-3567D8562A6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Sheet1!$D$30:$D$33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Sheet1!$G$30:$G$33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8CB-4F30-B3B1-3567D8562A66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Sheet1!$D$30:$D$33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Sheet1!$H$30:$H$33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8CB-4F30-B3B1-3567D8562A66}"/>
                  </c:ext>
                </c:extLst>
              </c15:ser>
            </c15:filteredBarSeries>
          </c:ext>
        </c:extLst>
      </c:barChart>
      <c:catAx>
        <c:axId val="85841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998912"/>
        <c:crosses val="autoZero"/>
        <c:auto val="1"/>
        <c:lblAlgn val="ctr"/>
        <c:lblOffset val="100"/>
        <c:noMultiLvlLbl val="0"/>
      </c:catAx>
      <c:valAx>
        <c:axId val="20999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Acres</a:t>
                </a:r>
              </a:p>
            </c:rich>
          </c:tx>
          <c:layout>
            <c:manualLayout>
              <c:xMode val="edge"/>
              <c:yMode val="edge"/>
              <c:x val="4.7646274061368399E-3"/>
              <c:y val="0.445608705161854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4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</a:t>
            </a:r>
            <a:r>
              <a:rPr lang="en-US" baseline="0" dirty="0"/>
              <a:t> FUMIGANT USE IN SANTA CRUZ COUNTY (BERRIES)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CHLOROPICRIN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640466</c:v>
                </c:pt>
                <c:pt idx="1">
                  <c:v>761098</c:v>
                </c:pt>
                <c:pt idx="2">
                  <c:v>536098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A3-46ED-8632-471DC28DA4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1, 3-D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195415</c:v>
                </c:pt>
                <c:pt idx="1">
                  <c:v>180288</c:v>
                </c:pt>
                <c:pt idx="2">
                  <c:v>136190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A3-46ED-8632-471DC28DA4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MITC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20241</c:v>
                </c:pt>
                <c:pt idx="1">
                  <c:v>7693</c:v>
                </c:pt>
                <c:pt idx="2">
                  <c:v>13461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A3-46ED-8632-471DC28DA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577792"/>
        <c:axId val="210001920"/>
      </c:barChart>
      <c:catAx>
        <c:axId val="92577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Year</a:t>
                </a:r>
              </a:p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200" dirty="0"/>
              </a:p>
            </c:rich>
          </c:tx>
          <c:layout>
            <c:manualLayout>
              <c:xMode val="edge"/>
              <c:yMode val="edge"/>
              <c:x val="0.52048893844526078"/>
              <c:y val="0.846086872753268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01920"/>
        <c:crosses val="autoZero"/>
        <c:auto val="1"/>
        <c:lblAlgn val="ctr"/>
        <c:lblOffset val="100"/>
        <c:noMultiLvlLbl val="0"/>
      </c:catAx>
      <c:valAx>
        <c:axId val="21000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Lbs.</a:t>
                </a:r>
                <a:r>
                  <a:rPr lang="en-US" sz="1200" baseline="0" dirty="0"/>
                  <a:t> fumigant (a.i.)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8.9545549988062946E-3"/>
              <c:y val="0.317226602308967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7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FUMIGANT</a:t>
            </a:r>
            <a:r>
              <a:rPr lang="en-US" baseline="0" dirty="0"/>
              <a:t> USE PER ACRE (BERRIES)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CHLOROPICRIN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Sheet1!$A$9:$A$11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Sheet1!$B$9:$B$11</c:f>
              <c:numCache>
                <c:formatCode>General</c:formatCode>
                <c:ptCount val="3"/>
                <c:pt idx="0">
                  <c:v>250</c:v>
                </c:pt>
                <c:pt idx="1">
                  <c:v>284</c:v>
                </c:pt>
                <c:pt idx="2">
                  <c:v>271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BF-4C17-9574-060812FFD723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1, 3-D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Sheet1!$A$9:$A$11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Sheet1!$C$9:$C$11</c:f>
              <c:numCache>
                <c:formatCode>General</c:formatCode>
                <c:ptCount val="3"/>
                <c:pt idx="0">
                  <c:v>88</c:v>
                </c:pt>
                <c:pt idx="1">
                  <c:v>67</c:v>
                </c:pt>
                <c:pt idx="2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BF-4C17-9574-060812FFD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358144"/>
        <c:axId val="210007104"/>
      </c:barChart>
      <c:catAx>
        <c:axId val="92358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07104"/>
        <c:crosses val="autoZero"/>
        <c:auto val="1"/>
        <c:lblAlgn val="ctr"/>
        <c:lblOffset val="100"/>
        <c:noMultiLvlLbl val="0"/>
      </c:catAx>
      <c:valAx>
        <c:axId val="21000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Lbs.</a:t>
                </a:r>
                <a:r>
                  <a:rPr lang="en-US" sz="1200" baseline="0" dirty="0"/>
                  <a:t> fumigant (a.i.)/acre</a:t>
                </a:r>
              </a:p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2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5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0.37636</cdr:x>
      <cdr:y>0.12564</cdr:y>
    </cdr:from>
    <cdr:to>
      <cdr:x>0.50136</cdr:x>
      <cdr:y>0.33992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747A94F5-0917-4AD4-AF71-67CA2A308553}"/>
            </a:ext>
          </a:extLst>
        </cdr:cNvPr>
        <cdr:cNvSpPr txBox="1"/>
      </cdr:nvSpPr>
      <cdr:spPr>
        <a:xfrm xmlns:a="http://schemas.openxmlformats.org/drawingml/2006/main">
          <a:off x="3009546" y="574431"/>
          <a:ext cx="999554" cy="979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/>
            <a:t>2,701 acres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</cdr:x>
      <cdr:y>0.57375</cdr:y>
    </cdr:from>
    <cdr:to>
      <cdr:x>0.34</cdr:x>
      <cdr:y>0.74677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A911CB39-7869-4730-8F1A-BC5200AEAFFF}"/>
            </a:ext>
          </a:extLst>
        </cdr:cNvPr>
        <cdr:cNvSpPr txBox="1"/>
      </cdr:nvSpPr>
      <cdr:spPr>
        <a:xfrm xmlns:a="http://schemas.openxmlformats.org/drawingml/2006/main">
          <a:off x="1676400" y="30321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/>
            <a:t>195,415</a:t>
          </a:r>
        </a:p>
      </cdr:txBody>
    </cdr:sp>
  </cdr:relSizeAnchor>
  <cdr:relSizeAnchor xmlns:cdr="http://schemas.openxmlformats.org/drawingml/2006/chartDrawing">
    <cdr:from>
      <cdr:x>0.28</cdr:x>
      <cdr:y>0.73235</cdr:y>
    </cdr:from>
    <cdr:to>
      <cdr:x>0.4</cdr:x>
      <cdr:y>0.90538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7422ADA1-32FD-41A3-A378-DE935C7F510B}"/>
            </a:ext>
          </a:extLst>
        </cdr:cNvPr>
        <cdr:cNvSpPr txBox="1"/>
      </cdr:nvSpPr>
      <cdr:spPr>
        <a:xfrm xmlns:a="http://schemas.openxmlformats.org/drawingml/2006/main">
          <a:off x="2133600" y="38703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/>
            <a:t>20,241</a:t>
          </a:r>
        </a:p>
      </cdr:txBody>
    </cdr:sp>
  </cdr:relSizeAnchor>
  <cdr:relSizeAnchor xmlns:cdr="http://schemas.openxmlformats.org/drawingml/2006/chartDrawing">
    <cdr:from>
      <cdr:x>0.44</cdr:x>
      <cdr:y>0.08351</cdr:y>
    </cdr:from>
    <cdr:to>
      <cdr:x>0.56</cdr:x>
      <cdr:y>0.25653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24A27F6D-7DAE-43CC-A690-CF065394C93E}"/>
            </a:ext>
          </a:extLst>
        </cdr:cNvPr>
        <cdr:cNvSpPr txBox="1"/>
      </cdr:nvSpPr>
      <cdr:spPr>
        <a:xfrm xmlns:a="http://schemas.openxmlformats.org/drawingml/2006/main">
          <a:off x="3352800" y="4413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/>
            <a:t>761,098</a:t>
          </a:r>
        </a:p>
      </cdr:txBody>
    </cdr:sp>
  </cdr:relSizeAnchor>
  <cdr:relSizeAnchor xmlns:cdr="http://schemas.openxmlformats.org/drawingml/2006/chartDrawing">
    <cdr:from>
      <cdr:x>0.5</cdr:x>
      <cdr:y>0.58816</cdr:y>
    </cdr:from>
    <cdr:to>
      <cdr:x>0.62</cdr:x>
      <cdr:y>0.76119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FD2EF447-5489-4DA7-8F8B-5693FEB99E41}"/>
            </a:ext>
          </a:extLst>
        </cdr:cNvPr>
        <cdr:cNvSpPr txBox="1"/>
      </cdr:nvSpPr>
      <cdr:spPr>
        <a:xfrm xmlns:a="http://schemas.openxmlformats.org/drawingml/2006/main">
          <a:off x="3810000" y="31083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/>
            <a:t>180,288</a:t>
          </a:r>
        </a:p>
      </cdr:txBody>
    </cdr:sp>
  </cdr:relSizeAnchor>
  <cdr:relSizeAnchor xmlns:cdr="http://schemas.openxmlformats.org/drawingml/2006/chartDrawing">
    <cdr:from>
      <cdr:x>0.57</cdr:x>
      <cdr:y>0.74677</cdr:y>
    </cdr:from>
    <cdr:to>
      <cdr:x>0.69</cdr:x>
      <cdr:y>0.9198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440B8260-67A8-4BA4-8E5B-6A5E0D1F14FB}"/>
            </a:ext>
          </a:extLst>
        </cdr:cNvPr>
        <cdr:cNvSpPr txBox="1"/>
      </cdr:nvSpPr>
      <cdr:spPr>
        <a:xfrm xmlns:a="http://schemas.openxmlformats.org/drawingml/2006/main">
          <a:off x="4343400" y="39465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/>
            <a:t>7,693</a:t>
          </a:r>
        </a:p>
      </cdr:txBody>
    </cdr:sp>
  </cdr:relSizeAnchor>
  <cdr:relSizeAnchor xmlns:cdr="http://schemas.openxmlformats.org/drawingml/2006/chartDrawing">
    <cdr:from>
      <cdr:x>0.73</cdr:x>
      <cdr:y>0.27095</cdr:y>
    </cdr:from>
    <cdr:to>
      <cdr:x>0.85</cdr:x>
      <cdr:y>0.44398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8648796D-CCFC-4D44-8221-1ED0F93C35FA}"/>
            </a:ext>
          </a:extLst>
        </cdr:cNvPr>
        <cdr:cNvSpPr txBox="1"/>
      </cdr:nvSpPr>
      <cdr:spPr>
        <a:xfrm xmlns:a="http://schemas.openxmlformats.org/drawingml/2006/main">
          <a:off x="5562600" y="14319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/>
            <a:t>536,098</a:t>
          </a:r>
        </a:p>
      </cdr:txBody>
    </cdr:sp>
  </cdr:relSizeAnchor>
  <cdr:relSizeAnchor xmlns:cdr="http://schemas.openxmlformats.org/drawingml/2006/chartDrawing">
    <cdr:from>
      <cdr:x>0.79</cdr:x>
      <cdr:y>0.63142</cdr:y>
    </cdr:from>
    <cdr:to>
      <cdr:x>0.91</cdr:x>
      <cdr:y>0.80445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xmlns="" id="{A7C2DDD5-3E9C-4E91-AE09-79EB1D40E37E}"/>
            </a:ext>
          </a:extLst>
        </cdr:cNvPr>
        <cdr:cNvSpPr txBox="1"/>
      </cdr:nvSpPr>
      <cdr:spPr>
        <a:xfrm xmlns:a="http://schemas.openxmlformats.org/drawingml/2006/main">
          <a:off x="6019800" y="33369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/>
            <a:t>136,190</a:t>
          </a:r>
        </a:p>
      </cdr:txBody>
    </cdr:sp>
  </cdr:relSizeAnchor>
  <cdr:relSizeAnchor xmlns:cdr="http://schemas.openxmlformats.org/drawingml/2006/chartDrawing">
    <cdr:from>
      <cdr:x>0.86</cdr:x>
      <cdr:y>0.73235</cdr:y>
    </cdr:from>
    <cdr:to>
      <cdr:x>0.98</cdr:x>
      <cdr:y>0.90538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xmlns="" id="{41C79133-DE8E-45AC-BD5D-944561130444}"/>
            </a:ext>
          </a:extLst>
        </cdr:cNvPr>
        <cdr:cNvSpPr txBox="1"/>
      </cdr:nvSpPr>
      <cdr:spPr>
        <a:xfrm xmlns:a="http://schemas.openxmlformats.org/drawingml/2006/main">
          <a:off x="6553200" y="38703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/>
            <a:t>13,461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0.76575</cdr:x>
      <cdr:y>0.11508</cdr:y>
    </cdr:from>
    <cdr:to>
      <cdr:x>0.88655</cdr:x>
      <cdr:y>0.3256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390525FD-055C-49C8-9670-83EFEEC812DA}"/>
            </a:ext>
          </a:extLst>
        </cdr:cNvPr>
        <cdr:cNvSpPr txBox="1"/>
      </cdr:nvSpPr>
      <cdr:spPr>
        <a:xfrm xmlns:a="http://schemas.openxmlformats.org/drawingml/2006/main">
          <a:off x="5943600" y="517358"/>
          <a:ext cx="937624" cy="946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/>
            <a:t>271</a:t>
          </a:r>
        </a:p>
      </cdr:txBody>
    </cdr:sp>
  </cdr:relSizeAnchor>
  <cdr:relSizeAnchor xmlns:cdr="http://schemas.openxmlformats.org/drawingml/2006/chartDrawing">
    <cdr:from>
      <cdr:x>0.85474</cdr:x>
      <cdr:y>0.58975</cdr:y>
    </cdr:from>
    <cdr:to>
      <cdr:x>0.97554</cdr:x>
      <cdr:y>0.80028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BA962729-0171-4266-87D8-798CE98F299A}"/>
            </a:ext>
          </a:extLst>
        </cdr:cNvPr>
        <cdr:cNvSpPr txBox="1"/>
      </cdr:nvSpPr>
      <cdr:spPr>
        <a:xfrm xmlns:a="http://schemas.openxmlformats.org/drawingml/2006/main">
          <a:off x="6634366" y="2651420"/>
          <a:ext cx="937624" cy="946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/>
            <a:t>69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15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260015" y="0"/>
            <a:ext cx="804672" cy="7772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044" y="860146"/>
            <a:ext cx="7770114" cy="4580534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8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1044" y="5440680"/>
            <a:ext cx="7770114" cy="1917192"/>
          </a:xfrm>
        </p:spPr>
        <p:txBody>
          <a:bodyPr>
            <a:normAutofit/>
          </a:bodyPr>
          <a:lstStyle>
            <a:lvl1pPr marL="0" indent="0" algn="l">
              <a:buNone/>
              <a:defRPr sz="2200" spc="33" baseline="0">
                <a:solidFill>
                  <a:schemeClr val="tx1">
                    <a:lumMod val="75000"/>
                  </a:schemeClr>
                </a:solidFill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2200"/>
            </a:lvl3pPr>
            <a:lvl4pPr marL="1508760" indent="0" algn="ctr">
              <a:buNone/>
              <a:defRPr sz="2200"/>
            </a:lvl4pPr>
            <a:lvl5pPr marL="2011680" indent="0" algn="ctr">
              <a:buNone/>
              <a:defRPr sz="2200"/>
            </a:lvl5pPr>
            <a:lvl6pPr marL="2514600" indent="0" algn="ctr">
              <a:buNone/>
              <a:defRPr sz="2200"/>
            </a:lvl6pPr>
            <a:lvl7pPr marL="3017520" indent="0" algn="ctr">
              <a:buNone/>
              <a:defRPr sz="2200"/>
            </a:lvl7pPr>
            <a:lvl8pPr marL="3520440" indent="0" algn="ctr">
              <a:buNone/>
              <a:defRPr sz="2200"/>
            </a:lvl8pPr>
            <a:lvl9pPr marL="4023360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77190" cy="7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7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0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5178" y="431800"/>
            <a:ext cx="2043113" cy="6683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31800"/>
            <a:ext cx="6380798" cy="66839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0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1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44" y="860146"/>
            <a:ext cx="7770114" cy="4580534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82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044" y="5440680"/>
            <a:ext cx="7770114" cy="1917192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77190" cy="7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788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044" y="2072642"/>
            <a:ext cx="3696462" cy="4931515"/>
          </a:xfrm>
        </p:spPr>
        <p:txBody>
          <a:bodyPr/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4346" y="2072642"/>
            <a:ext cx="3696462" cy="4931515"/>
          </a:xfrm>
        </p:spPr>
        <p:txBody>
          <a:bodyPr/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2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044" y="1946143"/>
            <a:ext cx="3696462" cy="82905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2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044" y="2841890"/>
            <a:ext cx="3696462" cy="4153270"/>
          </a:xfrm>
        </p:spPr>
        <p:txBody>
          <a:bodyPr/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59375" y="1946143"/>
            <a:ext cx="3701491" cy="8290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4346" y="2841890"/>
            <a:ext cx="3696462" cy="4153270"/>
          </a:xfrm>
        </p:spPr>
        <p:txBody>
          <a:bodyPr/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8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8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4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30" y="518162"/>
            <a:ext cx="2640330" cy="1813557"/>
          </a:xfrm>
        </p:spPr>
        <p:txBody>
          <a:bodyPr anchor="b">
            <a:normAutofit/>
          </a:bodyPr>
          <a:lstStyle>
            <a:lvl1pPr>
              <a:defRPr sz="308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020" y="777240"/>
            <a:ext cx="5015230" cy="6217920"/>
          </a:xfrm>
        </p:spPr>
        <p:txBody>
          <a:bodyPr/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030" y="2379700"/>
            <a:ext cx="2640330" cy="4318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80"/>
              </a:spcBef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5489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5786120"/>
            <a:ext cx="9259645" cy="1986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5958840"/>
            <a:ext cx="8235315" cy="1036320"/>
          </a:xfrm>
        </p:spPr>
        <p:txBody>
          <a:bodyPr anchor="b">
            <a:normAutofit/>
          </a:bodyPr>
          <a:lstStyle>
            <a:lvl1pPr>
              <a:defRPr sz="308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9316593" cy="5812779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380" y="6923069"/>
            <a:ext cx="8235315" cy="676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80"/>
              </a:spcBef>
              <a:buNone/>
              <a:defRPr sz="154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60015" y="0"/>
            <a:ext cx="804672" cy="777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1044" y="414528"/>
            <a:ext cx="7996428" cy="150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044" y="2072642"/>
            <a:ext cx="7091172" cy="4931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582852" y="1187966"/>
            <a:ext cx="2158999" cy="301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5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32891" y="4642366"/>
            <a:ext cx="4058920" cy="301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5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5161" y="6995162"/>
            <a:ext cx="754380" cy="672888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52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5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400" b="1" kern="1200" spc="-77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1168" indent="-201168" algn="l" defTabSz="1005840" rtl="0" eaLnBrk="1" latinLnBrk="0" hangingPunct="1">
        <a:lnSpc>
          <a:spcPct val="95000"/>
        </a:lnSpc>
        <a:spcBef>
          <a:spcPts val="1540"/>
        </a:spcBef>
        <a:spcAft>
          <a:spcPts val="220"/>
        </a:spcAft>
        <a:buClr>
          <a:schemeClr val="accent1"/>
        </a:buClr>
        <a:buSzPct val="80000"/>
        <a:buFont typeface="Arial" pitchFamily="34" charset="0"/>
        <a:buChar char="•"/>
        <a:defRPr sz="2200" kern="1200" spc="11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02920" indent="-201168" algn="l" defTabSz="1005840" rtl="0" eaLnBrk="1" latinLnBrk="0" hangingPunct="1">
        <a:lnSpc>
          <a:spcPct val="90000"/>
        </a:lnSpc>
        <a:spcBef>
          <a:spcPts val="330"/>
        </a:spcBef>
        <a:spcAft>
          <a:spcPts val="330"/>
        </a:spcAft>
        <a:buClr>
          <a:schemeClr val="accent1"/>
        </a:buClr>
        <a:buFont typeface="Wingdings 2" pitchFamily="18" charset="2"/>
        <a:buChar char=""/>
        <a:defRPr sz="198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04672" indent="-201168" algn="l" defTabSz="1005840" rtl="0" eaLnBrk="1" latinLnBrk="0" hangingPunct="1">
        <a:lnSpc>
          <a:spcPct val="90000"/>
        </a:lnSpc>
        <a:spcBef>
          <a:spcPts val="330"/>
        </a:spcBef>
        <a:spcAft>
          <a:spcPts val="330"/>
        </a:spcAft>
        <a:buClr>
          <a:schemeClr val="accent1"/>
        </a:buClr>
        <a:buFont typeface="Wingdings 2" pitchFamily="18" charset="2"/>
        <a:buChar char=""/>
        <a:defRPr sz="176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106424" indent="-201168" algn="l" defTabSz="1005840" rtl="0" eaLnBrk="1" latinLnBrk="0" hangingPunct="1">
        <a:lnSpc>
          <a:spcPct val="90000"/>
        </a:lnSpc>
        <a:spcBef>
          <a:spcPts val="330"/>
        </a:spcBef>
        <a:spcAft>
          <a:spcPts val="330"/>
        </a:spcAft>
        <a:buClr>
          <a:schemeClr val="accent1"/>
        </a:buClr>
        <a:buFont typeface="Wingdings 2" pitchFamily="18" charset="2"/>
        <a:buChar char=""/>
        <a:defRPr sz="154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408176" indent="-201168" algn="l" defTabSz="1005840" rtl="0" eaLnBrk="1" latinLnBrk="0" hangingPunct="1">
        <a:lnSpc>
          <a:spcPct val="90000"/>
        </a:lnSpc>
        <a:spcBef>
          <a:spcPts val="330"/>
        </a:spcBef>
        <a:spcAft>
          <a:spcPts val="330"/>
        </a:spcAft>
        <a:buClr>
          <a:schemeClr val="accent1"/>
        </a:buClr>
        <a:buFont typeface="Wingdings 2" pitchFamily="18" charset="2"/>
        <a:buChar char=""/>
        <a:defRPr sz="154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760000" indent="-251460" algn="l" defTabSz="1005840" rtl="0" eaLnBrk="1" latinLnBrk="0" hangingPunct="1">
        <a:lnSpc>
          <a:spcPct val="90000"/>
        </a:lnSpc>
        <a:spcBef>
          <a:spcPts val="330"/>
        </a:spcBef>
        <a:spcAft>
          <a:spcPts val="330"/>
        </a:spcAft>
        <a:buClr>
          <a:schemeClr val="accent1"/>
        </a:buClr>
        <a:buFont typeface="Wingdings 2" pitchFamily="18" charset="2"/>
        <a:buChar char=""/>
        <a:defRPr sz="154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90000" indent="-251460" algn="l" defTabSz="1005840" rtl="0" eaLnBrk="1" latinLnBrk="0" hangingPunct="1">
        <a:lnSpc>
          <a:spcPct val="90000"/>
        </a:lnSpc>
        <a:spcBef>
          <a:spcPts val="330"/>
        </a:spcBef>
        <a:spcAft>
          <a:spcPts val="330"/>
        </a:spcAft>
        <a:buClr>
          <a:schemeClr val="accent1"/>
        </a:buClr>
        <a:buFont typeface="Wingdings 2" pitchFamily="18" charset="2"/>
        <a:buChar char=""/>
        <a:defRPr sz="154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420000" indent="-251460" algn="l" defTabSz="1005840" rtl="0" eaLnBrk="1" latinLnBrk="0" hangingPunct="1">
        <a:lnSpc>
          <a:spcPct val="90000"/>
        </a:lnSpc>
        <a:spcBef>
          <a:spcPts val="330"/>
        </a:spcBef>
        <a:spcAft>
          <a:spcPts val="330"/>
        </a:spcAft>
        <a:buClr>
          <a:schemeClr val="accent1"/>
        </a:buClr>
        <a:buFont typeface="Wingdings 2" pitchFamily="18" charset="2"/>
        <a:buChar char=""/>
        <a:defRPr sz="154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750000" indent="-251460" algn="l" defTabSz="1005840" rtl="0" eaLnBrk="1" latinLnBrk="0" hangingPunct="1">
        <a:lnSpc>
          <a:spcPct val="90000"/>
        </a:lnSpc>
        <a:spcBef>
          <a:spcPts val="330"/>
        </a:spcBef>
        <a:spcAft>
          <a:spcPts val="330"/>
        </a:spcAft>
        <a:buClr>
          <a:schemeClr val="accent1"/>
        </a:buClr>
        <a:buFont typeface="Wingdings 2" pitchFamily="18" charset="2"/>
        <a:buChar char=""/>
        <a:defRPr sz="154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dept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dpr.ca.gov/" TargetMode="External"/><Relationship Id="rId4" Type="http://schemas.openxmlformats.org/officeDocument/2006/relationships/hyperlink" Target="http://www.agdept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131940"/>
            <a:ext cx="92964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13230" algn="l"/>
              </a:tabLst>
            </a:pPr>
            <a:r>
              <a:rPr lang="en-US" sz="4000" b="1" spc="20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4000" b="1" spc="20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F</a:t>
            </a:r>
            <a:r>
              <a:rPr sz="4000" b="1" spc="-10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i</a:t>
            </a:r>
            <a:r>
              <a:rPr sz="4000" b="1" spc="5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e</a:t>
            </a:r>
            <a:r>
              <a:rPr sz="4000" b="1" spc="-10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l</a:t>
            </a:r>
            <a:r>
              <a:rPr sz="4000" b="1" spc="-35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d</a:t>
            </a:r>
            <a:r>
              <a:rPr lang="en-US" sz="4000" b="1" spc="-35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4000" b="1" spc="20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F</a:t>
            </a:r>
            <a:r>
              <a:rPr sz="4000" b="1" spc="-20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u</a:t>
            </a:r>
            <a:r>
              <a:rPr sz="4000" b="1" spc="-65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m</a:t>
            </a:r>
            <a:r>
              <a:rPr sz="4000" b="1" spc="-10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i</a:t>
            </a:r>
            <a:r>
              <a:rPr sz="4000" b="1" spc="20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g</a:t>
            </a:r>
            <a:r>
              <a:rPr sz="4000" b="1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a</a:t>
            </a:r>
            <a:r>
              <a:rPr sz="4000" b="1" spc="-35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4000" b="1" spc="-10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i</a:t>
            </a:r>
            <a:r>
              <a:rPr sz="4000" b="1" spc="-5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o</a:t>
            </a:r>
            <a:r>
              <a:rPr sz="4000" b="1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n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 &amp; Regulatory </a:t>
            </a:r>
            <a:r>
              <a:rPr sz="4000" b="1" spc="-30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U</a:t>
            </a:r>
            <a:r>
              <a:rPr sz="4000" b="1" spc="-10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p</a:t>
            </a:r>
            <a:r>
              <a:rPr sz="4000" b="1" spc="-35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d</a:t>
            </a:r>
            <a:r>
              <a:rPr sz="4000" b="1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a</a:t>
            </a:r>
            <a:r>
              <a:rPr sz="4000" b="1" spc="20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4000" b="1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063" y="4598763"/>
            <a:ext cx="7534274" cy="2825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63980" algn="ctr">
              <a:lnSpc>
                <a:spcPct val="100000"/>
              </a:lnSpc>
            </a:pPr>
            <a:r>
              <a:rPr sz="3200" b="1" spc="16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3200" b="1" spc="17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3200" b="1" spc="35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3200" b="1" spc="18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3200" b="1" spc="17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3200" b="1" spc="-35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spc="16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sz="3200" b="1" spc="17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3200" b="1" spc="35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sz="3200" b="1" spc="17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z</a:t>
            </a:r>
            <a:r>
              <a:rPr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spc="16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sz="3200" b="1" spc="155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o</a:t>
            </a:r>
            <a:r>
              <a:rPr sz="3200" b="1" spc="35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un</a:t>
            </a:r>
            <a:r>
              <a:rPr sz="3200" b="1" spc="18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lang="en-US" sz="3200" b="1" spc="175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y</a:t>
            </a:r>
            <a:r>
              <a:rPr sz="3200" b="1" spc="85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b="1" spc="85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 				</a:t>
            </a:r>
            <a:r>
              <a:rPr sz="3200" b="1" spc="165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3200" b="1" spc="155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g</a:t>
            </a:r>
            <a:r>
              <a:rPr sz="3200" b="1" spc="17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3200" b="1" spc="18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3200" b="1" spc="-25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sz="3200" b="1" spc="35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sz="3200" b="1" spc="18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sz="3200" b="1" spc="155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3200" b="1" spc="35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sz="3200" b="1" spc="17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ra</a:t>
            </a:r>
            <a:r>
              <a:rPr sz="3200" b="1" spc="165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sz="3200" b="1" spc="-45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spc="16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sz="3200" b="1" spc="155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o</a:t>
            </a:r>
            <a:r>
              <a:rPr sz="3200" b="1" spc="345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mm</a:t>
            </a:r>
            <a:r>
              <a:rPr sz="3200" b="1" spc="155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3200" b="1" spc="185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3200" b="1" spc="16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3200" b="1" spc="18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3200" b="1" spc="155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o</a:t>
            </a:r>
            <a:r>
              <a:rPr sz="3200" b="1" spc="35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3200" b="1" spc="17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er</a:t>
            </a:r>
            <a:r>
              <a:rPr sz="3200" b="1" spc="-18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’</a:t>
            </a:r>
            <a:r>
              <a:rPr sz="3200" b="1" spc="17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3200" b="1" spc="-1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spc="335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O</a:t>
            </a:r>
            <a:r>
              <a:rPr sz="3200" b="1" spc="17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ff</a:t>
            </a:r>
            <a:r>
              <a:rPr sz="3200" b="1" spc="155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3200" b="1" spc="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sz="3200" b="1" spc="17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e</a:t>
            </a:r>
            <a:endParaRPr sz="3200" b="1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737360" marR="1731010" indent="-635" algn="ctr">
              <a:lnSpc>
                <a:spcPct val="100000"/>
              </a:lnSpc>
              <a:spcBef>
                <a:spcPts val="45"/>
              </a:spcBef>
              <a:tabLst>
                <a:tab pos="4184650" algn="l"/>
              </a:tabLst>
            </a:pPr>
            <a:r>
              <a:rPr sz="2400" b="1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175 We</a:t>
            </a:r>
            <a:r>
              <a:rPr sz="2400" b="1" spc="-25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s</a:t>
            </a:r>
            <a:r>
              <a:rPr sz="2400" b="1" spc="5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2400" b="1" spc="10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r</a:t>
            </a:r>
            <a:r>
              <a:rPr sz="2400" b="1" spc="-30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i</a:t>
            </a:r>
            <a:r>
              <a:rPr sz="2400" b="1" spc="-15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d</a:t>
            </a:r>
            <a:r>
              <a:rPr sz="2400" b="1" spc="5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g</a:t>
            </a:r>
            <a:r>
              <a:rPr sz="2400" b="1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e </a:t>
            </a:r>
            <a:r>
              <a:rPr sz="2400" b="1" spc="-5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D</a:t>
            </a:r>
            <a:r>
              <a:rPr sz="2400" b="1" spc="-15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r</a:t>
            </a:r>
            <a:r>
              <a:rPr sz="2400" b="1" spc="-5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iv</a:t>
            </a:r>
            <a:r>
              <a:rPr sz="2400" b="1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e Wa</a:t>
            </a:r>
            <a:r>
              <a:rPr sz="2400" b="1" spc="5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2400" b="1" spc="-25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s</a:t>
            </a:r>
            <a:r>
              <a:rPr sz="2400" b="1" spc="-5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on</a:t>
            </a:r>
            <a:r>
              <a:rPr sz="2400" b="1" spc="-25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v</a:t>
            </a:r>
            <a:r>
              <a:rPr sz="2400" b="1" spc="-5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ill</a:t>
            </a:r>
            <a:r>
              <a:rPr sz="2400" b="1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e,</a:t>
            </a:r>
            <a:r>
              <a:rPr sz="2400" b="1" spc="20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400" b="1" spc="-20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CA</a:t>
            </a:r>
            <a:r>
              <a:rPr sz="2400" b="1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	95076</a:t>
            </a:r>
          </a:p>
          <a:p>
            <a:pPr algn="ctr">
              <a:lnSpc>
                <a:spcPct val="100000"/>
              </a:lnSpc>
            </a:pPr>
            <a:r>
              <a:rPr sz="2400" b="1" spc="-10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(</a:t>
            </a:r>
            <a:r>
              <a:rPr sz="2400" b="1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831</a:t>
            </a:r>
            <a:r>
              <a:rPr sz="2400" b="1" spc="15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)</a:t>
            </a:r>
            <a:r>
              <a:rPr sz="2400" b="1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763</a:t>
            </a:r>
            <a:r>
              <a:rPr sz="2400" b="1" spc="-10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-</a:t>
            </a:r>
            <a:r>
              <a:rPr sz="2400" b="1" dirty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8080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</a:pPr>
            <a:endParaRPr sz="2400" b="1" dirty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pPr algn="ctr">
              <a:lnSpc>
                <a:spcPts val="2870"/>
              </a:lnSpc>
            </a:pPr>
            <a:r>
              <a:rPr sz="2400" b="1" u="heavy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/>
                <a:cs typeface="Book Antiqu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</a:t>
            </a:r>
            <a:r>
              <a:rPr sz="2400" b="1" u="heavy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/>
                <a:cs typeface="Book Antiqu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</a:t>
            </a:r>
            <a:r>
              <a:rPr sz="2400" b="1" u="heavy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/>
                <a:cs typeface="Book Antiqu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.a</a:t>
            </a:r>
            <a:r>
              <a:rPr sz="2400" b="1" u="heavy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/>
                <a:cs typeface="Book Antiqu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gd</a:t>
            </a:r>
            <a:r>
              <a:rPr sz="2400" b="1" u="heavy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/>
                <a:cs typeface="Book Antiqu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</a:t>
            </a:r>
            <a:r>
              <a:rPr sz="2400" b="1" u="heavy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/>
                <a:cs typeface="Book Antiqu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</a:t>
            </a:r>
            <a:r>
              <a:rPr sz="2400" b="1" u="heavy" spc="5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/>
                <a:cs typeface="Book Antiqu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</a:t>
            </a:r>
            <a:r>
              <a:rPr sz="2400" b="1" u="heavy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/>
                <a:cs typeface="Book Antiqu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sz="2400" b="1" u="heavy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/>
                <a:cs typeface="Book Antiqu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</a:t>
            </a:r>
            <a:r>
              <a:rPr sz="2400" b="1" u="heavy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/>
                <a:cs typeface="Book Antiqu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</a:t>
            </a:r>
            <a:r>
              <a:rPr sz="2400" b="1" u="heavy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/>
                <a:cs typeface="Book Antiqu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</a:t>
            </a:r>
            <a:endParaRPr sz="2400" b="1" dirty="0">
              <a:solidFill>
                <a:schemeClr val="tx1">
                  <a:lumMod val="95000"/>
                  <a:lumOff val="5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117978-13CA-472C-98B2-B8EE96C688A5}"/>
              </a:ext>
            </a:extLst>
          </p:cNvPr>
          <p:cNvSpPr/>
          <p:nvPr/>
        </p:nvSpPr>
        <p:spPr>
          <a:xfrm>
            <a:off x="-710045" y="4188160"/>
            <a:ext cx="94488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2700" marR="5080" indent="1363980" algn="ctr">
              <a:lnSpc>
                <a:spcPct val="100000"/>
              </a:lnSpc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UCCE Annual Strawberry Meeting</a:t>
            </a:r>
            <a:endParaRPr lang="en-US" sz="1600" b="1" spc="16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AGC002\Desktop\Alberto pics\IMG_0187.JPG">
            <a:extLst>
              <a:ext uri="{FF2B5EF4-FFF2-40B4-BE49-F238E27FC236}">
                <a16:creationId xmlns:a16="http://schemas.microsoft.com/office/drawing/2014/main" xmlns="" id="{C048CE8E-EBBC-4B48-B9F5-761E9D5A8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09800"/>
            <a:ext cx="2235200" cy="1676400"/>
          </a:xfrm>
          <a:prstGeom prst="rect">
            <a:avLst/>
          </a:prstGeom>
          <a:noFill/>
        </p:spPr>
      </p:pic>
      <p:pic>
        <p:nvPicPr>
          <p:cNvPr id="7" name="Picture 2" descr="C:\Users\AGC002\Desktop\Fumigation Pictures\DSCN0842.JPG">
            <a:extLst>
              <a:ext uri="{FF2B5EF4-FFF2-40B4-BE49-F238E27FC236}">
                <a16:creationId xmlns:a16="http://schemas.microsoft.com/office/drawing/2014/main" xmlns="" id="{7AE018FF-67C5-4F3E-9995-C527E451E8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0600" y="2214265"/>
            <a:ext cx="2235200" cy="167640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9F107D-1E32-43F1-A8A2-4808AD2F24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2209800"/>
            <a:ext cx="2235200" cy="167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78136AE-1C7E-4C18-B02D-5101CEBF1E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92" y="6248400"/>
            <a:ext cx="10668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51" y="152400"/>
            <a:ext cx="8801100" cy="12782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Areas in need of improvement:</a:t>
            </a:r>
            <a:br>
              <a:rPr lang="en-US" sz="4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Be Proactive (continued)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945130" cy="7162800"/>
          </a:xfrm>
        </p:spPr>
        <p:txBody>
          <a:bodyPr>
            <a:noAutofit/>
          </a:bodyPr>
          <a:lstStyle/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Check National Weather Service for current forecasts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 aware of changing weather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Monitor  your fumigated fields for signs of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Ensure the safety of people nearby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Contact your PCA and Agricultural Commissioner’s office when a fumigated field has been compromised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252D1B-3334-42A1-B50F-C9E08AFA0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4000"/>
            <a:ext cx="4797864" cy="2776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CB1958-68BC-4A5F-BB14-AECB3C39A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572000"/>
            <a:ext cx="4797865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85D2CD-563D-4ABF-9351-45312C05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986" y="163248"/>
            <a:ext cx="7996428" cy="150230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In-line (drip) fumigations…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1A50FC-D3B4-47FA-9708-CDC566372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33" y="1926485"/>
            <a:ext cx="7091172" cy="493151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Proper preparation of the planting beds and installation of the TIF tarp is important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Dirt clods, tarp tears and breaches, leaks, etc.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CAC will shut down a fumigation job if the lack of proper bed preparation poses a risk of creating problems during the application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EC570BE-E63C-4802-890F-C0B36A7CE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94" y="4800600"/>
            <a:ext cx="2383292" cy="205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D6CAC1D-7286-4116-A50B-6AA2E5968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55" y="4784526"/>
            <a:ext cx="2563368" cy="2073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315E04D-0214-455F-84B7-E478BF58D1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60" y="4784526"/>
            <a:ext cx="2424321" cy="20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14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A28BDF-1973-47E4-81E5-089D378D0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391"/>
            <a:ext cx="9067800" cy="150230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Chloropicrin – Additional Labeling Requirements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684DDB-0006-44C1-80E0-8091285B0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81771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59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8BAB191-FB85-466B-A7C3-B89DD3354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9753600" cy="150177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Chloropicrin – Additional Labeling Requirements (continued)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6E4B51-A96A-4038-9476-92571E0A2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86106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07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D60F29-DD4D-4CE3-9B74-46AEE207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44" y="228600"/>
            <a:ext cx="7996428" cy="150230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K-PAM HL – Fumigant crop termination on strawberries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FF1D0C-4139-4EDC-9255-15692273E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72642"/>
            <a:ext cx="7620000" cy="524255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Interest has been developing with some growers in the use of K-PAM HL (Potassium N-methyldithiocarbamate) to terminate strawberries at the end of the production season.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goal is additional control of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Fusarium oxysporum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the field (potentially reducing inoculum density).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Applications are made through the drip-system directly to the strawberry beds.  (Despite the plastic remaining on the beds at the end of the season, </a:t>
            </a: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these are un-tarped applications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office has developed some baseline conditions for this use of K-PAM in the county, but will evaluate any proposed applications on a </a:t>
            </a: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site-by-site basis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determine safety, feasibility and specific conditions that may apply.</a:t>
            </a:r>
          </a:p>
        </p:txBody>
      </p:sp>
    </p:spTree>
    <p:extLst>
      <p:ext uri="{BB962C8B-B14F-4D97-AF65-F5344CB8AC3E}">
        <p14:creationId xmlns:p14="http://schemas.microsoft.com/office/powerpoint/2010/main" val="2510531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" y="990600"/>
            <a:ext cx="5135880" cy="192786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Pesticide Use Near </a:t>
            </a:r>
            <a:br>
              <a:rPr lang="en-US" sz="4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Schools  - 3 CCR </a:t>
            </a:r>
            <a:br>
              <a:rPr lang="en-US" sz="4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§6690-6692</a:t>
            </a:r>
            <a:br>
              <a:rPr lang="en-US" sz="40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191" y="2918460"/>
            <a:ext cx="9304020" cy="452628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2018 was first year of implementation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the Annual Notification requirement for growers within 1/4 mile of a school (§6692), statewide compliance was 93%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Heading into 2019…</a:t>
            </a:r>
          </a:p>
          <a:p>
            <a:pPr>
              <a:spcBef>
                <a:spcPts val="2400"/>
              </a:spcBef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No later than Apr 30, 2019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annual notifications must be submitted for July 2019 – June 2020 applications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Submit notification through your CalAgPermits account</a:t>
            </a:r>
          </a:p>
          <a:p>
            <a:pPr>
              <a:spcBef>
                <a:spcPts val="2400"/>
              </a:spcBef>
            </a:pP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Contact our office if you have questions</a:t>
            </a:r>
            <a:endParaRPr lang="en-US" sz="308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US" sz="88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xmlns="" id="{66A73AB4-1ED2-478F-875E-CC740BD3FF17}"/>
              </a:ext>
            </a:extLst>
          </p:cNvPr>
          <p:cNvSpPr/>
          <p:nvPr/>
        </p:nvSpPr>
        <p:spPr>
          <a:xfrm>
            <a:off x="5585460" y="327660"/>
            <a:ext cx="3307773" cy="2372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6561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2EE398-A454-4756-BFCA-D4C97216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391" y="-27709"/>
            <a:ext cx="7996428" cy="150230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Updated Pesticide Safety Information Series (PSIS)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8317FC5-472E-4544-969B-D81CBC2B6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8428" y="1721651"/>
            <a:ext cx="3587664" cy="4473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D2AD7C-B201-44C8-A672-4C3BA3D3D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10" y="1721651"/>
            <a:ext cx="3587664" cy="4473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F3599D-5C1C-4567-9BE2-64AEE69CB21A}"/>
              </a:ext>
            </a:extLst>
          </p:cNvPr>
          <p:cNvSpPr txBox="1"/>
          <p:nvPr/>
        </p:nvSpPr>
        <p:spPr>
          <a:xfrm>
            <a:off x="1371600" y="6781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www.agdept.com</a:t>
            </a:r>
            <a:r>
              <a:rPr lang="en-US" sz="2800" dirty="0">
                <a:solidFill>
                  <a:srgbClr val="FF0000"/>
                </a:solidFill>
              </a:rPr>
              <a:t>   </a:t>
            </a:r>
            <a:r>
              <a:rPr lang="en-US" sz="2800" dirty="0"/>
              <a:t>or  </a:t>
            </a:r>
            <a:r>
              <a:rPr lang="en-US" sz="28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www.cdpr.ca.gov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 </a:t>
            </a:r>
          </a:p>
          <a:p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FB6FA9B-88FE-4872-AD78-564D2B19A926}"/>
              </a:ext>
            </a:extLst>
          </p:cNvPr>
          <p:cNvSpPr/>
          <p:nvPr/>
        </p:nvSpPr>
        <p:spPr>
          <a:xfrm>
            <a:off x="2289633" y="6390923"/>
            <a:ext cx="47035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Available at our office or at</a:t>
            </a:r>
          </a:p>
        </p:txBody>
      </p:sp>
    </p:spTree>
    <p:extLst>
      <p:ext uri="{BB962C8B-B14F-4D97-AF65-F5344CB8AC3E}">
        <p14:creationId xmlns:p14="http://schemas.microsoft.com/office/powerpoint/2010/main" val="2953170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85780"/>
            <a:ext cx="8549640" cy="100501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Questions??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F599A19-89D6-46C2-9140-B05B4429A5A7}"/>
              </a:ext>
            </a:extLst>
          </p:cNvPr>
          <p:cNvSpPr/>
          <p:nvPr/>
        </p:nvSpPr>
        <p:spPr>
          <a:xfrm>
            <a:off x="990600" y="4267200"/>
            <a:ext cx="7459980" cy="2594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80" b="1" dirty="0">
                <a:solidFill>
                  <a:srgbClr val="000000"/>
                </a:solidFill>
                <a:latin typeface="Verdana" panose="020B0604030504040204" pitchFamily="34" charset="0"/>
              </a:rPr>
              <a:t>Santa Cruz County Ag Commissioner’s Office</a:t>
            </a:r>
            <a:r>
              <a:rPr lang="en-US" sz="1980" b="1" dirty="0"/>
              <a:t/>
            </a:r>
            <a:br>
              <a:rPr lang="en-US" sz="1980" b="1" dirty="0"/>
            </a:br>
            <a:r>
              <a:rPr lang="en-US" sz="1980" b="1" dirty="0">
                <a:solidFill>
                  <a:srgbClr val="000000"/>
                </a:solidFill>
                <a:latin typeface="Verdana" panose="020B0604030504040204" pitchFamily="34" charset="0"/>
              </a:rPr>
              <a:t>175 Westridge Drive</a:t>
            </a:r>
            <a:r>
              <a:rPr lang="en-US" sz="1980" b="1" dirty="0"/>
              <a:t/>
            </a:r>
            <a:br>
              <a:rPr lang="en-US" sz="1980" b="1" dirty="0"/>
            </a:br>
            <a:r>
              <a:rPr lang="en-US" sz="1980" b="1" dirty="0">
                <a:solidFill>
                  <a:srgbClr val="000000"/>
                </a:solidFill>
                <a:latin typeface="Verdana" panose="020B0604030504040204" pitchFamily="34" charset="0"/>
              </a:rPr>
              <a:t>Watsonville, CA 95076</a:t>
            </a:r>
            <a:r>
              <a:rPr lang="en-US" sz="1980" b="1" dirty="0"/>
              <a:t/>
            </a:r>
            <a:br>
              <a:rPr lang="en-US" sz="1980" b="1" dirty="0"/>
            </a:br>
            <a:r>
              <a:rPr lang="en-US" sz="1980" b="1" dirty="0">
                <a:solidFill>
                  <a:srgbClr val="000000"/>
                </a:solidFill>
                <a:latin typeface="Verdana" panose="020B0604030504040204" pitchFamily="34" charset="0"/>
              </a:rPr>
              <a:t>(831) 763-8080</a:t>
            </a:r>
            <a:r>
              <a:rPr lang="en-US" sz="1980" b="1" dirty="0"/>
              <a:t/>
            </a:r>
            <a:br>
              <a:rPr lang="en-US" sz="1980" b="1" dirty="0"/>
            </a:br>
            <a:r>
              <a:rPr lang="en-US" sz="1980" b="1" i="1" dirty="0">
                <a:solidFill>
                  <a:srgbClr val="000000"/>
                </a:solidFill>
                <a:latin typeface="Verdana" panose="020B0604030504040204" pitchFamily="34" charset="0"/>
              </a:rPr>
              <a:t>Mon-Fri, 8am-5pm</a:t>
            </a:r>
          </a:p>
          <a:p>
            <a:pPr algn="ctr"/>
            <a:r>
              <a:rPr lang="en-US" sz="1980" i="1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en-US" sz="1980" i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www.agdept.com</a:t>
            </a:r>
          </a:p>
          <a:p>
            <a:pPr algn="ctr"/>
            <a:endParaRPr lang="en-US" sz="198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9E8BBA-F670-46F3-8632-98242D706A5B}"/>
              </a:ext>
            </a:extLst>
          </p:cNvPr>
          <p:cNvSpPr/>
          <p:nvPr/>
        </p:nvSpPr>
        <p:spPr>
          <a:xfrm>
            <a:off x="3063191" y="2895600"/>
            <a:ext cx="34900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Thank you!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2B4600-AC2B-43DE-9069-75A54373A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960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01DF93-A859-4DDA-BE1B-B34AB122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</a:t>
            </a:r>
            <a:r>
              <a:rPr lang="en-US" dirty="0">
                <a:solidFill>
                  <a:schemeClr val="accent6"/>
                </a:solidFill>
              </a:rPr>
              <a:t>CASPIR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5987FD-B7C1-4614-ACD3-636082255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044" y="2072642"/>
            <a:ext cx="5816956" cy="4931515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California’s System for Pesticide Incident Reporting</a:t>
            </a:r>
          </a:p>
          <a:p>
            <a:r>
              <a:rPr lang="en-US" dirty="0">
                <a:solidFill>
                  <a:schemeClr val="accent6"/>
                </a:solidFill>
              </a:rPr>
              <a:t>New DPR developed app allows fieldworkers and the public to submit pesticide related incidents</a:t>
            </a:r>
          </a:p>
          <a:p>
            <a:r>
              <a:rPr lang="en-US" dirty="0">
                <a:solidFill>
                  <a:schemeClr val="accent6"/>
                </a:solidFill>
              </a:rPr>
              <a:t>Easy to use interface currently in English &amp; Spanish</a:t>
            </a:r>
          </a:p>
          <a:p>
            <a:r>
              <a:rPr lang="en-US" dirty="0">
                <a:solidFill>
                  <a:schemeClr val="accent6"/>
                </a:solidFill>
              </a:rPr>
              <a:t>Available in Apple and Android Store</a:t>
            </a:r>
          </a:p>
          <a:p>
            <a:r>
              <a:rPr lang="en-US" dirty="0">
                <a:solidFill>
                  <a:schemeClr val="accent6"/>
                </a:solidFill>
              </a:rPr>
              <a:t>Soft launch: released at the end of January to allow testing by Agricultural Commissioner staff and others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A8CB90-D185-48FD-B6CA-219341D7FA1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7" r="60368" b="73263"/>
          <a:stretch/>
        </p:blipFill>
        <p:spPr bwMode="auto">
          <a:xfrm>
            <a:off x="1060766" y="419907"/>
            <a:ext cx="1504950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BD3AD0-ECE3-4790-925C-6D1A62FA3C9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t="41898" r="36288" b="14768"/>
          <a:stretch/>
        </p:blipFill>
        <p:spPr bwMode="auto">
          <a:xfrm>
            <a:off x="6858000" y="2362200"/>
            <a:ext cx="2190750" cy="35661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308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3AA9334-6EBE-440B-83D4-AE4BE7D9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4AB061-F4F8-4AFF-9053-261C36ECFB91}"/>
              </a:ext>
            </a:extLst>
          </p:cNvPr>
          <p:cNvPicPr/>
          <p:nvPr/>
        </p:nvPicPr>
        <p:blipFill rotWithShape="1">
          <a:blip r:embed="rId2"/>
          <a:srcRect l="38984" t="33049" r="48386" b="18699"/>
          <a:stretch/>
        </p:blipFill>
        <p:spPr bwMode="auto">
          <a:xfrm>
            <a:off x="3462208" y="228600"/>
            <a:ext cx="2639275" cy="4545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30DD66-1450-489F-9575-D2C7810CF3D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805" y="228600"/>
            <a:ext cx="2639275" cy="45456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6B1A5772-B9FD-4930-8B88-1B250228E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026" y="2057400"/>
            <a:ext cx="7091172" cy="493151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Anonymous option</a:t>
            </a:r>
          </a:p>
          <a:p>
            <a:r>
              <a:rPr lang="en-US" dirty="0">
                <a:solidFill>
                  <a:schemeClr val="accent6"/>
                </a:solidFill>
              </a:rPr>
              <a:t>Individuals can track their cases</a:t>
            </a:r>
          </a:p>
          <a:p>
            <a:r>
              <a:rPr lang="en-US" dirty="0">
                <a:solidFill>
                  <a:schemeClr val="accent6"/>
                </a:solidFill>
              </a:rPr>
              <a:t>GPS functions, Picture and Video</a:t>
            </a:r>
          </a:p>
          <a:p>
            <a:r>
              <a:rPr lang="en-US" dirty="0">
                <a:solidFill>
                  <a:schemeClr val="accent6"/>
                </a:solidFill>
              </a:rPr>
              <a:t>Immediately received by CAC for investigation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2BC2345-54FA-4CA6-A1A7-B8FC86FCF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92" y="228600"/>
            <a:ext cx="2599394" cy="45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3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18CF5D-9C9B-4EB1-A510-D87E7379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14" y="-76200"/>
            <a:ext cx="7996428" cy="150230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2018 Fumigation Season…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1E8B14-3E69-4574-B971-A34CC4886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014" y="1752600"/>
            <a:ext cx="7091172" cy="493151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Fumigated acreage for pre-plant berries was down 25% from 2016 and 2017…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DE20B2F4-44B5-4F02-82E2-DE506408B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808666"/>
              </p:ext>
            </p:extLst>
          </p:nvPr>
        </p:nvGraphicFramePr>
        <p:xfrm>
          <a:off x="609600" y="2743200"/>
          <a:ext cx="799642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CDA538-8432-4F1F-AA7B-E95910A23FB0}"/>
              </a:ext>
            </a:extLst>
          </p:cNvPr>
          <p:cNvSpPr txBox="1"/>
          <p:nvPr/>
        </p:nvSpPr>
        <p:spPr>
          <a:xfrm>
            <a:off x="1905000" y="3352800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2,645 acres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EA71CC-468C-4B38-AACF-79DE9FAD4440}"/>
              </a:ext>
            </a:extLst>
          </p:cNvPr>
          <p:cNvSpPr txBox="1"/>
          <p:nvPr/>
        </p:nvSpPr>
        <p:spPr>
          <a:xfrm>
            <a:off x="5486400" y="4079857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2,027 acres</a:t>
            </a:r>
          </a:p>
        </p:txBody>
      </p:sp>
    </p:spTree>
    <p:extLst>
      <p:ext uri="{BB962C8B-B14F-4D97-AF65-F5344CB8AC3E}">
        <p14:creationId xmlns:p14="http://schemas.microsoft.com/office/powerpoint/2010/main" val="301497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BE89E08-F43F-4C3E-BF48-443568B60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414338"/>
            <a:ext cx="7996238" cy="15017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2018 Fumigation Season, continued…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F916BB25-28C9-4686-8F9F-781AEFA8C7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613160"/>
              </p:ext>
            </p:extLst>
          </p:nvPr>
        </p:nvGraphicFramePr>
        <p:xfrm>
          <a:off x="914400" y="2073275"/>
          <a:ext cx="7620000" cy="528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682529-A200-4DF5-A843-40B8DBDD40E1}"/>
              </a:ext>
            </a:extLst>
          </p:cNvPr>
          <p:cNvSpPr txBox="1"/>
          <p:nvPr/>
        </p:nvSpPr>
        <p:spPr>
          <a:xfrm>
            <a:off x="2057400" y="3048000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640,466</a:t>
            </a:r>
          </a:p>
        </p:txBody>
      </p:sp>
    </p:spTree>
    <p:extLst>
      <p:ext uri="{BB962C8B-B14F-4D97-AF65-F5344CB8AC3E}">
        <p14:creationId xmlns:p14="http://schemas.microsoft.com/office/powerpoint/2010/main" val="92679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6B02A0-B22C-4C8D-809E-6F2BE8E13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2" y="1905000"/>
            <a:ext cx="7503948" cy="5257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Chloropicrin rates per acre have increased since 2016… 1, 3-D rates per acre have decreased…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C905A5F-74A6-4B26-BBD6-E7A36EFD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081" y="253721"/>
            <a:ext cx="7996238" cy="15017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2018 Fumigation Season, continued…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1FF71266-B1EE-4920-8929-6150D89DEB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009548"/>
              </p:ext>
            </p:extLst>
          </p:nvPr>
        </p:nvGraphicFramePr>
        <p:xfrm>
          <a:off x="609600" y="2895600"/>
          <a:ext cx="7761808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3EAA9D-D8A0-4977-ACC1-44ED97A326B7}"/>
              </a:ext>
            </a:extLst>
          </p:cNvPr>
          <p:cNvSpPr txBox="1"/>
          <p:nvPr/>
        </p:nvSpPr>
        <p:spPr>
          <a:xfrm>
            <a:off x="2057400" y="360920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1EBC49-240D-46F9-9543-D2A5B165A717}"/>
              </a:ext>
            </a:extLst>
          </p:cNvPr>
          <p:cNvSpPr txBox="1"/>
          <p:nvPr/>
        </p:nvSpPr>
        <p:spPr>
          <a:xfrm>
            <a:off x="2738234" y="537318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66470D-F37E-4A2B-AA5F-CA233EC7571F}"/>
              </a:ext>
            </a:extLst>
          </p:cNvPr>
          <p:cNvSpPr txBox="1"/>
          <p:nvPr/>
        </p:nvSpPr>
        <p:spPr>
          <a:xfrm>
            <a:off x="4270732" y="3297033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284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35E6A7-010B-4B21-91BD-69EC2E1CC00A}"/>
              </a:ext>
            </a:extLst>
          </p:cNvPr>
          <p:cNvSpPr txBox="1"/>
          <p:nvPr/>
        </p:nvSpPr>
        <p:spPr>
          <a:xfrm>
            <a:off x="4953000" y="557767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299617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680087"/>
            <a:ext cx="8801100" cy="12782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Areas in need of improvement:</a:t>
            </a:r>
            <a:br>
              <a:rPr lang="en-US" sz="4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Communication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381000" y="2057400"/>
            <a:ext cx="3505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176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Continue to improve communication about posted buffer zones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6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Fieldworker crews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6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6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Neighbors</a:t>
            </a:r>
          </a:p>
          <a:p>
            <a:endParaRPr lang="en-US" sz="176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76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Ensure employees understand what buffer zone postings are and their purpose</a:t>
            </a:r>
          </a:p>
          <a:p>
            <a:r>
              <a:rPr lang="en-US" sz="176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76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76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Ensure your field supervisors know when a buffer zone has expired and when signs can be taken down to allow access to harvest areas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74E1ED-1A0F-4BF4-826C-2CBBA0FAD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99" y="2476500"/>
            <a:ext cx="5181599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886"/>
            <a:ext cx="8801100" cy="12782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Areas in need of improvement:</a:t>
            </a:r>
            <a:br>
              <a:rPr lang="en-US" sz="4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Communication (continued)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304800" y="1727199"/>
            <a:ext cx="2819400" cy="431800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Ensure adjacent operators receive notification at least 48 hours ahead that a buffer will be posted on their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Ensure employees and other persons stay outside posted buffer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Remember that employees or other persons are not allowed to walk through buffer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Buffer zones </a:t>
            </a:r>
            <a:r>
              <a:rPr lang="en-US" sz="16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CANNOT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be used as parking areas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0CA395-F221-4963-8829-30B9E9EAE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06974"/>
            <a:ext cx="5654998" cy="47272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002"/>
            <a:ext cx="8801100" cy="12782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Areas in need of improvement:</a:t>
            </a:r>
            <a:br>
              <a:rPr lang="en-US" sz="4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Be Proactive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09600" y="1649572"/>
            <a:ext cx="2640330" cy="64770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Anticipate potential problems and plan accordingly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Consider  alternative solutions to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 potential problems before they occur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you believe there is a risk of exposure to fieldworkers or other people nearby ask them to leave the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6F6570-3306-4857-B5BA-655077A54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08" y="1649572"/>
            <a:ext cx="4953000" cy="2841882"/>
          </a:xfrm>
          <a:prstGeom prst="rect">
            <a:avLst/>
          </a:prstGeom>
        </p:spPr>
      </p:pic>
      <p:pic>
        <p:nvPicPr>
          <p:cNvPr id="10" name="Picture 2" descr="C:\Users\AGC002\Desktop\Fumigation Pictures\9-3-16\DSCN0995.JPG">
            <a:extLst>
              <a:ext uri="{FF2B5EF4-FFF2-40B4-BE49-F238E27FC236}">
                <a16:creationId xmlns:a16="http://schemas.microsoft.com/office/drawing/2014/main" xmlns="" id="{E8F03267-C92A-4A1C-AF36-F0077F06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4008" y="4686086"/>
            <a:ext cx="4953000" cy="2841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767</TotalTime>
  <Words>666</Words>
  <Application>Microsoft Office PowerPoint</Application>
  <PresentationFormat>Custom</PresentationFormat>
  <Paragraphs>106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View</vt:lpstr>
      <vt:lpstr>PowerPoint Presentation</vt:lpstr>
      <vt:lpstr>  CASPIR</vt:lpstr>
      <vt:lpstr>PowerPoint Presentation</vt:lpstr>
      <vt:lpstr>2018 Fumigation Season…</vt:lpstr>
      <vt:lpstr>2018 Fumigation Season, continued…</vt:lpstr>
      <vt:lpstr>2018 Fumigation Season, continued…</vt:lpstr>
      <vt:lpstr>Areas in need of improvement: Communication </vt:lpstr>
      <vt:lpstr>Areas in need of improvement: Communication (continued)</vt:lpstr>
      <vt:lpstr>Areas in need of improvement: Be Proactive</vt:lpstr>
      <vt:lpstr>Areas in need of improvement: Be Proactive (continued)</vt:lpstr>
      <vt:lpstr>In-line (drip) fumigations…</vt:lpstr>
      <vt:lpstr>Chloropicrin – Additional Labeling Requirements</vt:lpstr>
      <vt:lpstr>Chloropicrin – Additional Labeling Requirements (continued)</vt:lpstr>
      <vt:lpstr>K-PAM HL – Fumigant crop termination on strawberries</vt:lpstr>
      <vt:lpstr>Pesticide Use Near  Schools  - 3 CCR  §6690-6692 </vt:lpstr>
      <vt:lpstr>Updated Pesticide Safety Information Series (PSIS)</vt:lpstr>
      <vt:lpstr>Questions??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Field Fumigation Update - SCC Ag Commissioner</dc:title>
  <dc:creator>Teresa Garbini</dc:creator>
  <cp:lastModifiedBy>UCCE</cp:lastModifiedBy>
  <cp:revision>77</cp:revision>
  <dcterms:created xsi:type="dcterms:W3CDTF">2019-02-07T11:07:57Z</dcterms:created>
  <dcterms:modified xsi:type="dcterms:W3CDTF">2019-02-26T16:39:43Z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2017-02-06T00:00:00Z</vt:filetime>
  </property>
  <property fmtid="{D5CDD505-2E9C-101B-9397-08002B2CF9AE}" pid="3" name="LastSaved">
    <vt:filetime>2019-02-07T00:00:00Z</vt:filetime>
  </property>
</Properties>
</file>