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480" r:id="rId2"/>
    <p:sldId id="481" r:id="rId3"/>
    <p:sldId id="440" r:id="rId4"/>
    <p:sldId id="460" r:id="rId5"/>
    <p:sldId id="469" r:id="rId6"/>
    <p:sldId id="488" r:id="rId7"/>
    <p:sldId id="474" r:id="rId8"/>
    <p:sldId id="461" r:id="rId9"/>
    <p:sldId id="483" r:id="rId10"/>
    <p:sldId id="484" r:id="rId11"/>
    <p:sldId id="489" r:id="rId12"/>
    <p:sldId id="482" r:id="rId13"/>
    <p:sldId id="453" r:id="rId14"/>
    <p:sldId id="470" r:id="rId15"/>
    <p:sldId id="472" r:id="rId16"/>
    <p:sldId id="454" r:id="rId17"/>
    <p:sldId id="465" r:id="rId18"/>
    <p:sldId id="473" r:id="rId19"/>
    <p:sldId id="464" r:id="rId20"/>
    <p:sldId id="455" r:id="rId21"/>
    <p:sldId id="485" r:id="rId22"/>
    <p:sldId id="490" r:id="rId23"/>
    <p:sldId id="466" r:id="rId24"/>
    <p:sldId id="491" r:id="rId25"/>
    <p:sldId id="463" r:id="rId26"/>
    <p:sldId id="452" r:id="rId27"/>
    <p:sldId id="294" r:id="rId28"/>
    <p:sldId id="475" r:id="rId29"/>
    <p:sldId id="476" r:id="rId30"/>
    <p:sldId id="467" r:id="rId31"/>
    <p:sldId id="290" r:id="rId32"/>
    <p:sldId id="478" r:id="rId33"/>
    <p:sldId id="442" r:id="rId34"/>
    <p:sldId id="468" r:id="rId35"/>
    <p:sldId id="487" r:id="rId36"/>
    <p:sldId id="479" r:id="rId37"/>
    <p:sldId id="443" r:id="rId38"/>
    <p:sldId id="493" r:id="rId39"/>
    <p:sldId id="457" r:id="rId4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5A2"/>
    <a:srgbClr val="00BCE7"/>
    <a:srgbClr val="969696"/>
    <a:srgbClr val="E4A800"/>
    <a:srgbClr val="FB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27" autoAdjust="0"/>
    <p:restoredTop sz="86486" autoAdjust="0"/>
  </p:normalViewPr>
  <p:slideViewPr>
    <p:cSldViewPr snapToGrid="0">
      <p:cViewPr varScale="1">
        <p:scale>
          <a:sx n="103" d="100"/>
          <a:sy n="103" d="100"/>
        </p:scale>
        <p:origin x="138" y="1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r">
              <a:defRPr sz="1200"/>
            </a:lvl1pPr>
          </a:lstStyle>
          <a:p>
            <a:fld id="{965D482B-C10D-4E77-8E79-5CBD46C246BA}" type="datetimeFigureOut">
              <a:rPr lang="en-US" smtClean="0"/>
              <a:t>3/13/2019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6" tIns="46588" rIns="93176" bIns="4658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3176" tIns="46588" rIns="93176" bIns="4658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4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r">
              <a:defRPr sz="1200"/>
            </a:lvl1pPr>
          </a:lstStyle>
          <a:p>
            <a:fld id="{40DB767A-5937-408A-97DA-4D41051B0E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01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5" indent="-174705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356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FFE47-F537-4F6E-A863-AC284967C83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680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FFE47-F537-4F6E-A863-AC284967C83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070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FFE47-F537-4F6E-A863-AC284967C83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089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FFE47-F537-4F6E-A863-AC284967C83F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70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5" indent="-174705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766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5" indent="-174705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774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5" indent="-174705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345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5" indent="-174705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940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5" indent="-174705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740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5" indent="-174705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497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5" indent="-174705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701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517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487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97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19" y="5212263"/>
            <a:ext cx="762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-260349"/>
            <a:ext cx="12192000" cy="6478269"/>
          </a:xfrm>
        </p:spPr>
        <p:txBody>
          <a:bodyPr lIns="457200" tIns="2514600" rtlCol="0" anchor="ctr">
            <a:normAutofit/>
          </a:bodyPr>
          <a:lstStyle>
            <a:lvl1pPr marL="0" indent="0">
              <a:buFontTx/>
              <a:buNone/>
              <a:defRPr>
                <a:solidFill>
                  <a:schemeClr val="tx2">
                    <a:lumMod val="6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95997"/>
            <a:ext cx="12192000" cy="615553"/>
          </a:xfrm>
          <a:prstGeom prst="rect">
            <a:avLst/>
          </a:prstGeom>
          <a:noFill/>
        </p:spPr>
        <p:txBody>
          <a:bodyPr lIns="457200" rIns="457200" bIns="0"/>
          <a:lstStyle>
            <a:lvl1pPr>
              <a:defRPr sz="4000" b="0" i="0" baseline="0">
                <a:solidFill>
                  <a:schemeClr val="tx2"/>
                </a:solidFill>
                <a:latin typeface="Arial"/>
                <a:cs typeface="Kievit Offc Pro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9201" y="-98855"/>
            <a:ext cx="3418704" cy="410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12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409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095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778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8511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5549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12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869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44053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222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381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344B702-9BB2-064C-B2B1-7E12F5662EEF}"/>
              </a:ext>
            </a:extLst>
          </p:cNvPr>
          <p:cNvSpPr txBox="1">
            <a:spLocks/>
          </p:cNvSpPr>
          <p:nvPr userDrawn="1"/>
        </p:nvSpPr>
        <p:spPr>
          <a:xfrm>
            <a:off x="11201667" y="8851493"/>
            <a:ext cx="1035495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2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9pPr>
          </a:lstStyle>
          <a:p>
            <a:fld id="{DF6CD61D-383B-8C4C-A586-A9FA29BEA8BE}" type="slidenum">
              <a:rPr lang="en-US" sz="1600" smtClean="0"/>
              <a:pPr/>
              <a:t>‹#›</a:t>
            </a:fld>
            <a:endParaRPr lang="en-US" sz="1600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42CE3FD-C76F-014B-BC62-FEDB91973CFB}"/>
              </a:ext>
            </a:extLst>
          </p:cNvPr>
          <p:cNvSpPr txBox="1">
            <a:spLocks/>
          </p:cNvSpPr>
          <p:nvPr userDrawn="1"/>
        </p:nvSpPr>
        <p:spPr>
          <a:xfrm>
            <a:off x="9720072" y="6179144"/>
            <a:ext cx="1508201" cy="486833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33" b="0" baseline="0" dirty="0">
                <a:solidFill>
                  <a:srgbClr val="BEB6AF"/>
                </a:solidFill>
              </a:rPr>
              <a:t>ucpath.ucanr.edu</a:t>
            </a:r>
            <a:endParaRPr lang="en-US" sz="1333" b="0" baseline="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0D119A42-4787-1843-9710-14A9AB10F11F}"/>
              </a:ext>
            </a:extLst>
          </p:cNvPr>
          <p:cNvSpPr txBox="1">
            <a:spLocks/>
          </p:cNvSpPr>
          <p:nvPr userDrawn="1"/>
        </p:nvSpPr>
        <p:spPr>
          <a:xfrm>
            <a:off x="11054906" y="6371168"/>
            <a:ext cx="1035495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2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9pPr>
          </a:lstStyle>
          <a:p>
            <a:fld id="{DF6CD61D-383B-8C4C-A586-A9FA29BEA8BE}" type="slidenum">
              <a:rPr lang="en-US" sz="1333" baseline="0" smtClean="0">
                <a:solidFill>
                  <a:srgbClr val="0070C0"/>
                </a:solidFill>
              </a:rPr>
              <a:pPr/>
              <a:t>‹#›</a:t>
            </a:fld>
            <a:endParaRPr lang="en-US" sz="1333" baseline="0" dirty="0">
              <a:solidFill>
                <a:srgbClr val="0070C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8458" y="-159440"/>
            <a:ext cx="3418704" cy="4100404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68" y="5934456"/>
            <a:ext cx="9046464" cy="7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8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457189" rtl="0" eaLnBrk="0" fontAlgn="base" hangingPunct="0">
        <a:spcBef>
          <a:spcPct val="0"/>
        </a:spcBef>
        <a:spcAft>
          <a:spcPct val="0"/>
        </a:spcAft>
        <a:defRPr sz="4267" b="1" kern="1200">
          <a:solidFill>
            <a:srgbClr val="0E55A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189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377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566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754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891" indent="-342891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32" indent="-28574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2971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160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349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5" Type="http://schemas.openxmlformats.org/officeDocument/2006/relationships/image" Target="../media/image13.png"/><Relationship Id="rId4" Type="http://schemas.openxmlformats.org/officeDocument/2006/relationships/hyperlink" Target="http://anrcs.ucanr.edu/isc/MFA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5" Type="http://schemas.openxmlformats.org/officeDocument/2006/relationships/image" Target="../media/image14.png"/><Relationship Id="rId4" Type="http://schemas.openxmlformats.org/officeDocument/2006/relationships/hyperlink" Target="https://atyourserviceonline.ucop.edu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hyperlink" Target="http://directdeposit.ucdavis.ed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ucpath.ucanr.edu/Training_Resource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aggiebuy.ucdavis.educhanging/" TargetMode="External"/><Relationship Id="rId2" Type="http://schemas.openxmlformats.org/officeDocument/2006/relationships/hyperlink" Target="http://anrcs.ucanr.edu/isc/MFA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mailto:ucpath@ucanr.edu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981E9-0DC0-4542-A291-EDFADA9AE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88" y="1320195"/>
            <a:ext cx="10972800" cy="4099944"/>
          </a:xfrm>
        </p:spPr>
        <p:txBody>
          <a:bodyPr/>
          <a:lstStyle/>
          <a:p>
            <a:pPr algn="ctr"/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UCPath</a:t>
            </a:r>
            <a:b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</a:t>
            </a:r>
            <a:b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 ANR UCCE</a:t>
            </a:r>
            <a:b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Presented by the BOC Kearney</a:t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February 2019</a:t>
            </a:r>
          </a:p>
        </p:txBody>
      </p:sp>
    </p:spTree>
    <p:extLst>
      <p:ext uri="{BB962C8B-B14F-4D97-AF65-F5344CB8AC3E}">
        <p14:creationId xmlns:p14="http://schemas.microsoft.com/office/powerpoint/2010/main" val="1146567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2" y="489779"/>
            <a:ext cx="9654073" cy="592572"/>
          </a:xfrm>
        </p:spPr>
        <p:txBody>
          <a:bodyPr/>
          <a:lstStyle/>
          <a:p>
            <a:r>
              <a:rPr lang="en-US" altLang="ja-JP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UCPath Schedule – Critical Dates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49077-A1A4-4930-AB82-F4F766BF8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2" y="1628153"/>
            <a:ext cx="10972800" cy="4349566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3100" dirty="0" err="1"/>
              <a:t>UCPath</a:t>
            </a:r>
            <a:r>
              <a:rPr lang="en-US" sz="3100" dirty="0"/>
              <a:t> conversion dates</a:t>
            </a:r>
          </a:p>
          <a:p>
            <a:pPr lvl="2"/>
            <a:r>
              <a:rPr lang="en-US" sz="3100" dirty="0"/>
              <a:t>3/1 - 3/10 – Monthly (Snapshot 3/2)</a:t>
            </a:r>
          </a:p>
          <a:p>
            <a:pPr lvl="2"/>
            <a:r>
              <a:rPr lang="en-US" sz="3100" dirty="0"/>
              <a:t>3/14 – 3/23  - Biweekly </a:t>
            </a:r>
            <a:r>
              <a:rPr lang="en-US" sz="3100"/>
              <a:t>(Snapshot </a:t>
            </a:r>
            <a:r>
              <a:rPr lang="en-US" sz="3100" dirty="0"/>
              <a:t>3/16)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PPS inactive after conversion</a:t>
            </a:r>
          </a:p>
          <a:p>
            <a:pPr lvl="2"/>
            <a:r>
              <a:rPr lang="en-US" sz="3100" dirty="0"/>
              <a:t>Last day to enter MO transactions – 3/1</a:t>
            </a:r>
          </a:p>
          <a:p>
            <a:pPr lvl="2"/>
            <a:r>
              <a:rPr lang="en-US" sz="3100" dirty="0"/>
              <a:t>Last day to enter BW transactions – 3/14</a:t>
            </a:r>
          </a:p>
          <a:p>
            <a:pPr marL="914377" lvl="2" indent="0">
              <a:buNone/>
            </a:pPr>
            <a:r>
              <a:rPr lang="en-US" sz="3100" dirty="0"/>
              <a:t>	</a:t>
            </a:r>
            <a:r>
              <a:rPr lang="en-US" sz="3100" dirty="0">
                <a:solidFill>
                  <a:srgbClr val="0070C0"/>
                </a:solidFill>
              </a:rPr>
              <a:t>Submit changes now to ensure timely entry</a:t>
            </a:r>
            <a:endParaRPr lang="en-US" dirty="0">
              <a:solidFill>
                <a:srgbClr val="0070C0"/>
              </a:solidFill>
            </a:endParaRPr>
          </a:p>
          <a:p>
            <a:pPr marL="457188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31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2" y="489779"/>
            <a:ext cx="9654073" cy="592572"/>
          </a:xfrm>
        </p:spPr>
        <p:txBody>
          <a:bodyPr/>
          <a:lstStyle/>
          <a:p>
            <a:r>
              <a:rPr lang="en-US" altLang="ja-JP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UCPath Schedule – Pay Dates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49077-A1A4-4930-AB82-F4F766BF8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24869"/>
            <a:ext cx="10428515" cy="3601693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en-US" sz="3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US" sz="3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UCPath</a:t>
            </a:r>
            <a:r>
              <a:rPr lang="en-US" sz="3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generated pay</a:t>
            </a:r>
          </a:p>
          <a:p>
            <a:pPr lvl="1">
              <a:lnSpc>
                <a:spcPct val="114000"/>
              </a:lnSpc>
            </a:pP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Issued </a:t>
            </a:r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1</a:t>
            </a:r>
            <a:r>
              <a:rPr lang="en-US" sz="27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employees paid monthly</a:t>
            </a:r>
          </a:p>
          <a:p>
            <a:pPr lvl="1">
              <a:lnSpc>
                <a:spcPct val="114000"/>
              </a:lnSpc>
            </a:pP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Issued </a:t>
            </a:r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3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employees paid bi-weekly</a:t>
            </a:r>
          </a:p>
          <a:p>
            <a:pPr lvl="0">
              <a:lnSpc>
                <a:spcPct val="114000"/>
              </a:lnSpc>
            </a:pPr>
            <a:r>
              <a:rPr lang="en-US" sz="3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Earnings statements available </a:t>
            </a:r>
            <a:r>
              <a:rPr lang="en-US" sz="3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day before payday </a:t>
            </a:r>
            <a:r>
              <a:rPr lang="en-US" sz="3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UCPath online. </a:t>
            </a:r>
          </a:p>
          <a:p>
            <a:pPr lvl="0">
              <a:lnSpc>
                <a:spcPct val="114000"/>
              </a:lnSpc>
            </a:pPr>
            <a:r>
              <a:rPr lang="en-US" sz="3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will be </a:t>
            </a:r>
            <a:r>
              <a:rPr lang="en-US" sz="3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changes to pay dates </a:t>
            </a:r>
          </a:p>
          <a:p>
            <a:pPr lvl="2"/>
            <a:endParaRPr lang="en-US" dirty="0"/>
          </a:p>
          <a:p>
            <a:pPr marL="457188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571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07" y="405466"/>
            <a:ext cx="10851469" cy="536926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Timing of Staffing Changes/Extensions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067" y="1142653"/>
            <a:ext cx="10302204" cy="5094374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When entry begins into UCPath (after conversion period)</a:t>
            </a:r>
          </a:p>
          <a:p>
            <a:pPr lvl="1">
              <a:lnSpc>
                <a:spcPct val="114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Monthly – Effective dates &gt; March 1 </a:t>
            </a:r>
          </a:p>
          <a:p>
            <a:pPr lvl="1">
              <a:lnSpc>
                <a:spcPct val="114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Biweekly -  Effective dates &gt; March 14</a:t>
            </a:r>
          </a:p>
          <a:p>
            <a:pPr>
              <a:lnSpc>
                <a:spcPct val="114000"/>
              </a:lnSpc>
            </a:pP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Planning ahead is critical!  </a:t>
            </a:r>
          </a:p>
          <a:p>
            <a:pPr lvl="1">
              <a:lnSpc>
                <a:spcPct val="114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New hires / resignations</a:t>
            </a:r>
          </a:p>
          <a:p>
            <a:pPr lvl="1">
              <a:lnSpc>
                <a:spcPct val="114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Salary actions</a:t>
            </a:r>
          </a:p>
          <a:p>
            <a:pPr lvl="1">
              <a:lnSpc>
                <a:spcPct val="114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Funding extensions/changes</a:t>
            </a:r>
          </a:p>
        </p:txBody>
      </p:sp>
    </p:spTree>
    <p:extLst>
      <p:ext uri="{BB962C8B-B14F-4D97-AF65-F5344CB8AC3E}">
        <p14:creationId xmlns:p14="http://schemas.microsoft.com/office/powerpoint/2010/main" val="3628481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53E78-BBEF-41AF-A8A0-5E1480E0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2881" y="2376813"/>
            <a:ext cx="6046237" cy="848271"/>
          </a:xfrm>
        </p:spPr>
        <p:txBody>
          <a:bodyPr/>
          <a:lstStyle/>
          <a:p>
            <a:r>
              <a:rPr lang="en-US" sz="60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What’s changing?</a:t>
            </a:r>
          </a:p>
        </p:txBody>
      </p:sp>
      <p:pic>
        <p:nvPicPr>
          <p:cNvPr id="6146" name="Picture 2" descr="Image result for changes">
            <a:extLst>
              <a:ext uri="{FF2B5EF4-FFF2-40B4-BE49-F238E27FC236}">
                <a16:creationId xmlns:a16="http://schemas.microsoft.com/office/drawing/2014/main" id="{A5B142E8-AE9C-4E10-ADCC-D7700A382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500" y="3530281"/>
            <a:ext cx="3442997" cy="180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299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6" y="422343"/>
            <a:ext cx="4204996" cy="557372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 ANR Changes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367" y="1748120"/>
            <a:ext cx="10972800" cy="3361759"/>
          </a:xfrm>
        </p:spPr>
        <p:txBody>
          <a:bodyPr/>
          <a:lstStyle/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Recognized as a UC “Business Unit”</a:t>
            </a:r>
          </a:p>
          <a:p>
            <a:pPr lvl="1" defTabSz="1219170">
              <a:buClr>
                <a:schemeClr val="tx1"/>
              </a:buClr>
              <a:defRPr/>
            </a:pPr>
            <a:r>
              <a:rPr lang="en-US" sz="2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other positive implications in UCOP budget</a:t>
            </a:r>
          </a:p>
          <a:p>
            <a:pPr marL="342265" indent="-342265"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Arial"/>
                <a:ea typeface="MS PGothic"/>
                <a:cs typeface="Arial"/>
              </a:rPr>
              <a:t>Decreased reliance on UC Davis for </a:t>
            </a:r>
            <a:r>
              <a:rPr lang="en-US" sz="3100" dirty="0">
                <a:latin typeface="Arial"/>
                <a:ea typeface="MS PGothic"/>
                <a:cs typeface="Arial"/>
              </a:rPr>
              <a:t>payroll </a:t>
            </a:r>
            <a:r>
              <a:rPr lang="en-US" sz="3100" dirty="0">
                <a:solidFill>
                  <a:schemeClr val="tx2"/>
                </a:solidFill>
                <a:latin typeface="Arial"/>
                <a:ea typeface="MS PGothic"/>
                <a:cs typeface="Arial"/>
              </a:rPr>
              <a:t>function</a:t>
            </a:r>
          </a:p>
          <a:p>
            <a:pPr marL="342265" indent="-342265"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Arial"/>
                <a:ea typeface="MS PGothic"/>
                <a:cs typeface="Arial"/>
              </a:rPr>
              <a:t>Increased reliance on UCPath for </a:t>
            </a:r>
            <a:r>
              <a:rPr lang="en-US" sz="3100" dirty="0">
                <a:latin typeface="Arial"/>
                <a:ea typeface="MS PGothic"/>
                <a:cs typeface="Arial"/>
              </a:rPr>
              <a:t>HR &amp; payroll-related</a:t>
            </a:r>
            <a:r>
              <a:rPr lang="en-US" sz="3100" dirty="0">
                <a:solidFill>
                  <a:srgbClr val="FF0000"/>
                </a:solidFill>
                <a:latin typeface="Arial"/>
                <a:ea typeface="MS PGothic"/>
                <a:cs typeface="Arial"/>
              </a:rPr>
              <a:t> </a:t>
            </a:r>
            <a:r>
              <a:rPr lang="en-US" sz="3100" dirty="0">
                <a:solidFill>
                  <a:schemeClr val="tx2"/>
                </a:solidFill>
                <a:latin typeface="Arial"/>
                <a:ea typeface="MS PGothic"/>
                <a:cs typeface="Arial"/>
              </a:rPr>
              <a:t>services</a:t>
            </a:r>
          </a:p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have its own Payroll Unit within BOCD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401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751" y="432926"/>
            <a:ext cx="7351640" cy="490805"/>
          </a:xfrm>
        </p:spPr>
        <p:txBody>
          <a:bodyPr/>
          <a:lstStyle/>
          <a:p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UCPath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Central Team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51" y="1198403"/>
            <a:ext cx="10972800" cy="4831336"/>
          </a:xfrm>
        </p:spPr>
        <p:txBody>
          <a:bodyPr/>
          <a:lstStyle/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Processing of transactions previously processed at UC Davis</a:t>
            </a:r>
          </a:p>
          <a:p>
            <a:pPr lvl="1" defTabSz="1219170">
              <a:buClr>
                <a:schemeClr val="tx1"/>
              </a:buClr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Garnishments</a:t>
            </a:r>
          </a:p>
          <a:p>
            <a:pPr lvl="1" defTabSz="1219170">
              <a:buClr>
                <a:schemeClr val="tx1"/>
              </a:buClr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Worker’s compensation</a:t>
            </a:r>
          </a:p>
          <a:p>
            <a:pPr lvl="1" defTabSz="1219170">
              <a:buClr>
                <a:schemeClr val="tx1"/>
              </a:buClr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Unemployment insurance transactions</a:t>
            </a:r>
          </a:p>
          <a:p>
            <a:pPr lvl="1" defTabSz="1219170">
              <a:buClr>
                <a:schemeClr val="tx1"/>
              </a:buClr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Other select functions</a:t>
            </a:r>
          </a:p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Paychecks will be issued from </a:t>
            </a:r>
            <a:r>
              <a:rPr lang="en-US" sz="3100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UCPath</a:t>
            </a: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Center</a:t>
            </a:r>
            <a:endParaRPr lang="en-US" sz="3100" strike="sngStrike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Direct resource for employees – Self Service</a:t>
            </a:r>
          </a:p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Support Team – Customer Service</a:t>
            </a:r>
          </a:p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AYSO replaced by UCPath Employee Portal</a:t>
            </a:r>
          </a:p>
          <a:p>
            <a:pPr marL="400041" lvl="1" indent="0" defTabSz="1219170">
              <a:buClr>
                <a:schemeClr val="tx1"/>
              </a:buClr>
              <a:buSzPct val="50000"/>
              <a:buNone/>
              <a:defRPr/>
            </a:pPr>
            <a:endParaRPr lang="en-US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72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980" y="390646"/>
            <a:ext cx="5483289" cy="542416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 ANR HR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179" y="1230217"/>
            <a:ext cx="8991368" cy="3500809"/>
          </a:xfrm>
        </p:spPr>
        <p:txBody>
          <a:bodyPr/>
          <a:lstStyle/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Continues to be responsible for all HR functions</a:t>
            </a:r>
          </a:p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New position management process to document approval of all positions (with RPM)</a:t>
            </a:r>
          </a:p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Assuming responsibility for entry of </a:t>
            </a:r>
            <a:r>
              <a:rPr lang="en-US" sz="3100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UCPath</a:t>
            </a: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transactions (e.g. new hires, pay changes, separations)</a:t>
            </a:r>
          </a:p>
          <a:p>
            <a:pPr marL="0" indent="0" defTabSz="1219170">
              <a:buClr>
                <a:schemeClr val="tx1"/>
              </a:buClr>
              <a:buNone/>
              <a:defRPr/>
            </a:pPr>
            <a:endParaRPr lang="en-US" sz="3100" dirty="0">
              <a:latin typeface="+mj-lt"/>
              <a:cs typeface="Arial" panose="020B0604020202020204" pitchFamily="34" charset="0"/>
            </a:endParaRPr>
          </a:p>
          <a:p>
            <a:pPr marL="0" indent="0" defTabSz="1219170">
              <a:buClr>
                <a:schemeClr val="tx1"/>
              </a:buClr>
              <a:buNone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41" lvl="1" indent="0" defTabSz="1219170">
              <a:buClr>
                <a:schemeClr val="tx1"/>
              </a:buClr>
              <a:buSzPct val="50000"/>
              <a:buNone/>
              <a:defRPr/>
            </a:pPr>
            <a:endParaRPr lang="en-US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681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401219"/>
            <a:ext cx="4895461" cy="513183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 ANR HR Changes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208" y="1135596"/>
            <a:ext cx="10972800" cy="4323507"/>
          </a:xfrm>
        </p:spPr>
        <p:txBody>
          <a:bodyPr/>
          <a:lstStyle/>
          <a:p>
            <a:pPr defTabSz="1219170">
              <a:buClr>
                <a:schemeClr val="tx1"/>
              </a:buClr>
              <a:buSzPct val="100000"/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New Forms to be introduced soon!</a:t>
            </a:r>
          </a:p>
          <a:p>
            <a:pPr lvl="1" defTabSz="1219170">
              <a:buClr>
                <a:schemeClr val="tx1"/>
              </a:buClr>
              <a:buSzPct val="100000"/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Expanded content / designed to meet UC Path needs</a:t>
            </a:r>
          </a:p>
          <a:p>
            <a:pPr marL="742315" lvl="1" indent="-285115" defTabSz="1219170">
              <a:buClr>
                <a:schemeClr val="tx1"/>
              </a:buClr>
              <a:buSzPct val="100000"/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ea typeface="MS PGothic"/>
                <a:cs typeface="Arial"/>
              </a:rPr>
              <a:t>Will replace SPR and </a:t>
            </a:r>
            <a:r>
              <a:rPr lang="en-US" sz="2700" dirty="0">
                <a:latin typeface="+mj-lt"/>
                <a:ea typeface="MS PGothic"/>
                <a:cs typeface="Arial"/>
              </a:rPr>
              <a:t>Payroll</a:t>
            </a:r>
            <a:r>
              <a:rPr lang="en-US" sz="2700" dirty="0">
                <a:solidFill>
                  <a:srgbClr val="FF0000"/>
                </a:solidFill>
                <a:latin typeface="+mj-lt"/>
                <a:ea typeface="MS PGothic"/>
                <a:cs typeface="Arial"/>
              </a:rPr>
              <a:t> </a:t>
            </a:r>
            <a:r>
              <a:rPr lang="en-US" sz="2700" dirty="0">
                <a:solidFill>
                  <a:schemeClr val="tx2"/>
                </a:solidFill>
                <a:latin typeface="+mj-lt"/>
                <a:ea typeface="MS PGothic"/>
                <a:cs typeface="Arial"/>
              </a:rPr>
              <a:t>Data Change Requests </a:t>
            </a:r>
            <a:endParaRPr lang="en-US" sz="2700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pPr lvl="1" defTabSz="1219170">
              <a:buClr>
                <a:schemeClr val="tx1"/>
              </a:buClr>
              <a:buSzPct val="100000"/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Position-driven </a:t>
            </a:r>
          </a:p>
          <a:p>
            <a:pPr lvl="1" defTabSz="1219170">
              <a:buClr>
                <a:schemeClr val="tx1"/>
              </a:buClr>
              <a:buSzPct val="100000"/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Potential for electronic routing and streamlining</a:t>
            </a:r>
          </a:p>
          <a:p>
            <a:pPr lvl="1" defTabSz="1219170">
              <a:buClr>
                <a:schemeClr val="tx1"/>
              </a:buClr>
              <a:buSzPct val="100000"/>
              <a:defRPr/>
            </a:pPr>
            <a:endParaRPr lang="en-US" sz="2700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pPr lvl="1" defTabSz="1219170">
              <a:buClr>
                <a:schemeClr val="tx1"/>
              </a:buClr>
              <a:buSzPct val="100000"/>
              <a:defRPr/>
            </a:pPr>
            <a:endParaRPr lang="en-US" sz="3100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pPr marL="400041" lvl="1" indent="0" algn="ctr" defTabSz="1219170">
              <a:buClr>
                <a:schemeClr val="tx1"/>
              </a:buClr>
              <a:buSzPct val="50000"/>
              <a:buNone/>
              <a:defRPr/>
            </a:pPr>
            <a:r>
              <a:rPr lang="en-US" sz="3100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Samples, details and instructions closer to go-live</a:t>
            </a:r>
          </a:p>
          <a:p>
            <a:pPr marL="400041" lvl="1" indent="0" defTabSz="1219170">
              <a:buClr>
                <a:schemeClr val="tx1"/>
              </a:buClr>
              <a:buSzPct val="50000"/>
              <a:buNone/>
              <a:defRPr/>
            </a:pPr>
            <a:endParaRPr lang="en-US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Image result for forms">
            <a:extLst>
              <a:ext uri="{FF2B5EF4-FFF2-40B4-BE49-F238E27FC236}">
                <a16:creationId xmlns:a16="http://schemas.microsoft.com/office/drawing/2014/main" id="{3E95E028-6971-4D14-9BE2-A94A9D0E7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567" y="1670180"/>
            <a:ext cx="2311270" cy="231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83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457200"/>
            <a:ext cx="5486400" cy="550507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 ANR HR Changes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208" y="1424846"/>
            <a:ext cx="9190653" cy="3770006"/>
          </a:xfrm>
        </p:spPr>
        <p:txBody>
          <a:bodyPr/>
          <a:lstStyle/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Staff recruitment process</a:t>
            </a: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ea typeface="MS PGothic"/>
                <a:cs typeface="Arial"/>
              </a:rPr>
              <a:t>CATS being replaced by TAM (Talent Acquisition Management </a:t>
            </a:r>
            <a:r>
              <a:rPr lang="en-US" sz="2700" dirty="0">
                <a:latin typeface="+mj-lt"/>
                <a:ea typeface="MS PGothic"/>
                <a:cs typeface="Arial"/>
              </a:rPr>
              <a:t>System</a:t>
            </a:r>
            <a:r>
              <a:rPr lang="en-US" sz="2700" dirty="0">
                <a:solidFill>
                  <a:schemeClr val="tx2"/>
                </a:solidFill>
                <a:latin typeface="+mj-lt"/>
                <a:ea typeface="MS PGothic"/>
                <a:cs typeface="Arial"/>
              </a:rPr>
              <a:t>) in April 2019</a:t>
            </a:r>
          </a:p>
          <a:p>
            <a:pPr lvl="1" defTabSz="1219170">
              <a:buClr>
                <a:schemeClr val="tx1"/>
              </a:buClr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Tools and training will be available for hiring managers </a:t>
            </a:r>
          </a:p>
          <a:p>
            <a:pPr marL="513715" indent="-457200" defTabSz="1219170">
              <a:buClr>
                <a:schemeClr val="tx1"/>
              </a:buClr>
              <a:defRPr/>
            </a:pPr>
            <a:r>
              <a:rPr lang="en-US" sz="3100" dirty="0" err="1">
                <a:latin typeface="+mj-lt"/>
                <a:ea typeface="MS PGothic"/>
                <a:cs typeface="Arial"/>
              </a:rPr>
              <a:t>ePerformance</a:t>
            </a:r>
            <a:r>
              <a:rPr lang="en-US" sz="3100" dirty="0">
                <a:latin typeface="+mj-lt"/>
                <a:ea typeface="MS PGothic"/>
                <a:cs typeface="Arial"/>
              </a:rPr>
              <a:t> System</a:t>
            </a:r>
          </a:p>
          <a:p>
            <a:pPr marL="914388" lvl="1" indent="-457200" defTabSz="1219170">
              <a:buClr>
                <a:schemeClr val="tx1"/>
              </a:buClr>
              <a:defRPr/>
            </a:pPr>
            <a:r>
              <a:rPr lang="en-US" sz="27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Expected to be implemented in Spring 2020 for Staff Performance Appraisals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24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94" y="357028"/>
            <a:ext cx="6192416" cy="538710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BOC Payroll Unit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95738"/>
            <a:ext cx="11286931" cy="5054488"/>
          </a:xfrm>
        </p:spPr>
        <p:txBody>
          <a:bodyPr/>
          <a:lstStyle/>
          <a:p>
            <a:pPr marL="856615" lvl="1" indent="-457200" defTabSz="121917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Payroll function for Advisors and staff already consolidated and transitioned to the BOCD</a:t>
            </a:r>
            <a:endParaRPr lang="en-US" dirty="0">
              <a:ea typeface="MS PGothic"/>
              <a:cs typeface="Arial"/>
            </a:endParaRPr>
          </a:p>
          <a:p>
            <a:pPr marL="856615" lvl="1" indent="-457200" defTabSz="1219170">
              <a:buClr>
                <a:schemeClr val="tx1"/>
              </a:buClr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Financial control approval of positions as proposed by hiring manager will route through BOC (similar to SPR now)</a:t>
            </a:r>
          </a:p>
          <a:p>
            <a:pPr marL="856615" lvl="1" indent="-457200" defTabSz="121917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Review of pay reports for accuracy</a:t>
            </a:r>
          </a:p>
          <a:p>
            <a:pPr marL="856615" lvl="1" indent="-457200" defTabSz="121917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BOCD’s new Payroll Team</a:t>
            </a:r>
          </a:p>
          <a:p>
            <a:pPr marL="1256665" lvl="2" indent="-457200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Payroll Manager Anne Scott , new analyst position, 2 payroll processors Veronica Geiger and Will Moua</a:t>
            </a:r>
          </a:p>
          <a:p>
            <a:pPr marL="1256665" lvl="2" indent="-457200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Serve as ANR Central Payroll team, assuming functions previously performed by UC Davis Payroll</a:t>
            </a:r>
            <a:endParaRPr lang="en-US" sz="2700" strike="sngStrike" dirty="0">
              <a:latin typeface="+mj-lt"/>
              <a:ea typeface="MS P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3465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1119F-A507-4D11-A3EF-D72337AF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57" y="209852"/>
            <a:ext cx="10972800" cy="1143000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 of small-group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A07D4-BBDC-4D9A-82A4-FF9A84E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352852"/>
            <a:ext cx="10017967" cy="3816351"/>
          </a:xfrm>
        </p:spPr>
        <p:txBody>
          <a:bodyPr/>
          <a:lstStyle/>
          <a:p>
            <a:r>
              <a:rPr lang="en-US" sz="3100" dirty="0"/>
              <a:t>Review information provided previously from other sources</a:t>
            </a:r>
          </a:p>
          <a:p>
            <a:r>
              <a:rPr lang="en-US" sz="3100" dirty="0"/>
              <a:t>Identify action items for all UC ANR employees</a:t>
            </a:r>
          </a:p>
          <a:p>
            <a:r>
              <a:rPr lang="en-US" sz="3100" dirty="0"/>
              <a:t>Provide opportunity to ask questions regarding your county’s specific issues</a:t>
            </a:r>
          </a:p>
          <a:p>
            <a:r>
              <a:rPr lang="en-US" sz="3100" dirty="0"/>
              <a:t>Ensure each county has toolkit to transition successfully into </a:t>
            </a:r>
            <a:r>
              <a:rPr lang="en-US" sz="3100" dirty="0" err="1"/>
              <a:t>UCPath</a:t>
            </a:r>
            <a:endParaRPr lang="en-US" sz="31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0EECBD-6701-40FC-928D-9CA69B02A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6308" y="3261027"/>
            <a:ext cx="2085465" cy="218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60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04" y="467460"/>
            <a:ext cx="9271518" cy="334972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BOCK Account Management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004" y="1267517"/>
            <a:ext cx="10972800" cy="4123349"/>
          </a:xfrm>
        </p:spPr>
        <p:txBody>
          <a:bodyPr/>
          <a:lstStyle/>
          <a:p>
            <a:pPr marL="342265" indent="-342265" defTabSz="1219170">
              <a:buClr>
                <a:schemeClr val="tx1"/>
              </a:buClr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Salary Expense Transfers (SETs) replaced by  “Direct Retro” actions</a:t>
            </a:r>
            <a:endParaRPr lang="en-US">
              <a:ea typeface="MS PGothic"/>
              <a:cs typeface="Arial"/>
            </a:endParaRP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Submit all SETs by 4/30/19</a:t>
            </a: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For pay periods after March 1, Direct Retros will be required</a:t>
            </a:r>
          </a:p>
          <a:p>
            <a:pPr marL="342265" indent="-342265" defTabSz="1219170">
              <a:buClr>
                <a:schemeClr val="tx1"/>
              </a:buClr>
              <a:defRPr/>
            </a:pPr>
            <a:r>
              <a:rPr lang="en-US" sz="3100" dirty="0">
                <a:ea typeface="MS PGothic"/>
                <a:cs typeface="Arial"/>
              </a:rPr>
              <a:t>PPS to become ‘read only’ after UCPath go-live</a:t>
            </a:r>
          </a:p>
          <a:p>
            <a:pPr marL="342265" indent="-342265" defTabSz="1219170">
              <a:buClr>
                <a:schemeClr val="tx1"/>
              </a:buClr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Review of staff appointments critical</a:t>
            </a:r>
          </a:p>
          <a:p>
            <a:pPr marL="342265" indent="-342265" defTabSz="1219170">
              <a:buClr>
                <a:schemeClr val="tx1"/>
              </a:buClr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BOCK is currently reviewing all business processes</a:t>
            </a:r>
          </a:p>
          <a:p>
            <a:pPr marL="342265" indent="-342265" defTabSz="1219170">
              <a:buClr>
                <a:schemeClr val="tx1"/>
              </a:buClr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New reports being designed by UCPath teams</a:t>
            </a: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Payroll reports will no longer available in FIS DS (e.g. 339)</a:t>
            </a:r>
            <a:endParaRPr lang="en-US" sz="2300">
              <a:latin typeface="+mj-lt"/>
              <a:ea typeface="MS PGothic"/>
              <a:cs typeface="Arial"/>
            </a:endParaRPr>
          </a:p>
          <a:p>
            <a:pPr marL="0" indent="0" defTabSz="1219170">
              <a:buClr>
                <a:schemeClr val="tx1"/>
              </a:buClr>
              <a:buNone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defTabSz="1219170">
              <a:buClr>
                <a:schemeClr val="tx1"/>
              </a:buClr>
              <a:buNone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1219170">
              <a:buClr>
                <a:schemeClr val="tx1"/>
              </a:buClr>
              <a:buNone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6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19" y="443779"/>
            <a:ext cx="7825273" cy="479952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BOCK as your UCCE Fiscal Officer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319" y="1101585"/>
            <a:ext cx="10972800" cy="4925991"/>
          </a:xfrm>
        </p:spPr>
        <p:txBody>
          <a:bodyPr/>
          <a:lstStyle/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0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In UC ANR Admin and SW programs</a:t>
            </a:r>
          </a:p>
          <a:p>
            <a:pPr marL="857230" lvl="1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Business Managers are Account Managers (fiscal officers)</a:t>
            </a:r>
          </a:p>
          <a:p>
            <a:pPr marL="857230" lvl="1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Access to all systems</a:t>
            </a:r>
          </a:p>
          <a:p>
            <a:pPr marL="857230" lvl="1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Monitor staffing levels and budgets</a:t>
            </a:r>
          </a:p>
          <a:p>
            <a:pPr marL="456565" indent="-456565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000" dirty="0">
                <a:solidFill>
                  <a:schemeClr val="tx2"/>
                </a:solidFill>
                <a:latin typeface="+mj-lt"/>
                <a:ea typeface="MS PGothic"/>
                <a:cs typeface="Arial"/>
              </a:rPr>
              <a:t>UCCE has unique structure - </a:t>
            </a:r>
            <a:r>
              <a:rPr lang="en-US" sz="3000" dirty="0">
                <a:solidFill>
                  <a:srgbClr val="0070C0"/>
                </a:solidFill>
                <a:latin typeface="+mj-lt"/>
                <a:ea typeface="MS PGothic"/>
                <a:cs typeface="Arial"/>
              </a:rPr>
              <a:t>BOCK is your Business Manager/Fiscal Officer and is responsible for</a:t>
            </a:r>
          </a:p>
          <a:p>
            <a:pPr marL="856615" lvl="1" indent="-456565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+mj-lt"/>
                <a:ea typeface="MS PGothic"/>
                <a:cs typeface="Arial"/>
              </a:rPr>
              <a:t>KFS/Decision Support transaction entry</a:t>
            </a:r>
          </a:p>
          <a:p>
            <a:pPr marL="857230" lvl="1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Review of documents submitted by PIs/CDs</a:t>
            </a:r>
          </a:p>
          <a:p>
            <a:pPr marL="857230" lvl="1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Internal controls</a:t>
            </a:r>
          </a:p>
          <a:p>
            <a:pPr marL="857230" lvl="1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UC policy compliance</a:t>
            </a:r>
          </a:p>
        </p:txBody>
      </p:sp>
    </p:spTree>
    <p:extLst>
      <p:ext uri="{BB962C8B-B14F-4D97-AF65-F5344CB8AC3E}">
        <p14:creationId xmlns:p14="http://schemas.microsoft.com/office/powerpoint/2010/main" val="3948642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19" y="443779"/>
            <a:ext cx="7825273" cy="479952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BOCK as your UCCE Fiscal Officer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319" y="1362843"/>
            <a:ext cx="9234195" cy="3722342"/>
          </a:xfrm>
        </p:spPr>
        <p:txBody>
          <a:bodyPr/>
          <a:lstStyle/>
          <a:p>
            <a:pPr marL="457189" lvl="0" indent="-457189" defTabSz="1219170">
              <a:buClr>
                <a:prstClr val="black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rgbClr val="000000"/>
                </a:solidFill>
                <a:cs typeface="Arial" panose="020B0604020202020204" pitchFamily="34" charset="0"/>
              </a:rPr>
              <a:t>Documentation still originates in UCCE</a:t>
            </a:r>
          </a:p>
          <a:p>
            <a:pPr marL="457189" lvl="0" indent="-457189" defTabSz="1219170">
              <a:buClr>
                <a:prstClr val="black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rgbClr val="000000"/>
                </a:solidFill>
                <a:cs typeface="Arial" panose="020B0604020202020204" pitchFamily="34" charset="0"/>
              </a:rPr>
              <a:t>Continues to be routed through BOCK</a:t>
            </a:r>
          </a:p>
          <a:p>
            <a:pPr marL="457189" indent="-457189" defTabSz="1219170">
              <a:buClr>
                <a:prstClr val="black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rgbClr val="000000"/>
                </a:solidFill>
                <a:cs typeface="Arial" panose="020B0604020202020204" pitchFamily="34" charset="0"/>
              </a:rPr>
              <a:t>Structure is no different than before</a:t>
            </a:r>
          </a:p>
          <a:p>
            <a:pPr marL="457189" lvl="0" indent="-457189" defTabSz="1219170">
              <a:buClr>
                <a:prstClr val="black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rgbClr val="000000"/>
                </a:solidFill>
                <a:cs typeface="Arial" panose="020B0604020202020204" pitchFamily="34" charset="0"/>
              </a:rPr>
              <a:t>Adaptations being made to new processes in UCPath</a:t>
            </a:r>
          </a:p>
          <a:p>
            <a:pPr marL="457189" lvl="0" indent="-457189" defTabSz="1219170">
              <a:buClr>
                <a:prstClr val="black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rgbClr val="000000"/>
                </a:solidFill>
                <a:cs typeface="Arial" panose="020B0604020202020204" pitchFamily="34" charset="0"/>
              </a:rPr>
              <a:t>Awareness of uniqueness important</a:t>
            </a:r>
          </a:p>
        </p:txBody>
      </p:sp>
    </p:spTree>
    <p:extLst>
      <p:ext uri="{BB962C8B-B14F-4D97-AF65-F5344CB8AC3E}">
        <p14:creationId xmlns:p14="http://schemas.microsoft.com/office/powerpoint/2010/main" val="2205213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04" y="261259"/>
            <a:ext cx="10258097" cy="550506"/>
          </a:xfrm>
        </p:spPr>
        <p:txBody>
          <a:bodyPr/>
          <a:lstStyle/>
          <a:p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UCCE Office Responsibilities</a:t>
            </a:r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004" y="980646"/>
            <a:ext cx="10972800" cy="4216505"/>
          </a:xfrm>
        </p:spPr>
        <p:txBody>
          <a:bodyPr/>
          <a:lstStyle/>
          <a:p>
            <a:pPr marL="342265" indent="-342265" defTabSz="1219170">
              <a:buClr>
                <a:schemeClr val="tx1"/>
              </a:buClr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New Hires – plan ahead </a:t>
            </a:r>
            <a:endParaRPr lang="en-US" sz="3100" dirty="0">
              <a:latin typeface="+mj-lt"/>
              <a:cs typeface="Arial" panose="020B0604020202020204" pitchFamily="34" charset="0"/>
            </a:endParaRP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Employees cannot start working prior to ANR HR &amp; </a:t>
            </a:r>
            <a:r>
              <a:rPr lang="en-US" sz="2700" dirty="0" err="1">
                <a:latin typeface="+mj-lt"/>
                <a:ea typeface="MS PGothic"/>
                <a:cs typeface="Arial"/>
              </a:rPr>
              <a:t>UCPath</a:t>
            </a:r>
            <a:r>
              <a:rPr lang="en-US" sz="2700" dirty="0">
                <a:latin typeface="+mj-lt"/>
                <a:ea typeface="MS PGothic"/>
                <a:cs typeface="Arial"/>
              </a:rPr>
              <a:t> Center’s completion of documentation process</a:t>
            </a: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Allow 3-5 days minimum – submit documentation early</a:t>
            </a: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Early start of employees working prior to record being in UCPath will result in being out-of-compliance with policy – requires financial damage payments!</a:t>
            </a:r>
          </a:p>
          <a:p>
            <a:pPr marL="342274" indent="-285115" defTabSz="1219170">
              <a:buClr>
                <a:schemeClr val="tx1"/>
              </a:buClr>
              <a:defRPr/>
            </a:pPr>
            <a:r>
              <a:rPr lang="en-US" sz="3100" dirty="0">
                <a:latin typeface="+mj-lt"/>
                <a:ea typeface="MS PGothic"/>
                <a:cs typeface="Arial"/>
              </a:rPr>
              <a:t>Notify BOC of terminations/resignations promptly to avoid overpayments</a:t>
            </a:r>
          </a:p>
          <a:p>
            <a:pPr marL="457188" lvl="1" indent="0" defTabSz="1219170">
              <a:buClr>
                <a:schemeClr val="tx1"/>
              </a:buClr>
              <a:buNone/>
              <a:defRPr/>
            </a:pPr>
            <a:endParaRPr lang="en-US" sz="2700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338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04" y="261259"/>
            <a:ext cx="10258097" cy="550506"/>
          </a:xfrm>
        </p:spPr>
        <p:txBody>
          <a:bodyPr/>
          <a:lstStyle/>
          <a:p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UCCE Office Responsibilities</a:t>
            </a:r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004" y="980646"/>
            <a:ext cx="10972800" cy="4757545"/>
          </a:xfrm>
        </p:spPr>
        <p:txBody>
          <a:bodyPr/>
          <a:lstStyle/>
          <a:p>
            <a:pPr defTabSz="1219170">
              <a:buClr>
                <a:schemeClr val="tx1"/>
              </a:buClr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Timesheet Review</a:t>
            </a: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Length of time to review/approve in time reporting system shortened</a:t>
            </a: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Submission by BW employee and approval by supervisor critical - </a:t>
            </a:r>
            <a:r>
              <a:rPr lang="en-US" dirty="0">
                <a:latin typeface="+mj-lt"/>
                <a:ea typeface="MS PGothic"/>
                <a:cs typeface="Arial"/>
              </a:rPr>
              <a:t>no submission/approval, no pay!</a:t>
            </a:r>
          </a:p>
          <a:p>
            <a:pPr marL="742315" lvl="1" indent="-285115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Monthly employees will continue receiving pay until appointment end date or termination date entered – be aware that termination documentation is critical</a:t>
            </a:r>
          </a:p>
          <a:p>
            <a:pPr marL="457200" lvl="1" indent="0" defTabSz="1219170">
              <a:buClr>
                <a:schemeClr val="tx1"/>
              </a:buClr>
              <a:buNone/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Extensions</a:t>
            </a:r>
          </a:p>
          <a:p>
            <a:pPr marL="914400" lvl="1" indent="-457200" defTabSz="1219170">
              <a:buClr>
                <a:schemeClr val="tx1"/>
              </a:buClr>
              <a:defRPr/>
            </a:pPr>
            <a:r>
              <a:rPr lang="en-US" sz="2700" dirty="0">
                <a:latin typeface="+mj-lt"/>
                <a:ea typeface="MS PGothic"/>
                <a:cs typeface="Arial"/>
              </a:rPr>
              <a:t>Project through 5/31/19 and submit documentation pre go-live if possible (target by 2/15/19)</a:t>
            </a:r>
          </a:p>
          <a:p>
            <a:pPr marL="0" indent="0" defTabSz="1219170">
              <a:buClr>
                <a:schemeClr val="tx1"/>
              </a:buClr>
              <a:buNone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0900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05" y="420807"/>
            <a:ext cx="5306008" cy="568238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What’s </a:t>
            </a:r>
            <a:r>
              <a:rPr lang="en-US" sz="4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NOT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changing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55" y="1258187"/>
            <a:ext cx="10972800" cy="3183184"/>
          </a:xfrm>
        </p:spPr>
        <p:txBody>
          <a:bodyPr/>
          <a:lstStyle/>
          <a:p>
            <a:pPr marL="456565" indent="-456565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ea typeface="MS PGothic"/>
                <a:cs typeface="Arial"/>
              </a:rPr>
              <a:t>Time Report</a:t>
            </a:r>
            <a:r>
              <a:rPr lang="en-US" sz="3100" dirty="0">
                <a:latin typeface="+mj-lt"/>
                <a:ea typeface="MS PGothic"/>
                <a:cs typeface="Arial"/>
              </a:rPr>
              <a:t>ing</a:t>
            </a:r>
            <a:r>
              <a:rPr lang="en-US" sz="3100" dirty="0">
                <a:solidFill>
                  <a:schemeClr val="tx2"/>
                </a:solidFill>
                <a:latin typeface="+mj-lt"/>
                <a:ea typeface="MS PGothic"/>
                <a:cs typeface="Arial"/>
              </a:rPr>
              <a:t> System (TRS) - 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MS PGothic"/>
                <a:cs typeface="Arial"/>
              </a:rPr>
              <a:t>upgrade may result in minor changes</a:t>
            </a:r>
            <a:endParaRPr lang="en-US" sz="2400" dirty="0"/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Academic recruitment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Academic merit and promotion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AggieTravel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AggieBuy </a:t>
            </a:r>
          </a:p>
          <a:p>
            <a:pPr marL="0" indent="0" defTabSz="1219170">
              <a:buClr>
                <a:schemeClr val="tx1"/>
              </a:buClr>
              <a:buNone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187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53E78-BBEF-41AF-A8A0-5E1480E0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017" y="2311701"/>
            <a:ext cx="9599169" cy="1037456"/>
          </a:xfrm>
        </p:spPr>
        <p:txBody>
          <a:bodyPr/>
          <a:lstStyle/>
          <a:p>
            <a:r>
              <a:rPr lang="en-US" sz="60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What you can do to prepare</a:t>
            </a:r>
          </a:p>
        </p:txBody>
      </p:sp>
      <p:pic>
        <p:nvPicPr>
          <p:cNvPr id="8194" name="Picture 2" descr="Image result for prepare">
            <a:extLst>
              <a:ext uri="{FF2B5EF4-FFF2-40B4-BE49-F238E27FC236}">
                <a16:creationId xmlns:a16="http://schemas.microsoft.com/office/drawing/2014/main" id="{6DE7AC29-1495-4BB4-852F-55E85D2B5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0"/>
          <a:stretch/>
        </p:blipFill>
        <p:spPr bwMode="auto">
          <a:xfrm>
            <a:off x="4446425" y="3429000"/>
            <a:ext cx="3547133" cy="211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457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7D0BFE64-183D-6143-8600-5EE2C966F2B9}"/>
              </a:ext>
            </a:extLst>
          </p:cNvPr>
          <p:cNvSpPr txBox="1"/>
          <p:nvPr/>
        </p:nvSpPr>
        <p:spPr>
          <a:xfrm>
            <a:off x="1303029" y="1503718"/>
            <a:ext cx="9585942" cy="4558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3100" b="1" dirty="0"/>
              <a:t>Enroll in Duo </a:t>
            </a:r>
            <a:br>
              <a:rPr lang="en-US" sz="3100" b="1" dirty="0"/>
            </a:br>
            <a:r>
              <a:rPr lang="en-US" sz="2500" dirty="0"/>
              <a:t>Every employee is required to have multifactor authentication </a:t>
            </a:r>
          </a:p>
          <a:p>
            <a:pPr>
              <a:lnSpc>
                <a:spcPct val="114000"/>
              </a:lnSpc>
            </a:pPr>
            <a:r>
              <a:rPr lang="en-US" sz="2500" dirty="0"/>
              <a:t>To enroll in Duo, go to </a:t>
            </a:r>
            <a:r>
              <a:rPr lang="en-US" sz="2500" b="1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anrcs.ucanr.edu/isc/MFA</a:t>
            </a:r>
            <a:r>
              <a:rPr lang="en-US" sz="2500" dirty="0"/>
              <a:t>. </a:t>
            </a:r>
          </a:p>
          <a:p>
            <a:pPr>
              <a:lnSpc>
                <a:spcPct val="114000"/>
              </a:lnSpc>
            </a:pPr>
            <a:r>
              <a:rPr lang="en-US" sz="2500" dirty="0"/>
              <a:t> 	Allows access to current Davis/ANR systems</a:t>
            </a:r>
          </a:p>
          <a:p>
            <a:pPr>
              <a:lnSpc>
                <a:spcPct val="114000"/>
              </a:lnSpc>
            </a:pPr>
            <a:r>
              <a:rPr lang="en-US" sz="2500" dirty="0"/>
              <a:t>	Access to time cards will be denied unless employee enrolls 	</a:t>
            </a:r>
          </a:p>
          <a:p>
            <a:pPr>
              <a:lnSpc>
                <a:spcPct val="114000"/>
              </a:lnSpc>
            </a:pPr>
            <a:r>
              <a:rPr lang="en-US" sz="2500" dirty="0"/>
              <a:t>Uses smart phone, tablet or land line for MFA</a:t>
            </a:r>
          </a:p>
          <a:p>
            <a:pPr>
              <a:lnSpc>
                <a:spcPct val="114000"/>
              </a:lnSpc>
            </a:pPr>
            <a:r>
              <a:rPr lang="en-US" sz="2500" dirty="0"/>
              <a:t>Tokens available for purchase from AggieBuy</a:t>
            </a:r>
          </a:p>
          <a:p>
            <a:pPr>
              <a:lnSpc>
                <a:spcPct val="114000"/>
              </a:lnSpc>
            </a:pPr>
            <a:r>
              <a:rPr lang="en-US" sz="2500" dirty="0"/>
              <a:t>Contact help@ucanr.edu for IT assistance</a:t>
            </a:r>
          </a:p>
          <a:p>
            <a:pPr algn="ctr">
              <a:lnSpc>
                <a:spcPct val="114000"/>
              </a:lnSpc>
            </a:pPr>
            <a:r>
              <a:rPr lang="en-US" sz="2500" dirty="0">
                <a:solidFill>
                  <a:srgbClr val="FF0000"/>
                </a:solidFill>
              </a:rPr>
              <a:t>DEADLINE FOR ENROLLMENT EXTENDED TO MARCH 31</a:t>
            </a:r>
          </a:p>
          <a:p>
            <a:pPr>
              <a:lnSpc>
                <a:spcPct val="114000"/>
              </a:lnSpc>
            </a:pPr>
            <a:endParaRPr lang="en-US" sz="25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7B11BEC-85B5-404A-B690-67A6222FC48A}"/>
              </a:ext>
            </a:extLst>
          </p:cNvPr>
          <p:cNvGrpSpPr/>
          <p:nvPr/>
        </p:nvGrpSpPr>
        <p:grpSpPr>
          <a:xfrm>
            <a:off x="509551" y="1211331"/>
            <a:ext cx="583337" cy="595995"/>
            <a:chOff x="997047" y="2243654"/>
            <a:chExt cx="583337" cy="59599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DB628E89-0F87-D241-A7BA-0C05C75E0E74}"/>
                </a:ext>
              </a:extLst>
            </p:cNvPr>
            <p:cNvSpPr/>
            <p:nvPr/>
          </p:nvSpPr>
          <p:spPr>
            <a:xfrm>
              <a:off x="997047" y="2256312"/>
              <a:ext cx="583337" cy="583337"/>
            </a:xfrm>
            <a:prstGeom prst="ellipse">
              <a:avLst/>
            </a:prstGeom>
            <a:noFill/>
            <a:ln w="44450">
              <a:solidFill>
                <a:srgbClr val="004B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8AFED4-E4AF-D64B-A0EF-7DEA7D223F47}"/>
                </a:ext>
              </a:extLst>
            </p:cNvPr>
            <p:cNvSpPr txBox="1"/>
            <p:nvPr/>
          </p:nvSpPr>
          <p:spPr>
            <a:xfrm>
              <a:off x="1104405" y="2243654"/>
              <a:ext cx="3562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DAAA00"/>
                  </a:solidFill>
                  <a:latin typeface="Proxima Nova Medium" panose="02000506030000020004" pitchFamily="2" charset="0"/>
                </a:rPr>
                <a:t>1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FDCCF19-A1F5-46A9-A155-0EBD1F147C11}"/>
              </a:ext>
            </a:extLst>
          </p:cNvPr>
          <p:cNvSpPr txBox="1">
            <a:spLocks/>
          </p:cNvSpPr>
          <p:nvPr/>
        </p:nvSpPr>
        <p:spPr bwMode="auto">
          <a:xfrm>
            <a:off x="348343" y="385201"/>
            <a:ext cx="7931972" cy="483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267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189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377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566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754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1219170">
              <a:buClr>
                <a:schemeClr val="tx1"/>
              </a:buClr>
              <a:defRPr/>
            </a:pPr>
            <a:r>
              <a:rPr lang="en-US" sz="4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Employee Preparation Checklist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5AC4F0-841B-408E-9505-3A4ACE6E4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7509" y="4051041"/>
            <a:ext cx="2825425" cy="10827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8725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6708FAC6-395A-444A-89B4-219266E72F1A}"/>
              </a:ext>
            </a:extLst>
          </p:cNvPr>
          <p:cNvSpPr txBox="1"/>
          <p:nvPr/>
        </p:nvSpPr>
        <p:spPr>
          <a:xfrm>
            <a:off x="1178998" y="1215431"/>
            <a:ext cx="8566951" cy="1488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3100" b="1" dirty="0"/>
              <a:t>Log into At Your Service Online (AYSO)</a:t>
            </a:r>
          </a:p>
          <a:p>
            <a:pPr>
              <a:lnSpc>
                <a:spcPct val="114000"/>
              </a:lnSpc>
            </a:pPr>
            <a:r>
              <a:rPr lang="en-US" sz="2500" dirty="0"/>
              <a:t>Verify and update your home address and personal information before </a:t>
            </a:r>
            <a:r>
              <a:rPr lang="en-US" sz="2500" dirty="0">
                <a:solidFill>
                  <a:srgbClr val="0070C0"/>
                </a:solidFill>
              </a:rPr>
              <a:t>Feb 28 </a:t>
            </a:r>
            <a:r>
              <a:rPr lang="en-US" sz="2500" dirty="0"/>
              <a:t>at </a:t>
            </a:r>
            <a:r>
              <a:rPr lang="en-US" sz="25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atyourserviceonline.ucop.edu</a:t>
            </a:r>
            <a:r>
              <a:rPr lang="en-US" sz="2500" dirty="0"/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519E2DC-31D7-EF4C-BEA4-29B2F5A62001}"/>
              </a:ext>
            </a:extLst>
          </p:cNvPr>
          <p:cNvGrpSpPr/>
          <p:nvPr/>
        </p:nvGrpSpPr>
        <p:grpSpPr>
          <a:xfrm>
            <a:off x="432320" y="1315828"/>
            <a:ext cx="583337" cy="595995"/>
            <a:chOff x="997047" y="2243654"/>
            <a:chExt cx="583337" cy="5959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EB4FAB1-70BE-8142-8605-6F5610B79E76}"/>
                </a:ext>
              </a:extLst>
            </p:cNvPr>
            <p:cNvSpPr/>
            <p:nvPr/>
          </p:nvSpPr>
          <p:spPr>
            <a:xfrm>
              <a:off x="997047" y="2256312"/>
              <a:ext cx="583337" cy="583337"/>
            </a:xfrm>
            <a:prstGeom prst="ellipse">
              <a:avLst/>
            </a:prstGeom>
            <a:noFill/>
            <a:ln w="44450">
              <a:solidFill>
                <a:srgbClr val="004B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BCBAD3-A8E9-0A4B-9082-120F63B6DEDC}"/>
                </a:ext>
              </a:extLst>
            </p:cNvPr>
            <p:cNvSpPr txBox="1"/>
            <p:nvPr/>
          </p:nvSpPr>
          <p:spPr>
            <a:xfrm>
              <a:off x="1104405" y="2243654"/>
              <a:ext cx="3562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DAAA00"/>
                  </a:solidFill>
                  <a:latin typeface="Proxima Nova Medium" panose="02000506030000020004" pitchFamily="2" charset="0"/>
                </a:rPr>
                <a:t>2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FDCCF19-A1F5-46A9-A155-0EBD1F147C11}"/>
              </a:ext>
            </a:extLst>
          </p:cNvPr>
          <p:cNvSpPr txBox="1">
            <a:spLocks/>
          </p:cNvSpPr>
          <p:nvPr/>
        </p:nvSpPr>
        <p:spPr bwMode="auto">
          <a:xfrm>
            <a:off x="320351" y="289860"/>
            <a:ext cx="7931972" cy="830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267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189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377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566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754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1219170">
              <a:buClr>
                <a:schemeClr val="tx1"/>
              </a:buClr>
              <a:defRPr/>
            </a:pPr>
            <a:r>
              <a:rPr lang="en-US" sz="4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Employee Preparation Checklist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5B25F-E8E4-434E-AA86-A025B8140244}"/>
              </a:ext>
            </a:extLst>
          </p:cNvPr>
          <p:cNvSpPr txBox="1"/>
          <p:nvPr/>
        </p:nvSpPr>
        <p:spPr>
          <a:xfrm>
            <a:off x="1178998" y="2732781"/>
            <a:ext cx="9670972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500" dirty="0"/>
              <a:t>Employee’s </a:t>
            </a:r>
            <a:r>
              <a:rPr lang="en-US" sz="2500" b="1" dirty="0"/>
              <a:t>home address </a:t>
            </a:r>
            <a:r>
              <a:rPr lang="en-US" sz="2500" dirty="0"/>
              <a:t>will be used to mail checks in UC Path (for those without direct deposit)</a:t>
            </a:r>
            <a:endParaRPr lang="en-US" sz="2500" dirty="0">
              <a:cs typeface="Calibri"/>
            </a:endParaRPr>
          </a:p>
          <a:p>
            <a:r>
              <a:rPr lang="en-US" sz="2500" dirty="0"/>
              <a:t>PO boxes cannot be used for mailing checks</a:t>
            </a:r>
          </a:p>
          <a:p>
            <a:r>
              <a:rPr lang="en-US" sz="2500" dirty="0"/>
              <a:t>Employees to provide home address rather than UCCE County Office address</a:t>
            </a:r>
          </a:p>
          <a:p>
            <a:r>
              <a:rPr lang="en-US" sz="2500" dirty="0"/>
              <a:t>Make changes prior to 2/28 in preparation for conversion snapshot</a:t>
            </a:r>
          </a:p>
          <a:p>
            <a:r>
              <a:rPr lang="en-US" sz="2500" dirty="0">
                <a:solidFill>
                  <a:srgbClr val="FF0000"/>
                </a:solidFill>
              </a:rPr>
              <a:t>AYSO will be read-only after March and replaced</a:t>
            </a:r>
          </a:p>
          <a:p>
            <a:r>
              <a:rPr lang="en-US" sz="2500" dirty="0">
                <a:solidFill>
                  <a:srgbClr val="FF0000"/>
                </a:solidFill>
              </a:rPr>
              <a:t>	 with UCPath Employee Portal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7E43C6-E5FA-422F-B972-3ED055A97A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873" r="23585"/>
          <a:stretch/>
        </p:blipFill>
        <p:spPr>
          <a:xfrm>
            <a:off x="7560555" y="5164560"/>
            <a:ext cx="4370788" cy="7071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9024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AFE271F-A0E4-7F44-8421-9525BEC43C62}"/>
              </a:ext>
            </a:extLst>
          </p:cNvPr>
          <p:cNvGrpSpPr/>
          <p:nvPr/>
        </p:nvGrpSpPr>
        <p:grpSpPr>
          <a:xfrm>
            <a:off x="479024" y="1046462"/>
            <a:ext cx="528682" cy="595724"/>
            <a:chOff x="997047" y="2232421"/>
            <a:chExt cx="583337" cy="60722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C83753C-C422-E14E-9D6E-2E9ADBEFE2DB}"/>
                </a:ext>
              </a:extLst>
            </p:cNvPr>
            <p:cNvSpPr/>
            <p:nvPr/>
          </p:nvSpPr>
          <p:spPr>
            <a:xfrm>
              <a:off x="997047" y="2256312"/>
              <a:ext cx="583337" cy="583337"/>
            </a:xfrm>
            <a:prstGeom prst="ellipse">
              <a:avLst/>
            </a:prstGeom>
            <a:noFill/>
            <a:ln w="44450">
              <a:solidFill>
                <a:srgbClr val="004B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D85469-A349-ED46-9589-CD35701BF398}"/>
                </a:ext>
              </a:extLst>
            </p:cNvPr>
            <p:cNvSpPr txBox="1"/>
            <p:nvPr/>
          </p:nvSpPr>
          <p:spPr>
            <a:xfrm>
              <a:off x="1090404" y="2232421"/>
              <a:ext cx="396622" cy="596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DAAA00"/>
                  </a:solidFill>
                  <a:latin typeface="Proxima Nova Medium" panose="02000506030000020004" pitchFamily="2" charset="0"/>
                </a:rPr>
                <a:t>3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E640ECB-8B58-D64D-82F6-1086F8F69DC2}"/>
              </a:ext>
            </a:extLst>
          </p:cNvPr>
          <p:cNvSpPr txBox="1"/>
          <p:nvPr/>
        </p:nvSpPr>
        <p:spPr>
          <a:xfrm>
            <a:off x="1079557" y="1046464"/>
            <a:ext cx="10810713" cy="424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3100" b="1" dirty="0"/>
              <a:t>Sign up for direct deposit </a:t>
            </a:r>
            <a:r>
              <a:rPr lang="en-US" sz="2500" dirty="0"/>
              <a:t>if you are currently receiving a paper                    paycheck at </a:t>
            </a:r>
            <a:r>
              <a:rPr lang="en-US" sz="2500" b="1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directdeposit.ucdavis.edu</a:t>
            </a:r>
            <a:r>
              <a:rPr lang="en-US" sz="2500" b="1" dirty="0"/>
              <a:t>. </a:t>
            </a:r>
          </a:p>
          <a:p>
            <a:pPr>
              <a:lnSpc>
                <a:spcPct val="114000"/>
              </a:lnSpc>
            </a:pPr>
            <a:endParaRPr lang="en-US" sz="1000" b="1" dirty="0"/>
          </a:p>
          <a:p>
            <a:pPr>
              <a:lnSpc>
                <a:spcPct val="114000"/>
              </a:lnSpc>
            </a:pPr>
            <a:r>
              <a:rPr lang="en-US" sz="2500" dirty="0"/>
              <a:t>If you already have direct deposit for your UC paycheck, it will continue                      in UCPath.</a:t>
            </a:r>
          </a:p>
          <a:p>
            <a:pPr>
              <a:lnSpc>
                <a:spcPct val="114000"/>
              </a:lnSpc>
            </a:pPr>
            <a:endParaRPr lang="en-US" sz="1000" dirty="0"/>
          </a:p>
          <a:p>
            <a:pPr>
              <a:lnSpc>
                <a:spcPct val="114000"/>
              </a:lnSpc>
            </a:pPr>
            <a:r>
              <a:rPr lang="en-US" sz="2500" dirty="0"/>
              <a:t>Options if employee does not wish to use direct deposit</a:t>
            </a:r>
          </a:p>
          <a:p>
            <a:pPr>
              <a:lnSpc>
                <a:spcPct val="114000"/>
              </a:lnSpc>
            </a:pPr>
            <a:r>
              <a:rPr lang="en-US" sz="2500" dirty="0"/>
              <a:t>	Non-represented employees – direct pay card</a:t>
            </a:r>
          </a:p>
          <a:p>
            <a:pPr>
              <a:lnSpc>
                <a:spcPct val="114000"/>
              </a:lnSpc>
            </a:pPr>
            <a:r>
              <a:rPr lang="en-US" sz="2500" dirty="0"/>
              <a:t>	Represented employees – Home address other than PO box or UCCE Office</a:t>
            </a:r>
          </a:p>
          <a:p>
            <a:pPr>
              <a:lnSpc>
                <a:spcPct val="114000"/>
              </a:lnSpc>
            </a:pPr>
            <a:endParaRPr lang="en-US" sz="1200" dirty="0"/>
          </a:p>
          <a:p>
            <a:pPr>
              <a:lnSpc>
                <a:spcPct val="114000"/>
              </a:lnSpc>
            </a:pPr>
            <a:r>
              <a:rPr lang="en-US" sz="2500" dirty="0"/>
              <a:t>Urged to enroll in direct deposit as soon as possible – the sooner the better!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FDCCF19-A1F5-46A9-A155-0EBD1F147C11}"/>
              </a:ext>
            </a:extLst>
          </p:cNvPr>
          <p:cNvSpPr txBox="1">
            <a:spLocks/>
          </p:cNvSpPr>
          <p:nvPr/>
        </p:nvSpPr>
        <p:spPr bwMode="auto">
          <a:xfrm>
            <a:off x="249861" y="348680"/>
            <a:ext cx="7931972" cy="441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267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189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377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566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754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1219170">
              <a:buClr>
                <a:schemeClr val="tx1"/>
              </a:buClr>
              <a:defRPr/>
            </a:pPr>
            <a:r>
              <a:rPr lang="en-US" sz="4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Employee Preparation Checklist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2776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24" y="265845"/>
            <a:ext cx="6410131" cy="749821"/>
          </a:xfrm>
        </p:spPr>
        <p:txBody>
          <a:bodyPr/>
          <a:lstStyle/>
          <a:p>
            <a:r>
              <a:rPr lang="en-US" altLang="ja-JP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Communication is key</a:t>
            </a:r>
            <a:endParaRPr lang="en-US" sz="4400" dirty="0"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F34DD7-27B4-4565-91B0-CC630C506003}"/>
              </a:ext>
            </a:extLst>
          </p:cNvPr>
          <p:cNvSpPr/>
          <p:nvPr/>
        </p:nvSpPr>
        <p:spPr>
          <a:xfrm>
            <a:off x="475860" y="1250224"/>
            <a:ext cx="9881120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/>
              <a:t>Town Hall – January 29 (Glenda, Tu, UC Path Project Team)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/>
              <a:t>County Director Meetings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/>
              <a:t>ANR UCPath Network - monthly meetings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/>
              <a:t>UC ANR communications (ANR Update)	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/>
              <a:t>UC Davis communications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/>
              <a:t>http://ucpath.ucanr.edu/	</a:t>
            </a:r>
          </a:p>
          <a:p>
            <a:r>
              <a:rPr lang="en-US" sz="3100" dirty="0"/>
              <a:t>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chemeClr val="tx2"/>
                </a:solidFill>
              </a:rPr>
              <a:t>BOCK webinars with small groups</a:t>
            </a:r>
            <a:r>
              <a:rPr lang="en-US" sz="3100" dirty="0">
                <a:solidFill>
                  <a:srgbClr val="002060"/>
                </a:solidFill>
              </a:rPr>
              <a:t>	</a:t>
            </a:r>
            <a:r>
              <a:rPr lang="en-US" sz="2800" dirty="0"/>
              <a:t>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E9D21C-AA2C-4ED9-955F-5FBE7F431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914" y="3429000"/>
            <a:ext cx="2746844" cy="1843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81235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7D0BFE64-183D-6143-8600-5EE2C966F2B9}"/>
              </a:ext>
            </a:extLst>
          </p:cNvPr>
          <p:cNvSpPr txBox="1"/>
          <p:nvPr/>
        </p:nvSpPr>
        <p:spPr>
          <a:xfrm>
            <a:off x="1299912" y="1121353"/>
            <a:ext cx="5614072" cy="967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3100" b="1" dirty="0"/>
              <a:t>SSO (Single Sign On)</a:t>
            </a:r>
            <a:r>
              <a:rPr lang="en-US" sz="2000" b="1" dirty="0"/>
              <a:t/>
            </a:r>
            <a:br>
              <a:rPr lang="en-US" sz="2000" b="1" dirty="0"/>
            </a:br>
            <a:endParaRPr lang="en-US" sz="2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7B11BEC-85B5-404A-B690-67A6222FC48A}"/>
              </a:ext>
            </a:extLst>
          </p:cNvPr>
          <p:cNvGrpSpPr/>
          <p:nvPr/>
        </p:nvGrpSpPr>
        <p:grpSpPr>
          <a:xfrm>
            <a:off x="509551" y="1108695"/>
            <a:ext cx="583337" cy="595995"/>
            <a:chOff x="997047" y="2243654"/>
            <a:chExt cx="583337" cy="59599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DB628E89-0F87-D241-A7BA-0C05C75E0E74}"/>
                </a:ext>
              </a:extLst>
            </p:cNvPr>
            <p:cNvSpPr/>
            <p:nvPr/>
          </p:nvSpPr>
          <p:spPr>
            <a:xfrm>
              <a:off x="997047" y="2256312"/>
              <a:ext cx="583337" cy="583337"/>
            </a:xfrm>
            <a:prstGeom prst="ellipse">
              <a:avLst/>
            </a:prstGeom>
            <a:noFill/>
            <a:ln w="44450">
              <a:solidFill>
                <a:srgbClr val="004B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8AFED4-E4AF-D64B-A0EF-7DEA7D223F47}"/>
                </a:ext>
              </a:extLst>
            </p:cNvPr>
            <p:cNvSpPr txBox="1"/>
            <p:nvPr/>
          </p:nvSpPr>
          <p:spPr>
            <a:xfrm>
              <a:off x="1104405" y="2243654"/>
              <a:ext cx="3562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DAAA00"/>
                  </a:solidFill>
                  <a:latin typeface="Proxima Nova Medium" panose="02000506030000020004" pitchFamily="2" charset="0"/>
                </a:rPr>
                <a:t>4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FDCCF19-A1F5-46A9-A155-0EBD1F147C11}"/>
              </a:ext>
            </a:extLst>
          </p:cNvPr>
          <p:cNvSpPr txBox="1">
            <a:spLocks/>
          </p:cNvSpPr>
          <p:nvPr/>
        </p:nvSpPr>
        <p:spPr bwMode="auto">
          <a:xfrm>
            <a:off x="367004" y="375871"/>
            <a:ext cx="7931972" cy="435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267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189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377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566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754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1219170">
              <a:buClr>
                <a:schemeClr val="tx1"/>
              </a:buClr>
              <a:defRPr/>
            </a:pPr>
            <a:r>
              <a:rPr lang="en-US" sz="4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Employee Preparation Checklist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EEF63B-2E2C-4628-9F28-A111B92B008D}"/>
              </a:ext>
            </a:extLst>
          </p:cNvPr>
          <p:cNvSpPr txBox="1"/>
          <p:nvPr/>
        </p:nvSpPr>
        <p:spPr>
          <a:xfrm>
            <a:off x="1092888" y="1862532"/>
            <a:ext cx="8599462" cy="38164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cs typeface="Calibri"/>
              </a:rPr>
              <a:t>New login system that will make it easier to access any web system (Portal, Zoom, Project Board, </a:t>
            </a:r>
            <a:r>
              <a:rPr lang="en-US" sz="3200" dirty="0" err="1">
                <a:cs typeface="Calibri"/>
              </a:rPr>
              <a:t>UCPath</a:t>
            </a:r>
            <a:r>
              <a:rPr lang="en-US" sz="3200" dirty="0">
                <a:cs typeface="Calibri"/>
              </a:rPr>
              <a:t> tools)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cs typeface="Calibri"/>
              </a:rPr>
              <a:t>Being implemented in phases (UCCE still to come)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  <a:cs typeface="Calibri"/>
              </a:rPr>
              <a:t>Only requires simple reset of password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cs typeface="Calibri"/>
              </a:rPr>
              <a:t>More information to follow</a:t>
            </a:r>
          </a:p>
          <a:p>
            <a:endParaRPr lang="en-US" dirty="0"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8143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46" y="350452"/>
            <a:ext cx="10003809" cy="558733"/>
          </a:xfrm>
        </p:spPr>
        <p:txBody>
          <a:bodyPr/>
          <a:lstStyle/>
          <a:p>
            <a:pPr marL="0" indent="0" defTabSz="1219170">
              <a:buClr>
                <a:schemeClr val="tx1"/>
              </a:buClr>
              <a:buNone/>
              <a:defRPr/>
            </a:pPr>
            <a:r>
              <a:rPr lang="en-US" sz="4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What else employees can do to prepare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94015"/>
            <a:ext cx="5486400" cy="2530364"/>
          </a:xfrm>
        </p:spPr>
        <p:txBody>
          <a:bodyPr/>
          <a:lstStyle/>
          <a:p>
            <a:pPr marL="0" indent="0" defTabSz="1219170">
              <a:buClr>
                <a:schemeClr val="tx1"/>
              </a:buClr>
              <a:buNone/>
              <a:defRPr/>
            </a:pPr>
            <a:r>
              <a:rPr lang="en-US" sz="2600" dirty="0">
                <a:latin typeface="+mj-lt"/>
                <a:ea typeface="MS PGothic"/>
                <a:cs typeface="Arial"/>
              </a:rPr>
              <a:t>View the </a:t>
            </a:r>
            <a:r>
              <a:rPr lang="en-US" sz="2600" dirty="0" err="1">
                <a:latin typeface="+mj-lt"/>
                <a:ea typeface="MS PGothic"/>
                <a:cs typeface="Arial"/>
              </a:rPr>
              <a:t>UCPath</a:t>
            </a:r>
            <a:r>
              <a:rPr lang="en-US" sz="2600" dirty="0">
                <a:latin typeface="+mj-lt"/>
                <a:ea typeface="MS PGothic"/>
                <a:cs typeface="Arial"/>
              </a:rPr>
              <a:t> Employee and Manager Self-Service </a:t>
            </a:r>
            <a:r>
              <a:rPr lang="en-US" sz="2600" dirty="0">
                <a:latin typeface="+mj-lt"/>
                <a:ea typeface="MS PGothic"/>
                <a:cs typeface="Arial"/>
                <a:hlinkClick r:id="rId2"/>
              </a:rPr>
              <a:t>demonstration videos</a:t>
            </a:r>
            <a:r>
              <a:rPr lang="en-US" sz="2600" dirty="0">
                <a:latin typeface="+mj-lt"/>
                <a:ea typeface="MS PGothic"/>
                <a:cs typeface="Arial"/>
              </a:rPr>
              <a:t>. </a:t>
            </a:r>
            <a:endParaRPr lang="en-US" sz="2600" dirty="0">
              <a:latin typeface="+mj-lt"/>
              <a:cs typeface="Arial" panose="020B0604020202020204" pitchFamily="34" charset="0"/>
            </a:endParaRPr>
          </a:p>
          <a:p>
            <a:pPr marL="0" indent="0" defTabSz="1219170">
              <a:buClr>
                <a:schemeClr val="tx1"/>
              </a:buClr>
              <a:buNone/>
              <a:defRPr/>
            </a:pPr>
            <a:endParaRPr lang="en-US" sz="1000" dirty="0">
              <a:latin typeface="+mj-lt"/>
              <a:cs typeface="Arial" panose="020B0604020202020204" pitchFamily="34" charset="0"/>
            </a:endParaRPr>
          </a:p>
          <a:p>
            <a:pPr defTabSz="1219170">
              <a:buClr>
                <a:schemeClr val="tx1"/>
              </a:buClr>
              <a:defRPr/>
            </a:pPr>
            <a:r>
              <a:rPr lang="en-US" sz="2200" dirty="0">
                <a:latin typeface="+mj-lt"/>
                <a:cs typeface="Arial" panose="020B0604020202020204" pitchFamily="34" charset="0"/>
              </a:rPr>
              <a:t>Employee Self-Service video available </a:t>
            </a:r>
          </a:p>
          <a:p>
            <a:pPr marL="400041" lvl="1" indent="0" defTabSz="1219170">
              <a:buClr>
                <a:schemeClr val="tx1"/>
              </a:buClr>
              <a:buNone/>
              <a:defRPr/>
            </a:pPr>
            <a:r>
              <a:rPr lang="en-US" sz="2200" dirty="0">
                <a:latin typeface="+mj-lt"/>
                <a:cs typeface="Arial" panose="020B0604020202020204" pitchFamily="34" charset="0"/>
              </a:rPr>
              <a:t>in Spanish </a:t>
            </a:r>
          </a:p>
          <a:p>
            <a:pPr marL="400041" lvl="1" indent="0" defTabSz="1219170">
              <a:buClr>
                <a:schemeClr val="tx1"/>
              </a:buClr>
              <a:buNone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D65E86-4194-4DDC-B06A-1CDC4F004A00}"/>
              </a:ext>
            </a:extLst>
          </p:cNvPr>
          <p:cNvGrpSpPr/>
          <p:nvPr/>
        </p:nvGrpSpPr>
        <p:grpSpPr>
          <a:xfrm>
            <a:off x="6364952" y="1922660"/>
            <a:ext cx="4492246" cy="3596947"/>
            <a:chOff x="6995538" y="3322552"/>
            <a:chExt cx="3583031" cy="252168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684873A-F18B-4B38-8DC1-08A5629E8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95538" y="3322552"/>
              <a:ext cx="2746628" cy="21973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E3EB6D-511A-4066-BD5D-7205AC5BD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75555" y="4722638"/>
              <a:ext cx="1603014" cy="112159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7CA36B0-3978-49CD-B3CA-5E111A980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83770" y="3429000"/>
              <a:ext cx="598598" cy="12180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32980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9958D-9E21-4608-8D16-D95D5CC96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58920"/>
            <a:ext cx="10972800" cy="762778"/>
          </a:xfrm>
        </p:spPr>
        <p:txBody>
          <a:bodyPr/>
          <a:lstStyle/>
          <a:p>
            <a:pPr algn="ctr"/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Stabilization</a:t>
            </a:r>
          </a:p>
        </p:txBody>
      </p:sp>
      <p:pic>
        <p:nvPicPr>
          <p:cNvPr id="9218" name="Picture 2" descr="Image result for stabilization">
            <a:extLst>
              <a:ext uri="{FF2B5EF4-FFF2-40B4-BE49-F238E27FC236}">
                <a16:creationId xmlns:a16="http://schemas.microsoft.com/office/drawing/2014/main" id="{062E9159-0688-4DE6-A37A-FBFD49045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208" y="3429000"/>
            <a:ext cx="2065759" cy="231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7806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192" y="479576"/>
            <a:ext cx="5223641" cy="1143000"/>
          </a:xfrm>
        </p:spPr>
        <p:txBody>
          <a:bodyPr/>
          <a:lstStyle/>
          <a:p>
            <a:r>
              <a:rPr lang="en-US" sz="4400" b="0" dirty="0">
                <a:solidFill>
                  <a:srgbClr val="0070C0"/>
                </a:solidFill>
                <a:cs typeface="Arial" panose="020B0604020202020204" pitchFamily="34" charset="0"/>
              </a:rPr>
              <a:t>Stabilization period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16" y="1748480"/>
            <a:ext cx="6727114" cy="1594944"/>
          </a:xfrm>
        </p:spPr>
        <p:txBody>
          <a:bodyPr/>
          <a:lstStyle/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chemeClr val="tx2"/>
                </a:solidFill>
              </a:rPr>
              <a:t>UC ANR support available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chemeClr val="tx2"/>
                </a:solidFill>
              </a:rPr>
              <a:t>ANR is committed to ensuring your UCPath Center issues are resolved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3100" dirty="0">
                <a:solidFill>
                  <a:schemeClr val="tx2"/>
                </a:solidFill>
              </a:rPr>
              <a:t>Temporary ANR UC Path Support Center (est. 4-6 weeks)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dirty="0">
              <a:solidFill>
                <a:schemeClr val="tx2"/>
              </a:solidFill>
            </a:endParaRPr>
          </a:p>
          <a:p>
            <a:pPr marL="0" indent="0" defTabSz="1219170">
              <a:buClr>
                <a:schemeClr val="tx1"/>
              </a:buClr>
              <a:buNone/>
              <a:defRPr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F44D5-C4A9-214C-97C9-4421E388A4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5328" y="1748480"/>
            <a:ext cx="3802160" cy="25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347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994"/>
            <a:ext cx="5223641" cy="1143000"/>
          </a:xfrm>
        </p:spPr>
        <p:txBody>
          <a:bodyPr/>
          <a:lstStyle/>
          <a:p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>Stabilization period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74" y="2110701"/>
            <a:ext cx="6727114" cy="3840557"/>
          </a:xfrm>
        </p:spPr>
        <p:txBody>
          <a:bodyPr/>
          <a:lstStyle/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>
                <a:solidFill>
                  <a:schemeClr val="tx2"/>
                </a:solidFill>
              </a:rPr>
              <a:t>ANR’s team will work in conjunction with </a:t>
            </a:r>
            <a:r>
              <a:rPr lang="en-US" dirty="0" err="1">
                <a:solidFill>
                  <a:schemeClr val="tx2"/>
                </a:solidFill>
              </a:rPr>
              <a:t>UCPath</a:t>
            </a:r>
            <a:r>
              <a:rPr lang="en-US" dirty="0">
                <a:solidFill>
                  <a:schemeClr val="tx2"/>
                </a:solidFill>
              </a:rPr>
              <a:t> Center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>
                <a:solidFill>
                  <a:schemeClr val="tx2"/>
                </a:solidFill>
              </a:rPr>
              <a:t>Staffed by UC ANR SMEs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>
                <a:solidFill>
                  <a:schemeClr val="tx2"/>
                </a:solidFill>
              </a:rPr>
              <a:t>Will be active until transition period stabilized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dirty="0">
              <a:solidFill>
                <a:schemeClr val="tx2"/>
              </a:solidFill>
            </a:endParaRPr>
          </a:p>
          <a:p>
            <a:pPr marL="0" indent="0" defTabSz="1219170">
              <a:buClr>
                <a:schemeClr val="tx1"/>
              </a:buClr>
              <a:buNone/>
              <a:defRPr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F44D5-C4A9-214C-97C9-4421E388A4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288" y="2258994"/>
            <a:ext cx="3802160" cy="25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8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601AA-E8C7-4D04-B54B-88CABA7A3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0439"/>
            <a:ext cx="10972800" cy="1143000"/>
          </a:xfrm>
        </p:spPr>
        <p:txBody>
          <a:bodyPr/>
          <a:lstStyle/>
          <a:p>
            <a:pPr algn="ctr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7CAE3-8AC9-48CA-9554-D48E6DDE394A}"/>
              </a:ext>
            </a:extLst>
          </p:cNvPr>
          <p:cNvSpPr txBox="1"/>
          <p:nvPr/>
        </p:nvSpPr>
        <p:spPr>
          <a:xfrm>
            <a:off x="864637" y="1933439"/>
            <a:ext cx="9648688" cy="39087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b="1" dirty="0"/>
              <a:t>Completing the four items on Employee Checklist</a:t>
            </a:r>
            <a:endParaRPr lang="en-US" sz="3100" b="1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rgbClr val="FF0000"/>
                </a:solidFill>
              </a:rPr>
              <a:t>Preparing your employees/supervisors to submit/review timesheets timely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/>
              <a:t>Communicating to those in your units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rgbClr val="FF0000"/>
                </a:solidFill>
              </a:rPr>
              <a:t>Project your staffing needs through 5/31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rgbClr val="FF0000"/>
                </a:solidFill>
              </a:rPr>
              <a:t>Submit to BOCK no later than 2/15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/>
              <a:t>Reviewing future communications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/>
              <a:t>Demonstrating patience and understanding</a:t>
            </a:r>
          </a:p>
        </p:txBody>
      </p:sp>
      <p:pic>
        <p:nvPicPr>
          <p:cNvPr id="10242" name="Picture 2" descr="Image result for thank you">
            <a:extLst>
              <a:ext uri="{FF2B5EF4-FFF2-40B4-BE49-F238E27FC236}">
                <a16:creationId xmlns:a16="http://schemas.microsoft.com/office/drawing/2014/main" id="{FF54A371-6764-4951-9874-EEE2EB9D3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469" y="3935079"/>
            <a:ext cx="2975712" cy="197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268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601AA-E8C7-4D04-B54B-88CABA7A3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4" y="2701298"/>
            <a:ext cx="10972800" cy="727702"/>
          </a:xfrm>
        </p:spPr>
        <p:txBody>
          <a:bodyPr/>
          <a:lstStyle/>
          <a:p>
            <a:pPr algn="ctr"/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Additional Resources</a:t>
            </a:r>
          </a:p>
        </p:txBody>
      </p:sp>
      <p:pic>
        <p:nvPicPr>
          <p:cNvPr id="11268" name="Picture 4" descr="Image result for resources">
            <a:extLst>
              <a:ext uri="{FF2B5EF4-FFF2-40B4-BE49-F238E27FC236}">
                <a16:creationId xmlns:a16="http://schemas.microsoft.com/office/drawing/2014/main" id="{0C1E63A3-C131-474A-B524-87F58D8B8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98" y="3635950"/>
            <a:ext cx="2348204" cy="185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2046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11487"/>
            <a:ext cx="4529959" cy="613107"/>
          </a:xfrm>
        </p:spPr>
        <p:txBody>
          <a:bodyPr/>
          <a:lstStyle/>
          <a:p>
            <a:r>
              <a:rPr lang="en-US" sz="2600" b="0" dirty="0">
                <a:latin typeface="Arial" panose="020B0604020202020204" pitchFamily="34" charset="0"/>
                <a:cs typeface="Arial" panose="020B0604020202020204" pitchFamily="34" charset="0"/>
              </a:rPr>
              <a:t>Website: ucpath.ucanr.edu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A28A8A-AB98-4CD1-A885-0939752D8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859" t="14166" r="16563" b="8472"/>
          <a:stretch/>
        </p:blipFill>
        <p:spPr>
          <a:xfrm>
            <a:off x="2165131" y="1263304"/>
            <a:ext cx="6835688" cy="440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065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B2178-A1EA-434A-B378-B42C9146D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Web Resources	/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D695-AC8A-4B44-828C-E99314A67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213745"/>
          </a:xfrm>
        </p:spPr>
        <p:txBody>
          <a:bodyPr/>
          <a:lstStyle/>
          <a:p>
            <a:pPr marL="57147" indent="0">
              <a:buNone/>
            </a:pPr>
            <a:r>
              <a:rPr lang="en-US" dirty="0">
                <a:solidFill>
                  <a:srgbClr val="FF0000"/>
                </a:solidFill>
                <a:ea typeface="MS PGothic"/>
              </a:rPr>
              <a:t>UCPath website:  </a:t>
            </a:r>
            <a:r>
              <a:rPr lang="en-US" u="sng" dirty="0">
                <a:solidFill>
                  <a:srgbClr val="FF0000"/>
                </a:solidFill>
                <a:ea typeface="MS PGothic"/>
              </a:rPr>
              <a:t>http://ucpath.ucanr.edu</a:t>
            </a:r>
          </a:p>
          <a:p>
            <a:pPr marL="57147" indent="0">
              <a:buNone/>
            </a:pPr>
            <a:r>
              <a:rPr lang="en-US" dirty="0">
                <a:solidFill>
                  <a:schemeClr val="tx2"/>
                </a:solidFill>
              </a:rPr>
              <a:t>Changing personal info:  </a:t>
            </a:r>
            <a:r>
              <a:rPr lang="en-US" u="sng" dirty="0">
                <a:solidFill>
                  <a:srgbClr val="0E55A2"/>
                </a:solidFill>
              </a:rPr>
              <a:t>Atyourserviceonline.ucop.edu</a:t>
            </a:r>
          </a:p>
          <a:p>
            <a:pPr marL="57147" indent="0">
              <a:buNone/>
            </a:pPr>
            <a:r>
              <a:rPr lang="en-US" dirty="0">
                <a:solidFill>
                  <a:schemeClr val="tx2"/>
                </a:solidFill>
              </a:rPr>
              <a:t>Direct deposit:  </a:t>
            </a:r>
            <a:r>
              <a:rPr lang="en-US" u="sng" dirty="0">
                <a:solidFill>
                  <a:srgbClr val="0E55A2"/>
                </a:solidFill>
              </a:rPr>
              <a:t>directdeposit@ucdavis.edu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Duo:  </a:t>
            </a:r>
            <a:r>
              <a:rPr lang="en-US" dirty="0">
                <a:solidFill>
                  <a:srgbClr val="0E55A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anrcs.ucanr.edu/isc/MFA</a:t>
            </a:r>
            <a:r>
              <a:rPr lang="en-US" dirty="0">
                <a:solidFill>
                  <a:srgbClr val="0E55A2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Duo token: </a:t>
            </a:r>
            <a:r>
              <a:rPr lang="en-US" dirty="0">
                <a:solidFill>
                  <a:srgbClr val="0E55A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https://AggieBuy.ucdavis.edu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ea typeface="MS PGothic"/>
              </a:rPr>
              <a:t>Single Sign on (SSO):   </a:t>
            </a:r>
            <a:r>
              <a:rPr lang="en-US" u="sng" dirty="0">
                <a:solidFill>
                  <a:srgbClr val="0E55A2"/>
                </a:solidFill>
                <a:ea typeface="MS PGothic"/>
              </a:rPr>
              <a:t>anrcs.ucanr.edu/</a:t>
            </a:r>
            <a:r>
              <a:rPr lang="en-US" u="sng" dirty="0" err="1">
                <a:solidFill>
                  <a:srgbClr val="0E55A2"/>
                </a:solidFill>
                <a:ea typeface="MS PGothic"/>
              </a:rPr>
              <a:t>isc</a:t>
            </a:r>
            <a:r>
              <a:rPr lang="en-US" u="sng" dirty="0">
                <a:solidFill>
                  <a:srgbClr val="0E55A2"/>
                </a:solidFill>
                <a:ea typeface="MS PGothic"/>
              </a:rPr>
              <a:t>/SSO/</a:t>
            </a:r>
          </a:p>
        </p:txBody>
      </p:sp>
    </p:spTree>
    <p:extLst>
      <p:ext uri="{BB962C8B-B14F-4D97-AF65-F5344CB8AC3E}">
        <p14:creationId xmlns:p14="http://schemas.microsoft.com/office/powerpoint/2010/main" val="37535893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4091597"/>
            <a:ext cx="10363200" cy="963885"/>
          </a:xfrm>
        </p:spPr>
        <p:txBody>
          <a:bodyPr/>
          <a:lstStyle/>
          <a:p>
            <a:r>
              <a:rPr lang="en-US" sz="4200" cap="none" dirty="0">
                <a:latin typeface="Arial" panose="020B0604020202020204" pitchFamily="34" charset="0"/>
                <a:cs typeface="Arial" panose="020B0604020202020204" pitchFamily="34" charset="0"/>
              </a:rPr>
              <a:t>Questions?   </a:t>
            </a:r>
            <a:r>
              <a:rPr lang="en-US" sz="4200" cap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UCPath@ucanr.edu</a:t>
            </a:r>
            <a:r>
              <a:rPr lang="en-US" sz="4200" cap="none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1421" y="1204979"/>
            <a:ext cx="3405307" cy="288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2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93" y="354563"/>
            <a:ext cx="8123853" cy="727787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UCPath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EFD3A-0679-441A-A115-28A6FFB39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93" y="1226976"/>
            <a:ext cx="10972800" cy="4375944"/>
          </a:xfrm>
        </p:spPr>
        <p:txBody>
          <a:bodyPr/>
          <a:lstStyle/>
          <a:p>
            <a:r>
              <a:rPr lang="en-US" sz="3100" dirty="0"/>
              <a:t>University of California Systemwide HR/Payroll system 		</a:t>
            </a:r>
          </a:p>
          <a:p>
            <a:pPr lvl="1"/>
            <a:r>
              <a:rPr lang="en-US" sz="3100" dirty="0"/>
              <a:t>220,000+ employees		</a:t>
            </a:r>
          </a:p>
          <a:p>
            <a:pPr marL="742315" lvl="1" indent="-285115"/>
            <a:r>
              <a:rPr lang="en-US" sz="3100" dirty="0">
                <a:ea typeface="MS PGothic"/>
              </a:rPr>
              <a:t>Campuses already live with </a:t>
            </a:r>
            <a:r>
              <a:rPr lang="en-US" sz="3100" dirty="0" err="1">
                <a:ea typeface="MS PGothic"/>
              </a:rPr>
              <a:t>UCPath</a:t>
            </a:r>
            <a:r>
              <a:rPr lang="en-US" sz="3100" dirty="0">
                <a:ea typeface="MS PGothic"/>
              </a:rPr>
              <a:t> – Merced, LA, Riverside, Santa Barbara, UCOP</a:t>
            </a:r>
            <a:endParaRPr lang="en-US" sz="3100" dirty="0">
              <a:ea typeface="MS PGothic"/>
              <a:cs typeface="Calibri"/>
            </a:endParaRPr>
          </a:p>
          <a:p>
            <a:pPr lvl="1"/>
            <a:r>
              <a:rPr lang="en-US" sz="3100" dirty="0"/>
              <a:t>All campuses eventually included</a:t>
            </a:r>
          </a:p>
          <a:p>
            <a:pPr lvl="2"/>
            <a:r>
              <a:rPr lang="en-US" sz="3100" dirty="0"/>
              <a:t>Deployment 1 – Davis, ANR, Berkeley (March)</a:t>
            </a:r>
          </a:p>
          <a:p>
            <a:pPr lvl="2"/>
            <a:r>
              <a:rPr lang="en-US" sz="3100" dirty="0"/>
              <a:t>Remaining:  Irvine, San Diego, UCSF, Santa Cruz, Lawrence Berkeley National Laboratory, UC Hastings	</a:t>
            </a:r>
          </a:p>
        </p:txBody>
      </p:sp>
    </p:spTree>
    <p:extLst>
      <p:ext uri="{BB962C8B-B14F-4D97-AF65-F5344CB8AC3E}">
        <p14:creationId xmlns:p14="http://schemas.microsoft.com/office/powerpoint/2010/main" val="601247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2748"/>
            <a:ext cx="8123853" cy="571500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UCPath Benefits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EFD3A-0679-441A-A115-28A6FFB39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028" y="1236307"/>
            <a:ext cx="10972800" cy="3596949"/>
          </a:xfrm>
        </p:spPr>
        <p:txBody>
          <a:bodyPr/>
          <a:lstStyle/>
          <a:p>
            <a:pPr marL="857241" lvl="1" indent="-457200">
              <a:buFont typeface="Arial" panose="020B0604020202020204" pitchFamily="34" charset="0"/>
              <a:buChar char="•"/>
            </a:pPr>
            <a:r>
              <a:rPr lang="en-US" sz="3100" dirty="0"/>
              <a:t>Unified management practices</a:t>
            </a:r>
          </a:p>
          <a:p>
            <a:pPr marL="857241" lvl="1" indent="-457200">
              <a:buFont typeface="Arial" panose="020B0604020202020204" pitchFamily="34" charset="0"/>
              <a:buChar char="•"/>
            </a:pPr>
            <a:r>
              <a:rPr lang="en-US" sz="3100" dirty="0"/>
              <a:t>Aligns all UC campuses under one system	</a:t>
            </a:r>
          </a:p>
          <a:p>
            <a:pPr marL="857241" lvl="1" indent="-457200">
              <a:buFont typeface="Arial" panose="020B0604020202020204" pitchFamily="34" charset="0"/>
              <a:buChar char="•"/>
            </a:pPr>
            <a:r>
              <a:rPr lang="en-US" sz="3100" dirty="0"/>
              <a:t>One central team responsible for processing HR/Payroll transactions</a:t>
            </a:r>
          </a:p>
          <a:p>
            <a:pPr marL="857241" lvl="1" indent="-457200">
              <a:buFont typeface="Arial" panose="020B0604020202020204" pitchFamily="34" charset="0"/>
              <a:buChar char="•"/>
            </a:pPr>
            <a:r>
              <a:rPr lang="en-US" sz="3100" dirty="0"/>
              <a:t>Consolidated data resources/reporting</a:t>
            </a:r>
          </a:p>
        </p:txBody>
      </p:sp>
      <p:pic>
        <p:nvPicPr>
          <p:cNvPr id="1028" name="Picture 4" descr="Image result for benefits">
            <a:extLst>
              <a:ext uri="{FF2B5EF4-FFF2-40B4-BE49-F238E27FC236}">
                <a16:creationId xmlns:a16="http://schemas.microsoft.com/office/drawing/2014/main" id="{C5149CA3-2C11-42C3-AC5E-5E619015D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646" y="3914190"/>
            <a:ext cx="3037116" cy="20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216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2748"/>
            <a:ext cx="8123853" cy="571500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UCPath Benefits</a:t>
            </a:r>
            <a:endParaRPr lang="en-US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EFD3A-0679-441A-A115-28A6FFB39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028" y="1236307"/>
            <a:ext cx="10972800" cy="3596949"/>
          </a:xfrm>
        </p:spPr>
        <p:txBody>
          <a:bodyPr/>
          <a:lstStyle/>
          <a:p>
            <a:r>
              <a:rPr lang="en-US" sz="3100" dirty="0"/>
              <a:t>Employee self-service option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Allows for change of personal information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Improved and electronic access, 24/7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Support team available at </a:t>
            </a:r>
            <a:r>
              <a:rPr lang="en-US" sz="3100" dirty="0" err="1"/>
              <a:t>UCPath</a:t>
            </a:r>
            <a:r>
              <a:rPr lang="en-US" sz="3100" dirty="0"/>
              <a:t> Center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Promotes self-service and personal employee interaction</a:t>
            </a:r>
          </a:p>
        </p:txBody>
      </p:sp>
    </p:spTree>
    <p:extLst>
      <p:ext uri="{BB962C8B-B14F-4D97-AF65-F5344CB8AC3E}">
        <p14:creationId xmlns:p14="http://schemas.microsoft.com/office/powerpoint/2010/main" val="2570423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D24234-07F2-4325-83AC-E1C9E95BED60}"/>
              </a:ext>
            </a:extLst>
          </p:cNvPr>
          <p:cNvSpPr txBox="1"/>
          <p:nvPr/>
        </p:nvSpPr>
        <p:spPr>
          <a:xfrm>
            <a:off x="4366726" y="2189402"/>
            <a:ext cx="43141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E55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Schedules</a:t>
            </a:r>
          </a:p>
        </p:txBody>
      </p:sp>
      <p:pic>
        <p:nvPicPr>
          <p:cNvPr id="5122" name="Picture 2" descr="Image result for calendar">
            <a:extLst>
              <a:ext uri="{FF2B5EF4-FFF2-40B4-BE49-F238E27FC236}">
                <a16:creationId xmlns:a16="http://schemas.microsoft.com/office/drawing/2014/main" id="{7707BBBE-04D4-48C5-91F1-2BE3DB848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212" y="3279710"/>
            <a:ext cx="2935642" cy="220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407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57" y="163207"/>
            <a:ext cx="6914606" cy="1143000"/>
          </a:xfrm>
        </p:spPr>
        <p:txBody>
          <a:bodyPr/>
          <a:lstStyle/>
          <a:p>
            <a:r>
              <a:rPr lang="en-US" altLang="ja-JP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UCPath Schedule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49077-A1A4-4930-AB82-F4F766BF8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6" y="1492820"/>
            <a:ext cx="10521821" cy="3601693"/>
          </a:xfrm>
        </p:spPr>
        <p:txBody>
          <a:bodyPr/>
          <a:lstStyle/>
          <a:p>
            <a:r>
              <a:rPr lang="en-US" sz="3100" dirty="0"/>
              <a:t>Go-live March 1, 2019</a:t>
            </a:r>
          </a:p>
          <a:p>
            <a:r>
              <a:rPr lang="en-US" sz="3100" dirty="0"/>
              <a:t>Current PPS appointments/distributions will be converted to UCPath</a:t>
            </a:r>
          </a:p>
          <a:p>
            <a:r>
              <a:rPr lang="en-US" sz="3100" dirty="0"/>
              <a:t>Use of PPS ends after MO and BW conversion periods</a:t>
            </a:r>
          </a:p>
          <a:p>
            <a:r>
              <a:rPr lang="en-US" sz="3100" dirty="0"/>
              <a:t>All new HR/salary actions will then be entered into UCPath</a:t>
            </a:r>
          </a:p>
          <a:p>
            <a:r>
              <a:rPr lang="en-US" sz="3100" dirty="0"/>
              <a:t>Accurate records now will make for a smoother transition later</a:t>
            </a:r>
          </a:p>
        </p:txBody>
      </p:sp>
      <p:pic>
        <p:nvPicPr>
          <p:cNvPr id="3076" name="Picture 4" descr="Image result for march 1 deadline">
            <a:extLst>
              <a:ext uri="{FF2B5EF4-FFF2-40B4-BE49-F238E27FC236}">
                <a16:creationId xmlns:a16="http://schemas.microsoft.com/office/drawing/2014/main" id="{802F11E4-7CBF-4E32-8703-F51847D86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72" y="266959"/>
            <a:ext cx="2463282" cy="1642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720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03" y="457199"/>
            <a:ext cx="9682066" cy="597081"/>
          </a:xfrm>
        </p:spPr>
        <p:txBody>
          <a:bodyPr/>
          <a:lstStyle/>
          <a:p>
            <a:r>
              <a:rPr lang="en-US" altLang="ja-JP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UCPath Schedule </a:t>
            </a:r>
            <a:r>
              <a:rPr lang="en-US" altLang="ja-JP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Critical Dates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49077-A1A4-4930-AB82-F4F766BF8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8" y="2214572"/>
            <a:ext cx="8739673" cy="3521831"/>
          </a:xfrm>
        </p:spPr>
        <p:txBody>
          <a:bodyPr/>
          <a:lstStyle/>
          <a:p>
            <a:r>
              <a:rPr lang="en-US" sz="3100" dirty="0"/>
              <a:t>At Your Service Online (AYSO) will not be used to make changes after 3/1/19</a:t>
            </a:r>
          </a:p>
          <a:p>
            <a:r>
              <a:rPr lang="en-US" sz="3100" dirty="0"/>
              <a:t>CHANGES MUST BE MADE prior to 2/28/19</a:t>
            </a:r>
          </a:p>
          <a:p>
            <a:r>
              <a:rPr lang="en-US" sz="3100" dirty="0">
                <a:solidFill>
                  <a:srgbClr val="FF0000"/>
                </a:solidFill>
              </a:rPr>
              <a:t>Will be read only 3/1/19 (tax forms / check stubs can still be seen here during March)</a:t>
            </a:r>
          </a:p>
          <a:p>
            <a:r>
              <a:rPr lang="en-US" sz="3100" dirty="0"/>
              <a:t>April 1 - changes will be made through UCPath Employee Portal</a:t>
            </a:r>
            <a:endParaRPr lang="en-US" dirty="0"/>
          </a:p>
          <a:p>
            <a:pPr marL="457188" lvl="1" indent="0">
              <a:buNone/>
            </a:pPr>
            <a:endParaRPr lang="en-US" dirty="0"/>
          </a:p>
        </p:txBody>
      </p:sp>
      <p:pic>
        <p:nvPicPr>
          <p:cNvPr id="4098" name="Picture 2" descr="Image result for uc davis at your service">
            <a:extLst>
              <a:ext uri="{FF2B5EF4-FFF2-40B4-BE49-F238E27FC236}">
                <a16:creationId xmlns:a16="http://schemas.microsoft.com/office/drawing/2014/main" id="{B25F00AD-FB1D-4847-B1BB-BFB278669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9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14" b="86141"/>
          <a:stretch/>
        </p:blipFill>
        <p:spPr bwMode="auto">
          <a:xfrm>
            <a:off x="1318143" y="1331260"/>
            <a:ext cx="8161758" cy="70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5235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NRslide_3-WaveSmal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8305</TotalTime>
  <Words>1004</Words>
  <Application>Microsoft Office PowerPoint</Application>
  <PresentationFormat>Widescreen</PresentationFormat>
  <Paragraphs>244</Paragraphs>
  <Slides>39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MS PGothic</vt:lpstr>
      <vt:lpstr>MS PGothic</vt:lpstr>
      <vt:lpstr>Arial</vt:lpstr>
      <vt:lpstr>Calibri</vt:lpstr>
      <vt:lpstr>Kievit Offc Pro Medium</vt:lpstr>
      <vt:lpstr>Proxima Nova Medium</vt:lpstr>
      <vt:lpstr>Wingdings</vt:lpstr>
      <vt:lpstr>ヒラギノ角ゴ ProN W3</vt:lpstr>
      <vt:lpstr>ANRslide_3-WaveSmall</vt:lpstr>
      <vt:lpstr>UCPath and the UC ANR UCCE  Presented by the BOC Kearney February 2019</vt:lpstr>
      <vt:lpstr>Goal of small-group meetings</vt:lpstr>
      <vt:lpstr>Communication is key</vt:lpstr>
      <vt:lpstr>UCPath</vt:lpstr>
      <vt:lpstr>UCPath Benefits</vt:lpstr>
      <vt:lpstr>UCPath Benefits</vt:lpstr>
      <vt:lpstr>PowerPoint Presentation</vt:lpstr>
      <vt:lpstr>UCPath Schedule</vt:lpstr>
      <vt:lpstr>UCPath Schedule – Critical Dates</vt:lpstr>
      <vt:lpstr>UCPath Schedule – Critical Dates</vt:lpstr>
      <vt:lpstr>UCPath Schedule – Pay Dates</vt:lpstr>
      <vt:lpstr>Timing of Staffing Changes/Extensions</vt:lpstr>
      <vt:lpstr>What’s changing?</vt:lpstr>
      <vt:lpstr>UC ANR Changes </vt:lpstr>
      <vt:lpstr>UCPath Central Team Changes</vt:lpstr>
      <vt:lpstr>UC ANR HR Changes</vt:lpstr>
      <vt:lpstr>UC ANR HR Changes </vt:lpstr>
      <vt:lpstr>UC ANR HR Changes </vt:lpstr>
      <vt:lpstr>BOC Payroll Unit Changes</vt:lpstr>
      <vt:lpstr>BOCK Account Management Changes</vt:lpstr>
      <vt:lpstr>BOCK as your UCCE Fiscal Officer</vt:lpstr>
      <vt:lpstr>BOCK as your UCCE Fiscal Officer</vt:lpstr>
      <vt:lpstr> UCCE Office Responsibilities </vt:lpstr>
      <vt:lpstr> UCCE Office Responsibilities </vt:lpstr>
      <vt:lpstr>What’s NOT changing</vt:lpstr>
      <vt:lpstr>What you can do to prepare</vt:lpstr>
      <vt:lpstr>PowerPoint Presentation</vt:lpstr>
      <vt:lpstr>PowerPoint Presentation</vt:lpstr>
      <vt:lpstr>PowerPoint Presentation</vt:lpstr>
      <vt:lpstr>PowerPoint Presentation</vt:lpstr>
      <vt:lpstr>What else employees can do to prepare </vt:lpstr>
      <vt:lpstr>Stabilization</vt:lpstr>
      <vt:lpstr>Stabilization period </vt:lpstr>
      <vt:lpstr>Stabilization period </vt:lpstr>
      <vt:lpstr>Thank you for…</vt:lpstr>
      <vt:lpstr>Additional Resources</vt:lpstr>
      <vt:lpstr>Website: ucpath.ucanr.edu </vt:lpstr>
      <vt:lpstr>Other Web Resources / Sites</vt:lpstr>
      <vt:lpstr>Questions?   UCPath@ucanr.edu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Krause</dc:creator>
  <cp:lastModifiedBy>Emily Ann Schutzman</cp:lastModifiedBy>
  <cp:revision>239</cp:revision>
  <cp:lastPrinted>2019-02-11T19:47:10Z</cp:lastPrinted>
  <dcterms:created xsi:type="dcterms:W3CDTF">2018-10-18T15:43:28Z</dcterms:created>
  <dcterms:modified xsi:type="dcterms:W3CDTF">2019-03-13T15:17:56Z</dcterms:modified>
</cp:coreProperties>
</file>