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13"/>
  </p:notesMasterIdLst>
  <p:handoutMasterIdLst>
    <p:handoutMasterId r:id="rId14"/>
  </p:handoutMasterIdLst>
  <p:sldIdLst>
    <p:sldId id="292" r:id="rId2"/>
    <p:sldId id="342" r:id="rId3"/>
    <p:sldId id="278" r:id="rId4"/>
    <p:sldId id="258" r:id="rId5"/>
    <p:sldId id="293" r:id="rId6"/>
    <p:sldId id="296" r:id="rId7"/>
    <p:sldId id="295" r:id="rId8"/>
    <p:sldId id="345" r:id="rId9"/>
    <p:sldId id="343" r:id="rId10"/>
    <p:sldId id="294" r:id="rId11"/>
    <p:sldId id="344" r:id="rId12"/>
  </p:sldIdLst>
  <p:sldSz cx="6858000" cy="51435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1" charset="-128"/>
        <a:cs typeface="+mn-cs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1" charset="-128"/>
        <a:cs typeface="+mn-cs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1" charset="-128"/>
        <a:cs typeface="+mn-cs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1" charset="-128"/>
        <a:cs typeface="+mn-cs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1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1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1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1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1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124" userDrawn="1">
          <p15:clr>
            <a:srgbClr val="A4A3A4"/>
          </p15:clr>
        </p15:guide>
        <p15:guide id="3" orient="horz" pos="1632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Corlett" initials="JC" lastIdx="1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5A2"/>
    <a:srgbClr val="8EC73E"/>
    <a:srgbClr val="EA342A"/>
    <a:srgbClr val="F49201"/>
    <a:srgbClr val="FAB033"/>
    <a:srgbClr val="059FE3"/>
    <a:srgbClr val="009854"/>
    <a:srgbClr val="FB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74"/>
  </p:normalViewPr>
  <p:slideViewPr>
    <p:cSldViewPr>
      <p:cViewPr varScale="1">
        <p:scale>
          <a:sx n="90" d="100"/>
          <a:sy n="90" d="100"/>
        </p:scale>
        <p:origin x="2778" y="78"/>
      </p:cViewPr>
      <p:guideLst>
        <p:guide orient="horz" pos="1728"/>
        <p:guide pos="2124"/>
        <p:guide orient="horz" pos="1632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8267D-1A04-409C-9C72-AEB8AA8C2640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EEBF8937-3D79-498D-9780-5517035FCB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Examples of contaminants* that fall under voluntary use provisions:</a:t>
          </a:r>
        </a:p>
      </dgm:t>
    </dgm:pt>
    <dgm:pt modelId="{485D85C4-3395-48C1-BA38-35F6AE1E4A3B}" type="parTrans" cxnId="{54178EE0-3644-4A96-AFF4-84E6EEA0331D}">
      <dgm:prSet/>
      <dgm:spPr/>
      <dgm:t>
        <a:bodyPr/>
        <a:lstStyle/>
        <a:p>
          <a:endParaRPr lang="en-US"/>
        </a:p>
      </dgm:t>
    </dgm:pt>
    <dgm:pt modelId="{D0D3C764-E532-4E61-BE71-EF8809E4141B}" type="sibTrans" cxnId="{54178EE0-3644-4A96-AFF4-84E6EEA0331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83E6A67-DA75-4C56-AC0B-35BDD290C3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Wildfire smoke pollution</a:t>
          </a:r>
        </a:p>
      </dgm:t>
    </dgm:pt>
    <dgm:pt modelId="{A472169F-86CE-476A-940D-67F7333A4BF3}" type="parTrans" cxnId="{6893605F-BF38-43DA-B6A8-2A904FE2AF5E}">
      <dgm:prSet/>
      <dgm:spPr/>
      <dgm:t>
        <a:bodyPr/>
        <a:lstStyle/>
        <a:p>
          <a:endParaRPr lang="en-US"/>
        </a:p>
      </dgm:t>
    </dgm:pt>
    <dgm:pt modelId="{A478769F-3297-4197-9DFA-1B7719B0C405}" type="sibTrans" cxnId="{6893605F-BF38-43DA-B6A8-2A904FE2AF5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6AFA7F6-AC7E-4383-AC09-D79A1E12FE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Pollen and allergens</a:t>
          </a:r>
        </a:p>
      </dgm:t>
    </dgm:pt>
    <dgm:pt modelId="{AD517E73-F907-449D-8DCB-C7330374ACF7}" type="parTrans" cxnId="{0AFBA133-D8AF-4E62-8FBB-C4F75C99C41C}">
      <dgm:prSet/>
      <dgm:spPr/>
      <dgm:t>
        <a:bodyPr/>
        <a:lstStyle/>
        <a:p>
          <a:endParaRPr lang="en-US"/>
        </a:p>
      </dgm:t>
    </dgm:pt>
    <dgm:pt modelId="{4B612539-8F67-4D0C-8B93-70529B788DFC}" type="sibTrans" cxnId="{0AFBA133-D8AF-4E62-8FBB-C4F75C99C41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CDD3123-8721-4822-8653-AA85347768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Chemicals that do not require use of a respirator</a:t>
          </a:r>
          <a:endParaRPr lang="en-US" dirty="0"/>
        </a:p>
      </dgm:t>
    </dgm:pt>
    <dgm:pt modelId="{9A663E47-833E-4829-92B5-AF0E2C4D202D}" type="parTrans" cxnId="{7A7A00C1-A295-4ABC-83EC-0BECB2A139D1}">
      <dgm:prSet/>
      <dgm:spPr/>
      <dgm:t>
        <a:bodyPr/>
        <a:lstStyle/>
        <a:p>
          <a:endParaRPr lang="en-US"/>
        </a:p>
      </dgm:t>
    </dgm:pt>
    <dgm:pt modelId="{06735EA3-90FA-4372-AFA4-BA979ABDC6EE}" type="sibTrans" cxnId="{7A7A00C1-A295-4ABC-83EC-0BECB2A139D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4B0F784-BAF9-4A75-85B3-BF25C4256B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Nuisance dust and agricultural dusts </a:t>
          </a:r>
          <a:r>
            <a:rPr lang="en-US" i="1"/>
            <a:t>below OSHA exposure limits</a:t>
          </a:r>
          <a:endParaRPr lang="en-US" dirty="0"/>
        </a:p>
      </dgm:t>
    </dgm:pt>
    <dgm:pt modelId="{1415CC14-7F92-4E33-BD1E-0597D007E1FE}" type="parTrans" cxnId="{E34C8466-1268-4893-8C58-7AB3971D4208}">
      <dgm:prSet/>
      <dgm:spPr/>
      <dgm:t>
        <a:bodyPr/>
        <a:lstStyle/>
        <a:p>
          <a:endParaRPr lang="en-US"/>
        </a:p>
      </dgm:t>
    </dgm:pt>
    <dgm:pt modelId="{DA87E205-0E53-4CAE-A287-710A1805726D}" type="sibTrans" cxnId="{E34C8466-1268-4893-8C58-7AB3971D420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D11228B-A869-445A-9CA3-7414BADB3E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Nuisance odors </a:t>
          </a:r>
          <a:endParaRPr lang="en-US" dirty="0"/>
        </a:p>
      </dgm:t>
    </dgm:pt>
    <dgm:pt modelId="{43086D26-7ADB-4C5A-9DD3-7246515BCF4F}" type="parTrans" cxnId="{F079053C-EA64-4837-9A50-4787F286F3BA}">
      <dgm:prSet/>
      <dgm:spPr/>
      <dgm:t>
        <a:bodyPr/>
        <a:lstStyle/>
        <a:p>
          <a:endParaRPr lang="en-US"/>
        </a:p>
      </dgm:t>
    </dgm:pt>
    <dgm:pt modelId="{5F91DD3B-CA04-46EF-982E-5306245FDA17}" type="sibTrans" cxnId="{F079053C-EA64-4837-9A50-4787F286F3B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0AEED00-767F-42D8-A6AB-8F520D729C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*Exposure assessment may be required.  </a:t>
          </a:r>
        </a:p>
      </dgm:t>
    </dgm:pt>
    <dgm:pt modelId="{E204DFA4-E358-492B-81AE-7B7B51BF67D4}" type="parTrans" cxnId="{7FEDBC20-87DA-4D8C-9871-B6D9FFD0EBE3}">
      <dgm:prSet/>
      <dgm:spPr/>
      <dgm:t>
        <a:bodyPr/>
        <a:lstStyle/>
        <a:p>
          <a:endParaRPr lang="en-US"/>
        </a:p>
      </dgm:t>
    </dgm:pt>
    <dgm:pt modelId="{90A534F3-4863-42C2-9349-0DCB45CFCC18}" type="sibTrans" cxnId="{7FEDBC20-87DA-4D8C-9871-B6D9FFD0EBE3}">
      <dgm:prSet/>
      <dgm:spPr/>
      <dgm:t>
        <a:bodyPr/>
        <a:lstStyle/>
        <a:p>
          <a:endParaRPr lang="en-US"/>
        </a:p>
      </dgm:t>
    </dgm:pt>
    <dgm:pt modelId="{D407875F-6DA6-4744-9905-B960BF6ABCA8}" type="pres">
      <dgm:prSet presAssocID="{52A8267D-1A04-409C-9C72-AEB8AA8C2640}" presName="root" presStyleCnt="0">
        <dgm:presLayoutVars>
          <dgm:dir/>
          <dgm:resizeHandles val="exact"/>
        </dgm:presLayoutVars>
      </dgm:prSet>
      <dgm:spPr/>
    </dgm:pt>
    <dgm:pt modelId="{BF577BAE-5DFE-48E6-B289-E7A9E11B7DBE}" type="pres">
      <dgm:prSet presAssocID="{EEBF8937-3D79-498D-9780-5517035FCBA3}" presName="compNode" presStyleCnt="0"/>
      <dgm:spPr/>
    </dgm:pt>
    <dgm:pt modelId="{8667778F-FBCF-4B7B-A6D7-350FD9613698}" type="pres">
      <dgm:prSet presAssocID="{EEBF8937-3D79-498D-9780-5517035FCBA3}" presName="bgRect" presStyleLbl="bgShp" presStyleIdx="0" presStyleCnt="7"/>
      <dgm:spPr/>
    </dgm:pt>
    <dgm:pt modelId="{6D9A2535-6FE9-4DE6-B865-AF01E41A24F6}" type="pres">
      <dgm:prSet presAssocID="{EEBF8937-3D79-498D-9780-5517035FCBA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/>
    </dgm:pt>
    <dgm:pt modelId="{9621CB10-F23F-4CD9-BFA0-D4F8BF13465B}" type="pres">
      <dgm:prSet presAssocID="{EEBF8937-3D79-498D-9780-5517035FCBA3}" presName="spaceRect" presStyleCnt="0"/>
      <dgm:spPr/>
    </dgm:pt>
    <dgm:pt modelId="{90D03988-D197-4964-AE4A-5A0D93679E2C}" type="pres">
      <dgm:prSet presAssocID="{EEBF8937-3D79-498D-9780-5517035FCBA3}" presName="parTx" presStyleLbl="revTx" presStyleIdx="0" presStyleCnt="7" custScaleX="100568">
        <dgm:presLayoutVars>
          <dgm:chMax val="0"/>
          <dgm:chPref val="0"/>
        </dgm:presLayoutVars>
      </dgm:prSet>
      <dgm:spPr/>
    </dgm:pt>
    <dgm:pt modelId="{3D9EECE8-79D8-424D-BEE2-C31BD74FAA40}" type="pres">
      <dgm:prSet presAssocID="{D0D3C764-E532-4E61-BE71-EF8809E4141B}" presName="sibTrans" presStyleCnt="0"/>
      <dgm:spPr/>
    </dgm:pt>
    <dgm:pt modelId="{FE912959-D8C7-4FEE-956D-2BCA047E713B}" type="pres">
      <dgm:prSet presAssocID="{083E6A67-DA75-4C56-AC0B-35BDD290C360}" presName="compNode" presStyleCnt="0"/>
      <dgm:spPr/>
    </dgm:pt>
    <dgm:pt modelId="{02117DDB-1867-44B3-B18A-66597099B5DD}" type="pres">
      <dgm:prSet presAssocID="{083E6A67-DA75-4C56-AC0B-35BDD290C360}" presName="bgRect" presStyleLbl="bgShp" presStyleIdx="1" presStyleCnt="7"/>
      <dgm:spPr/>
    </dgm:pt>
    <dgm:pt modelId="{D8BF4041-F0C8-447E-8051-98FE75B9FFC3}" type="pres">
      <dgm:prSet presAssocID="{083E6A67-DA75-4C56-AC0B-35BDD290C360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nfire"/>
        </a:ext>
      </dgm:extLst>
    </dgm:pt>
    <dgm:pt modelId="{BC2DD8CE-017A-4127-BFCD-BE0C7A1A10ED}" type="pres">
      <dgm:prSet presAssocID="{083E6A67-DA75-4C56-AC0B-35BDD290C360}" presName="spaceRect" presStyleCnt="0"/>
      <dgm:spPr/>
    </dgm:pt>
    <dgm:pt modelId="{EC734606-4217-419E-B214-3D1E240FD3A4}" type="pres">
      <dgm:prSet presAssocID="{083E6A67-DA75-4C56-AC0B-35BDD290C360}" presName="parTx" presStyleLbl="revTx" presStyleIdx="1" presStyleCnt="7">
        <dgm:presLayoutVars>
          <dgm:chMax val="0"/>
          <dgm:chPref val="0"/>
        </dgm:presLayoutVars>
      </dgm:prSet>
      <dgm:spPr/>
    </dgm:pt>
    <dgm:pt modelId="{60DE9FE4-791B-4EA1-9780-EC4FCFFB6807}" type="pres">
      <dgm:prSet presAssocID="{A478769F-3297-4197-9DFA-1B7719B0C405}" presName="sibTrans" presStyleCnt="0"/>
      <dgm:spPr/>
    </dgm:pt>
    <dgm:pt modelId="{2CA883BA-0FD1-41F5-8A90-1572034C6D95}" type="pres">
      <dgm:prSet presAssocID="{36AFA7F6-AC7E-4383-AC09-D79A1E12FE27}" presName="compNode" presStyleCnt="0"/>
      <dgm:spPr/>
    </dgm:pt>
    <dgm:pt modelId="{4B5586FC-8FE0-4B0E-8E07-D16ECF35801B}" type="pres">
      <dgm:prSet presAssocID="{36AFA7F6-AC7E-4383-AC09-D79A1E12FE27}" presName="bgRect" presStyleLbl="bgShp" presStyleIdx="2" presStyleCnt="7"/>
      <dgm:spPr/>
    </dgm:pt>
    <dgm:pt modelId="{76ED115F-80EE-4E46-BE03-0AF4AB175FE6}" type="pres">
      <dgm:prSet presAssocID="{36AFA7F6-AC7E-4383-AC09-D79A1E12FE27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"/>
        </a:ext>
      </dgm:extLst>
    </dgm:pt>
    <dgm:pt modelId="{B0FEEEDE-B2BC-4016-81FD-147F02492EC0}" type="pres">
      <dgm:prSet presAssocID="{36AFA7F6-AC7E-4383-AC09-D79A1E12FE27}" presName="spaceRect" presStyleCnt="0"/>
      <dgm:spPr/>
    </dgm:pt>
    <dgm:pt modelId="{083720BF-3EE4-4A21-8B5F-323CD6E27FA1}" type="pres">
      <dgm:prSet presAssocID="{36AFA7F6-AC7E-4383-AC09-D79A1E12FE27}" presName="parTx" presStyleLbl="revTx" presStyleIdx="2" presStyleCnt="7">
        <dgm:presLayoutVars>
          <dgm:chMax val="0"/>
          <dgm:chPref val="0"/>
        </dgm:presLayoutVars>
      </dgm:prSet>
      <dgm:spPr/>
    </dgm:pt>
    <dgm:pt modelId="{CE95DC24-1E49-4A77-962A-FADCE3F74D44}" type="pres">
      <dgm:prSet presAssocID="{4B612539-8F67-4D0C-8B93-70529B788DFC}" presName="sibTrans" presStyleCnt="0"/>
      <dgm:spPr/>
    </dgm:pt>
    <dgm:pt modelId="{3E2394FF-8F60-4F3C-A732-2F36DB7AF0B7}" type="pres">
      <dgm:prSet presAssocID="{8CDD3123-8721-4822-8653-AA85347768E9}" presName="compNode" presStyleCnt="0"/>
      <dgm:spPr/>
    </dgm:pt>
    <dgm:pt modelId="{94A63AB0-9C4E-48A8-A9EE-E0A9FA185024}" type="pres">
      <dgm:prSet presAssocID="{8CDD3123-8721-4822-8653-AA85347768E9}" presName="bgRect" presStyleLbl="bgShp" presStyleIdx="3" presStyleCnt="7"/>
      <dgm:spPr/>
    </dgm:pt>
    <dgm:pt modelId="{078C48BA-0597-49E7-BBC7-B954297DAABD}" type="pres">
      <dgm:prSet presAssocID="{8CDD3123-8721-4822-8653-AA85347768E9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BAB42532-F592-46AC-80AA-80152694FA11}" type="pres">
      <dgm:prSet presAssocID="{8CDD3123-8721-4822-8653-AA85347768E9}" presName="spaceRect" presStyleCnt="0"/>
      <dgm:spPr/>
    </dgm:pt>
    <dgm:pt modelId="{9503AB9E-B3DE-4048-A22F-F9C3BB0AD2F4}" type="pres">
      <dgm:prSet presAssocID="{8CDD3123-8721-4822-8653-AA85347768E9}" presName="parTx" presStyleLbl="revTx" presStyleIdx="3" presStyleCnt="7">
        <dgm:presLayoutVars>
          <dgm:chMax val="0"/>
          <dgm:chPref val="0"/>
        </dgm:presLayoutVars>
      </dgm:prSet>
      <dgm:spPr/>
    </dgm:pt>
    <dgm:pt modelId="{5E506D06-97FE-4F8B-82F9-2944571F4378}" type="pres">
      <dgm:prSet presAssocID="{06735EA3-90FA-4372-AFA4-BA979ABDC6EE}" presName="sibTrans" presStyleCnt="0"/>
      <dgm:spPr/>
    </dgm:pt>
    <dgm:pt modelId="{50FCE65B-D91D-40C1-B231-B16A4CCAF21F}" type="pres">
      <dgm:prSet presAssocID="{44B0F784-BAF9-4A75-85B3-BF25C4256B17}" presName="compNode" presStyleCnt="0"/>
      <dgm:spPr/>
    </dgm:pt>
    <dgm:pt modelId="{AEAE29AA-F95A-4B82-9B98-F09930F4E9B1}" type="pres">
      <dgm:prSet presAssocID="{44B0F784-BAF9-4A75-85B3-BF25C4256B17}" presName="bgRect" presStyleLbl="bgShp" presStyleIdx="4" presStyleCnt="7"/>
      <dgm:spPr/>
    </dgm:pt>
    <dgm:pt modelId="{909FD596-751F-4654-B07E-E3F23BD23E95}" type="pres">
      <dgm:prSet presAssocID="{44B0F784-BAF9-4A75-85B3-BF25C4256B17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ctor"/>
        </a:ext>
      </dgm:extLst>
    </dgm:pt>
    <dgm:pt modelId="{B31AAF8C-F1DA-4B71-900B-1CE18C2BA1C0}" type="pres">
      <dgm:prSet presAssocID="{44B0F784-BAF9-4A75-85B3-BF25C4256B17}" presName="spaceRect" presStyleCnt="0"/>
      <dgm:spPr/>
    </dgm:pt>
    <dgm:pt modelId="{21703D69-80F0-44E2-AFEA-A07F92F5DC89}" type="pres">
      <dgm:prSet presAssocID="{44B0F784-BAF9-4A75-85B3-BF25C4256B17}" presName="parTx" presStyleLbl="revTx" presStyleIdx="4" presStyleCnt="7">
        <dgm:presLayoutVars>
          <dgm:chMax val="0"/>
          <dgm:chPref val="0"/>
        </dgm:presLayoutVars>
      </dgm:prSet>
      <dgm:spPr/>
    </dgm:pt>
    <dgm:pt modelId="{A44D1B94-15EE-4A8D-9DF4-E6950FB8C0BD}" type="pres">
      <dgm:prSet presAssocID="{DA87E205-0E53-4CAE-A287-710A1805726D}" presName="sibTrans" presStyleCnt="0"/>
      <dgm:spPr/>
    </dgm:pt>
    <dgm:pt modelId="{A7399088-AB0D-456D-9B75-A19A4A95E772}" type="pres">
      <dgm:prSet presAssocID="{6D11228B-A869-445A-9CA3-7414BADB3ED3}" presName="compNode" presStyleCnt="0"/>
      <dgm:spPr/>
    </dgm:pt>
    <dgm:pt modelId="{C3FC1EA1-2D91-4ABD-B1E8-C4837426B724}" type="pres">
      <dgm:prSet presAssocID="{6D11228B-A869-445A-9CA3-7414BADB3ED3}" presName="bgRect" presStyleLbl="bgShp" presStyleIdx="5" presStyleCnt="7"/>
      <dgm:spPr/>
    </dgm:pt>
    <dgm:pt modelId="{613A7BDC-97A9-4795-AC94-1EB1FCB2E63C}" type="pres">
      <dgm:prSet presAssocID="{6D11228B-A869-445A-9CA3-7414BADB3ED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x"/>
        </a:ext>
      </dgm:extLst>
    </dgm:pt>
    <dgm:pt modelId="{96D76C23-8D87-41E3-B604-8BD898CC6830}" type="pres">
      <dgm:prSet presAssocID="{6D11228B-A869-445A-9CA3-7414BADB3ED3}" presName="spaceRect" presStyleCnt="0"/>
      <dgm:spPr/>
    </dgm:pt>
    <dgm:pt modelId="{B9FBA0AC-CD84-4632-AFA2-EB521882303E}" type="pres">
      <dgm:prSet presAssocID="{6D11228B-A869-445A-9CA3-7414BADB3ED3}" presName="parTx" presStyleLbl="revTx" presStyleIdx="5" presStyleCnt="7">
        <dgm:presLayoutVars>
          <dgm:chMax val="0"/>
          <dgm:chPref val="0"/>
        </dgm:presLayoutVars>
      </dgm:prSet>
      <dgm:spPr/>
    </dgm:pt>
    <dgm:pt modelId="{B88F55D5-A00C-4E27-A6E4-580C9A60774B}" type="pres">
      <dgm:prSet presAssocID="{5F91DD3B-CA04-46EF-982E-5306245FDA17}" presName="sibTrans" presStyleCnt="0"/>
      <dgm:spPr/>
    </dgm:pt>
    <dgm:pt modelId="{7370F508-8838-4E24-946A-1527DB0E1DC2}" type="pres">
      <dgm:prSet presAssocID="{50AEED00-767F-42D8-A6AB-8F520D729CE0}" presName="compNode" presStyleCnt="0"/>
      <dgm:spPr/>
    </dgm:pt>
    <dgm:pt modelId="{2B66DC05-55CE-4141-B658-B911352DBFE4}" type="pres">
      <dgm:prSet presAssocID="{50AEED00-767F-42D8-A6AB-8F520D729CE0}" presName="bgRect" presStyleLbl="bgShp" presStyleIdx="6" presStyleCnt="7"/>
      <dgm:spPr/>
    </dgm:pt>
    <dgm:pt modelId="{B4D3F915-50AB-4CC6-BC51-6A22CF29A9E8}" type="pres">
      <dgm:prSet presAssocID="{50AEED00-767F-42D8-A6AB-8F520D729CE0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7351C804-65E6-42B5-8D19-51EC0D34D8D2}" type="pres">
      <dgm:prSet presAssocID="{50AEED00-767F-42D8-A6AB-8F520D729CE0}" presName="spaceRect" presStyleCnt="0"/>
      <dgm:spPr/>
    </dgm:pt>
    <dgm:pt modelId="{F46C7D43-30DC-4A94-9209-935B05A8984B}" type="pres">
      <dgm:prSet presAssocID="{50AEED00-767F-42D8-A6AB-8F520D729CE0}" presName="parTx" presStyleLbl="revTx" presStyleIdx="6" presStyleCnt="7" custScaleX="101964">
        <dgm:presLayoutVars>
          <dgm:chMax val="0"/>
          <dgm:chPref val="0"/>
        </dgm:presLayoutVars>
      </dgm:prSet>
      <dgm:spPr/>
    </dgm:pt>
  </dgm:ptLst>
  <dgm:cxnLst>
    <dgm:cxn modelId="{F7278811-BD2D-4D96-A363-5067E832D31D}" type="presOf" srcId="{083E6A67-DA75-4C56-AC0B-35BDD290C360}" destId="{EC734606-4217-419E-B214-3D1E240FD3A4}" srcOrd="0" destOrd="0" presId="urn:microsoft.com/office/officeart/2018/2/layout/IconVerticalSolidList"/>
    <dgm:cxn modelId="{7FEDBC20-87DA-4D8C-9871-B6D9FFD0EBE3}" srcId="{52A8267D-1A04-409C-9C72-AEB8AA8C2640}" destId="{50AEED00-767F-42D8-A6AB-8F520D729CE0}" srcOrd="6" destOrd="0" parTransId="{E204DFA4-E358-492B-81AE-7B7B51BF67D4}" sibTransId="{90A534F3-4863-42C2-9349-0DCB45CFCC18}"/>
    <dgm:cxn modelId="{0AFBA133-D8AF-4E62-8FBB-C4F75C99C41C}" srcId="{52A8267D-1A04-409C-9C72-AEB8AA8C2640}" destId="{36AFA7F6-AC7E-4383-AC09-D79A1E12FE27}" srcOrd="2" destOrd="0" parTransId="{AD517E73-F907-449D-8DCB-C7330374ACF7}" sibTransId="{4B612539-8F67-4D0C-8B93-70529B788DFC}"/>
    <dgm:cxn modelId="{F079053C-EA64-4837-9A50-4787F286F3BA}" srcId="{52A8267D-1A04-409C-9C72-AEB8AA8C2640}" destId="{6D11228B-A869-445A-9CA3-7414BADB3ED3}" srcOrd="5" destOrd="0" parTransId="{43086D26-7ADB-4C5A-9DD3-7246515BCF4F}" sibTransId="{5F91DD3B-CA04-46EF-982E-5306245FDA17}"/>
    <dgm:cxn modelId="{6893605F-BF38-43DA-B6A8-2A904FE2AF5E}" srcId="{52A8267D-1A04-409C-9C72-AEB8AA8C2640}" destId="{083E6A67-DA75-4C56-AC0B-35BDD290C360}" srcOrd="1" destOrd="0" parTransId="{A472169F-86CE-476A-940D-67F7333A4BF3}" sibTransId="{A478769F-3297-4197-9DFA-1B7719B0C405}"/>
    <dgm:cxn modelId="{FDB81342-B371-4FF0-86A0-6EAED5FF7718}" type="presOf" srcId="{50AEED00-767F-42D8-A6AB-8F520D729CE0}" destId="{F46C7D43-30DC-4A94-9209-935B05A8984B}" srcOrd="0" destOrd="0" presId="urn:microsoft.com/office/officeart/2018/2/layout/IconVerticalSolidList"/>
    <dgm:cxn modelId="{EEA22942-15F3-41E4-A5A4-60AE0083ABA2}" type="presOf" srcId="{EEBF8937-3D79-498D-9780-5517035FCBA3}" destId="{90D03988-D197-4964-AE4A-5A0D93679E2C}" srcOrd="0" destOrd="0" presId="urn:microsoft.com/office/officeart/2018/2/layout/IconVerticalSolidList"/>
    <dgm:cxn modelId="{D0E24E62-82A9-4A0C-A49D-22803B57ACC4}" type="presOf" srcId="{36AFA7F6-AC7E-4383-AC09-D79A1E12FE27}" destId="{083720BF-3EE4-4A21-8B5F-323CD6E27FA1}" srcOrd="0" destOrd="0" presId="urn:microsoft.com/office/officeart/2018/2/layout/IconVerticalSolidList"/>
    <dgm:cxn modelId="{E34C8466-1268-4893-8C58-7AB3971D4208}" srcId="{52A8267D-1A04-409C-9C72-AEB8AA8C2640}" destId="{44B0F784-BAF9-4A75-85B3-BF25C4256B17}" srcOrd="4" destOrd="0" parTransId="{1415CC14-7F92-4E33-BD1E-0597D007E1FE}" sibTransId="{DA87E205-0E53-4CAE-A287-710A1805726D}"/>
    <dgm:cxn modelId="{E8454999-3CF6-4A57-8D5B-7485C20E4064}" type="presOf" srcId="{52A8267D-1A04-409C-9C72-AEB8AA8C2640}" destId="{D407875F-6DA6-4744-9905-B960BF6ABCA8}" srcOrd="0" destOrd="0" presId="urn:microsoft.com/office/officeart/2018/2/layout/IconVerticalSolidList"/>
    <dgm:cxn modelId="{7A7A00C1-A295-4ABC-83EC-0BECB2A139D1}" srcId="{52A8267D-1A04-409C-9C72-AEB8AA8C2640}" destId="{8CDD3123-8721-4822-8653-AA85347768E9}" srcOrd="3" destOrd="0" parTransId="{9A663E47-833E-4829-92B5-AF0E2C4D202D}" sibTransId="{06735EA3-90FA-4372-AFA4-BA979ABDC6EE}"/>
    <dgm:cxn modelId="{8BA685CD-133D-4AF9-9C3E-8BF2225F7DAA}" type="presOf" srcId="{44B0F784-BAF9-4A75-85B3-BF25C4256B17}" destId="{21703D69-80F0-44E2-AFEA-A07F92F5DC89}" srcOrd="0" destOrd="0" presId="urn:microsoft.com/office/officeart/2018/2/layout/IconVerticalSolidList"/>
    <dgm:cxn modelId="{54178EE0-3644-4A96-AFF4-84E6EEA0331D}" srcId="{52A8267D-1A04-409C-9C72-AEB8AA8C2640}" destId="{EEBF8937-3D79-498D-9780-5517035FCBA3}" srcOrd="0" destOrd="0" parTransId="{485D85C4-3395-48C1-BA38-35F6AE1E4A3B}" sibTransId="{D0D3C764-E532-4E61-BE71-EF8809E4141B}"/>
    <dgm:cxn modelId="{9618EBE7-57AE-4604-B44F-F532D091A5EA}" type="presOf" srcId="{6D11228B-A869-445A-9CA3-7414BADB3ED3}" destId="{B9FBA0AC-CD84-4632-AFA2-EB521882303E}" srcOrd="0" destOrd="0" presId="urn:microsoft.com/office/officeart/2018/2/layout/IconVerticalSolidList"/>
    <dgm:cxn modelId="{5C7A2AF0-B73B-4C45-829B-C0C952A3170F}" type="presOf" srcId="{8CDD3123-8721-4822-8653-AA85347768E9}" destId="{9503AB9E-B3DE-4048-A22F-F9C3BB0AD2F4}" srcOrd="0" destOrd="0" presId="urn:microsoft.com/office/officeart/2018/2/layout/IconVerticalSolidList"/>
    <dgm:cxn modelId="{C63418D3-E671-4E49-9811-774252C401D0}" type="presParOf" srcId="{D407875F-6DA6-4744-9905-B960BF6ABCA8}" destId="{BF577BAE-5DFE-48E6-B289-E7A9E11B7DBE}" srcOrd="0" destOrd="0" presId="urn:microsoft.com/office/officeart/2018/2/layout/IconVerticalSolidList"/>
    <dgm:cxn modelId="{3785C029-7F77-4665-B8FF-021D8319A929}" type="presParOf" srcId="{BF577BAE-5DFE-48E6-B289-E7A9E11B7DBE}" destId="{8667778F-FBCF-4B7B-A6D7-350FD9613698}" srcOrd="0" destOrd="0" presId="urn:microsoft.com/office/officeart/2018/2/layout/IconVerticalSolidList"/>
    <dgm:cxn modelId="{EA0961DC-08CE-4C28-A5BF-99AD58B45B69}" type="presParOf" srcId="{BF577BAE-5DFE-48E6-B289-E7A9E11B7DBE}" destId="{6D9A2535-6FE9-4DE6-B865-AF01E41A24F6}" srcOrd="1" destOrd="0" presId="urn:microsoft.com/office/officeart/2018/2/layout/IconVerticalSolidList"/>
    <dgm:cxn modelId="{056E708E-450E-4DBA-A562-3FC21CA84B22}" type="presParOf" srcId="{BF577BAE-5DFE-48E6-B289-E7A9E11B7DBE}" destId="{9621CB10-F23F-4CD9-BFA0-D4F8BF13465B}" srcOrd="2" destOrd="0" presId="urn:microsoft.com/office/officeart/2018/2/layout/IconVerticalSolidList"/>
    <dgm:cxn modelId="{B217B5CC-DAC8-4B0D-AEC3-8D3ECBC932E5}" type="presParOf" srcId="{BF577BAE-5DFE-48E6-B289-E7A9E11B7DBE}" destId="{90D03988-D197-4964-AE4A-5A0D93679E2C}" srcOrd="3" destOrd="0" presId="urn:microsoft.com/office/officeart/2018/2/layout/IconVerticalSolidList"/>
    <dgm:cxn modelId="{16D59D57-EC52-4189-AF2E-E140551F7B86}" type="presParOf" srcId="{D407875F-6DA6-4744-9905-B960BF6ABCA8}" destId="{3D9EECE8-79D8-424D-BEE2-C31BD74FAA40}" srcOrd="1" destOrd="0" presId="urn:microsoft.com/office/officeart/2018/2/layout/IconVerticalSolidList"/>
    <dgm:cxn modelId="{7EF4374F-0E51-4084-BFAB-E6C562F93D35}" type="presParOf" srcId="{D407875F-6DA6-4744-9905-B960BF6ABCA8}" destId="{FE912959-D8C7-4FEE-956D-2BCA047E713B}" srcOrd="2" destOrd="0" presId="urn:microsoft.com/office/officeart/2018/2/layout/IconVerticalSolidList"/>
    <dgm:cxn modelId="{D2DC6C44-8E99-4FD9-BB81-0C240605580F}" type="presParOf" srcId="{FE912959-D8C7-4FEE-956D-2BCA047E713B}" destId="{02117DDB-1867-44B3-B18A-66597099B5DD}" srcOrd="0" destOrd="0" presId="urn:microsoft.com/office/officeart/2018/2/layout/IconVerticalSolidList"/>
    <dgm:cxn modelId="{E2F295EC-0B14-4C38-88F9-E70EF573E409}" type="presParOf" srcId="{FE912959-D8C7-4FEE-956D-2BCA047E713B}" destId="{D8BF4041-F0C8-447E-8051-98FE75B9FFC3}" srcOrd="1" destOrd="0" presId="urn:microsoft.com/office/officeart/2018/2/layout/IconVerticalSolidList"/>
    <dgm:cxn modelId="{04D5C204-8F94-4497-ADF4-A6F67430397A}" type="presParOf" srcId="{FE912959-D8C7-4FEE-956D-2BCA047E713B}" destId="{BC2DD8CE-017A-4127-BFCD-BE0C7A1A10ED}" srcOrd="2" destOrd="0" presId="urn:microsoft.com/office/officeart/2018/2/layout/IconVerticalSolidList"/>
    <dgm:cxn modelId="{EE3AD346-B561-40BF-AF17-3D093732C765}" type="presParOf" srcId="{FE912959-D8C7-4FEE-956D-2BCA047E713B}" destId="{EC734606-4217-419E-B214-3D1E240FD3A4}" srcOrd="3" destOrd="0" presId="urn:microsoft.com/office/officeart/2018/2/layout/IconVerticalSolidList"/>
    <dgm:cxn modelId="{AC8DB416-8F6A-4C07-8E61-8A7085FB9AAF}" type="presParOf" srcId="{D407875F-6DA6-4744-9905-B960BF6ABCA8}" destId="{60DE9FE4-791B-4EA1-9780-EC4FCFFB6807}" srcOrd="3" destOrd="0" presId="urn:microsoft.com/office/officeart/2018/2/layout/IconVerticalSolidList"/>
    <dgm:cxn modelId="{EC86CEA3-F892-415A-A2D8-086E7DD5E72B}" type="presParOf" srcId="{D407875F-6DA6-4744-9905-B960BF6ABCA8}" destId="{2CA883BA-0FD1-41F5-8A90-1572034C6D95}" srcOrd="4" destOrd="0" presId="urn:microsoft.com/office/officeart/2018/2/layout/IconVerticalSolidList"/>
    <dgm:cxn modelId="{1EA7B590-DD0E-47C6-A611-821B777136FB}" type="presParOf" srcId="{2CA883BA-0FD1-41F5-8A90-1572034C6D95}" destId="{4B5586FC-8FE0-4B0E-8E07-D16ECF35801B}" srcOrd="0" destOrd="0" presId="urn:microsoft.com/office/officeart/2018/2/layout/IconVerticalSolidList"/>
    <dgm:cxn modelId="{CAEE253B-5C95-45B5-92DC-C307C9560528}" type="presParOf" srcId="{2CA883BA-0FD1-41F5-8A90-1572034C6D95}" destId="{76ED115F-80EE-4E46-BE03-0AF4AB175FE6}" srcOrd="1" destOrd="0" presId="urn:microsoft.com/office/officeart/2018/2/layout/IconVerticalSolidList"/>
    <dgm:cxn modelId="{0AB8527A-7D38-4BDB-9F3B-ED00D05797B3}" type="presParOf" srcId="{2CA883BA-0FD1-41F5-8A90-1572034C6D95}" destId="{B0FEEEDE-B2BC-4016-81FD-147F02492EC0}" srcOrd="2" destOrd="0" presId="urn:microsoft.com/office/officeart/2018/2/layout/IconVerticalSolidList"/>
    <dgm:cxn modelId="{2B592BBE-170D-4E2F-AF5B-94546E623668}" type="presParOf" srcId="{2CA883BA-0FD1-41F5-8A90-1572034C6D95}" destId="{083720BF-3EE4-4A21-8B5F-323CD6E27FA1}" srcOrd="3" destOrd="0" presId="urn:microsoft.com/office/officeart/2018/2/layout/IconVerticalSolidList"/>
    <dgm:cxn modelId="{7E27121F-E6F0-4734-AC28-B873272C8A77}" type="presParOf" srcId="{D407875F-6DA6-4744-9905-B960BF6ABCA8}" destId="{CE95DC24-1E49-4A77-962A-FADCE3F74D44}" srcOrd="5" destOrd="0" presId="urn:microsoft.com/office/officeart/2018/2/layout/IconVerticalSolidList"/>
    <dgm:cxn modelId="{A31D0667-31C7-43D3-8E93-BDE24E2B9537}" type="presParOf" srcId="{D407875F-6DA6-4744-9905-B960BF6ABCA8}" destId="{3E2394FF-8F60-4F3C-A732-2F36DB7AF0B7}" srcOrd="6" destOrd="0" presId="urn:microsoft.com/office/officeart/2018/2/layout/IconVerticalSolidList"/>
    <dgm:cxn modelId="{E20A677D-C38B-4869-A3FB-EF3A19CA6F85}" type="presParOf" srcId="{3E2394FF-8F60-4F3C-A732-2F36DB7AF0B7}" destId="{94A63AB0-9C4E-48A8-A9EE-E0A9FA185024}" srcOrd="0" destOrd="0" presId="urn:microsoft.com/office/officeart/2018/2/layout/IconVerticalSolidList"/>
    <dgm:cxn modelId="{6F80CEAB-6D0B-442E-BBB2-044758F66C63}" type="presParOf" srcId="{3E2394FF-8F60-4F3C-A732-2F36DB7AF0B7}" destId="{078C48BA-0597-49E7-BBC7-B954297DAABD}" srcOrd="1" destOrd="0" presId="urn:microsoft.com/office/officeart/2018/2/layout/IconVerticalSolidList"/>
    <dgm:cxn modelId="{59FD9E1C-D73A-4A25-A751-AFB669BEF2FA}" type="presParOf" srcId="{3E2394FF-8F60-4F3C-A732-2F36DB7AF0B7}" destId="{BAB42532-F592-46AC-80AA-80152694FA11}" srcOrd="2" destOrd="0" presId="urn:microsoft.com/office/officeart/2018/2/layout/IconVerticalSolidList"/>
    <dgm:cxn modelId="{CE500A2E-2AF6-49B3-B722-17BB8E139846}" type="presParOf" srcId="{3E2394FF-8F60-4F3C-A732-2F36DB7AF0B7}" destId="{9503AB9E-B3DE-4048-A22F-F9C3BB0AD2F4}" srcOrd="3" destOrd="0" presId="urn:microsoft.com/office/officeart/2018/2/layout/IconVerticalSolidList"/>
    <dgm:cxn modelId="{018C6A9E-9F9D-4D8A-8B40-0F5CFDFEA598}" type="presParOf" srcId="{D407875F-6DA6-4744-9905-B960BF6ABCA8}" destId="{5E506D06-97FE-4F8B-82F9-2944571F4378}" srcOrd="7" destOrd="0" presId="urn:microsoft.com/office/officeart/2018/2/layout/IconVerticalSolidList"/>
    <dgm:cxn modelId="{C169EE85-EA93-43EA-8495-23F2C3E6E3B8}" type="presParOf" srcId="{D407875F-6DA6-4744-9905-B960BF6ABCA8}" destId="{50FCE65B-D91D-40C1-B231-B16A4CCAF21F}" srcOrd="8" destOrd="0" presId="urn:microsoft.com/office/officeart/2018/2/layout/IconVerticalSolidList"/>
    <dgm:cxn modelId="{50E3C8CF-1AB9-4C7E-AA94-3B90E45260EB}" type="presParOf" srcId="{50FCE65B-D91D-40C1-B231-B16A4CCAF21F}" destId="{AEAE29AA-F95A-4B82-9B98-F09930F4E9B1}" srcOrd="0" destOrd="0" presId="urn:microsoft.com/office/officeart/2018/2/layout/IconVerticalSolidList"/>
    <dgm:cxn modelId="{B1003670-E56A-4EB5-BA72-B734FEFC26D3}" type="presParOf" srcId="{50FCE65B-D91D-40C1-B231-B16A4CCAF21F}" destId="{909FD596-751F-4654-B07E-E3F23BD23E95}" srcOrd="1" destOrd="0" presId="urn:microsoft.com/office/officeart/2018/2/layout/IconVerticalSolidList"/>
    <dgm:cxn modelId="{771FBD5A-39CC-487B-86E4-E84AD5FE9319}" type="presParOf" srcId="{50FCE65B-D91D-40C1-B231-B16A4CCAF21F}" destId="{B31AAF8C-F1DA-4B71-900B-1CE18C2BA1C0}" srcOrd="2" destOrd="0" presId="urn:microsoft.com/office/officeart/2018/2/layout/IconVerticalSolidList"/>
    <dgm:cxn modelId="{EE71BE66-BAFA-4F02-9E10-F67CE0D96625}" type="presParOf" srcId="{50FCE65B-D91D-40C1-B231-B16A4CCAF21F}" destId="{21703D69-80F0-44E2-AFEA-A07F92F5DC89}" srcOrd="3" destOrd="0" presId="urn:microsoft.com/office/officeart/2018/2/layout/IconVerticalSolidList"/>
    <dgm:cxn modelId="{F545BA38-50A6-49FE-9ECE-CD9166F5D149}" type="presParOf" srcId="{D407875F-6DA6-4744-9905-B960BF6ABCA8}" destId="{A44D1B94-15EE-4A8D-9DF4-E6950FB8C0BD}" srcOrd="9" destOrd="0" presId="urn:microsoft.com/office/officeart/2018/2/layout/IconVerticalSolidList"/>
    <dgm:cxn modelId="{D34E0BE6-C4B1-4392-8374-BF0EF5CEB5EE}" type="presParOf" srcId="{D407875F-6DA6-4744-9905-B960BF6ABCA8}" destId="{A7399088-AB0D-456D-9B75-A19A4A95E772}" srcOrd="10" destOrd="0" presId="urn:microsoft.com/office/officeart/2018/2/layout/IconVerticalSolidList"/>
    <dgm:cxn modelId="{EBB250A3-8912-4722-A51F-DFE060E9D24E}" type="presParOf" srcId="{A7399088-AB0D-456D-9B75-A19A4A95E772}" destId="{C3FC1EA1-2D91-4ABD-B1E8-C4837426B724}" srcOrd="0" destOrd="0" presId="urn:microsoft.com/office/officeart/2018/2/layout/IconVerticalSolidList"/>
    <dgm:cxn modelId="{3C4BF8B2-1D17-49C6-8F57-37EE24B6B1A0}" type="presParOf" srcId="{A7399088-AB0D-456D-9B75-A19A4A95E772}" destId="{613A7BDC-97A9-4795-AC94-1EB1FCB2E63C}" srcOrd="1" destOrd="0" presId="urn:microsoft.com/office/officeart/2018/2/layout/IconVerticalSolidList"/>
    <dgm:cxn modelId="{5519DDF1-5232-49DD-B554-91E5F22192CB}" type="presParOf" srcId="{A7399088-AB0D-456D-9B75-A19A4A95E772}" destId="{96D76C23-8D87-41E3-B604-8BD898CC6830}" srcOrd="2" destOrd="0" presId="urn:microsoft.com/office/officeart/2018/2/layout/IconVerticalSolidList"/>
    <dgm:cxn modelId="{2E2730C5-ACCB-438A-A3EF-5465EEE0DE88}" type="presParOf" srcId="{A7399088-AB0D-456D-9B75-A19A4A95E772}" destId="{B9FBA0AC-CD84-4632-AFA2-EB521882303E}" srcOrd="3" destOrd="0" presId="urn:microsoft.com/office/officeart/2018/2/layout/IconVerticalSolidList"/>
    <dgm:cxn modelId="{333E7494-A9C5-4AAE-A714-C92B45579164}" type="presParOf" srcId="{D407875F-6DA6-4744-9905-B960BF6ABCA8}" destId="{B88F55D5-A00C-4E27-A6E4-580C9A60774B}" srcOrd="11" destOrd="0" presId="urn:microsoft.com/office/officeart/2018/2/layout/IconVerticalSolidList"/>
    <dgm:cxn modelId="{C6EBFBF5-5D1C-4387-9EC7-4DD7B9F83FB6}" type="presParOf" srcId="{D407875F-6DA6-4744-9905-B960BF6ABCA8}" destId="{7370F508-8838-4E24-946A-1527DB0E1DC2}" srcOrd="12" destOrd="0" presId="urn:microsoft.com/office/officeart/2018/2/layout/IconVerticalSolidList"/>
    <dgm:cxn modelId="{A0672E8C-9508-4126-8DD3-36E5F53FDB69}" type="presParOf" srcId="{7370F508-8838-4E24-946A-1527DB0E1DC2}" destId="{2B66DC05-55CE-4141-B658-B911352DBFE4}" srcOrd="0" destOrd="0" presId="urn:microsoft.com/office/officeart/2018/2/layout/IconVerticalSolidList"/>
    <dgm:cxn modelId="{8ACD8FC0-BE7F-4133-BA13-8AD71711143E}" type="presParOf" srcId="{7370F508-8838-4E24-946A-1527DB0E1DC2}" destId="{B4D3F915-50AB-4CC6-BC51-6A22CF29A9E8}" srcOrd="1" destOrd="0" presId="urn:microsoft.com/office/officeart/2018/2/layout/IconVerticalSolidList"/>
    <dgm:cxn modelId="{E9D2658E-59B2-4556-890C-3DE73C351167}" type="presParOf" srcId="{7370F508-8838-4E24-946A-1527DB0E1DC2}" destId="{7351C804-65E6-42B5-8D19-51EC0D34D8D2}" srcOrd="2" destOrd="0" presId="urn:microsoft.com/office/officeart/2018/2/layout/IconVerticalSolidList"/>
    <dgm:cxn modelId="{4A5DDAC7-5707-4832-8CBF-DF81E1E8BE06}" type="presParOf" srcId="{7370F508-8838-4E24-946A-1527DB0E1DC2}" destId="{F46C7D43-30DC-4A94-9209-935B05A8984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7778F-FBCF-4B7B-A6D7-350FD9613698}">
      <dsp:nvSpPr>
        <dsp:cNvPr id="0" name=""/>
        <dsp:cNvSpPr/>
      </dsp:nvSpPr>
      <dsp:spPr>
        <a:xfrm>
          <a:off x="-28204" y="4462"/>
          <a:ext cx="6213258" cy="3379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9A2535-6FE9-4DE6-B865-AF01E41A24F6}">
      <dsp:nvSpPr>
        <dsp:cNvPr id="0" name=""/>
        <dsp:cNvSpPr/>
      </dsp:nvSpPr>
      <dsp:spPr>
        <a:xfrm>
          <a:off x="74031" y="80506"/>
          <a:ext cx="185884" cy="1858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D03988-D197-4964-AE4A-5A0D93679E2C}">
      <dsp:nvSpPr>
        <dsp:cNvPr id="0" name=""/>
        <dsp:cNvSpPr/>
      </dsp:nvSpPr>
      <dsp:spPr>
        <a:xfrm>
          <a:off x="345617" y="4462"/>
          <a:ext cx="5855208" cy="33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69" tIns="35769" rIns="35769" bIns="357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Examples of contaminants* that fall under voluntary use provisions:</a:t>
          </a:r>
        </a:p>
      </dsp:txBody>
      <dsp:txXfrm>
        <a:off x="345617" y="4462"/>
        <a:ext cx="5855208" cy="337971"/>
      </dsp:txXfrm>
    </dsp:sp>
    <dsp:sp modelId="{02117DDB-1867-44B3-B18A-66597099B5DD}">
      <dsp:nvSpPr>
        <dsp:cNvPr id="0" name=""/>
        <dsp:cNvSpPr/>
      </dsp:nvSpPr>
      <dsp:spPr>
        <a:xfrm>
          <a:off x="-28204" y="426926"/>
          <a:ext cx="6213258" cy="3379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BF4041-F0C8-447E-8051-98FE75B9FFC3}">
      <dsp:nvSpPr>
        <dsp:cNvPr id="0" name=""/>
        <dsp:cNvSpPr/>
      </dsp:nvSpPr>
      <dsp:spPr>
        <a:xfrm>
          <a:off x="74031" y="502970"/>
          <a:ext cx="185884" cy="1858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734606-4217-419E-B214-3D1E240FD3A4}">
      <dsp:nvSpPr>
        <dsp:cNvPr id="0" name=""/>
        <dsp:cNvSpPr/>
      </dsp:nvSpPr>
      <dsp:spPr>
        <a:xfrm>
          <a:off x="362152" y="426926"/>
          <a:ext cx="5822138" cy="33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69" tIns="35769" rIns="35769" bIns="357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Wildfire smoke pollution</a:t>
          </a:r>
        </a:p>
      </dsp:txBody>
      <dsp:txXfrm>
        <a:off x="362152" y="426926"/>
        <a:ext cx="5822138" cy="337971"/>
      </dsp:txXfrm>
    </dsp:sp>
    <dsp:sp modelId="{4B5586FC-8FE0-4B0E-8E07-D16ECF35801B}">
      <dsp:nvSpPr>
        <dsp:cNvPr id="0" name=""/>
        <dsp:cNvSpPr/>
      </dsp:nvSpPr>
      <dsp:spPr>
        <a:xfrm>
          <a:off x="-28204" y="849391"/>
          <a:ext cx="6213258" cy="3379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ED115F-80EE-4E46-BE03-0AF4AB175FE6}">
      <dsp:nvSpPr>
        <dsp:cNvPr id="0" name=""/>
        <dsp:cNvSpPr/>
      </dsp:nvSpPr>
      <dsp:spPr>
        <a:xfrm>
          <a:off x="74031" y="925434"/>
          <a:ext cx="185884" cy="1858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3720BF-3EE4-4A21-8B5F-323CD6E27FA1}">
      <dsp:nvSpPr>
        <dsp:cNvPr id="0" name=""/>
        <dsp:cNvSpPr/>
      </dsp:nvSpPr>
      <dsp:spPr>
        <a:xfrm>
          <a:off x="362152" y="849391"/>
          <a:ext cx="5822138" cy="33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69" tIns="35769" rIns="35769" bIns="357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Pollen and allergens</a:t>
          </a:r>
        </a:p>
      </dsp:txBody>
      <dsp:txXfrm>
        <a:off x="362152" y="849391"/>
        <a:ext cx="5822138" cy="337971"/>
      </dsp:txXfrm>
    </dsp:sp>
    <dsp:sp modelId="{94A63AB0-9C4E-48A8-A9EE-E0A9FA185024}">
      <dsp:nvSpPr>
        <dsp:cNvPr id="0" name=""/>
        <dsp:cNvSpPr/>
      </dsp:nvSpPr>
      <dsp:spPr>
        <a:xfrm>
          <a:off x="-28204" y="1271855"/>
          <a:ext cx="6213258" cy="3379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8C48BA-0597-49E7-BBC7-B954297DAABD}">
      <dsp:nvSpPr>
        <dsp:cNvPr id="0" name=""/>
        <dsp:cNvSpPr/>
      </dsp:nvSpPr>
      <dsp:spPr>
        <a:xfrm>
          <a:off x="74031" y="1347899"/>
          <a:ext cx="185884" cy="1858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03AB9E-B3DE-4048-A22F-F9C3BB0AD2F4}">
      <dsp:nvSpPr>
        <dsp:cNvPr id="0" name=""/>
        <dsp:cNvSpPr/>
      </dsp:nvSpPr>
      <dsp:spPr>
        <a:xfrm>
          <a:off x="362152" y="1271855"/>
          <a:ext cx="5822138" cy="33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69" tIns="35769" rIns="35769" bIns="357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Chemicals that do not require use of a respirator</a:t>
          </a:r>
          <a:endParaRPr lang="en-US" sz="1600" kern="1200" dirty="0"/>
        </a:p>
      </dsp:txBody>
      <dsp:txXfrm>
        <a:off x="362152" y="1271855"/>
        <a:ext cx="5822138" cy="337971"/>
      </dsp:txXfrm>
    </dsp:sp>
    <dsp:sp modelId="{AEAE29AA-F95A-4B82-9B98-F09930F4E9B1}">
      <dsp:nvSpPr>
        <dsp:cNvPr id="0" name=""/>
        <dsp:cNvSpPr/>
      </dsp:nvSpPr>
      <dsp:spPr>
        <a:xfrm>
          <a:off x="-28204" y="1694320"/>
          <a:ext cx="6213258" cy="3379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9FD596-751F-4654-B07E-E3F23BD23E95}">
      <dsp:nvSpPr>
        <dsp:cNvPr id="0" name=""/>
        <dsp:cNvSpPr/>
      </dsp:nvSpPr>
      <dsp:spPr>
        <a:xfrm>
          <a:off x="74031" y="1770363"/>
          <a:ext cx="185884" cy="18588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703D69-80F0-44E2-AFEA-A07F92F5DC89}">
      <dsp:nvSpPr>
        <dsp:cNvPr id="0" name=""/>
        <dsp:cNvSpPr/>
      </dsp:nvSpPr>
      <dsp:spPr>
        <a:xfrm>
          <a:off x="362152" y="1694320"/>
          <a:ext cx="5822138" cy="33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69" tIns="35769" rIns="35769" bIns="357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Nuisance dust and agricultural dusts </a:t>
          </a:r>
          <a:r>
            <a:rPr lang="en-US" sz="1600" i="1" kern="1200"/>
            <a:t>below OSHA exposure limits</a:t>
          </a:r>
          <a:endParaRPr lang="en-US" sz="1600" kern="1200" dirty="0"/>
        </a:p>
      </dsp:txBody>
      <dsp:txXfrm>
        <a:off x="362152" y="1694320"/>
        <a:ext cx="5822138" cy="337971"/>
      </dsp:txXfrm>
    </dsp:sp>
    <dsp:sp modelId="{C3FC1EA1-2D91-4ABD-B1E8-C4837426B724}">
      <dsp:nvSpPr>
        <dsp:cNvPr id="0" name=""/>
        <dsp:cNvSpPr/>
      </dsp:nvSpPr>
      <dsp:spPr>
        <a:xfrm>
          <a:off x="-28204" y="2116784"/>
          <a:ext cx="6213258" cy="3379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3A7BDC-97A9-4795-AC94-1EB1FCB2E63C}">
      <dsp:nvSpPr>
        <dsp:cNvPr id="0" name=""/>
        <dsp:cNvSpPr/>
      </dsp:nvSpPr>
      <dsp:spPr>
        <a:xfrm>
          <a:off x="74031" y="2192828"/>
          <a:ext cx="185884" cy="18588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FBA0AC-CD84-4632-AFA2-EB521882303E}">
      <dsp:nvSpPr>
        <dsp:cNvPr id="0" name=""/>
        <dsp:cNvSpPr/>
      </dsp:nvSpPr>
      <dsp:spPr>
        <a:xfrm>
          <a:off x="362152" y="2116784"/>
          <a:ext cx="5822138" cy="33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69" tIns="35769" rIns="35769" bIns="357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Nuisance odors </a:t>
          </a:r>
          <a:endParaRPr lang="en-US" sz="1600" kern="1200" dirty="0"/>
        </a:p>
      </dsp:txBody>
      <dsp:txXfrm>
        <a:off x="362152" y="2116784"/>
        <a:ext cx="5822138" cy="337971"/>
      </dsp:txXfrm>
    </dsp:sp>
    <dsp:sp modelId="{2B66DC05-55CE-4141-B658-B911352DBFE4}">
      <dsp:nvSpPr>
        <dsp:cNvPr id="0" name=""/>
        <dsp:cNvSpPr/>
      </dsp:nvSpPr>
      <dsp:spPr>
        <a:xfrm>
          <a:off x="-28204" y="2539248"/>
          <a:ext cx="6213258" cy="3379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D3F915-50AB-4CC6-BC51-6A22CF29A9E8}">
      <dsp:nvSpPr>
        <dsp:cNvPr id="0" name=""/>
        <dsp:cNvSpPr/>
      </dsp:nvSpPr>
      <dsp:spPr>
        <a:xfrm>
          <a:off x="74031" y="2615292"/>
          <a:ext cx="185884" cy="18588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6C7D43-30DC-4A94-9209-935B05A8984B}">
      <dsp:nvSpPr>
        <dsp:cNvPr id="0" name=""/>
        <dsp:cNvSpPr/>
      </dsp:nvSpPr>
      <dsp:spPr>
        <a:xfrm>
          <a:off x="304978" y="2539248"/>
          <a:ext cx="5936485" cy="33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69" tIns="35769" rIns="35769" bIns="357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*Exposure assessment may be required.  </a:t>
          </a:r>
        </a:p>
      </dsp:txBody>
      <dsp:txXfrm>
        <a:off x="304978" y="2539248"/>
        <a:ext cx="5936485" cy="337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B5A8EF0-72A8-4725-8C8A-52AB5BCC1667}" type="datetime1">
              <a:rPr lang="en-US" altLang="en-US"/>
              <a:pPr/>
              <a:t>3/13/2019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523762B-D888-4B80-9AC5-CC752137C0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0928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407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2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351F7D49-8E85-CC4E-A2D2-8813CB255E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123" y="4171950"/>
            <a:ext cx="26479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1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6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1" y="4738688"/>
            <a:ext cx="4286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5143500"/>
          </a:xfrm>
        </p:spPr>
        <p:txBody>
          <a:bodyPr lIns="457200" tIns="2514600" rtlCol="0" anchor="ctr">
            <a:normAutofit/>
          </a:bodyPr>
          <a:lstStyle>
            <a:lvl1pPr marL="0" indent="0">
              <a:buFontTx/>
              <a:buNone/>
              <a:defRPr>
                <a:solidFill>
                  <a:schemeClr val="tx2">
                    <a:lumMod val="6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97002"/>
            <a:ext cx="6858000" cy="461665"/>
          </a:xfrm>
          <a:prstGeom prst="rect">
            <a:avLst/>
          </a:prstGeom>
          <a:noFill/>
        </p:spPr>
        <p:txBody>
          <a:bodyPr lIns="457200" rIns="457200" bIns="0"/>
          <a:lstStyle>
            <a:lvl1pPr>
              <a:defRPr sz="2250" b="0" i="0" baseline="0">
                <a:solidFill>
                  <a:schemeClr val="tx2"/>
                </a:solidFill>
                <a:latin typeface="Arial"/>
                <a:cs typeface="Kievit Offc Pr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174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1B9707F-63DA-D441-82A7-C049C4D446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4400550"/>
            <a:ext cx="28003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16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25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01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115794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0"/>
            <a:ext cx="3028950" cy="3115795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119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26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4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204787"/>
            <a:ext cx="2256235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204788"/>
            <a:ext cx="3833813" cy="4091176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076326"/>
            <a:ext cx="2256235" cy="3219638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2" indent="0">
              <a:buNone/>
              <a:defRPr sz="506"/>
            </a:lvl7pPr>
            <a:lvl8pPr marL="1800180" indent="0">
              <a:buNone/>
              <a:defRPr sz="506"/>
            </a:lvl8pPr>
            <a:lvl9pPr marL="2057348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84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330404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2" indent="0">
              <a:buNone/>
              <a:defRPr sz="506"/>
            </a:lvl7pPr>
            <a:lvl8pPr marL="1800180" indent="0">
              <a:buNone/>
              <a:defRPr sz="506"/>
            </a:lvl8pPr>
            <a:lvl9pPr marL="2057348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269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06375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1200155"/>
            <a:ext cx="6172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9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defTabSz="257168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E55A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257168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257168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257168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257168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257168" algn="ctr" defTabSz="257168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514337" algn="ctr" defTabSz="257168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771506" algn="ctr" defTabSz="257168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028675" algn="ctr" defTabSz="257168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92876" indent="-192876" algn="l" defTabSz="25716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417899" indent="-160731" algn="l" defTabSz="25716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42922" indent="-128585" algn="l" defTabSz="25716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900091" indent="-128585" algn="l" defTabSz="25716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157259" indent="-128585" algn="l" defTabSz="25716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414428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afety.ucanr.edu/Programs/Respiratory_Protection_Program/Voluntary_Use_Provision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canr.edu/voluntaryN95registration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afety.ucanr.edu/Programs/Respiratory_Protection_Program/Voluntary_Use_Provision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canr.edu/voluntaryN95traini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E3fXGSNeC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IE3fXGSNeC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cdc.gov/niosh/npptl/topics/respirators/disp_part/n95list1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7F45B6-A29F-46BA-993F-20D8FDD47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460" y="666751"/>
            <a:ext cx="2933777" cy="31138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0E8394-44D2-49AA-8E9D-ED47D6D20DB9}"/>
              </a:ext>
            </a:extLst>
          </p:cNvPr>
          <p:cNvSpPr txBox="1"/>
          <p:nvPr/>
        </p:nvSpPr>
        <p:spPr>
          <a:xfrm>
            <a:off x="494130" y="800333"/>
            <a:ext cx="3086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New training resources and </a:t>
            </a:r>
          </a:p>
          <a:p>
            <a:r>
              <a:rPr lang="en-US" sz="1800" dirty="0"/>
              <a:t>user registration online!</a:t>
            </a:r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1E5E01-C6C9-43D5-9548-B6981F3EBABB}"/>
              </a:ext>
            </a:extLst>
          </p:cNvPr>
          <p:cNvSpPr txBox="1">
            <a:spLocks/>
          </p:cNvSpPr>
          <p:nvPr/>
        </p:nvSpPr>
        <p:spPr bwMode="auto">
          <a:xfrm>
            <a:off x="342900" y="0"/>
            <a:ext cx="61722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257168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E55A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257168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514337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771506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028675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/>
              <a:t>Voluntary N-95 Respirator Use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32E86A-022D-472D-93D1-9BA1ED0BCA3B}"/>
              </a:ext>
            </a:extLst>
          </p:cNvPr>
          <p:cNvSpPr/>
          <p:nvPr/>
        </p:nvSpPr>
        <p:spPr>
          <a:xfrm>
            <a:off x="408066" y="3931805"/>
            <a:ext cx="62579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http://safety.ucanr.edu/Programs/Respiratory_Protection_Program/Voluntary_Use_Provisions/</a:t>
            </a:r>
            <a:endParaRPr lang="en-US" sz="1600" dirty="0">
              <a:solidFill>
                <a:srgbClr val="FF0000"/>
              </a:solidFill>
            </a:endParaRPr>
          </a:p>
          <a:p>
            <a:pPr lvl="0"/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C5DD92-CF45-4FCB-B9E0-787A49D3BF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585"/>
          <a:stretch/>
        </p:blipFill>
        <p:spPr>
          <a:xfrm>
            <a:off x="342900" y="1541054"/>
            <a:ext cx="3305222" cy="2208473"/>
          </a:xfrm>
          <a:prstGeom prst="ellipse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3E662B3-F580-4CC0-91A9-3628AA58AD63}"/>
              </a:ext>
            </a:extLst>
          </p:cNvPr>
          <p:cNvSpPr/>
          <p:nvPr/>
        </p:nvSpPr>
        <p:spPr>
          <a:xfrm>
            <a:off x="342900" y="1541054"/>
            <a:ext cx="3305222" cy="22084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40CCC0-DB2D-4470-8C42-F4B35440F10E}"/>
              </a:ext>
            </a:extLst>
          </p:cNvPr>
          <p:cNvCxnSpPr>
            <a:cxnSpLocks/>
          </p:cNvCxnSpPr>
          <p:nvPr/>
        </p:nvCxnSpPr>
        <p:spPr>
          <a:xfrm>
            <a:off x="3429000" y="3181350"/>
            <a:ext cx="302460" cy="538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6BC4AD3-126A-49B6-AC54-D27FDDE482FF}"/>
              </a:ext>
            </a:extLst>
          </p:cNvPr>
          <p:cNvSpPr/>
          <p:nvPr/>
        </p:nvSpPr>
        <p:spPr>
          <a:xfrm>
            <a:off x="3643327" y="3060071"/>
            <a:ext cx="981122" cy="7205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2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E45F-6763-41EE-930F-38F7A8C1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309" y="561071"/>
            <a:ext cx="4547382" cy="473075"/>
          </a:xfrm>
        </p:spPr>
        <p:txBody>
          <a:bodyPr/>
          <a:lstStyle/>
          <a:p>
            <a:r>
              <a:rPr lang="en-US" dirty="0"/>
              <a:t>Register Respirator Use with EHS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1371D-A615-4698-9C14-676E6DAD0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17"/>
          <a:stretch/>
        </p:blipFill>
        <p:spPr>
          <a:xfrm>
            <a:off x="1619250" y="1385580"/>
            <a:ext cx="3619500" cy="27152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AB45EB-5AC1-4C0E-90D3-E894461AD1F9}"/>
              </a:ext>
            </a:extLst>
          </p:cNvPr>
          <p:cNvSpPr txBox="1">
            <a:spLocks/>
          </p:cNvSpPr>
          <p:nvPr/>
        </p:nvSpPr>
        <p:spPr bwMode="auto">
          <a:xfrm>
            <a:off x="342900" y="0"/>
            <a:ext cx="61722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257168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E55A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257168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514337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771506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028675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/>
              <a:t>Voluntary N-95 Respirator Use </a:t>
            </a:r>
            <a:endParaRPr lang="en-US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35E4D5-A49C-4A0C-BB5D-76BA8DFF894E}"/>
              </a:ext>
            </a:extLst>
          </p:cNvPr>
          <p:cNvSpPr txBox="1">
            <a:spLocks/>
          </p:cNvSpPr>
          <p:nvPr/>
        </p:nvSpPr>
        <p:spPr bwMode="auto">
          <a:xfrm>
            <a:off x="374022" y="4109354"/>
            <a:ext cx="6109956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257168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E55A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257168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514337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771506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028675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Remember to notify your supervisor and EHS!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2EA0B7-8C41-4FC5-BD80-F5FD3185AE3C}"/>
              </a:ext>
            </a:extLst>
          </p:cNvPr>
          <p:cNvSpPr/>
          <p:nvPr/>
        </p:nvSpPr>
        <p:spPr>
          <a:xfrm>
            <a:off x="1054491" y="935540"/>
            <a:ext cx="464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http://ucanr.edu/voluntaryN95registration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7697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E45F-6763-41EE-930F-38F7A8C1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19150"/>
            <a:ext cx="5981700" cy="666751"/>
          </a:xfrm>
        </p:spPr>
        <p:txBody>
          <a:bodyPr/>
          <a:lstStyle/>
          <a:p>
            <a:r>
              <a:rPr lang="en-US" sz="2000" dirty="0"/>
              <a:t>Why should I register voluntary use of N95 respirators?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AB45EB-5AC1-4C0E-90D3-E894461AD1F9}"/>
              </a:ext>
            </a:extLst>
          </p:cNvPr>
          <p:cNvSpPr txBox="1">
            <a:spLocks/>
          </p:cNvSpPr>
          <p:nvPr/>
        </p:nvSpPr>
        <p:spPr bwMode="auto">
          <a:xfrm>
            <a:off x="342900" y="0"/>
            <a:ext cx="61722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257168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E55A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257168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514337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771506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028675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/>
              <a:t>Voluntary N-95 Respirator Use 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31AE48-7AA3-4881-9CB1-4A56CF0B10B3}"/>
              </a:ext>
            </a:extLst>
          </p:cNvPr>
          <p:cNvSpPr txBox="1"/>
          <p:nvPr/>
        </p:nvSpPr>
        <p:spPr>
          <a:xfrm>
            <a:off x="590550" y="1514152"/>
            <a:ext cx="59245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Purchase of respirators requires EHS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Some respirators are NOT allowable under voluntary use provisions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EHS assessment of respiratory hazards may be required because a regulated hazard is or may be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of respirator may be hazardous to employee health and a medical evaluation is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of administrative or engineering controls to avoid nuisance irritants would be more effective and safer than respirator use </a:t>
            </a:r>
          </a:p>
        </p:txBody>
      </p:sp>
    </p:spTree>
    <p:extLst>
      <p:ext uri="{BB962C8B-B14F-4D97-AF65-F5344CB8AC3E}">
        <p14:creationId xmlns:p14="http://schemas.microsoft.com/office/powerpoint/2010/main" val="279932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95350"/>
            <a:ext cx="61722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“Filtering Face Piece” Respirators</a:t>
            </a:r>
          </a:p>
          <a:p>
            <a:pPr lvl="1"/>
            <a:r>
              <a:rPr lang="en-US" sz="1900" dirty="0"/>
              <a:t>Disposable mask with filter integral to mask (N95)</a:t>
            </a:r>
          </a:p>
          <a:p>
            <a:pPr lvl="1"/>
            <a:r>
              <a:rPr lang="en-US" sz="1900" dirty="0"/>
              <a:t>Restricts air intake and breathing</a:t>
            </a:r>
          </a:p>
          <a:p>
            <a:pPr lvl="1"/>
            <a:r>
              <a:rPr lang="en-US" sz="1900" dirty="0"/>
              <a:t>Protection from </a:t>
            </a:r>
            <a:r>
              <a:rPr lang="en-US" sz="1900" b="1" u="sng" dirty="0"/>
              <a:t>particulates</a:t>
            </a:r>
            <a:r>
              <a:rPr lang="en-US" sz="1900" dirty="0"/>
              <a:t> </a:t>
            </a:r>
            <a:r>
              <a:rPr lang="en-US" sz="1900" i="1" dirty="0"/>
              <a:t>if properly fitted</a:t>
            </a:r>
          </a:p>
          <a:p>
            <a:pPr lvl="1"/>
            <a:r>
              <a:rPr lang="en-US" sz="1900" dirty="0"/>
              <a:t>Becomes a respiratory hazard </a:t>
            </a:r>
            <a:r>
              <a:rPr lang="en-US" sz="1900" i="1" dirty="0"/>
              <a:t>if not used properly</a:t>
            </a:r>
          </a:p>
          <a:p>
            <a:pPr lvl="1"/>
            <a:r>
              <a:rPr lang="en-US" sz="1900" dirty="0"/>
              <a:t>Does not supply air or provide protection from gases, vapors, high risk exposures, or IDLH atmospheres </a:t>
            </a:r>
          </a:p>
          <a:p>
            <a:pPr lvl="1"/>
            <a:r>
              <a:rPr lang="en-US" sz="1900" dirty="0"/>
              <a:t>Designed for one-time use only</a:t>
            </a:r>
          </a:p>
          <a:p>
            <a:pPr marL="257168" lvl="1" indent="0">
              <a:buNone/>
            </a:pPr>
            <a:endParaRPr lang="en-US" sz="1800" dirty="0"/>
          </a:p>
          <a:p>
            <a:pPr marL="257168" lvl="1" indent="0" algn="ctr">
              <a:buNone/>
            </a:pPr>
            <a:endParaRPr lang="en-US" sz="1900" b="1" dirty="0">
              <a:solidFill>
                <a:srgbClr val="FF0000"/>
              </a:solidFill>
            </a:endParaRPr>
          </a:p>
          <a:p>
            <a:pPr marL="257168" lvl="1" indent="0" algn="ctr">
              <a:buNone/>
            </a:pPr>
            <a:r>
              <a:rPr lang="en-US" sz="1900" b="1" dirty="0">
                <a:solidFill>
                  <a:srgbClr val="FF0000"/>
                </a:solidFill>
              </a:rPr>
              <a:t>How do I know whether I am using a respirator or not?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0E3E24-BE8F-453E-A732-A48E7D607FFF}"/>
              </a:ext>
            </a:extLst>
          </p:cNvPr>
          <p:cNvSpPr txBox="1">
            <a:spLocks/>
          </p:cNvSpPr>
          <p:nvPr/>
        </p:nvSpPr>
        <p:spPr bwMode="auto">
          <a:xfrm>
            <a:off x="342900" y="0"/>
            <a:ext cx="61722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257168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E55A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257168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514337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771506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028675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/>
              <a:t>Voluntary N-95 Respirator Use </a:t>
            </a:r>
          </a:p>
        </p:txBody>
      </p:sp>
      <p:pic>
        <p:nvPicPr>
          <p:cNvPr id="5" name="Picture 2" descr="https://media.licdn.com/mpr/mpr/shrinknp_400_400/p/1/005/09c/2d5/2659a39.jpg">
            <a:extLst>
              <a:ext uri="{FF2B5EF4-FFF2-40B4-BE49-F238E27FC236}">
                <a16:creationId xmlns:a16="http://schemas.microsoft.com/office/drawing/2014/main" id="{153D8A53-4177-425C-AEBD-F12318558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3" t="47456" r="1696" b="15254"/>
          <a:stretch/>
        </p:blipFill>
        <p:spPr bwMode="auto">
          <a:xfrm>
            <a:off x="342900" y="895350"/>
            <a:ext cx="586047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1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7CDCE23-E73F-4F91-89D6-B842B7C806F4}"/>
              </a:ext>
            </a:extLst>
          </p:cNvPr>
          <p:cNvSpPr/>
          <p:nvPr/>
        </p:nvSpPr>
        <p:spPr>
          <a:xfrm>
            <a:off x="3505200" y="1945505"/>
            <a:ext cx="2925264" cy="2607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https://media.licdn.com/mpr/mpr/shrinknp_400_400/p/1/005/09c/2d5/2659a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40" y="705247"/>
            <a:ext cx="1200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media.licdn.com/mpr/mpr/shrinknp_400_400/p/1/005/09c/2d5/3c32b6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81677"/>
            <a:ext cx="1420614" cy="142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cdn3.volusion.com/q5x4h.6wztw/v/vspfiles/photos/3M8247-2.gif?13928143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96" y="727868"/>
            <a:ext cx="1490868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79075" y="843657"/>
            <a:ext cx="2591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There are many types of Filtering Face Piece Respirators</a:t>
            </a:r>
            <a:endParaRPr lang="en-US" sz="1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C48340-D946-482E-BFC4-20A24801202E}"/>
              </a:ext>
            </a:extLst>
          </p:cNvPr>
          <p:cNvSpPr txBox="1">
            <a:spLocks/>
          </p:cNvSpPr>
          <p:nvPr/>
        </p:nvSpPr>
        <p:spPr bwMode="auto">
          <a:xfrm>
            <a:off x="342900" y="0"/>
            <a:ext cx="61722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257168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E55A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257168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514337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771506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028675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/>
              <a:t>Voluntary N-95 Respirator Use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F9CA2F-D450-4418-9D02-500D50966C78}"/>
              </a:ext>
            </a:extLst>
          </p:cNvPr>
          <p:cNvSpPr/>
          <p:nvPr/>
        </p:nvSpPr>
        <p:spPr>
          <a:xfrm>
            <a:off x="382270" y="2007377"/>
            <a:ext cx="32099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b="1" dirty="0"/>
              <a:t>What do those numbers and letters mean? </a:t>
            </a:r>
          </a:p>
          <a:p>
            <a:pPr lvl="0"/>
            <a:endParaRPr lang="en-US" sz="900" b="1" dirty="0"/>
          </a:p>
          <a:p>
            <a:pPr lvl="0"/>
            <a:r>
              <a:rPr lang="en-US" sz="1800" b="1" dirty="0"/>
              <a:t>N</a:t>
            </a:r>
            <a:r>
              <a:rPr lang="en-US" sz="1800" dirty="0"/>
              <a:t> for </a:t>
            </a:r>
            <a:r>
              <a:rPr lang="en-US" sz="1800" b="1" i="1" dirty="0"/>
              <a:t>N</a:t>
            </a:r>
            <a:r>
              <a:rPr lang="en-US" sz="1800" i="1" dirty="0"/>
              <a:t>ot</a:t>
            </a:r>
            <a:r>
              <a:rPr lang="en-US" sz="1800" dirty="0"/>
              <a:t> resistant to oil,</a:t>
            </a:r>
          </a:p>
          <a:p>
            <a:pPr lvl="0"/>
            <a:r>
              <a:rPr lang="en-US" sz="1800" b="1" dirty="0"/>
              <a:t>R</a:t>
            </a:r>
            <a:r>
              <a:rPr lang="en-US" sz="1800" dirty="0"/>
              <a:t> for </a:t>
            </a:r>
            <a:r>
              <a:rPr lang="en-US" sz="1800" b="1" i="1" dirty="0"/>
              <a:t>R</a:t>
            </a:r>
            <a:r>
              <a:rPr lang="en-US" sz="1800" i="1" dirty="0"/>
              <a:t>esistant</a:t>
            </a:r>
            <a:r>
              <a:rPr lang="en-US" sz="1800" dirty="0"/>
              <a:t> to oil</a:t>
            </a:r>
          </a:p>
          <a:p>
            <a:pPr lvl="0"/>
            <a:r>
              <a:rPr lang="en-US" sz="1800" b="1" dirty="0"/>
              <a:t>P</a:t>
            </a:r>
            <a:r>
              <a:rPr lang="en-US" sz="1800" dirty="0"/>
              <a:t> for oil </a:t>
            </a:r>
            <a:r>
              <a:rPr lang="en-US" sz="1800" b="1" i="1" dirty="0"/>
              <a:t>P</a:t>
            </a:r>
            <a:r>
              <a:rPr lang="en-US" sz="1800" i="1" dirty="0"/>
              <a:t>roof</a:t>
            </a:r>
          </a:p>
          <a:p>
            <a:pPr lvl="0"/>
            <a:endParaRPr lang="en-US" sz="900" b="1" dirty="0"/>
          </a:p>
          <a:p>
            <a:pPr lvl="0"/>
            <a:r>
              <a:rPr lang="en-US" sz="1800" b="1" dirty="0"/>
              <a:t>N100</a:t>
            </a:r>
            <a:r>
              <a:rPr lang="en-US" sz="1800" dirty="0"/>
              <a:t> – 99.97% efficiency</a:t>
            </a:r>
          </a:p>
          <a:p>
            <a:pPr lvl="0"/>
            <a:r>
              <a:rPr lang="en-US" sz="1800" b="1" dirty="0"/>
              <a:t>N99</a:t>
            </a:r>
            <a:r>
              <a:rPr lang="en-US" sz="1800" dirty="0"/>
              <a:t> – 99% efficiency</a:t>
            </a:r>
            <a:endParaRPr lang="en-US" sz="1800" b="1" dirty="0"/>
          </a:p>
          <a:p>
            <a:pPr lvl="0"/>
            <a:r>
              <a:rPr lang="en-US" sz="1800" b="1" dirty="0"/>
              <a:t>N95</a:t>
            </a:r>
            <a:r>
              <a:rPr lang="en-US" sz="1800" dirty="0"/>
              <a:t> – 95% efficiency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1EA5B2-C31B-4682-914C-3F518586466F}"/>
              </a:ext>
            </a:extLst>
          </p:cNvPr>
          <p:cNvSpPr/>
          <p:nvPr/>
        </p:nvSpPr>
        <p:spPr>
          <a:xfrm>
            <a:off x="3572964" y="1934524"/>
            <a:ext cx="2857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/>
              <a:t>An </a:t>
            </a:r>
            <a:r>
              <a:rPr lang="en-US" sz="1800" b="1" dirty="0">
                <a:solidFill>
                  <a:srgbClr val="FF0000"/>
                </a:solidFill>
              </a:rPr>
              <a:t>exhalation valve </a:t>
            </a:r>
            <a:r>
              <a:rPr lang="en-US" sz="1800" dirty="0"/>
              <a:t>can help prevent accumulation of hazardous air inside a poorly fitted respirator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4B908A-EA58-4AB6-819A-D1E51B10B281}"/>
              </a:ext>
            </a:extLst>
          </p:cNvPr>
          <p:cNvSpPr/>
          <p:nvPr/>
        </p:nvSpPr>
        <p:spPr>
          <a:xfrm>
            <a:off x="4595168" y="3440223"/>
            <a:ext cx="585093" cy="7566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B27A4A-886B-4068-89FA-9962D33BFCF0}"/>
              </a:ext>
            </a:extLst>
          </p:cNvPr>
          <p:cNvCxnSpPr>
            <a:cxnSpLocks/>
          </p:cNvCxnSpPr>
          <p:nvPr/>
        </p:nvCxnSpPr>
        <p:spPr>
          <a:xfrm flipH="1">
            <a:off x="5222131" y="3498074"/>
            <a:ext cx="685799" cy="3204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60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0667"/>
            <a:ext cx="6172200" cy="609600"/>
          </a:xfr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1800" b="1" dirty="0"/>
              <a:t>Voluntary use is allowable when protection from hazardous airborne  contaminants is not required under any regulation or policy</a:t>
            </a:r>
            <a:endParaRPr lang="en-US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3C6FAC-9878-427A-B5DB-DA29B522B0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980265"/>
              </p:ext>
            </p:extLst>
          </p:nvPr>
        </p:nvGraphicFramePr>
        <p:xfrm>
          <a:off x="342900" y="1581150"/>
          <a:ext cx="6213259" cy="2881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itle 1">
            <a:extLst>
              <a:ext uri="{FF2B5EF4-FFF2-40B4-BE49-F238E27FC236}">
                <a16:creationId xmlns:a16="http://schemas.microsoft.com/office/drawing/2014/main" id="{8313D6BD-B185-4C70-8981-57C73649C823}"/>
              </a:ext>
            </a:extLst>
          </p:cNvPr>
          <p:cNvSpPr txBox="1">
            <a:spLocks/>
          </p:cNvSpPr>
          <p:nvPr/>
        </p:nvSpPr>
        <p:spPr bwMode="auto">
          <a:xfrm>
            <a:off x="342900" y="0"/>
            <a:ext cx="61722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257168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E55A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257168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514337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771506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028675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/>
              <a:t>Voluntary N-95 Respirator Use </a:t>
            </a:r>
          </a:p>
        </p:txBody>
      </p:sp>
    </p:spTree>
    <p:extLst>
      <p:ext uri="{BB962C8B-B14F-4D97-AF65-F5344CB8AC3E}">
        <p14:creationId xmlns:p14="http://schemas.microsoft.com/office/powerpoint/2010/main" val="95111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0E8394-44D2-49AA-8E9D-ED47D6D20DB9}"/>
              </a:ext>
            </a:extLst>
          </p:cNvPr>
          <p:cNvSpPr txBox="1"/>
          <p:nvPr/>
        </p:nvSpPr>
        <p:spPr>
          <a:xfrm>
            <a:off x="285750" y="666751"/>
            <a:ext cx="62865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UC ANR Requirements for Voluntary Use:</a:t>
            </a:r>
          </a:p>
          <a:p>
            <a:endParaRPr lang="en-US" sz="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Complete and document annual training (training may be included in IIPP or other respiratory protection training)</a:t>
            </a:r>
          </a:p>
          <a:p>
            <a:pPr lvl="1"/>
            <a:endParaRPr lang="en-US" sz="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Notify ANR EHS via the Voluntary N95 Respirator Registration survey</a:t>
            </a:r>
            <a:r>
              <a:rPr lang="en-US" sz="1400" dirty="0"/>
              <a:t> 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Notify the local safety coordinator or superintendent of their use (specify the model of N95 mask and instances where the mask will be used)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Receive a copy of the OSHA-mandated document (8CCR5144 App D)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2AEDE0-0D38-4C0F-8FFB-059DC97B3301}"/>
              </a:ext>
            </a:extLst>
          </p:cNvPr>
          <p:cNvSpPr txBox="1">
            <a:spLocks/>
          </p:cNvSpPr>
          <p:nvPr/>
        </p:nvSpPr>
        <p:spPr bwMode="auto">
          <a:xfrm>
            <a:off x="342900" y="0"/>
            <a:ext cx="61722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257168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E55A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257168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514337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771506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028675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/>
              <a:t>Voluntary N-95 Respirator Use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A9AD26-EA39-454D-9DBB-52FA73941980}"/>
              </a:ext>
            </a:extLst>
          </p:cNvPr>
          <p:cNvSpPr/>
          <p:nvPr/>
        </p:nvSpPr>
        <p:spPr>
          <a:xfrm>
            <a:off x="342900" y="4021516"/>
            <a:ext cx="6229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http://safety.ucanr.edu/Programs/Respiratory_Protection_Program/Voluntary_Use_Provisions/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2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683A5-C26D-4857-9BAD-C23D95411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21" y="567618"/>
            <a:ext cx="6172200" cy="625475"/>
          </a:xfrm>
        </p:spPr>
        <p:txBody>
          <a:bodyPr/>
          <a:lstStyle/>
          <a:p>
            <a:r>
              <a:rPr lang="en-US" dirty="0"/>
              <a:t>Provide Name and Email for Access to Training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764830-CD04-4DA7-98D6-81F344F53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633" y="1519323"/>
            <a:ext cx="5682975" cy="29927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B64632-B55E-486F-8D4F-D4650B8A44AD}"/>
              </a:ext>
            </a:extLst>
          </p:cNvPr>
          <p:cNvSpPr txBox="1">
            <a:spLocks/>
          </p:cNvSpPr>
          <p:nvPr/>
        </p:nvSpPr>
        <p:spPr bwMode="auto">
          <a:xfrm>
            <a:off x="342900" y="0"/>
            <a:ext cx="61722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257168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E55A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257168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514337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771506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028675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/>
              <a:t>Voluntary N-95 Respirator Use 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55AF0-AEF5-4DA6-8A02-0C50104E5501}"/>
              </a:ext>
            </a:extLst>
          </p:cNvPr>
          <p:cNvSpPr/>
          <p:nvPr/>
        </p:nvSpPr>
        <p:spPr>
          <a:xfrm>
            <a:off x="1257300" y="1089601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FF000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http://ucanr.edu/voluntaryN95training</a:t>
            </a:r>
            <a:endParaRPr lang="en-US" sz="1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546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3871-73E6-4A2E-B476-8EA4B16B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491" y="562048"/>
            <a:ext cx="5445453" cy="549275"/>
          </a:xfrm>
        </p:spPr>
        <p:txBody>
          <a:bodyPr/>
          <a:lstStyle/>
          <a:p>
            <a:r>
              <a:rPr lang="en-US" dirty="0"/>
              <a:t>Obtain Link to Training Presentation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3FD2FC-6B4F-4CCE-BED1-B0D898E1E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458"/>
          <a:stretch/>
        </p:blipFill>
        <p:spPr>
          <a:xfrm>
            <a:off x="924962" y="1432351"/>
            <a:ext cx="5232046" cy="31543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741E857-8BC9-400E-8704-4072A6E38802}"/>
              </a:ext>
            </a:extLst>
          </p:cNvPr>
          <p:cNvSpPr txBox="1">
            <a:spLocks/>
          </p:cNvSpPr>
          <p:nvPr/>
        </p:nvSpPr>
        <p:spPr bwMode="auto">
          <a:xfrm>
            <a:off x="342900" y="0"/>
            <a:ext cx="61722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257168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E55A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257168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514337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771506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028675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/>
              <a:t>Voluntary N-95 Respirator Use 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D2B488-277E-4F43-8886-0AB004736926}"/>
              </a:ext>
            </a:extLst>
          </p:cNvPr>
          <p:cNvSpPr/>
          <p:nvPr/>
        </p:nvSpPr>
        <p:spPr>
          <a:xfrm>
            <a:off x="1732842" y="987779"/>
            <a:ext cx="3351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https://youtu.be/IE3fXGSNeCs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131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741E857-8BC9-400E-8704-4072A6E38802}"/>
              </a:ext>
            </a:extLst>
          </p:cNvPr>
          <p:cNvSpPr txBox="1">
            <a:spLocks/>
          </p:cNvSpPr>
          <p:nvPr/>
        </p:nvSpPr>
        <p:spPr bwMode="auto">
          <a:xfrm>
            <a:off x="342900" y="0"/>
            <a:ext cx="61722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257168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E55A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257168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514337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771506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028675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/>
              <a:t>Voluntary N-95 Respirator Use 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9F9A2E-FB9E-4A97-8973-6E4880A30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722" y="1431782"/>
            <a:ext cx="2819021" cy="3114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78AE65-5F9A-40CC-BD2E-6E9B5F567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07" y="1975937"/>
            <a:ext cx="2794197" cy="20956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3D3291-FBD6-4871-BD63-EF1455558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96" y="764248"/>
            <a:ext cx="6172200" cy="549275"/>
          </a:xfrm>
        </p:spPr>
        <p:txBody>
          <a:bodyPr/>
          <a:lstStyle/>
          <a:p>
            <a:r>
              <a:rPr lang="en-US" dirty="0"/>
              <a:t>Watch Short Training Presentation on YouTube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78B945-85C9-4184-AE70-199A2075581F}"/>
              </a:ext>
            </a:extLst>
          </p:cNvPr>
          <p:cNvSpPr/>
          <p:nvPr/>
        </p:nvSpPr>
        <p:spPr>
          <a:xfrm>
            <a:off x="305821" y="1447504"/>
            <a:ext cx="3351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https://youtu.be/IE3fXGSNeCs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033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3871-73E6-4A2E-B476-8EA4B16B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047750"/>
            <a:ext cx="3734177" cy="595631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Review Manufacturer’s Instructions for use of </a:t>
            </a:r>
            <a:br>
              <a:rPr lang="en-US" dirty="0"/>
            </a:br>
            <a:r>
              <a:rPr lang="en-US" dirty="0"/>
              <a:t>N95 Respirator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41E857-8BC9-400E-8704-4072A6E38802}"/>
              </a:ext>
            </a:extLst>
          </p:cNvPr>
          <p:cNvSpPr txBox="1">
            <a:spLocks/>
          </p:cNvSpPr>
          <p:nvPr/>
        </p:nvSpPr>
        <p:spPr bwMode="auto">
          <a:xfrm>
            <a:off x="342900" y="0"/>
            <a:ext cx="61722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257168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E55A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257168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257168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514337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771506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028675" algn="ctr" defTabSz="257168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/>
              <a:t>Voluntary N-95 Respirator Use 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97DAF0-B019-46DA-A2BC-3BC6AFBB50D5}"/>
              </a:ext>
            </a:extLst>
          </p:cNvPr>
          <p:cNvSpPr/>
          <p:nvPr/>
        </p:nvSpPr>
        <p:spPr>
          <a:xfrm>
            <a:off x="347427" y="2266950"/>
            <a:ext cx="323397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https://www.cdc.gov/niosh/npptl/topics/respirators/disp_part/n95list1.html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  <a:p>
            <a:endParaRPr lang="en-US" sz="1400" dirty="0">
              <a:latin typeface="+mj-lt"/>
            </a:endParaRPr>
          </a:p>
          <a:p>
            <a:endParaRPr lang="en-US" sz="14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Donning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Limitations of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Hazards of use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8E9FA6-839A-4766-AA0D-7E09B5839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962" y="871546"/>
            <a:ext cx="2556530" cy="322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97670"/>
      </p:ext>
    </p:extLst>
  </p:cSld>
  <p:clrMapOvr>
    <a:masterClrMapping/>
  </p:clrMapOvr>
</p:sld>
</file>

<file path=ppt/theme/theme1.xml><?xml version="1.0" encoding="utf-8"?>
<a:theme xmlns:a="http://schemas.openxmlformats.org/drawingml/2006/main" name="ANRslide_3-Wave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458</Words>
  <Application>Microsoft Office PowerPoint</Application>
  <PresentationFormat>Custom</PresentationFormat>
  <Paragraphs>79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ANRslide_3-WaveSmall</vt:lpstr>
      <vt:lpstr>PowerPoint Presentation</vt:lpstr>
      <vt:lpstr>PowerPoint Presentation</vt:lpstr>
      <vt:lpstr>PowerPoint Presentation</vt:lpstr>
      <vt:lpstr>Voluntary use is allowable when protection from hazardous airborne  contaminants is not required under any regulation or policy</vt:lpstr>
      <vt:lpstr>PowerPoint Presentation</vt:lpstr>
      <vt:lpstr>Provide Name and Email for Access to Training</vt:lpstr>
      <vt:lpstr>Obtain Link to Training Presentation</vt:lpstr>
      <vt:lpstr>Watch Short Training Presentation on YouTube</vt:lpstr>
      <vt:lpstr> Review Manufacturer’s Instructions for use of  N95 Respirator</vt:lpstr>
      <vt:lpstr>Register Respirator Use with EHS</vt:lpstr>
      <vt:lpstr>Why should I register voluntary use of N95 respirators?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 Malendia Maccree</dc:creator>
  <cp:lastModifiedBy>M. Malendia Maccree</cp:lastModifiedBy>
  <cp:revision>13</cp:revision>
  <dcterms:created xsi:type="dcterms:W3CDTF">2019-02-20T00:33:52Z</dcterms:created>
  <dcterms:modified xsi:type="dcterms:W3CDTF">2019-03-13T17:58:56Z</dcterms:modified>
</cp:coreProperties>
</file>