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458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94687"/>
                </a:solidFill>
                <a:latin typeface="Minion Pro"/>
                <a:cs typeface="Mini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94687"/>
                </a:solidFill>
                <a:latin typeface="Minion Pro"/>
                <a:cs typeface="Minion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94687"/>
                </a:solidFill>
                <a:latin typeface="Minion Pro"/>
                <a:cs typeface="Mini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94687"/>
                </a:solidFill>
                <a:latin typeface="Minion Pro"/>
                <a:cs typeface="Mini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100" y="773372"/>
            <a:ext cx="2243455" cy="842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94687"/>
                </a:solidFill>
                <a:latin typeface="Minion Pro"/>
                <a:cs typeface="Mini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219171"/>
            <a:ext cx="6883400" cy="3881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94687"/>
                </a:solidFill>
                <a:latin typeface="Minion Pro"/>
                <a:cs typeface="Minion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lkusranch@ucanr.edu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elkusranch.ucanr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60796" y="7903704"/>
            <a:ext cx="2312035" cy="765810"/>
          </a:xfrm>
          <a:custGeom>
            <a:avLst/>
            <a:gdLst/>
            <a:ahLst/>
            <a:cxnLst/>
            <a:rect l="l" t="t" r="r" b="b"/>
            <a:pathLst>
              <a:path w="2312034" h="765809">
                <a:moveTo>
                  <a:pt x="2311603" y="0"/>
                </a:moveTo>
                <a:lnTo>
                  <a:pt x="0" y="367169"/>
                </a:lnTo>
                <a:lnTo>
                  <a:pt x="2311603" y="765543"/>
                </a:lnTo>
                <a:lnTo>
                  <a:pt x="2311603" y="0"/>
                </a:lnTo>
                <a:close/>
              </a:path>
            </a:pathLst>
          </a:custGeom>
          <a:solidFill>
            <a:srgbClr val="194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53300"/>
            <a:ext cx="7772400" cy="2705100"/>
          </a:xfrm>
          <a:custGeom>
            <a:avLst/>
            <a:gdLst/>
            <a:ahLst/>
            <a:cxnLst/>
            <a:rect l="l" t="t" r="r" b="b"/>
            <a:pathLst>
              <a:path w="7772400" h="2705100">
                <a:moveTo>
                  <a:pt x="0" y="0"/>
                </a:moveTo>
                <a:lnTo>
                  <a:pt x="0" y="2705100"/>
                </a:lnTo>
                <a:lnTo>
                  <a:pt x="7772400" y="2705100"/>
                </a:lnTo>
                <a:lnTo>
                  <a:pt x="7772400" y="1295400"/>
                </a:lnTo>
                <a:lnTo>
                  <a:pt x="0" y="0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4595" y="8549640"/>
            <a:ext cx="3802995" cy="708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7772400" cy="2705100"/>
          </a:xfrm>
          <a:custGeom>
            <a:avLst/>
            <a:gdLst/>
            <a:ahLst/>
            <a:cxnLst/>
            <a:rect l="l" t="t" r="r" b="b"/>
            <a:pathLst>
              <a:path w="7772400" h="2705100">
                <a:moveTo>
                  <a:pt x="7772400" y="0"/>
                </a:moveTo>
                <a:lnTo>
                  <a:pt x="0" y="0"/>
                </a:lnTo>
                <a:lnTo>
                  <a:pt x="0" y="1409700"/>
                </a:lnTo>
                <a:lnTo>
                  <a:pt x="7772400" y="2705100"/>
                </a:lnTo>
                <a:lnTo>
                  <a:pt x="77724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81120" y="276904"/>
            <a:ext cx="3470910" cy="91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91639" algn="l"/>
              </a:tabLst>
            </a:pPr>
            <a:r>
              <a:rPr sz="5200" spc="70" dirty="0">
                <a:solidFill>
                  <a:srgbClr val="FFFFFF"/>
                </a:solidFill>
              </a:rPr>
              <a:t>E</a:t>
            </a:r>
            <a:r>
              <a:rPr sz="5200" spc="50" dirty="0">
                <a:solidFill>
                  <a:srgbClr val="FFFFFF"/>
                </a:solidFill>
              </a:rPr>
              <a:t>l</a:t>
            </a:r>
            <a:r>
              <a:rPr sz="5200" spc="-45" dirty="0">
                <a:solidFill>
                  <a:srgbClr val="FFFFFF"/>
                </a:solidFill>
              </a:rPr>
              <a:t>k</a:t>
            </a:r>
            <a:r>
              <a:rPr sz="5200" dirty="0">
                <a:solidFill>
                  <a:srgbClr val="FFFFFF"/>
                </a:solidFill>
              </a:rPr>
              <a:t>us	</a:t>
            </a:r>
            <a:r>
              <a:rPr sz="5200" spc="80" dirty="0">
                <a:solidFill>
                  <a:srgbClr val="FFFFFF"/>
                </a:solidFill>
              </a:rPr>
              <a:t>R</a:t>
            </a:r>
            <a:r>
              <a:rPr sz="5200" spc="-30" dirty="0">
                <a:solidFill>
                  <a:srgbClr val="FFFFFF"/>
                </a:solidFill>
              </a:rPr>
              <a:t>a</a:t>
            </a:r>
            <a:r>
              <a:rPr sz="5200" dirty="0">
                <a:solidFill>
                  <a:srgbClr val="FFFFFF"/>
                </a:solidFill>
              </a:rPr>
              <a:t>nch</a:t>
            </a:r>
            <a:endParaRPr sz="5200"/>
          </a:p>
        </p:txBody>
      </p:sp>
      <p:sp>
        <p:nvSpPr>
          <p:cNvPr id="8" name="object 8"/>
          <p:cNvSpPr txBox="1"/>
          <p:nvPr/>
        </p:nvSpPr>
        <p:spPr>
          <a:xfrm>
            <a:off x="3915713" y="1049064"/>
            <a:ext cx="3397885" cy="941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Minion Pro"/>
                <a:cs typeface="Minion Pro"/>
              </a:rPr>
              <a:t>Environmental Education</a:t>
            </a:r>
            <a:r>
              <a:rPr sz="2000" spc="-65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nion Pro"/>
                <a:cs typeface="Minion Pro"/>
              </a:rPr>
              <a:t>Center</a:t>
            </a:r>
            <a:endParaRPr sz="2000">
              <a:latin typeface="Minion Pro"/>
              <a:cs typeface="Minion Pro"/>
            </a:endParaRPr>
          </a:p>
          <a:p>
            <a:pPr marL="1801495">
              <a:lnSpc>
                <a:spcPct val="100000"/>
              </a:lnSpc>
              <a:spcBef>
                <a:spcPts val="1645"/>
              </a:spcBef>
            </a:pPr>
            <a:r>
              <a:rPr sz="2400" b="1" dirty="0">
                <a:solidFill>
                  <a:srgbClr val="FFFFFF"/>
                </a:solidFill>
                <a:latin typeface="Minion Pro"/>
                <a:cs typeface="Minion Pro"/>
              </a:rPr>
              <a:t>2018</a:t>
            </a:r>
            <a:r>
              <a:rPr sz="2400" b="1" spc="-85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Minion Pro"/>
                <a:cs typeface="Minion Pro"/>
              </a:rPr>
              <a:t>Report</a:t>
            </a:r>
            <a:endParaRPr sz="24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6172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2200"/>
            <a:ext cx="7772400" cy="3886200"/>
          </a:xfrm>
          <a:custGeom>
            <a:avLst/>
            <a:gdLst/>
            <a:ahLst/>
            <a:cxnLst/>
            <a:rect l="l" t="t" r="r" b="b"/>
            <a:pathLst>
              <a:path w="7772400" h="3886200">
                <a:moveTo>
                  <a:pt x="0" y="3886200"/>
                </a:moveTo>
                <a:lnTo>
                  <a:pt x="7772400" y="3886200"/>
                </a:lnTo>
                <a:lnTo>
                  <a:pt x="7772400" y="0"/>
                </a:lnTo>
                <a:lnTo>
                  <a:pt x="0" y="0"/>
                </a:lnTo>
                <a:lnTo>
                  <a:pt x="0" y="388620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6718017"/>
            <a:ext cx="3462020" cy="153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Minion Pro"/>
                <a:cs typeface="Minion Pro"/>
              </a:rPr>
              <a:t>Elkus Ranch </a:t>
            </a:r>
            <a:r>
              <a:rPr sz="1400" b="1" spc="-5" dirty="0">
                <a:solidFill>
                  <a:srgbClr val="FFFFFF"/>
                </a:solidFill>
                <a:latin typeface="Minion Pro"/>
                <a:cs typeface="Minion Pro"/>
              </a:rPr>
              <a:t>Environmental Education Center  </a:t>
            </a:r>
            <a:r>
              <a:rPr sz="1400" b="1" dirty="0">
                <a:solidFill>
                  <a:srgbClr val="FFFFFF"/>
                </a:solidFill>
                <a:latin typeface="Minion Pro"/>
                <a:cs typeface="Minion Pro"/>
              </a:rPr>
              <a:t>1500 </a:t>
            </a:r>
            <a:r>
              <a:rPr sz="1400" b="1" spc="-5" dirty="0">
                <a:solidFill>
                  <a:srgbClr val="FFFFFF"/>
                </a:solidFill>
                <a:latin typeface="Minion Pro"/>
                <a:cs typeface="Minion Pro"/>
              </a:rPr>
              <a:t>Purisma Creek</a:t>
            </a:r>
            <a:r>
              <a:rPr sz="1400" b="1" spc="-50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nion Pro"/>
                <a:cs typeface="Minion Pro"/>
              </a:rPr>
              <a:t>Road</a:t>
            </a:r>
            <a:endParaRPr sz="14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Minion Pro"/>
                <a:cs typeface="Minion Pro"/>
              </a:rPr>
              <a:t>Half Moon </a:t>
            </a:r>
            <a:r>
              <a:rPr sz="1400" b="1" spc="-35" dirty="0">
                <a:solidFill>
                  <a:srgbClr val="FFFFFF"/>
                </a:solidFill>
                <a:latin typeface="Minion Pro"/>
                <a:cs typeface="Minion Pro"/>
              </a:rPr>
              <a:t>Bay, </a:t>
            </a:r>
            <a:r>
              <a:rPr sz="1400" b="1" dirty="0">
                <a:solidFill>
                  <a:srgbClr val="FFFFFF"/>
                </a:solidFill>
                <a:latin typeface="Minion Pro"/>
                <a:cs typeface="Minion Pro"/>
              </a:rPr>
              <a:t>CA</a:t>
            </a:r>
            <a:r>
              <a:rPr sz="1400" b="1" spc="-10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nion Pro"/>
                <a:cs typeface="Minion Pro"/>
              </a:rPr>
              <a:t>94019</a:t>
            </a:r>
            <a:endParaRPr sz="14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400" b="1" dirty="0">
                <a:solidFill>
                  <a:srgbClr val="FFFFFF"/>
                </a:solidFill>
                <a:latin typeface="Minion Pro"/>
                <a:cs typeface="Minion Pro"/>
              </a:rPr>
              <a:t>650-712-3151</a:t>
            </a:r>
            <a:endParaRPr sz="1400">
              <a:latin typeface="Minion Pro"/>
              <a:cs typeface="Minion Pro"/>
            </a:endParaRPr>
          </a:p>
          <a:p>
            <a:pPr marL="12700" marR="137287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Minion Pro"/>
                <a:cs typeface="Minion Pro"/>
                <a:hlinkClick r:id="rId3"/>
              </a:rPr>
              <a:t>elkusranch@ucanr.edu </a:t>
            </a:r>
            <a:r>
              <a:rPr sz="1400" b="1" spc="-10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Minion Pro"/>
                <a:cs typeface="Minion Pro"/>
                <a:hlinkClick r:id="rId4"/>
              </a:rPr>
              <a:t>http://elkusranch.ucanr.edu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07123" y="6766559"/>
            <a:ext cx="2907187" cy="21175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897" y="8830255"/>
            <a:ext cx="3508454" cy="653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487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5566944"/>
            <a:ext cx="6816090" cy="290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9070">
              <a:lnSpc>
                <a:spcPct val="100000"/>
              </a:lnSpc>
            </a:pP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Since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1980, </a:t>
            </a:r>
            <a:r>
              <a:rPr sz="1400" spc="10" dirty="0">
                <a:solidFill>
                  <a:srgbClr val="194687"/>
                </a:solidFill>
                <a:latin typeface="Minion Pro"/>
                <a:cs typeface="Minion Pro"/>
              </a:rPr>
              <a:t>Elkus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Ranch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Environmental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Education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Programs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have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served the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Bay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Area  community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by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providing students </a:t>
            </a:r>
            <a:r>
              <a:rPr sz="1400" spc="5" dirty="0">
                <a:solidFill>
                  <a:srgbClr val="194687"/>
                </a:solidFill>
                <a:latin typeface="Minion Pro"/>
                <a:cs typeface="Minion Pro"/>
              </a:rPr>
              <a:t>with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immersive,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hands-on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learning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experiences </a:t>
            </a:r>
            <a:r>
              <a:rPr sz="1400" spc="5" dirty="0">
                <a:solidFill>
                  <a:srgbClr val="194687"/>
                </a:solidFill>
                <a:latin typeface="Minion Pro"/>
                <a:cs typeface="Minion Pro"/>
              </a:rPr>
              <a:t>in  agricultural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environmental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education. </a:t>
            </a:r>
            <a:r>
              <a:rPr sz="1400" spc="5" dirty="0">
                <a:solidFill>
                  <a:srgbClr val="194687"/>
                </a:solidFill>
                <a:latin typeface="Minion Pro"/>
                <a:cs typeface="Minion Pro"/>
              </a:rPr>
              <a:t>Our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goal is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to inspire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children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to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connect </a:t>
            </a:r>
            <a:r>
              <a:rPr sz="1400" spc="5" dirty="0">
                <a:solidFill>
                  <a:srgbClr val="194687"/>
                </a:solidFill>
                <a:latin typeface="Minion Pro"/>
                <a:cs typeface="Minion Pro"/>
              </a:rPr>
              <a:t>with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the 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rich ecology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of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our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coastside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community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to become </a:t>
            </a:r>
            <a:r>
              <a:rPr sz="1400" spc="5" dirty="0">
                <a:solidFill>
                  <a:srgbClr val="194687"/>
                </a:solidFill>
                <a:latin typeface="Minion Pro"/>
                <a:cs typeface="Minion Pro"/>
              </a:rPr>
              <a:t>caring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stewards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engaged</a:t>
            </a:r>
            <a:r>
              <a:rPr sz="1400" spc="10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citizens.</a:t>
            </a:r>
            <a:endParaRPr sz="1400">
              <a:latin typeface="Minion Pro"/>
              <a:cs typeface="Minion Pro"/>
            </a:endParaRPr>
          </a:p>
          <a:p>
            <a:pPr marL="12700" marR="193675">
              <a:lnSpc>
                <a:spcPct val="100000"/>
              </a:lnSpc>
              <a:spcBef>
                <a:spcPts val="900"/>
              </a:spcBef>
            </a:pPr>
            <a:r>
              <a:rPr sz="1400" spc="5" dirty="0">
                <a:solidFill>
                  <a:srgbClr val="194687"/>
                </a:solidFill>
                <a:latin typeface="Minion Pro"/>
                <a:cs typeface="Minion Pro"/>
              </a:rPr>
              <a:t>Our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programs are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aimed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to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develop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science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literacy based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on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California’s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Next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Generation  Science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Standards </a:t>
            </a:r>
            <a:r>
              <a:rPr sz="1400" spc="-25" dirty="0">
                <a:solidFill>
                  <a:srgbClr val="194687"/>
                </a:solidFill>
                <a:latin typeface="Minion Pro"/>
                <a:cs typeface="Minion Pro"/>
              </a:rPr>
              <a:t>(NGSS). </a:t>
            </a:r>
            <a:r>
              <a:rPr sz="1400" spc="-50" dirty="0">
                <a:solidFill>
                  <a:srgbClr val="194687"/>
                </a:solidFill>
                <a:latin typeface="Minion Pro"/>
                <a:cs typeface="Minion Pro"/>
              </a:rPr>
              <a:t>We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educate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young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people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to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understand our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food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systems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and the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interrelationships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between </a:t>
            </a:r>
            <a:r>
              <a:rPr sz="1400" spc="5" dirty="0">
                <a:solidFill>
                  <a:srgbClr val="194687"/>
                </a:solidFill>
                <a:latin typeface="Minion Pro"/>
                <a:cs typeface="Minion Pro"/>
              </a:rPr>
              <a:t>farming, wildlife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and the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 environment.</a:t>
            </a:r>
            <a:endParaRPr sz="1400">
              <a:latin typeface="Minion Pro"/>
              <a:cs typeface="Minion Pro"/>
            </a:endParaRPr>
          </a:p>
          <a:p>
            <a:pPr marL="12700" marR="10795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As </a:t>
            </a:r>
            <a:r>
              <a:rPr sz="1400" spc="10" dirty="0">
                <a:solidFill>
                  <a:srgbClr val="194687"/>
                </a:solidFill>
                <a:latin typeface="Minion Pro"/>
                <a:cs typeface="Minion Pro"/>
              </a:rPr>
              <a:t>part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of </a:t>
            </a:r>
            <a:r>
              <a:rPr sz="1400" spc="-20" dirty="0">
                <a:solidFill>
                  <a:srgbClr val="194687"/>
                </a:solidFill>
                <a:latin typeface="Minion Pro"/>
                <a:cs typeface="Minion Pro"/>
              </a:rPr>
              <a:t>UC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Cooperative Extension, </a:t>
            </a:r>
            <a:r>
              <a:rPr sz="1400" spc="10" dirty="0">
                <a:solidFill>
                  <a:srgbClr val="194687"/>
                </a:solidFill>
                <a:latin typeface="Minion Pro"/>
                <a:cs typeface="Minion Pro"/>
              </a:rPr>
              <a:t>Elkus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Ranch is </a:t>
            </a:r>
            <a:r>
              <a:rPr sz="1400" spc="5" dirty="0">
                <a:solidFill>
                  <a:srgbClr val="194687"/>
                </a:solidFill>
                <a:latin typeface="Minion Pro"/>
                <a:cs typeface="Minion Pro"/>
              </a:rPr>
              <a:t>also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site </a:t>
            </a:r>
            <a:r>
              <a:rPr sz="1400" spc="-20" dirty="0">
                <a:solidFill>
                  <a:srgbClr val="194687"/>
                </a:solidFill>
                <a:latin typeface="Minion Pro"/>
                <a:cs typeface="Minion Pro"/>
              </a:rPr>
              <a:t>for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bringing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people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working  </a:t>
            </a:r>
            <a:r>
              <a:rPr sz="1400" spc="5" dirty="0">
                <a:solidFill>
                  <a:srgbClr val="194687"/>
                </a:solidFill>
                <a:latin typeface="Minion Pro"/>
                <a:cs typeface="Minion Pro"/>
              </a:rPr>
              <a:t>in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the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fields of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sustainability and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environmental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education </a:t>
            </a:r>
            <a:r>
              <a:rPr sz="1400" spc="-20" dirty="0">
                <a:solidFill>
                  <a:srgbClr val="194687"/>
                </a:solidFill>
                <a:latin typeface="Minion Pro"/>
                <a:cs typeface="Minion Pro"/>
              </a:rPr>
              <a:t>together,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400" spc="-20" dirty="0">
                <a:solidFill>
                  <a:srgbClr val="194687"/>
                </a:solidFill>
                <a:latin typeface="Minion Pro"/>
                <a:cs typeface="Minion Pro"/>
              </a:rPr>
              <a:t>for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doing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and sharing 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research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on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issues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of public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value.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In the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coming years,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we look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forward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to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continuing</a:t>
            </a:r>
            <a:r>
              <a:rPr sz="1400" spc="13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our</a:t>
            </a:r>
            <a:endParaRPr sz="14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programs </a:t>
            </a:r>
            <a:r>
              <a:rPr sz="1400" spc="-20" dirty="0">
                <a:solidFill>
                  <a:srgbClr val="194687"/>
                </a:solidFill>
                <a:latin typeface="Minion Pro"/>
                <a:cs typeface="Minion Pro"/>
              </a:rPr>
              <a:t>for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youth,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to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pursuing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new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programs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events to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serve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adults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400" spc="5" dirty="0">
                <a:solidFill>
                  <a:srgbClr val="194687"/>
                </a:solidFill>
                <a:latin typeface="Minion Pro"/>
                <a:cs typeface="Minion Pro"/>
              </a:rPr>
              <a:t>families,</a:t>
            </a:r>
            <a:r>
              <a:rPr sz="1400" spc="12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too!</a:t>
            </a:r>
            <a:endParaRPr sz="14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Thank you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sincerely </a:t>
            </a:r>
            <a:r>
              <a:rPr sz="1400" spc="-20" dirty="0">
                <a:solidFill>
                  <a:srgbClr val="194687"/>
                </a:solidFill>
                <a:latin typeface="Minion Pro"/>
                <a:cs typeface="Minion Pro"/>
              </a:rPr>
              <a:t>for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your support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of </a:t>
            </a:r>
            <a:r>
              <a:rPr sz="1400" spc="10" dirty="0">
                <a:solidFill>
                  <a:srgbClr val="194687"/>
                </a:solidFill>
                <a:latin typeface="Minion Pro"/>
                <a:cs typeface="Minion Pro"/>
              </a:rPr>
              <a:t>Elkus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Ranch and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UCCE, </a:t>
            </a:r>
            <a:r>
              <a:rPr sz="1400" spc="-20" dirty="0">
                <a:solidFill>
                  <a:srgbClr val="194687"/>
                </a:solidFill>
                <a:latin typeface="Minion Pro"/>
                <a:cs typeface="Minion Pro"/>
              </a:rPr>
              <a:t>now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400" spc="5" dirty="0">
                <a:solidFill>
                  <a:srgbClr val="194687"/>
                </a:solidFill>
                <a:latin typeface="Minion Pro"/>
                <a:cs typeface="Minion Pro"/>
              </a:rPr>
              <a:t>in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the</a:t>
            </a:r>
            <a:r>
              <a:rPr sz="1400" spc="8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future.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011488"/>
            <a:ext cx="433705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5" dirty="0">
                <a:solidFill>
                  <a:srgbClr val="194687"/>
                </a:solidFill>
                <a:latin typeface="Minion Pro"/>
                <a:cs typeface="Minion Pro"/>
              </a:rPr>
              <a:t>Beloved Ranch, </a:t>
            </a:r>
            <a:r>
              <a:rPr sz="3000" b="1" spc="-20" dirty="0">
                <a:solidFill>
                  <a:srgbClr val="194687"/>
                </a:solidFill>
                <a:latin typeface="Minion Pro"/>
                <a:cs typeface="Minion Pro"/>
              </a:rPr>
              <a:t>Big</a:t>
            </a:r>
            <a:r>
              <a:rPr sz="3000" b="1" spc="-10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3000" b="1" spc="-5" dirty="0">
                <a:solidFill>
                  <a:srgbClr val="194687"/>
                </a:solidFill>
                <a:latin typeface="Minion Pro"/>
                <a:cs typeface="Minion Pro"/>
              </a:rPr>
              <a:t>Impact</a:t>
            </a:r>
            <a:endParaRPr sz="3000">
              <a:latin typeface="Minion Pro"/>
              <a:cs typeface="Minion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768562"/>
            <a:ext cx="1961514" cy="1290320"/>
          </a:xfrm>
          <a:custGeom>
            <a:avLst/>
            <a:gdLst/>
            <a:ahLst/>
            <a:cxnLst/>
            <a:rect l="l" t="t" r="r" b="b"/>
            <a:pathLst>
              <a:path w="1961514" h="1290320">
                <a:moveTo>
                  <a:pt x="0" y="0"/>
                </a:moveTo>
                <a:lnTo>
                  <a:pt x="0" y="1289837"/>
                </a:lnTo>
                <a:lnTo>
                  <a:pt x="1961261" y="1289837"/>
                </a:lnTo>
                <a:lnTo>
                  <a:pt x="0" y="0"/>
                </a:lnTo>
                <a:close/>
              </a:path>
            </a:pathLst>
          </a:custGeom>
          <a:solidFill>
            <a:srgbClr val="FFD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0160" y="8572500"/>
            <a:ext cx="1847087" cy="768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19120" y="9014178"/>
            <a:ext cx="4168775" cy="61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z="1400" b="1" i="1" spc="-5" dirty="0">
                <a:solidFill>
                  <a:srgbClr val="194687"/>
                </a:solidFill>
                <a:latin typeface="Minion Pro"/>
                <a:cs typeface="Minion Pro"/>
              </a:rPr>
              <a:t>Maggie </a:t>
            </a:r>
            <a:r>
              <a:rPr sz="1400" b="1" i="1" dirty="0">
                <a:solidFill>
                  <a:srgbClr val="194687"/>
                </a:solidFill>
                <a:latin typeface="Minion Pro"/>
                <a:cs typeface="Minion Pro"/>
              </a:rPr>
              <a:t>La </a:t>
            </a:r>
            <a:r>
              <a:rPr sz="1400" b="1" i="1" spc="-5" dirty="0">
                <a:solidFill>
                  <a:srgbClr val="194687"/>
                </a:solidFill>
                <a:latin typeface="Minion Pro"/>
                <a:cs typeface="Minion Pro"/>
              </a:rPr>
              <a:t>Rochelle</a:t>
            </a:r>
            <a:r>
              <a:rPr sz="1400" b="1" i="1" spc="-5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b="1" i="1" spc="-15" dirty="0">
                <a:solidFill>
                  <a:srgbClr val="194687"/>
                </a:solidFill>
                <a:latin typeface="Minion Pro"/>
                <a:cs typeface="Minion Pro"/>
              </a:rPr>
              <a:t>Gunn</a:t>
            </a:r>
            <a:endParaRPr sz="1400">
              <a:latin typeface="Minion Pro"/>
              <a:cs typeface="Minion Pro"/>
            </a:endParaRPr>
          </a:p>
          <a:p>
            <a:pPr marL="12700">
              <a:lnSpc>
                <a:spcPts val="1420"/>
              </a:lnSpc>
            </a:pPr>
            <a:r>
              <a:rPr sz="1200" b="1" i="1" dirty="0">
                <a:solidFill>
                  <a:srgbClr val="194687"/>
                </a:solidFill>
                <a:latin typeface="Minion Pro"/>
                <a:cs typeface="Minion Pro"/>
              </a:rPr>
              <a:t>Elkus </a:t>
            </a:r>
            <a:r>
              <a:rPr sz="1200" b="1" i="1" spc="-10" dirty="0">
                <a:solidFill>
                  <a:srgbClr val="194687"/>
                </a:solidFill>
                <a:latin typeface="Minion Pro"/>
                <a:cs typeface="Minion Pro"/>
              </a:rPr>
              <a:t>Ranch </a:t>
            </a:r>
            <a:r>
              <a:rPr sz="1200" b="1" i="1" spc="-5" dirty="0">
                <a:solidFill>
                  <a:srgbClr val="194687"/>
                </a:solidFill>
                <a:latin typeface="Minion Pro"/>
                <a:cs typeface="Minion Pro"/>
              </a:rPr>
              <a:t>Director </a:t>
            </a:r>
            <a:r>
              <a:rPr sz="1200" b="1" i="1" spc="-10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200" b="1" i="1" dirty="0">
                <a:solidFill>
                  <a:srgbClr val="194687"/>
                </a:solidFill>
                <a:latin typeface="Minion Pro"/>
                <a:cs typeface="Minion Pro"/>
              </a:rPr>
              <a:t>4-H </a:t>
            </a:r>
            <a:r>
              <a:rPr sz="1200" b="1" i="1" spc="-35" dirty="0">
                <a:solidFill>
                  <a:srgbClr val="194687"/>
                </a:solidFill>
                <a:latin typeface="Minion Pro"/>
                <a:cs typeface="Minion Pro"/>
              </a:rPr>
              <a:t>Youth </a:t>
            </a:r>
            <a:r>
              <a:rPr sz="1200" b="1" i="1" spc="-5" dirty="0">
                <a:solidFill>
                  <a:srgbClr val="194687"/>
                </a:solidFill>
                <a:latin typeface="Minion Pro"/>
                <a:cs typeface="Minion Pro"/>
              </a:rPr>
              <a:t>Development</a:t>
            </a:r>
            <a:r>
              <a:rPr sz="1200" b="1" i="1" spc="5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200" b="1" i="1" spc="-5" dirty="0">
                <a:solidFill>
                  <a:srgbClr val="194687"/>
                </a:solidFill>
                <a:latin typeface="Minion Pro"/>
                <a:cs typeface="Minion Pro"/>
              </a:rPr>
              <a:t>Advisor</a:t>
            </a:r>
            <a:endParaRPr sz="12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194687"/>
                </a:solidFill>
                <a:latin typeface="Minion Pro"/>
                <a:cs typeface="Minion Pro"/>
              </a:rPr>
              <a:t>UC </a:t>
            </a:r>
            <a:r>
              <a:rPr sz="1200" b="1" i="1" spc="-10" dirty="0">
                <a:solidFill>
                  <a:srgbClr val="194687"/>
                </a:solidFill>
                <a:latin typeface="Minion Pro"/>
                <a:cs typeface="Minion Pro"/>
              </a:rPr>
              <a:t>Cooperative </a:t>
            </a:r>
            <a:r>
              <a:rPr sz="1200" b="1" i="1" dirty="0">
                <a:solidFill>
                  <a:srgbClr val="194687"/>
                </a:solidFill>
                <a:latin typeface="Minion Pro"/>
                <a:cs typeface="Minion Pro"/>
              </a:rPr>
              <a:t>Extension, San </a:t>
            </a:r>
            <a:r>
              <a:rPr sz="1200" b="1" i="1" spc="-15" dirty="0">
                <a:solidFill>
                  <a:srgbClr val="194687"/>
                </a:solidFill>
                <a:latin typeface="Minion Pro"/>
                <a:cs typeface="Minion Pro"/>
              </a:rPr>
              <a:t>Mateo </a:t>
            </a:r>
            <a:r>
              <a:rPr sz="1200" b="1" i="1" spc="-10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200" b="1" i="1" dirty="0">
                <a:solidFill>
                  <a:srgbClr val="194687"/>
                </a:solidFill>
                <a:latin typeface="Minion Pro"/>
                <a:cs typeface="Minion Pro"/>
              </a:rPr>
              <a:t>San </a:t>
            </a:r>
            <a:r>
              <a:rPr sz="1200" b="1" i="1" spc="-5" dirty="0">
                <a:solidFill>
                  <a:srgbClr val="194687"/>
                </a:solidFill>
                <a:latin typeface="Minion Pro"/>
                <a:cs typeface="Minion Pro"/>
              </a:rPr>
              <a:t>Francisco</a:t>
            </a:r>
            <a:r>
              <a:rPr sz="1200" b="1" i="1" spc="1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200" b="1" i="1" spc="-5" dirty="0">
                <a:solidFill>
                  <a:srgbClr val="194687"/>
                </a:solidFill>
                <a:latin typeface="Minion Pro"/>
                <a:cs typeface="Minion Pro"/>
              </a:rPr>
              <a:t>Counties</a:t>
            </a:r>
            <a:endParaRPr sz="12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4879"/>
            <a:ext cx="7759700" cy="530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196" y="4792979"/>
            <a:ext cx="3471545" cy="1410970"/>
          </a:xfrm>
          <a:prstGeom prst="rect">
            <a:avLst/>
          </a:prstGeom>
          <a:solidFill>
            <a:srgbClr val="00AEEF"/>
          </a:solidFill>
          <a:ln w="76200">
            <a:solidFill>
              <a:srgbClr val="FDB913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57150" marR="106680" indent="-635">
              <a:lnSpc>
                <a:spcPts val="1920"/>
              </a:lnSpc>
              <a:spcBef>
                <a:spcPts val="365"/>
              </a:spcBef>
            </a:pPr>
            <a:r>
              <a:rPr sz="2000" b="1" dirty="0">
                <a:solidFill>
                  <a:srgbClr val="FFFFFF"/>
                </a:solidFill>
                <a:latin typeface="Minion Pro"/>
                <a:cs typeface="Minion Pro"/>
              </a:rPr>
              <a:t>Educational </a:t>
            </a:r>
            <a:r>
              <a:rPr sz="2000" b="1" spc="-5" dirty="0">
                <a:solidFill>
                  <a:srgbClr val="FFFFFF"/>
                </a:solidFill>
                <a:latin typeface="Minion Pro"/>
                <a:cs typeface="Minion Pro"/>
              </a:rPr>
              <a:t>programming </a:t>
            </a:r>
            <a:r>
              <a:rPr sz="1600" spc="-5" dirty="0">
                <a:solidFill>
                  <a:srgbClr val="FFFFFF"/>
                </a:solidFill>
                <a:latin typeface="Minion Pro"/>
                <a:cs typeface="Minion Pro"/>
              </a:rPr>
              <a:t>is</a:t>
            </a:r>
            <a:r>
              <a:rPr sz="1600" spc="-180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nion Pro"/>
                <a:cs typeface="Minion Pro"/>
              </a:rPr>
              <a:t>the  heart </a:t>
            </a:r>
            <a:r>
              <a:rPr sz="1600" spc="-10" dirty="0">
                <a:solidFill>
                  <a:srgbClr val="FFFFFF"/>
                </a:solidFill>
                <a:latin typeface="Minion Pro"/>
                <a:cs typeface="Minion Pro"/>
              </a:rPr>
              <a:t>and </a:t>
            </a:r>
            <a:r>
              <a:rPr sz="1600" spc="-5" dirty="0">
                <a:solidFill>
                  <a:srgbClr val="FFFFFF"/>
                </a:solidFill>
                <a:latin typeface="Minion Pro"/>
                <a:cs typeface="Minion Pro"/>
              </a:rPr>
              <a:t>soul </a:t>
            </a:r>
            <a:r>
              <a:rPr sz="1600" spc="-10" dirty="0">
                <a:solidFill>
                  <a:srgbClr val="FFFFFF"/>
                </a:solidFill>
                <a:latin typeface="Minion Pro"/>
                <a:cs typeface="Minion Pro"/>
              </a:rPr>
              <a:t>of </a:t>
            </a:r>
            <a:r>
              <a:rPr sz="1600" spc="-5" dirty="0">
                <a:solidFill>
                  <a:srgbClr val="FFFFFF"/>
                </a:solidFill>
                <a:latin typeface="Minion Pro"/>
                <a:cs typeface="Minion Pro"/>
              </a:rPr>
              <a:t>Elkus Ranch.</a:t>
            </a:r>
            <a:r>
              <a:rPr sz="1600" spc="25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FFFFFF"/>
                </a:solidFill>
                <a:latin typeface="Minion Pro"/>
                <a:cs typeface="Minion Pro"/>
              </a:rPr>
              <a:t>Each</a:t>
            </a:r>
            <a:r>
              <a:rPr sz="1600" spc="-5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nion Pro"/>
                <a:cs typeface="Minion Pro"/>
              </a:rPr>
              <a:t>year </a:t>
            </a:r>
            <a:r>
              <a:rPr sz="1600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nion Pro"/>
                <a:cs typeface="Minion Pro"/>
              </a:rPr>
              <a:t>thousands of students </a:t>
            </a:r>
            <a:r>
              <a:rPr sz="1600" spc="-5" dirty="0">
                <a:solidFill>
                  <a:srgbClr val="FFFFFF"/>
                </a:solidFill>
                <a:latin typeface="Minion Pro"/>
                <a:cs typeface="Minion Pro"/>
              </a:rPr>
              <a:t>spend </a:t>
            </a:r>
            <a:r>
              <a:rPr sz="1600" dirty="0">
                <a:solidFill>
                  <a:srgbClr val="FFFFFF"/>
                </a:solidFill>
                <a:latin typeface="Minion Pro"/>
                <a:cs typeface="Minion Pro"/>
              </a:rPr>
              <a:t>a </a:t>
            </a:r>
            <a:r>
              <a:rPr sz="1600" spc="-10" dirty="0">
                <a:solidFill>
                  <a:srgbClr val="FFFFFF"/>
                </a:solidFill>
                <a:latin typeface="Minion Pro"/>
                <a:cs typeface="Minion Pro"/>
              </a:rPr>
              <a:t>day </a:t>
            </a:r>
            <a:r>
              <a:rPr sz="1600" spc="-5" dirty="0">
                <a:solidFill>
                  <a:srgbClr val="FFFFFF"/>
                </a:solidFill>
                <a:latin typeface="Minion Pro"/>
                <a:cs typeface="Minion Pro"/>
              </a:rPr>
              <a:t>with  </a:t>
            </a:r>
            <a:r>
              <a:rPr sz="1600" spc="-10" dirty="0">
                <a:solidFill>
                  <a:srgbClr val="FFFFFF"/>
                </a:solidFill>
                <a:latin typeface="Minion Pro"/>
                <a:cs typeface="Minion Pro"/>
              </a:rPr>
              <a:t>our educators </a:t>
            </a:r>
            <a:r>
              <a:rPr sz="1600" spc="-5" dirty="0">
                <a:solidFill>
                  <a:srgbClr val="FFFFFF"/>
                </a:solidFill>
                <a:latin typeface="Minion Pro"/>
                <a:cs typeface="Minion Pro"/>
              </a:rPr>
              <a:t>learning </a:t>
            </a:r>
            <a:r>
              <a:rPr sz="1600" spc="-10" dirty="0">
                <a:solidFill>
                  <a:srgbClr val="FFFFFF"/>
                </a:solidFill>
                <a:latin typeface="Minion Pro"/>
                <a:cs typeface="Minion Pro"/>
              </a:rPr>
              <a:t>about our  </a:t>
            </a:r>
            <a:r>
              <a:rPr sz="1600" spc="-45" dirty="0">
                <a:solidFill>
                  <a:srgbClr val="FFFFFF"/>
                </a:solidFill>
                <a:latin typeface="Minion Pro"/>
                <a:cs typeface="Minion Pro"/>
              </a:rPr>
              <a:t>region’s </a:t>
            </a:r>
            <a:r>
              <a:rPr sz="1600" spc="-5" dirty="0">
                <a:solidFill>
                  <a:srgbClr val="FFFFFF"/>
                </a:solidFill>
                <a:latin typeface="Minion Pro"/>
                <a:cs typeface="Minion Pro"/>
              </a:rPr>
              <a:t>agricultural</a:t>
            </a:r>
            <a:r>
              <a:rPr sz="1600" spc="50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nion Pro"/>
                <a:cs typeface="Minion Pro"/>
              </a:rPr>
              <a:t>heritage.</a:t>
            </a:r>
            <a:endParaRPr sz="1600">
              <a:latin typeface="Minion Pro"/>
              <a:cs typeface="Minion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0240" algn="l"/>
                <a:tab pos="1287780" algn="l"/>
                <a:tab pos="1925320" algn="l"/>
              </a:tabLst>
            </a:pPr>
            <a:r>
              <a:rPr dirty="0"/>
              <a:t>2	0	1	8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673860"/>
            <a:ext cx="2674620" cy="928369"/>
          </a:xfrm>
          <a:custGeom>
            <a:avLst/>
            <a:gdLst/>
            <a:ahLst/>
            <a:cxnLst/>
            <a:rect l="l" t="t" r="r" b="b"/>
            <a:pathLst>
              <a:path w="2674620" h="928369">
                <a:moveTo>
                  <a:pt x="0" y="928116"/>
                </a:moveTo>
                <a:lnTo>
                  <a:pt x="2674620" y="928116"/>
                </a:lnTo>
                <a:lnTo>
                  <a:pt x="2674620" y="0"/>
                </a:lnTo>
                <a:lnTo>
                  <a:pt x="0" y="0"/>
                </a:lnTo>
                <a:lnTo>
                  <a:pt x="0" y="928116"/>
                </a:lnTo>
                <a:close/>
              </a:path>
            </a:pathLst>
          </a:custGeom>
          <a:solidFill>
            <a:srgbClr val="194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7410" y="1538520"/>
            <a:ext cx="1854200" cy="125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solidFill>
                  <a:srgbClr val="FFFFFF"/>
                </a:solidFill>
                <a:latin typeface="Minion Pro"/>
                <a:cs typeface="Minion Pro"/>
              </a:rPr>
              <a:t>7492</a:t>
            </a:r>
            <a:endParaRPr sz="7200">
              <a:latin typeface="Minion Pro"/>
              <a:cs typeface="Minion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2601976"/>
            <a:ext cx="2674620" cy="384175"/>
          </a:xfrm>
          <a:custGeom>
            <a:avLst/>
            <a:gdLst/>
            <a:ahLst/>
            <a:cxnLst/>
            <a:rect l="l" t="t" r="r" b="b"/>
            <a:pathLst>
              <a:path w="2674620" h="384175">
                <a:moveTo>
                  <a:pt x="0" y="384048"/>
                </a:moveTo>
                <a:lnTo>
                  <a:pt x="2674620" y="384048"/>
                </a:lnTo>
                <a:lnTo>
                  <a:pt x="2674620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solidFill>
            <a:srgbClr val="FFD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941" y="2579381"/>
            <a:ext cx="2524760" cy="410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-15" dirty="0">
                <a:solidFill>
                  <a:srgbClr val="FFFFFF"/>
                </a:solidFill>
                <a:latin typeface="Minion Pro"/>
                <a:cs typeface="Minion Pro"/>
              </a:rPr>
              <a:t>Student</a:t>
            </a:r>
            <a:r>
              <a:rPr sz="2300" b="1" spc="-20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Minion Pro"/>
                <a:cs typeface="Minion Pro"/>
              </a:rPr>
              <a:t>participants</a:t>
            </a:r>
            <a:endParaRPr sz="2300">
              <a:latin typeface="Minion Pro"/>
              <a:cs typeface="Minion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2986023"/>
            <a:ext cx="2674620" cy="928369"/>
          </a:xfrm>
          <a:custGeom>
            <a:avLst/>
            <a:gdLst/>
            <a:ahLst/>
            <a:cxnLst/>
            <a:rect l="l" t="t" r="r" b="b"/>
            <a:pathLst>
              <a:path w="2674620" h="928370">
                <a:moveTo>
                  <a:pt x="0" y="928115"/>
                </a:moveTo>
                <a:lnTo>
                  <a:pt x="2674620" y="928115"/>
                </a:lnTo>
                <a:lnTo>
                  <a:pt x="2674620" y="0"/>
                </a:lnTo>
                <a:lnTo>
                  <a:pt x="0" y="0"/>
                </a:lnTo>
                <a:lnTo>
                  <a:pt x="0" y="928115"/>
                </a:lnTo>
                <a:close/>
              </a:path>
            </a:pathLst>
          </a:custGeom>
          <a:solidFill>
            <a:srgbClr val="194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96010" y="2850681"/>
            <a:ext cx="1397000" cy="125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solidFill>
                  <a:srgbClr val="FFFFFF"/>
                </a:solidFill>
                <a:latin typeface="Minion Pro"/>
                <a:cs typeface="Minion Pro"/>
              </a:rPr>
              <a:t>135</a:t>
            </a:r>
            <a:endParaRPr sz="7200">
              <a:latin typeface="Minion Pro"/>
              <a:cs typeface="Minion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" y="3914140"/>
            <a:ext cx="2674620" cy="384175"/>
          </a:xfrm>
          <a:custGeom>
            <a:avLst/>
            <a:gdLst/>
            <a:ahLst/>
            <a:cxnLst/>
            <a:rect l="l" t="t" r="r" b="b"/>
            <a:pathLst>
              <a:path w="2674620" h="384175">
                <a:moveTo>
                  <a:pt x="0" y="384048"/>
                </a:moveTo>
                <a:lnTo>
                  <a:pt x="2674620" y="384048"/>
                </a:lnTo>
                <a:lnTo>
                  <a:pt x="2674620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solidFill>
            <a:srgbClr val="FFD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3070" y="3891542"/>
            <a:ext cx="1820545" cy="410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5" dirty="0">
                <a:solidFill>
                  <a:srgbClr val="FFFFFF"/>
                </a:solidFill>
                <a:latin typeface="Minion Pro"/>
                <a:cs typeface="Minion Pro"/>
              </a:rPr>
              <a:t>Schools</a:t>
            </a:r>
            <a:r>
              <a:rPr sz="2300" b="1" spc="-85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2300" b="1" spc="15" dirty="0">
                <a:solidFill>
                  <a:srgbClr val="FFFFFF"/>
                </a:solidFill>
                <a:latin typeface="Minion Pro"/>
                <a:cs typeface="Minion Pro"/>
              </a:rPr>
              <a:t>served</a:t>
            </a:r>
            <a:endParaRPr sz="2300">
              <a:latin typeface="Minion Pro"/>
              <a:cs typeface="Minion Pr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11137" y="8768562"/>
            <a:ext cx="1961514" cy="1290320"/>
          </a:xfrm>
          <a:custGeom>
            <a:avLst/>
            <a:gdLst/>
            <a:ahLst/>
            <a:cxnLst/>
            <a:rect l="l" t="t" r="r" b="b"/>
            <a:pathLst>
              <a:path w="1961515" h="1290320">
                <a:moveTo>
                  <a:pt x="1961261" y="0"/>
                </a:moveTo>
                <a:lnTo>
                  <a:pt x="0" y="1289837"/>
                </a:lnTo>
                <a:lnTo>
                  <a:pt x="1961261" y="1289837"/>
                </a:lnTo>
                <a:lnTo>
                  <a:pt x="196126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4518" y="0"/>
            <a:ext cx="4627880" cy="1212215"/>
          </a:xfrm>
          <a:custGeom>
            <a:avLst/>
            <a:gdLst/>
            <a:ahLst/>
            <a:cxnLst/>
            <a:rect l="l" t="t" r="r" b="b"/>
            <a:pathLst>
              <a:path w="4627880" h="1212215">
                <a:moveTo>
                  <a:pt x="4627880" y="0"/>
                </a:moveTo>
                <a:lnTo>
                  <a:pt x="0" y="0"/>
                </a:lnTo>
                <a:lnTo>
                  <a:pt x="0" y="564121"/>
                </a:lnTo>
                <a:lnTo>
                  <a:pt x="4627880" y="1211605"/>
                </a:lnTo>
                <a:lnTo>
                  <a:pt x="4627880" y="0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8866" y="1712976"/>
            <a:ext cx="588010" cy="342265"/>
          </a:xfrm>
          <a:custGeom>
            <a:avLst/>
            <a:gdLst/>
            <a:ahLst/>
            <a:cxnLst/>
            <a:rect l="l" t="t" r="r" b="b"/>
            <a:pathLst>
              <a:path w="588009" h="342264">
                <a:moveTo>
                  <a:pt x="0" y="341883"/>
                </a:moveTo>
                <a:lnTo>
                  <a:pt x="587501" y="341883"/>
                </a:lnTo>
                <a:lnTo>
                  <a:pt x="587501" y="0"/>
                </a:lnTo>
                <a:lnTo>
                  <a:pt x="0" y="0"/>
                </a:lnTo>
                <a:lnTo>
                  <a:pt x="0" y="341883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2079" y="2395727"/>
            <a:ext cx="588010" cy="340360"/>
          </a:xfrm>
          <a:custGeom>
            <a:avLst/>
            <a:gdLst/>
            <a:ahLst/>
            <a:cxnLst/>
            <a:rect l="l" t="t" r="r" b="b"/>
            <a:pathLst>
              <a:path w="588010" h="340360">
                <a:moveTo>
                  <a:pt x="0" y="340296"/>
                </a:moveTo>
                <a:lnTo>
                  <a:pt x="587501" y="340296"/>
                </a:lnTo>
                <a:lnTo>
                  <a:pt x="587501" y="0"/>
                </a:lnTo>
                <a:lnTo>
                  <a:pt x="0" y="0"/>
                </a:lnTo>
                <a:lnTo>
                  <a:pt x="0" y="340296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10074" y="3079699"/>
            <a:ext cx="593090" cy="341630"/>
          </a:xfrm>
          <a:custGeom>
            <a:avLst/>
            <a:gdLst/>
            <a:ahLst/>
            <a:cxnLst/>
            <a:rect l="l" t="t" r="r" b="b"/>
            <a:pathLst>
              <a:path w="593089" h="341629">
                <a:moveTo>
                  <a:pt x="0" y="341172"/>
                </a:moveTo>
                <a:lnTo>
                  <a:pt x="592582" y="341172"/>
                </a:lnTo>
                <a:lnTo>
                  <a:pt x="592582" y="0"/>
                </a:lnTo>
                <a:lnTo>
                  <a:pt x="0" y="0"/>
                </a:lnTo>
                <a:lnTo>
                  <a:pt x="0" y="341172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43984" y="3762755"/>
            <a:ext cx="588010" cy="342265"/>
          </a:xfrm>
          <a:custGeom>
            <a:avLst/>
            <a:gdLst/>
            <a:ahLst/>
            <a:cxnLst/>
            <a:rect l="l" t="t" r="r" b="b"/>
            <a:pathLst>
              <a:path w="588010" h="342264">
                <a:moveTo>
                  <a:pt x="0" y="341884"/>
                </a:moveTo>
                <a:lnTo>
                  <a:pt x="587501" y="341884"/>
                </a:lnTo>
                <a:lnTo>
                  <a:pt x="587501" y="0"/>
                </a:lnTo>
                <a:lnTo>
                  <a:pt x="0" y="0"/>
                </a:lnTo>
                <a:lnTo>
                  <a:pt x="0" y="341884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5685" y="1719326"/>
            <a:ext cx="2576830" cy="329565"/>
          </a:xfrm>
          <a:custGeom>
            <a:avLst/>
            <a:gdLst/>
            <a:ahLst/>
            <a:cxnLst/>
            <a:rect l="l" t="t" r="r" b="b"/>
            <a:pathLst>
              <a:path w="2576829" h="329564">
                <a:moveTo>
                  <a:pt x="0" y="329183"/>
                </a:moveTo>
                <a:lnTo>
                  <a:pt x="2576830" y="329183"/>
                </a:lnTo>
                <a:lnTo>
                  <a:pt x="2576830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5685" y="2401570"/>
            <a:ext cx="860425" cy="329565"/>
          </a:xfrm>
          <a:custGeom>
            <a:avLst/>
            <a:gdLst/>
            <a:ahLst/>
            <a:cxnLst/>
            <a:rect l="l" t="t" r="r" b="b"/>
            <a:pathLst>
              <a:path w="860425" h="329564">
                <a:moveTo>
                  <a:pt x="0" y="329183"/>
                </a:moveTo>
                <a:lnTo>
                  <a:pt x="860043" y="329183"/>
                </a:lnTo>
                <a:lnTo>
                  <a:pt x="860043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5685" y="3085338"/>
            <a:ext cx="357505" cy="329565"/>
          </a:xfrm>
          <a:custGeom>
            <a:avLst/>
            <a:gdLst/>
            <a:ahLst/>
            <a:cxnLst/>
            <a:rect l="l" t="t" r="r" b="b"/>
            <a:pathLst>
              <a:path w="357504" h="329564">
                <a:moveTo>
                  <a:pt x="0" y="329183"/>
                </a:moveTo>
                <a:lnTo>
                  <a:pt x="357124" y="329183"/>
                </a:lnTo>
                <a:lnTo>
                  <a:pt x="357124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5685" y="3769105"/>
            <a:ext cx="92075" cy="329565"/>
          </a:xfrm>
          <a:custGeom>
            <a:avLst/>
            <a:gdLst/>
            <a:ahLst/>
            <a:cxnLst/>
            <a:rect l="l" t="t" r="r" b="b"/>
            <a:pathLst>
              <a:path w="92075" h="329564">
                <a:moveTo>
                  <a:pt x="0" y="329184"/>
                </a:moveTo>
                <a:lnTo>
                  <a:pt x="91948" y="329184"/>
                </a:lnTo>
                <a:lnTo>
                  <a:pt x="91948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25293" y="48575"/>
            <a:ext cx="3791585" cy="405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z="4000" b="1" spc="-100" dirty="0">
                <a:solidFill>
                  <a:srgbClr val="FFFFFF"/>
                </a:solidFill>
                <a:latin typeface="Minion Pro"/>
                <a:cs typeface="Minion Pro"/>
              </a:rPr>
              <a:t>Youth</a:t>
            </a:r>
            <a:r>
              <a:rPr sz="4000" b="1" spc="-95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Minion Pro"/>
                <a:cs typeface="Minion Pro"/>
              </a:rPr>
              <a:t>Programs</a:t>
            </a:r>
            <a:endParaRPr sz="4000">
              <a:latin typeface="Minion Pro"/>
              <a:cs typeface="Minion Pr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>
              <a:latin typeface="Times New Roman"/>
              <a:cs typeface="Times New Roman"/>
            </a:endParaRPr>
          </a:p>
          <a:p>
            <a:pPr marL="619760">
              <a:lnSpc>
                <a:spcPct val="100000"/>
              </a:lnSpc>
            </a:pPr>
            <a:r>
              <a:rPr sz="1800" b="1" i="1" dirty="0">
                <a:solidFill>
                  <a:srgbClr val="00AEEF"/>
                </a:solidFill>
                <a:latin typeface="Minion Pro"/>
                <a:cs typeface="Minion Pro"/>
              </a:rPr>
              <a:t># </a:t>
            </a:r>
            <a:r>
              <a:rPr sz="1800" b="1" i="1" spc="-10" dirty="0">
                <a:solidFill>
                  <a:srgbClr val="00AEEF"/>
                </a:solidFill>
                <a:latin typeface="Minion Pro"/>
                <a:cs typeface="Minion Pro"/>
              </a:rPr>
              <a:t>of </a:t>
            </a:r>
            <a:r>
              <a:rPr sz="1800" b="1" i="1" spc="-5" dirty="0">
                <a:solidFill>
                  <a:srgbClr val="00AEEF"/>
                </a:solidFill>
                <a:latin typeface="Minion Pro"/>
                <a:cs typeface="Minion Pro"/>
              </a:rPr>
              <a:t>students by</a:t>
            </a:r>
            <a:r>
              <a:rPr sz="1800" b="1" i="1" spc="-50" dirty="0">
                <a:solidFill>
                  <a:srgbClr val="00AEEF"/>
                </a:solidFill>
                <a:latin typeface="Minion Pro"/>
                <a:cs typeface="Minion Pro"/>
              </a:rPr>
              <a:t> </a:t>
            </a:r>
            <a:r>
              <a:rPr sz="1800" b="1" i="1" dirty="0">
                <a:solidFill>
                  <a:srgbClr val="00AEEF"/>
                </a:solidFill>
                <a:latin typeface="Minion Pro"/>
                <a:cs typeface="Minion Pro"/>
              </a:rPr>
              <a:t>grade</a:t>
            </a:r>
            <a:endParaRPr sz="1800">
              <a:latin typeface="Minion Pro"/>
              <a:cs typeface="Minion Pro"/>
            </a:endParaRPr>
          </a:p>
          <a:p>
            <a:pPr marL="85725">
              <a:lnSpc>
                <a:spcPct val="100000"/>
              </a:lnSpc>
              <a:spcBef>
                <a:spcPts val="1025"/>
              </a:spcBef>
              <a:tabLst>
                <a:tab pos="3242945" algn="l"/>
              </a:tabLst>
            </a:pPr>
            <a:r>
              <a:rPr sz="3000" b="1" baseline="1388" dirty="0">
                <a:solidFill>
                  <a:srgbClr val="194687"/>
                </a:solidFill>
                <a:latin typeface="Minion Pro"/>
                <a:cs typeface="Minion Pro"/>
              </a:rPr>
              <a:t>K-3	</a:t>
            </a:r>
            <a:r>
              <a:rPr sz="2000" b="1" dirty="0">
                <a:solidFill>
                  <a:srgbClr val="194687"/>
                </a:solidFill>
                <a:latin typeface="Minion Pro"/>
                <a:cs typeface="Minion Pro"/>
              </a:rPr>
              <a:t>5611</a:t>
            </a:r>
            <a:endParaRPr sz="2000">
              <a:latin typeface="Minion Pro"/>
              <a:cs typeface="Minion Pro"/>
            </a:endParaRPr>
          </a:p>
          <a:p>
            <a:pPr marL="118110" marR="1747520" indent="-105410">
              <a:lnSpc>
                <a:spcPts val="5380"/>
              </a:lnSpc>
              <a:spcBef>
                <a:spcPts val="670"/>
              </a:spcBef>
              <a:tabLst>
                <a:tab pos="1468755" algn="r"/>
                <a:tab pos="2035175" algn="r"/>
              </a:tabLst>
            </a:pPr>
            <a:r>
              <a:rPr sz="3000" b="1" spc="-22" baseline="1388" dirty="0">
                <a:solidFill>
                  <a:srgbClr val="194687"/>
                </a:solidFill>
                <a:latin typeface="Minion Pro"/>
                <a:cs typeface="Minion Pro"/>
              </a:rPr>
              <a:t>PreK</a:t>
            </a:r>
            <a:r>
              <a:rPr sz="2000" b="1" spc="-15" dirty="0">
                <a:solidFill>
                  <a:srgbClr val="194687"/>
                </a:solidFill>
                <a:latin typeface="Minion Pro"/>
                <a:cs typeface="Minion Pro"/>
              </a:rPr>
              <a:t>		</a:t>
            </a:r>
            <a:r>
              <a:rPr sz="2000" b="1" dirty="0">
                <a:solidFill>
                  <a:srgbClr val="194687"/>
                </a:solidFill>
                <a:latin typeface="Minion Pro"/>
                <a:cs typeface="Minion Pro"/>
              </a:rPr>
              <a:t>1269  </a:t>
            </a:r>
            <a:r>
              <a:rPr sz="3000" b="1" baseline="1388" dirty="0">
                <a:solidFill>
                  <a:srgbClr val="194687"/>
                </a:solidFill>
                <a:latin typeface="Minion Pro"/>
                <a:cs typeface="Minion Pro"/>
              </a:rPr>
              <a:t>4-6</a:t>
            </a:r>
            <a:r>
              <a:rPr sz="2000" b="1" dirty="0">
                <a:solidFill>
                  <a:srgbClr val="194687"/>
                </a:solidFill>
                <a:latin typeface="Minion Pro"/>
                <a:cs typeface="Minion Pro"/>
              </a:rPr>
              <a:t>	412</a:t>
            </a:r>
            <a:endParaRPr sz="2000">
              <a:latin typeface="Minion Pro"/>
              <a:cs typeface="Minion Pro"/>
            </a:endParaRPr>
          </a:p>
          <a:p>
            <a:pPr marL="54610">
              <a:lnSpc>
                <a:spcPct val="100000"/>
              </a:lnSpc>
              <a:spcBef>
                <a:spcPts val="2305"/>
              </a:spcBef>
              <a:tabLst>
                <a:tab pos="822325" algn="l"/>
              </a:tabLst>
            </a:pPr>
            <a:r>
              <a:rPr sz="3000" b="1" baseline="1388" dirty="0">
                <a:solidFill>
                  <a:srgbClr val="194687"/>
                </a:solidFill>
                <a:latin typeface="Minion Pro"/>
                <a:cs typeface="Minion Pro"/>
              </a:rPr>
              <a:t>7-12	</a:t>
            </a:r>
            <a:r>
              <a:rPr sz="2000" b="1" dirty="0">
                <a:solidFill>
                  <a:srgbClr val="194687"/>
                </a:solidFill>
                <a:latin typeface="Minion Pro"/>
                <a:cs typeface="Minion Pro"/>
              </a:rPr>
              <a:t>112</a:t>
            </a:r>
            <a:endParaRPr sz="20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45688"/>
            <a:ext cx="7772400" cy="7112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772400" cy="5495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2600" y="4411979"/>
            <a:ext cx="3310890" cy="628650"/>
          </a:xfrm>
          <a:prstGeom prst="rect">
            <a:avLst/>
          </a:prstGeom>
          <a:solidFill>
            <a:srgbClr val="00AEEF"/>
          </a:solidFill>
          <a:ln w="76199">
            <a:solidFill>
              <a:srgbClr val="194687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80"/>
              </a:spcBef>
            </a:pPr>
            <a:r>
              <a:rPr sz="3000" spc="-100" dirty="0">
                <a:solidFill>
                  <a:srgbClr val="FFFFFF"/>
                </a:solidFill>
                <a:latin typeface="Minion Pro Cond"/>
                <a:cs typeface="Minion Pro Cond"/>
              </a:rPr>
              <a:t>Top </a:t>
            </a:r>
            <a:r>
              <a:rPr sz="3000" spc="5" dirty="0">
                <a:solidFill>
                  <a:srgbClr val="FFFFFF"/>
                </a:solidFill>
                <a:latin typeface="Minion Pro Cond"/>
                <a:cs typeface="Minion Pro Cond"/>
              </a:rPr>
              <a:t>School</a:t>
            </a:r>
            <a:r>
              <a:rPr sz="3000" spc="55" dirty="0">
                <a:solidFill>
                  <a:srgbClr val="FFFFFF"/>
                </a:solidFill>
                <a:latin typeface="Minion Pro Cond"/>
                <a:cs typeface="Minion Pro Cond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Minion Pro Cond"/>
                <a:cs typeface="Minion Pro Cond"/>
              </a:rPr>
              <a:t>Districts</a:t>
            </a:r>
            <a:endParaRPr sz="3000">
              <a:latin typeface="Minion Pro Cond"/>
              <a:cs typeface="Minion Pro C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5306059"/>
            <a:ext cx="4305300" cy="3406140"/>
          </a:xfrm>
          <a:prstGeom prst="rect">
            <a:avLst/>
          </a:prstGeom>
          <a:solidFill>
            <a:srgbClr val="00AEEF"/>
          </a:solidFill>
          <a:ln w="76200">
            <a:solidFill>
              <a:srgbClr val="194687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14300" marR="147320">
              <a:lnSpc>
                <a:spcPct val="100000"/>
              </a:lnSpc>
              <a:spcBef>
                <a:spcPts val="405"/>
              </a:spcBef>
            </a:pPr>
            <a:r>
              <a:rPr sz="1800" spc="-5" dirty="0">
                <a:solidFill>
                  <a:srgbClr val="FFFFFF"/>
                </a:solidFill>
                <a:latin typeface="Minion Pro"/>
                <a:cs typeface="Minion Pro"/>
              </a:rPr>
              <a:t>Schools </a:t>
            </a:r>
            <a:r>
              <a:rPr sz="1800" spc="-10" dirty="0">
                <a:solidFill>
                  <a:srgbClr val="FFFFFF"/>
                </a:solidFill>
                <a:latin typeface="Minion Pro"/>
                <a:cs typeface="Minion Pro"/>
              </a:rPr>
              <a:t>from throughout </a:t>
            </a:r>
            <a:r>
              <a:rPr sz="1800" dirty="0">
                <a:solidFill>
                  <a:srgbClr val="FFFFFF"/>
                </a:solidFill>
                <a:latin typeface="Minion Pro"/>
                <a:cs typeface="Minion Pro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Minion Pro"/>
                <a:cs typeface="Minion Pro"/>
              </a:rPr>
              <a:t>San Francisco  Peninsula and greater Bay Area come to  </a:t>
            </a:r>
            <a:r>
              <a:rPr sz="1800" spc="-15" dirty="0">
                <a:solidFill>
                  <a:srgbClr val="FFFFFF"/>
                </a:solidFill>
                <a:latin typeface="Minion Pro"/>
                <a:cs typeface="Minion Pro"/>
              </a:rPr>
              <a:t>attend </a:t>
            </a:r>
            <a:r>
              <a:rPr sz="1800" spc="-10" dirty="0">
                <a:solidFill>
                  <a:srgbClr val="FFFFFF"/>
                </a:solidFill>
                <a:latin typeface="Minion Pro"/>
                <a:cs typeface="Minion Pro"/>
              </a:rPr>
              <a:t>programs </a:t>
            </a:r>
            <a:r>
              <a:rPr sz="1800" spc="-20" dirty="0">
                <a:solidFill>
                  <a:srgbClr val="FFFFFF"/>
                </a:solidFill>
                <a:latin typeface="Minion Pro"/>
                <a:cs typeface="Minion Pro"/>
              </a:rPr>
              <a:t>at </a:t>
            </a:r>
            <a:r>
              <a:rPr sz="1800" spc="-5" dirty="0">
                <a:solidFill>
                  <a:srgbClr val="FFFFFF"/>
                </a:solidFill>
                <a:latin typeface="Minion Pro"/>
                <a:cs typeface="Minion Pro"/>
              </a:rPr>
              <a:t>Elkus Ranch. </a:t>
            </a:r>
            <a:r>
              <a:rPr sz="1800" dirty="0">
                <a:solidFill>
                  <a:srgbClr val="FFFFFF"/>
                </a:solidFill>
                <a:latin typeface="Minion Pro"/>
                <a:cs typeface="Minion Pro"/>
              </a:rPr>
              <a:t>Our </a:t>
            </a:r>
            <a:r>
              <a:rPr sz="1800" spc="-15" dirty="0">
                <a:solidFill>
                  <a:srgbClr val="FFFFFF"/>
                </a:solidFill>
                <a:latin typeface="Minion Pro"/>
                <a:cs typeface="Minion Pro"/>
              </a:rPr>
              <a:t>top  </a:t>
            </a:r>
            <a:r>
              <a:rPr sz="1800" spc="-5" dirty="0">
                <a:solidFill>
                  <a:srgbClr val="FFFFFF"/>
                </a:solidFill>
                <a:latin typeface="Minion Pro"/>
                <a:cs typeface="Minion Pro"/>
              </a:rPr>
              <a:t>three school </a:t>
            </a:r>
            <a:r>
              <a:rPr sz="1800" dirty="0">
                <a:solidFill>
                  <a:srgbClr val="FFFFFF"/>
                </a:solidFill>
                <a:latin typeface="Minion Pro"/>
                <a:cs typeface="Minion Pro"/>
              </a:rPr>
              <a:t>districts</a:t>
            </a:r>
            <a:r>
              <a:rPr sz="1800" spc="-40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nion Pro"/>
                <a:cs typeface="Minion Pro"/>
              </a:rPr>
              <a:t>are:</a:t>
            </a:r>
            <a:endParaRPr sz="1800">
              <a:latin typeface="Minion Pro"/>
              <a:cs typeface="Minion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Minion Pro Cond"/>
                <a:cs typeface="Minion Pro Cond"/>
              </a:rPr>
              <a:t>Cabrillo</a:t>
            </a:r>
            <a:r>
              <a:rPr sz="2400" b="1" spc="-65" dirty="0">
                <a:solidFill>
                  <a:srgbClr val="FFFFFF"/>
                </a:solidFill>
                <a:latin typeface="Minion Pro Cond"/>
                <a:cs typeface="Minion Pro Cond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Minion Pro Cond"/>
                <a:cs typeface="Minion Pro Cond"/>
              </a:rPr>
              <a:t>Unified</a:t>
            </a:r>
            <a:endParaRPr sz="2400">
              <a:latin typeface="Minion Pro Cond"/>
              <a:cs typeface="Minion Pro Cond"/>
            </a:endParaRPr>
          </a:p>
          <a:p>
            <a:pPr marL="114300" marR="415925">
              <a:lnSpc>
                <a:spcPct val="200000"/>
              </a:lnSpc>
            </a:pPr>
            <a:r>
              <a:rPr sz="2400" b="1" dirty="0">
                <a:solidFill>
                  <a:srgbClr val="FFFFFF"/>
                </a:solidFill>
                <a:latin typeface="Minion Pro Cond"/>
                <a:cs typeface="Minion Pro Cond"/>
              </a:rPr>
              <a:t>San </a:t>
            </a:r>
            <a:r>
              <a:rPr sz="2400" b="1" spc="-15" dirty="0">
                <a:solidFill>
                  <a:srgbClr val="FFFFFF"/>
                </a:solidFill>
                <a:latin typeface="Minion Pro Cond"/>
                <a:cs typeface="Minion Pro Cond"/>
              </a:rPr>
              <a:t>Mateo </a:t>
            </a:r>
            <a:r>
              <a:rPr sz="2400" b="1" dirty="0">
                <a:solidFill>
                  <a:srgbClr val="FFFFFF"/>
                </a:solidFill>
                <a:latin typeface="Minion Pro Cond"/>
                <a:cs typeface="Minion Pro Cond"/>
              </a:rPr>
              <a:t>- </a:t>
            </a:r>
            <a:r>
              <a:rPr sz="2400" b="1" spc="-20" dirty="0">
                <a:solidFill>
                  <a:srgbClr val="FFFFFF"/>
                </a:solidFill>
                <a:latin typeface="Minion Pro Cond"/>
                <a:cs typeface="Minion Pro Cond"/>
              </a:rPr>
              <a:t>Foster </a:t>
            </a:r>
            <a:r>
              <a:rPr sz="2400" b="1" spc="-5" dirty="0">
                <a:solidFill>
                  <a:srgbClr val="FFFFFF"/>
                </a:solidFill>
                <a:latin typeface="Minion Pro Cond"/>
                <a:cs typeface="Minion Pro Cond"/>
              </a:rPr>
              <a:t>City </a:t>
            </a:r>
            <a:r>
              <a:rPr sz="2400" b="1" spc="-25" dirty="0">
                <a:solidFill>
                  <a:srgbClr val="FFFFFF"/>
                </a:solidFill>
                <a:latin typeface="Minion Pro Cond"/>
                <a:cs typeface="Minion Pro Cond"/>
              </a:rPr>
              <a:t>Unified  </a:t>
            </a:r>
            <a:r>
              <a:rPr sz="2400" b="1" spc="-20" dirty="0">
                <a:solidFill>
                  <a:srgbClr val="FFFFFF"/>
                </a:solidFill>
                <a:latin typeface="Minion Pro Cond"/>
                <a:cs typeface="Minion Pro Cond"/>
              </a:rPr>
              <a:t>Pacifica</a:t>
            </a:r>
            <a:r>
              <a:rPr sz="2400" b="1" spc="-45" dirty="0">
                <a:solidFill>
                  <a:srgbClr val="FFFFFF"/>
                </a:solidFill>
                <a:latin typeface="Minion Pro Cond"/>
                <a:cs typeface="Minion Pro Cond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Minion Pro Cond"/>
                <a:cs typeface="Minion Pro Cond"/>
              </a:rPr>
              <a:t>Unified</a:t>
            </a:r>
            <a:endParaRPr sz="2400">
              <a:latin typeface="Minion Pro Cond"/>
              <a:cs typeface="Minion Pro C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768562"/>
            <a:ext cx="1961514" cy="1290320"/>
          </a:xfrm>
          <a:custGeom>
            <a:avLst/>
            <a:gdLst/>
            <a:ahLst/>
            <a:cxnLst/>
            <a:rect l="l" t="t" r="r" b="b"/>
            <a:pathLst>
              <a:path w="1961514" h="1290320">
                <a:moveTo>
                  <a:pt x="0" y="0"/>
                </a:moveTo>
                <a:lnTo>
                  <a:pt x="0" y="1289837"/>
                </a:lnTo>
                <a:lnTo>
                  <a:pt x="1961261" y="1289837"/>
                </a:lnTo>
                <a:lnTo>
                  <a:pt x="0" y="0"/>
                </a:lnTo>
                <a:close/>
              </a:path>
            </a:pathLst>
          </a:custGeom>
          <a:solidFill>
            <a:srgbClr val="19468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5382"/>
            <a:ext cx="12700" cy="4393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772400" cy="5335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5" y="3957053"/>
            <a:ext cx="7740650" cy="1371600"/>
          </a:xfrm>
          <a:custGeom>
            <a:avLst/>
            <a:gdLst/>
            <a:ahLst/>
            <a:cxnLst/>
            <a:rect l="l" t="t" r="r" b="b"/>
            <a:pathLst>
              <a:path w="7740650" h="1371600">
                <a:moveTo>
                  <a:pt x="0" y="1371600"/>
                </a:moveTo>
                <a:lnTo>
                  <a:pt x="7740650" y="1371600"/>
                </a:lnTo>
                <a:lnTo>
                  <a:pt x="774065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194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3953249"/>
            <a:ext cx="4474845" cy="1198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-140" dirty="0">
                <a:solidFill>
                  <a:srgbClr val="FFFFFF"/>
                </a:solidFill>
                <a:latin typeface="Calibri"/>
                <a:cs typeface="Calibri"/>
              </a:rPr>
              <a:t>Ranch</a:t>
            </a:r>
            <a:r>
              <a:rPr sz="7200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200" spc="-175" dirty="0">
                <a:solidFill>
                  <a:srgbClr val="FFFFFF"/>
                </a:solidFill>
                <a:latin typeface="Calibri"/>
                <a:cs typeface="Calibri"/>
              </a:rPr>
              <a:t>Tours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6163" y="4107181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41011" y="6004175"/>
            <a:ext cx="2774950" cy="248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u="heavy" spc="5" dirty="0">
                <a:solidFill>
                  <a:srgbClr val="194687"/>
                </a:solidFill>
                <a:latin typeface="Minion Pro"/>
                <a:cs typeface="Minion Pro"/>
              </a:rPr>
              <a:t>Learning</a:t>
            </a:r>
            <a:r>
              <a:rPr sz="3000" b="1" u="heavy" spc="-5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3000" b="1" u="heavy" spc="-50" dirty="0">
                <a:solidFill>
                  <a:srgbClr val="194687"/>
                </a:solidFill>
                <a:latin typeface="Minion Pro"/>
                <a:cs typeface="Minion Pro"/>
              </a:rPr>
              <a:t>Themes</a:t>
            </a:r>
            <a:endParaRPr sz="3000">
              <a:latin typeface="Minion Pro"/>
              <a:cs typeface="Minion Pro"/>
            </a:endParaRPr>
          </a:p>
          <a:p>
            <a:pPr marL="12700" marR="71120">
              <a:lnSpc>
                <a:spcPts val="4230"/>
              </a:lnSpc>
              <a:spcBef>
                <a:spcPts val="245"/>
              </a:spcBef>
            </a:pPr>
            <a:r>
              <a:rPr sz="2400" spc="-15" dirty="0">
                <a:solidFill>
                  <a:srgbClr val="194687"/>
                </a:solidFill>
                <a:latin typeface="Minion Pro Med"/>
                <a:cs typeface="Minion Pro Med"/>
              </a:rPr>
              <a:t>Plants </a:t>
            </a:r>
            <a:r>
              <a:rPr sz="2400" spc="-10" dirty="0">
                <a:solidFill>
                  <a:srgbClr val="194687"/>
                </a:solidFill>
                <a:latin typeface="Minion Pro Med"/>
                <a:cs typeface="Minion Pro Med"/>
              </a:rPr>
              <a:t>and</a:t>
            </a:r>
            <a:r>
              <a:rPr sz="2400" spc="-55" dirty="0">
                <a:solidFill>
                  <a:srgbClr val="194687"/>
                </a:solidFill>
                <a:latin typeface="Minion Pro Med"/>
                <a:cs typeface="Minion Pro Med"/>
              </a:rPr>
              <a:t> </a:t>
            </a:r>
            <a:r>
              <a:rPr sz="2400" spc="-10" dirty="0">
                <a:solidFill>
                  <a:srgbClr val="194687"/>
                </a:solidFill>
                <a:latin typeface="Minion Pro Med"/>
                <a:cs typeface="Minion Pro Med"/>
              </a:rPr>
              <a:t>pollinators  Livestock and</a:t>
            </a:r>
            <a:r>
              <a:rPr sz="2400" spc="-50" dirty="0">
                <a:solidFill>
                  <a:srgbClr val="194687"/>
                </a:solidFill>
                <a:latin typeface="Minion Pro Med"/>
                <a:cs typeface="Minion Pro Med"/>
              </a:rPr>
              <a:t> </a:t>
            </a:r>
            <a:r>
              <a:rPr sz="2400" dirty="0">
                <a:solidFill>
                  <a:srgbClr val="194687"/>
                </a:solidFill>
                <a:latin typeface="Minion Pro Med"/>
                <a:cs typeface="Minion Pro Med"/>
              </a:rPr>
              <a:t>wildlife</a:t>
            </a:r>
            <a:endParaRPr sz="2400">
              <a:latin typeface="Minion Pro Med"/>
              <a:cs typeface="Minion Pro Med"/>
            </a:endParaRPr>
          </a:p>
          <a:p>
            <a:pPr marL="12700" marR="409575">
              <a:lnSpc>
                <a:spcPct val="100000"/>
              </a:lnSpc>
              <a:spcBef>
                <a:spcPts val="980"/>
              </a:spcBef>
            </a:pPr>
            <a:r>
              <a:rPr sz="2400" spc="-5" dirty="0">
                <a:solidFill>
                  <a:srgbClr val="194687"/>
                </a:solidFill>
                <a:latin typeface="Minion Pro Med"/>
                <a:cs typeface="Minion Pro Med"/>
              </a:rPr>
              <a:t>Roles </a:t>
            </a:r>
            <a:r>
              <a:rPr sz="2400" spc="-15" dirty="0">
                <a:solidFill>
                  <a:srgbClr val="194687"/>
                </a:solidFill>
                <a:latin typeface="Minion Pro Med"/>
                <a:cs typeface="Minion Pro Med"/>
              </a:rPr>
              <a:t>of </a:t>
            </a:r>
            <a:r>
              <a:rPr sz="2400" dirty="0">
                <a:solidFill>
                  <a:srgbClr val="194687"/>
                </a:solidFill>
                <a:latin typeface="Minion Pro Med"/>
                <a:cs typeface="Minion Pro Med"/>
              </a:rPr>
              <a:t>the</a:t>
            </a:r>
            <a:r>
              <a:rPr sz="2400" spc="-60" dirty="0">
                <a:solidFill>
                  <a:srgbClr val="194687"/>
                </a:solidFill>
                <a:latin typeface="Minion Pro Med"/>
                <a:cs typeface="Minion Pro Med"/>
              </a:rPr>
              <a:t> </a:t>
            </a:r>
            <a:r>
              <a:rPr sz="2400" spc="-5" dirty="0">
                <a:solidFill>
                  <a:srgbClr val="194687"/>
                </a:solidFill>
                <a:latin typeface="Minion Pro Med"/>
                <a:cs typeface="Minion Pro Med"/>
              </a:rPr>
              <a:t>farmer  </a:t>
            </a:r>
            <a:r>
              <a:rPr sz="2400" spc="-10" dirty="0">
                <a:solidFill>
                  <a:srgbClr val="194687"/>
                </a:solidFill>
                <a:latin typeface="Minion Pro Med"/>
                <a:cs typeface="Minion Pro Med"/>
              </a:rPr>
              <a:t>and</a:t>
            </a:r>
            <a:r>
              <a:rPr sz="2400" spc="-85" dirty="0">
                <a:solidFill>
                  <a:srgbClr val="194687"/>
                </a:solidFill>
                <a:latin typeface="Minion Pro Med"/>
                <a:cs typeface="Minion Pro Med"/>
              </a:rPr>
              <a:t> </a:t>
            </a:r>
            <a:r>
              <a:rPr sz="2400" spc="-10" dirty="0">
                <a:solidFill>
                  <a:srgbClr val="194687"/>
                </a:solidFill>
                <a:latin typeface="Minion Pro Med"/>
                <a:cs typeface="Minion Pro Med"/>
              </a:rPr>
              <a:t>rancher</a:t>
            </a:r>
            <a:endParaRPr sz="2400">
              <a:latin typeface="Minion Pro Med"/>
              <a:cs typeface="Minion Pro Me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11137" y="8768562"/>
            <a:ext cx="1961514" cy="1290320"/>
          </a:xfrm>
          <a:custGeom>
            <a:avLst/>
            <a:gdLst/>
            <a:ahLst/>
            <a:cxnLst/>
            <a:rect l="l" t="t" r="r" b="b"/>
            <a:pathLst>
              <a:path w="1961515" h="1290320">
                <a:moveTo>
                  <a:pt x="1961261" y="0"/>
                </a:moveTo>
                <a:lnTo>
                  <a:pt x="0" y="1289837"/>
                </a:lnTo>
                <a:lnTo>
                  <a:pt x="1961261" y="1289837"/>
                </a:lnTo>
                <a:lnTo>
                  <a:pt x="196126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500" y="5477252"/>
            <a:ext cx="3720465" cy="306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5" dirty="0">
                <a:solidFill>
                  <a:srgbClr val="FDB913"/>
                </a:solidFill>
                <a:latin typeface="Calibri"/>
                <a:cs typeface="Calibri"/>
              </a:rPr>
              <a:t>PreK </a:t>
            </a:r>
            <a:r>
              <a:rPr sz="3000" b="1" spc="40" dirty="0">
                <a:solidFill>
                  <a:srgbClr val="FDB913"/>
                </a:solidFill>
                <a:latin typeface="Calibri"/>
                <a:cs typeface="Calibri"/>
              </a:rPr>
              <a:t>- </a:t>
            </a:r>
            <a:r>
              <a:rPr sz="3000" b="1" spc="5" dirty="0">
                <a:solidFill>
                  <a:srgbClr val="FDB913"/>
                </a:solidFill>
                <a:latin typeface="Calibri"/>
                <a:cs typeface="Calibri"/>
              </a:rPr>
              <a:t>3rd</a:t>
            </a:r>
            <a:r>
              <a:rPr sz="3000" b="1" spc="-285" dirty="0">
                <a:solidFill>
                  <a:srgbClr val="FDB913"/>
                </a:solidFill>
                <a:latin typeface="Calibri"/>
                <a:cs typeface="Calibri"/>
              </a:rPr>
              <a:t> </a:t>
            </a:r>
            <a:r>
              <a:rPr sz="3000" b="1" spc="-40" dirty="0">
                <a:solidFill>
                  <a:srgbClr val="FDB913"/>
                </a:solidFill>
                <a:latin typeface="Calibri"/>
                <a:cs typeface="Calibri"/>
              </a:rPr>
              <a:t>grade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705"/>
              </a:spcBef>
            </a:pP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Guided ranch tours at Elkus are a mainstay of our  programming throughout the year. </a:t>
            </a:r>
            <a:r>
              <a:rPr sz="1400" spc="-30" dirty="0">
                <a:solidFill>
                  <a:srgbClr val="194687"/>
                </a:solidFill>
                <a:latin typeface="Minion Pro"/>
                <a:cs typeface="Minion Pro"/>
              </a:rPr>
              <a:t>They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provide</a:t>
            </a:r>
            <a:r>
              <a:rPr sz="1400" spc="-6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an  opportunity for students to actively learn about the  </a:t>
            </a:r>
            <a:r>
              <a:rPr sz="1400" b="1" dirty="0">
                <a:solidFill>
                  <a:srgbClr val="194687"/>
                </a:solidFill>
                <a:latin typeface="Minion Pro"/>
                <a:cs typeface="Minion Pro"/>
              </a:rPr>
              <a:t>production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of food and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fiber, </a:t>
            </a:r>
            <a:r>
              <a:rPr sz="1400" b="1" dirty="0">
                <a:solidFill>
                  <a:srgbClr val="194687"/>
                </a:solidFill>
                <a:latin typeface="Minion Pro"/>
                <a:cs typeface="Minion Pro"/>
              </a:rPr>
              <a:t>interrelationships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of  plants and animals, and the importance of  </a:t>
            </a:r>
            <a:r>
              <a:rPr sz="1400" b="1" dirty="0">
                <a:solidFill>
                  <a:srgbClr val="194687"/>
                </a:solidFill>
                <a:latin typeface="Minion Pro"/>
                <a:cs typeface="Minion Pro"/>
              </a:rPr>
              <a:t>environmental stewardship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in the ranch</a:t>
            </a:r>
            <a:r>
              <a:rPr sz="1400" spc="-9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setting.</a:t>
            </a:r>
            <a:endParaRPr sz="1400">
              <a:latin typeface="Minion Pro"/>
              <a:cs typeface="Minion Pro"/>
            </a:endParaRPr>
          </a:p>
          <a:p>
            <a:pPr marL="12700" marR="147955">
              <a:lnSpc>
                <a:spcPct val="100000"/>
              </a:lnSpc>
            </a:pP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On a given tour students will meet and care for  our goats, donkeys, sheep and chickens, plant a  seedling, taste a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flower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or fresh vegetable from</a:t>
            </a:r>
            <a:r>
              <a:rPr sz="1400" spc="-9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the</a:t>
            </a:r>
            <a:endParaRPr sz="1400">
              <a:latin typeface="Minion Pro"/>
              <a:cs typeface="Minion Pro"/>
            </a:endParaRPr>
          </a:p>
          <a:p>
            <a:pPr marL="12700" marR="43815">
              <a:lnSpc>
                <a:spcPct val="100000"/>
              </a:lnSpc>
            </a:pP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garden, and learn about composting,</a:t>
            </a:r>
            <a:r>
              <a:rPr sz="1400" spc="-10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predator-prey  relationships, pollinators and</a:t>
            </a:r>
            <a:r>
              <a:rPr sz="1400" spc="-10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more…</a:t>
            </a:r>
            <a:endParaRPr sz="14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5910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31488"/>
            <a:ext cx="7772400" cy="1875789"/>
          </a:xfrm>
          <a:custGeom>
            <a:avLst/>
            <a:gdLst/>
            <a:ahLst/>
            <a:cxnLst/>
            <a:rect l="l" t="t" r="r" b="b"/>
            <a:pathLst>
              <a:path w="7772400" h="1875789">
                <a:moveTo>
                  <a:pt x="0" y="1875536"/>
                </a:moveTo>
                <a:lnTo>
                  <a:pt x="7772400" y="1875536"/>
                </a:lnTo>
                <a:lnTo>
                  <a:pt x="7772400" y="0"/>
                </a:lnTo>
                <a:lnTo>
                  <a:pt x="0" y="0"/>
                </a:lnTo>
                <a:lnTo>
                  <a:pt x="0" y="1875536"/>
                </a:lnTo>
                <a:close/>
              </a:path>
            </a:pathLst>
          </a:custGeom>
          <a:solidFill>
            <a:srgbClr val="194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7651" y="3858766"/>
            <a:ext cx="4568825" cy="2150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070"/>
              </a:lnSpc>
            </a:pPr>
            <a:r>
              <a:rPr sz="7200" spc="-55" dirty="0">
                <a:solidFill>
                  <a:srgbClr val="FFFFFF"/>
                </a:solidFill>
                <a:latin typeface="Calibri"/>
                <a:cs typeface="Calibri"/>
              </a:rPr>
              <a:t>Lunch</a:t>
            </a:r>
            <a:endParaRPr sz="7200">
              <a:latin typeface="Calibri"/>
              <a:cs typeface="Calibri"/>
            </a:endParaRPr>
          </a:p>
          <a:p>
            <a:pPr marL="12700">
              <a:lnSpc>
                <a:spcPts val="8070"/>
              </a:lnSpc>
            </a:pPr>
            <a:r>
              <a:rPr sz="7200" spc="-15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7200" spc="-2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72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200" spc="-140" dirty="0">
                <a:solidFill>
                  <a:srgbClr val="FFFFFF"/>
                </a:solidFill>
                <a:latin typeface="Calibri"/>
                <a:cs typeface="Calibri"/>
              </a:rPr>
              <a:t>Ranch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132191"/>
            <a:ext cx="2832735" cy="284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u="heavy" spc="5" dirty="0">
                <a:solidFill>
                  <a:srgbClr val="194687"/>
                </a:solidFill>
                <a:latin typeface="Minion Pro"/>
                <a:cs typeface="Minion Pro"/>
              </a:rPr>
              <a:t>Learning</a:t>
            </a:r>
            <a:r>
              <a:rPr sz="3000" b="1" u="heavy" spc="-5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3000" b="1" u="heavy" spc="-50" dirty="0">
                <a:solidFill>
                  <a:srgbClr val="194687"/>
                </a:solidFill>
                <a:latin typeface="Minion Pro"/>
                <a:cs typeface="Minion Pro"/>
              </a:rPr>
              <a:t>Themes</a:t>
            </a:r>
            <a:endParaRPr sz="30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400" spc="-10" dirty="0">
                <a:solidFill>
                  <a:srgbClr val="194687"/>
                </a:solidFill>
                <a:latin typeface="Minion Pro Med"/>
                <a:cs typeface="Minion Pro Med"/>
              </a:rPr>
              <a:t>Sustainable</a:t>
            </a:r>
            <a:r>
              <a:rPr sz="2400" spc="-95" dirty="0">
                <a:solidFill>
                  <a:srgbClr val="194687"/>
                </a:solidFill>
                <a:latin typeface="Minion Pro Med"/>
                <a:cs typeface="Minion Pro Med"/>
              </a:rPr>
              <a:t> </a:t>
            </a:r>
            <a:r>
              <a:rPr sz="2400" spc="-5" dirty="0">
                <a:solidFill>
                  <a:srgbClr val="194687"/>
                </a:solidFill>
                <a:latin typeface="Minion Pro Med"/>
                <a:cs typeface="Minion Pro Med"/>
              </a:rPr>
              <a:t>agriculture</a:t>
            </a:r>
            <a:endParaRPr sz="2400">
              <a:latin typeface="Minion Pro Med"/>
              <a:cs typeface="Minion Pro Med"/>
            </a:endParaRPr>
          </a:p>
          <a:p>
            <a:pPr marL="12700" marR="475615">
              <a:lnSpc>
                <a:spcPct val="100000"/>
              </a:lnSpc>
              <a:spcBef>
                <a:spcPts val="1345"/>
              </a:spcBef>
            </a:pPr>
            <a:r>
              <a:rPr sz="2400" spc="-15" dirty="0">
                <a:solidFill>
                  <a:srgbClr val="194687"/>
                </a:solidFill>
                <a:latin typeface="Minion Pro Med"/>
                <a:cs typeface="Minion Pro Med"/>
              </a:rPr>
              <a:t>Farm </a:t>
            </a:r>
            <a:r>
              <a:rPr sz="2400" spc="-10" dirty="0">
                <a:solidFill>
                  <a:srgbClr val="194687"/>
                </a:solidFill>
                <a:latin typeface="Minion Pro Med"/>
                <a:cs typeface="Minion Pro Med"/>
              </a:rPr>
              <a:t>to </a:t>
            </a:r>
            <a:r>
              <a:rPr sz="2400" spc="-20" dirty="0">
                <a:solidFill>
                  <a:srgbClr val="194687"/>
                </a:solidFill>
                <a:latin typeface="Minion Pro Med"/>
                <a:cs typeface="Minion Pro Med"/>
              </a:rPr>
              <a:t>fork </a:t>
            </a:r>
            <a:r>
              <a:rPr sz="2400" dirty="0">
                <a:solidFill>
                  <a:srgbClr val="194687"/>
                </a:solidFill>
                <a:latin typeface="Minion Pro Med"/>
                <a:cs typeface="Minion Pro Med"/>
              </a:rPr>
              <a:t>food  </a:t>
            </a:r>
            <a:r>
              <a:rPr sz="2400" spc="-15" dirty="0">
                <a:solidFill>
                  <a:srgbClr val="194687"/>
                </a:solidFill>
                <a:latin typeface="Minion Pro Med"/>
                <a:cs typeface="Minion Pro Med"/>
              </a:rPr>
              <a:t>preparation</a:t>
            </a:r>
            <a:endParaRPr sz="2400">
              <a:latin typeface="Minion Pro Med"/>
              <a:cs typeface="Minion Pro Med"/>
            </a:endParaRPr>
          </a:p>
          <a:p>
            <a:pPr marL="12700" marR="475615">
              <a:lnSpc>
                <a:spcPct val="100000"/>
              </a:lnSpc>
              <a:spcBef>
                <a:spcPts val="1345"/>
              </a:spcBef>
            </a:pPr>
            <a:r>
              <a:rPr sz="2400" spc="-20" dirty="0">
                <a:solidFill>
                  <a:srgbClr val="194687"/>
                </a:solidFill>
                <a:latin typeface="Minion Pro Med"/>
                <a:cs typeface="Minion Pro Med"/>
              </a:rPr>
              <a:t>Nutrition </a:t>
            </a:r>
            <a:r>
              <a:rPr sz="2400" spc="-10" dirty="0">
                <a:solidFill>
                  <a:srgbClr val="194687"/>
                </a:solidFill>
                <a:latin typeface="Minion Pro Med"/>
                <a:cs typeface="Minion Pro Med"/>
              </a:rPr>
              <a:t>and </a:t>
            </a:r>
            <a:r>
              <a:rPr sz="2400" dirty="0">
                <a:solidFill>
                  <a:srgbClr val="194687"/>
                </a:solidFill>
                <a:latin typeface="Minion Pro Med"/>
                <a:cs typeface="Minion Pro Med"/>
              </a:rPr>
              <a:t>food  </a:t>
            </a:r>
            <a:r>
              <a:rPr sz="2400" spc="-10" dirty="0">
                <a:solidFill>
                  <a:srgbClr val="194687"/>
                </a:solidFill>
                <a:latin typeface="Minion Pro Med"/>
                <a:cs typeface="Minion Pro Med"/>
              </a:rPr>
              <a:t>systems</a:t>
            </a:r>
            <a:endParaRPr sz="2400">
              <a:latin typeface="Minion Pro Med"/>
              <a:cs typeface="Minion Pro M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768562"/>
            <a:ext cx="1961514" cy="1290320"/>
          </a:xfrm>
          <a:custGeom>
            <a:avLst/>
            <a:gdLst/>
            <a:ahLst/>
            <a:cxnLst/>
            <a:rect l="l" t="t" r="r" b="b"/>
            <a:pathLst>
              <a:path w="1961514" h="1290320">
                <a:moveTo>
                  <a:pt x="0" y="0"/>
                </a:moveTo>
                <a:lnTo>
                  <a:pt x="0" y="1289837"/>
                </a:lnTo>
                <a:lnTo>
                  <a:pt x="1961261" y="1289837"/>
                </a:lnTo>
                <a:lnTo>
                  <a:pt x="0" y="0"/>
                </a:lnTo>
                <a:close/>
              </a:path>
            </a:pathLst>
          </a:custGeom>
          <a:solidFill>
            <a:srgbClr val="FFD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443" y="4169665"/>
            <a:ext cx="0" cy="1591310"/>
          </a:xfrm>
          <a:custGeom>
            <a:avLst/>
            <a:gdLst/>
            <a:ahLst/>
            <a:cxnLst/>
            <a:rect l="l" t="t" r="r" b="b"/>
            <a:pathLst>
              <a:path h="1591310">
                <a:moveTo>
                  <a:pt x="0" y="0"/>
                </a:moveTo>
                <a:lnTo>
                  <a:pt x="0" y="159105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90035" y="6135621"/>
            <a:ext cx="3686175" cy="343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FDB913"/>
                </a:solidFill>
                <a:latin typeface="Calibri"/>
                <a:cs typeface="Calibri"/>
              </a:rPr>
              <a:t>2nd </a:t>
            </a:r>
            <a:r>
              <a:rPr sz="3000" b="1" spc="-40" dirty="0">
                <a:solidFill>
                  <a:srgbClr val="FDB913"/>
                </a:solidFill>
                <a:latin typeface="Calibri"/>
                <a:cs typeface="Calibri"/>
              </a:rPr>
              <a:t>grade </a:t>
            </a:r>
            <a:r>
              <a:rPr sz="3000" b="1" spc="40" dirty="0">
                <a:solidFill>
                  <a:srgbClr val="FDB913"/>
                </a:solidFill>
                <a:latin typeface="Calibri"/>
                <a:cs typeface="Calibri"/>
              </a:rPr>
              <a:t>- </a:t>
            </a:r>
            <a:r>
              <a:rPr sz="3000" b="1" spc="5" dirty="0">
                <a:solidFill>
                  <a:srgbClr val="FDB913"/>
                </a:solidFill>
                <a:latin typeface="Calibri"/>
                <a:cs typeface="Calibri"/>
              </a:rPr>
              <a:t>high</a:t>
            </a:r>
            <a:r>
              <a:rPr sz="3000" b="1" spc="-280" dirty="0">
                <a:solidFill>
                  <a:srgbClr val="FDB913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FDB913"/>
                </a:solidFill>
                <a:latin typeface="Calibri"/>
                <a:cs typeface="Calibri"/>
              </a:rPr>
              <a:t>school</a:t>
            </a:r>
            <a:endParaRPr sz="3000">
              <a:latin typeface="Calibri"/>
              <a:cs typeface="Calibri"/>
            </a:endParaRPr>
          </a:p>
          <a:p>
            <a:pPr marL="24765" marR="5080">
              <a:lnSpc>
                <a:spcPct val="100000"/>
              </a:lnSpc>
              <a:spcBef>
                <a:spcPts val="1300"/>
              </a:spcBef>
            </a:pPr>
            <a:r>
              <a:rPr sz="1400" spc="-30" dirty="0">
                <a:solidFill>
                  <a:srgbClr val="194687"/>
                </a:solidFill>
                <a:latin typeface="Minion Pro"/>
                <a:cs typeface="Minion Pro"/>
              </a:rPr>
              <a:t>This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nutrition program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starts with leading children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into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the Elkus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garden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to </a:t>
            </a:r>
            <a:r>
              <a:rPr sz="1400" b="1" dirty="0">
                <a:solidFill>
                  <a:srgbClr val="194687"/>
                </a:solidFill>
                <a:latin typeface="Minion Pro"/>
                <a:cs typeface="Minion Pro"/>
              </a:rPr>
              <a:t>harvest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fresh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produce,  and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then to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our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commercial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kitchen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to make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and  enjoy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three-course, garden-to-table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meal!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After  preparing vegetable-topped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pizzas,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garden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salads,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zucchini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chocolate chip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cookies,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students and  chaperones sit down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to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enjoy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the family-style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meal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they’ve prepared complete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with linens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floral 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centerpiece. </a:t>
            </a:r>
            <a:r>
              <a:rPr sz="1400" spc="-30" dirty="0">
                <a:solidFill>
                  <a:srgbClr val="194687"/>
                </a:solidFill>
                <a:latin typeface="Minion Pro"/>
                <a:cs typeface="Minion Pro"/>
              </a:rPr>
              <a:t>This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garden-to-table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experience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is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great opportunity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for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children to </a:t>
            </a:r>
            <a:r>
              <a:rPr sz="1400" b="1" spc="10" dirty="0">
                <a:solidFill>
                  <a:srgbClr val="194687"/>
                </a:solidFill>
                <a:latin typeface="Minion Pro"/>
                <a:cs typeface="Minion Pro"/>
              </a:rPr>
              <a:t>try </a:t>
            </a:r>
            <a:r>
              <a:rPr sz="1400" b="1" spc="5" dirty="0">
                <a:solidFill>
                  <a:srgbClr val="194687"/>
                </a:solidFill>
                <a:latin typeface="Minion Pro"/>
                <a:cs typeface="Minion Pro"/>
              </a:rPr>
              <a:t>new </a:t>
            </a:r>
            <a:r>
              <a:rPr sz="1400" b="1" dirty="0">
                <a:solidFill>
                  <a:srgbClr val="194687"/>
                </a:solidFill>
                <a:latin typeface="Minion Pro"/>
                <a:cs typeface="Minion Pro"/>
              </a:rPr>
              <a:t>foods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,  </a:t>
            </a:r>
            <a:r>
              <a:rPr sz="1400" b="1" dirty="0">
                <a:solidFill>
                  <a:srgbClr val="194687"/>
                </a:solidFill>
                <a:latin typeface="Minion Pro"/>
                <a:cs typeface="Minion Pro"/>
              </a:rPr>
              <a:t>build </a:t>
            </a:r>
            <a:r>
              <a:rPr sz="1400" b="1" spc="-10" dirty="0">
                <a:solidFill>
                  <a:srgbClr val="194687"/>
                </a:solidFill>
                <a:latin typeface="Minion Pro"/>
                <a:cs typeface="Minion Pro"/>
              </a:rPr>
              <a:t>confidence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in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cooking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skills,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experience 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the satisfaction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of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healthy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meal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well-prepared and  well-enjoyed.</a:t>
            </a:r>
            <a:endParaRPr sz="14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88" cy="5910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5918" y="0"/>
            <a:ext cx="4856480" cy="1472565"/>
          </a:xfrm>
          <a:custGeom>
            <a:avLst/>
            <a:gdLst/>
            <a:ahLst/>
            <a:cxnLst/>
            <a:rect l="l" t="t" r="r" b="b"/>
            <a:pathLst>
              <a:path w="4856480" h="1472565">
                <a:moveTo>
                  <a:pt x="4856480" y="0"/>
                </a:moveTo>
                <a:lnTo>
                  <a:pt x="0" y="0"/>
                </a:lnTo>
                <a:lnTo>
                  <a:pt x="0" y="792721"/>
                </a:lnTo>
                <a:lnTo>
                  <a:pt x="4856480" y="1472184"/>
                </a:lnTo>
                <a:lnTo>
                  <a:pt x="4856480" y="0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7229" y="77210"/>
            <a:ext cx="2722245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</a:rPr>
              <a:t>Scholarships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457200" y="1609344"/>
            <a:ext cx="2674620" cy="928369"/>
          </a:xfrm>
          <a:custGeom>
            <a:avLst/>
            <a:gdLst/>
            <a:ahLst/>
            <a:cxnLst/>
            <a:rect l="l" t="t" r="r" b="b"/>
            <a:pathLst>
              <a:path w="2674620" h="928369">
                <a:moveTo>
                  <a:pt x="0" y="928116"/>
                </a:moveTo>
                <a:lnTo>
                  <a:pt x="2674620" y="928116"/>
                </a:lnTo>
                <a:lnTo>
                  <a:pt x="2674620" y="0"/>
                </a:lnTo>
                <a:lnTo>
                  <a:pt x="0" y="0"/>
                </a:lnTo>
                <a:lnTo>
                  <a:pt x="0" y="928116"/>
                </a:lnTo>
                <a:close/>
              </a:path>
            </a:pathLst>
          </a:custGeom>
          <a:solidFill>
            <a:srgbClr val="194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7410" y="1474002"/>
            <a:ext cx="1854200" cy="125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solidFill>
                  <a:srgbClr val="FFFFFF"/>
                </a:solidFill>
                <a:latin typeface="Minion Pro"/>
                <a:cs typeface="Minion Pro"/>
              </a:rPr>
              <a:t>1625</a:t>
            </a:r>
            <a:endParaRPr sz="7200">
              <a:latin typeface="Minion Pro"/>
              <a:cs typeface="Minion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2537460"/>
            <a:ext cx="2674620" cy="384175"/>
          </a:xfrm>
          <a:custGeom>
            <a:avLst/>
            <a:gdLst/>
            <a:ahLst/>
            <a:cxnLst/>
            <a:rect l="l" t="t" r="r" b="b"/>
            <a:pathLst>
              <a:path w="2674620" h="384175">
                <a:moveTo>
                  <a:pt x="0" y="384048"/>
                </a:moveTo>
                <a:lnTo>
                  <a:pt x="2674620" y="384048"/>
                </a:lnTo>
                <a:lnTo>
                  <a:pt x="2674620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solidFill>
            <a:srgbClr val="FFD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4318" y="2514864"/>
            <a:ext cx="2437765" cy="410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-10" dirty="0">
                <a:solidFill>
                  <a:srgbClr val="FFFFFF"/>
                </a:solidFill>
                <a:latin typeface="Minion Pro"/>
                <a:cs typeface="Minion Pro"/>
              </a:rPr>
              <a:t>Students</a:t>
            </a:r>
            <a:r>
              <a:rPr sz="2300" b="1" spc="-95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Minion Pro"/>
                <a:cs typeface="Minion Pro"/>
              </a:rPr>
              <a:t>Supported</a:t>
            </a:r>
            <a:endParaRPr sz="2300">
              <a:latin typeface="Minion Pro"/>
              <a:cs typeface="Minion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3286807"/>
            <a:ext cx="2750185" cy="197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spc="-15" dirty="0">
                <a:solidFill>
                  <a:srgbClr val="194687"/>
                </a:solidFill>
                <a:latin typeface="Minion Pro"/>
                <a:cs typeface="Minion Pro"/>
              </a:rPr>
              <a:t>“Environmental education </a:t>
            </a:r>
            <a:r>
              <a:rPr sz="1200" i="1" spc="-10" dirty="0">
                <a:solidFill>
                  <a:srgbClr val="194687"/>
                </a:solidFill>
                <a:latin typeface="Minion Pro"/>
                <a:cs typeface="Minion Pro"/>
              </a:rPr>
              <a:t>provides </a:t>
            </a:r>
            <a:r>
              <a:rPr sz="1200" i="1" spc="-15" dirty="0">
                <a:solidFill>
                  <a:srgbClr val="194687"/>
                </a:solidFill>
                <a:latin typeface="Minion Pro"/>
                <a:cs typeface="Minion Pro"/>
              </a:rPr>
              <a:t>important  opportunities </a:t>
            </a:r>
            <a:r>
              <a:rPr sz="1200" i="1" spc="-10" dirty="0">
                <a:solidFill>
                  <a:srgbClr val="194687"/>
                </a:solidFill>
                <a:latin typeface="Minion Pro"/>
                <a:cs typeface="Minion Pro"/>
              </a:rPr>
              <a:t>for students to become engaged  in </a:t>
            </a:r>
            <a:r>
              <a:rPr sz="1200" i="1" spc="-15" dirty="0">
                <a:solidFill>
                  <a:srgbClr val="194687"/>
                </a:solidFill>
                <a:latin typeface="Minion Pro"/>
                <a:cs typeface="Minion Pro"/>
              </a:rPr>
              <a:t>real </a:t>
            </a:r>
            <a:r>
              <a:rPr sz="1200" i="1" spc="-10" dirty="0">
                <a:solidFill>
                  <a:srgbClr val="194687"/>
                </a:solidFill>
                <a:latin typeface="Minion Pro"/>
                <a:cs typeface="Minion Pro"/>
              </a:rPr>
              <a:t>world issues </a:t>
            </a:r>
            <a:r>
              <a:rPr sz="1200" i="1" spc="-15" dirty="0">
                <a:solidFill>
                  <a:srgbClr val="194687"/>
                </a:solidFill>
                <a:latin typeface="Minion Pro"/>
                <a:cs typeface="Minion Pro"/>
              </a:rPr>
              <a:t>that </a:t>
            </a:r>
            <a:r>
              <a:rPr sz="1200" i="1" spc="-10" dirty="0">
                <a:solidFill>
                  <a:srgbClr val="194687"/>
                </a:solidFill>
                <a:latin typeface="Minion Pro"/>
                <a:cs typeface="Minion Pro"/>
              </a:rPr>
              <a:t>transcend </a:t>
            </a:r>
            <a:r>
              <a:rPr sz="1200" i="1" spc="-15" dirty="0">
                <a:solidFill>
                  <a:srgbClr val="194687"/>
                </a:solidFill>
                <a:latin typeface="Minion Pro"/>
                <a:cs typeface="Minion Pro"/>
              </a:rPr>
              <a:t>classroom  </a:t>
            </a:r>
            <a:r>
              <a:rPr sz="1200" i="1" spc="-5" dirty="0">
                <a:solidFill>
                  <a:srgbClr val="194687"/>
                </a:solidFill>
                <a:latin typeface="Minion Pro"/>
                <a:cs typeface="Minion Pro"/>
              </a:rPr>
              <a:t>walls. </a:t>
            </a:r>
            <a:r>
              <a:rPr sz="1200" i="1" spc="-30" dirty="0">
                <a:solidFill>
                  <a:srgbClr val="194687"/>
                </a:solidFill>
                <a:latin typeface="Minion Pro"/>
                <a:cs typeface="Minion Pro"/>
              </a:rPr>
              <a:t>They </a:t>
            </a:r>
            <a:r>
              <a:rPr sz="1200" i="1" spc="-10" dirty="0">
                <a:solidFill>
                  <a:srgbClr val="194687"/>
                </a:solidFill>
                <a:latin typeface="Minion Pro"/>
                <a:cs typeface="Minion Pro"/>
              </a:rPr>
              <a:t>can </a:t>
            </a:r>
            <a:r>
              <a:rPr sz="1200" i="1" spc="-5" dirty="0">
                <a:solidFill>
                  <a:srgbClr val="194687"/>
                </a:solidFill>
                <a:latin typeface="Minion Pro"/>
                <a:cs typeface="Minion Pro"/>
              </a:rPr>
              <a:t>see </a:t>
            </a:r>
            <a:r>
              <a:rPr sz="1200" i="1" spc="-10" dirty="0">
                <a:solidFill>
                  <a:srgbClr val="194687"/>
                </a:solidFill>
                <a:latin typeface="Minion Pro"/>
                <a:cs typeface="Minion Pro"/>
              </a:rPr>
              <a:t>the </a:t>
            </a:r>
            <a:r>
              <a:rPr sz="1200" i="1" spc="-15" dirty="0">
                <a:solidFill>
                  <a:srgbClr val="194687"/>
                </a:solidFill>
                <a:latin typeface="Minion Pro"/>
                <a:cs typeface="Minion Pro"/>
              </a:rPr>
              <a:t>relevance </a:t>
            </a:r>
            <a:r>
              <a:rPr sz="1200" i="1" spc="-10" dirty="0">
                <a:solidFill>
                  <a:srgbClr val="194687"/>
                </a:solidFill>
                <a:latin typeface="Minion Pro"/>
                <a:cs typeface="Minion Pro"/>
              </a:rPr>
              <a:t>of their  </a:t>
            </a:r>
            <a:r>
              <a:rPr sz="1200" i="1" spc="-15" dirty="0">
                <a:solidFill>
                  <a:srgbClr val="194687"/>
                </a:solidFill>
                <a:latin typeface="Minion Pro"/>
                <a:cs typeface="Minion Pro"/>
              </a:rPr>
              <a:t>classroom </a:t>
            </a:r>
            <a:r>
              <a:rPr sz="1200" i="1" spc="-10" dirty="0">
                <a:solidFill>
                  <a:srgbClr val="194687"/>
                </a:solidFill>
                <a:latin typeface="Minion Pro"/>
                <a:cs typeface="Minion Pro"/>
              </a:rPr>
              <a:t>studies to the complex environmen-  tal issues </a:t>
            </a:r>
            <a:r>
              <a:rPr sz="1200" i="1" spc="-15" dirty="0">
                <a:solidFill>
                  <a:srgbClr val="194687"/>
                </a:solidFill>
                <a:latin typeface="Minion Pro"/>
                <a:cs typeface="Minion Pro"/>
              </a:rPr>
              <a:t>confronting our </a:t>
            </a:r>
            <a:r>
              <a:rPr sz="1200" i="1" spc="-10" dirty="0">
                <a:solidFill>
                  <a:srgbClr val="194687"/>
                </a:solidFill>
                <a:latin typeface="Minion Pro"/>
                <a:cs typeface="Minion Pro"/>
              </a:rPr>
              <a:t>planet and they can  </a:t>
            </a:r>
            <a:r>
              <a:rPr sz="1200" i="1" spc="-15" dirty="0">
                <a:solidFill>
                  <a:srgbClr val="194687"/>
                </a:solidFill>
                <a:latin typeface="Minion Pro"/>
                <a:cs typeface="Minion Pro"/>
              </a:rPr>
              <a:t>acquire </a:t>
            </a:r>
            <a:r>
              <a:rPr sz="1200" i="1" spc="-10" dirty="0">
                <a:solidFill>
                  <a:srgbClr val="194687"/>
                </a:solidFill>
                <a:latin typeface="Minion Pro"/>
                <a:cs typeface="Minion Pro"/>
              </a:rPr>
              <a:t>the </a:t>
            </a:r>
            <a:r>
              <a:rPr sz="1200" i="1" spc="-15" dirty="0">
                <a:solidFill>
                  <a:srgbClr val="194687"/>
                </a:solidFill>
                <a:latin typeface="Minion Pro"/>
                <a:cs typeface="Minion Pro"/>
              </a:rPr>
              <a:t>skills </a:t>
            </a:r>
            <a:r>
              <a:rPr sz="1200" i="1" spc="-10" dirty="0">
                <a:solidFill>
                  <a:srgbClr val="194687"/>
                </a:solidFill>
                <a:latin typeface="Minion Pro"/>
                <a:cs typeface="Minion Pro"/>
              </a:rPr>
              <a:t>they’ll need to </a:t>
            </a:r>
            <a:r>
              <a:rPr sz="1200" i="1" spc="-5" dirty="0">
                <a:solidFill>
                  <a:srgbClr val="194687"/>
                </a:solidFill>
                <a:latin typeface="Minion Pro"/>
                <a:cs typeface="Minion Pro"/>
              </a:rPr>
              <a:t>be </a:t>
            </a:r>
            <a:r>
              <a:rPr sz="1200" i="1" spc="-15" dirty="0">
                <a:solidFill>
                  <a:srgbClr val="194687"/>
                </a:solidFill>
                <a:latin typeface="Minion Pro"/>
                <a:cs typeface="Minion Pro"/>
              </a:rPr>
              <a:t>creative  problem </a:t>
            </a:r>
            <a:r>
              <a:rPr sz="1200" i="1" spc="-10" dirty="0">
                <a:solidFill>
                  <a:srgbClr val="194687"/>
                </a:solidFill>
                <a:latin typeface="Minion Pro"/>
                <a:cs typeface="Minion Pro"/>
              </a:rPr>
              <a:t>solvers and </a:t>
            </a:r>
            <a:r>
              <a:rPr sz="1200" i="1" spc="-5" dirty="0">
                <a:solidFill>
                  <a:srgbClr val="194687"/>
                </a:solidFill>
                <a:latin typeface="Minion Pro"/>
                <a:cs typeface="Minion Pro"/>
              </a:rPr>
              <a:t>powerful</a:t>
            </a:r>
            <a:r>
              <a:rPr sz="1200" i="1" spc="3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200" i="1" spc="-30" dirty="0">
                <a:solidFill>
                  <a:srgbClr val="194687"/>
                </a:solidFill>
                <a:latin typeface="Minion Pro"/>
                <a:cs typeface="Minion Pro"/>
              </a:rPr>
              <a:t>advocates.”</a:t>
            </a:r>
            <a:endParaRPr sz="1200">
              <a:latin typeface="Minion Pro"/>
              <a:cs typeface="Minion Pro"/>
            </a:endParaRPr>
          </a:p>
          <a:p>
            <a:pPr marL="12700" marR="194945">
              <a:lnSpc>
                <a:spcPct val="100000"/>
              </a:lnSpc>
              <a:spcBef>
                <a:spcPts val="1400"/>
              </a:spcBef>
            </a:pPr>
            <a:r>
              <a:rPr sz="1000" dirty="0">
                <a:solidFill>
                  <a:srgbClr val="194687"/>
                </a:solidFill>
                <a:latin typeface="Minion Pro"/>
                <a:cs typeface="Minion Pro"/>
              </a:rPr>
              <a:t>-Ms. </a:t>
            </a:r>
            <a:r>
              <a:rPr sz="1000" spc="-5" dirty="0">
                <a:solidFill>
                  <a:srgbClr val="194687"/>
                </a:solidFill>
                <a:latin typeface="Minion Pro"/>
                <a:cs typeface="Minion Pro"/>
              </a:rPr>
              <a:t>Campbell, </a:t>
            </a:r>
            <a:r>
              <a:rPr sz="1000" spc="-20" dirty="0">
                <a:solidFill>
                  <a:srgbClr val="194687"/>
                </a:solidFill>
                <a:latin typeface="Minion Pro"/>
                <a:cs typeface="Minion Pro"/>
              </a:rPr>
              <a:t>California’s </a:t>
            </a:r>
            <a:r>
              <a:rPr sz="1000" spc="-10" dirty="0">
                <a:solidFill>
                  <a:srgbClr val="194687"/>
                </a:solidFill>
                <a:latin typeface="Minion Pro"/>
                <a:cs typeface="Minion Pro"/>
              </a:rPr>
              <a:t>Superintendent of </a:t>
            </a:r>
            <a:r>
              <a:rPr sz="1000" spc="-5" dirty="0">
                <a:solidFill>
                  <a:srgbClr val="194687"/>
                </a:solidFill>
                <a:latin typeface="Minion Pro"/>
                <a:cs typeface="Minion Pro"/>
              </a:rPr>
              <a:t>San  </a:t>
            </a:r>
            <a:r>
              <a:rPr sz="1000" spc="-10" dirty="0">
                <a:solidFill>
                  <a:srgbClr val="194687"/>
                </a:solidFill>
                <a:latin typeface="Minion Pro"/>
                <a:cs typeface="Minion Pro"/>
              </a:rPr>
              <a:t>Mateo </a:t>
            </a:r>
            <a:r>
              <a:rPr sz="1000" spc="-5" dirty="0">
                <a:solidFill>
                  <a:srgbClr val="194687"/>
                </a:solidFill>
                <a:latin typeface="Minion Pro"/>
                <a:cs typeface="Minion Pro"/>
              </a:rPr>
              <a:t>County</a:t>
            </a:r>
            <a:r>
              <a:rPr sz="1000" spc="-5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000" spc="-5" dirty="0">
                <a:solidFill>
                  <a:srgbClr val="194687"/>
                </a:solidFill>
                <a:latin typeface="Minion Pro"/>
                <a:cs typeface="Minion Pro"/>
              </a:rPr>
              <a:t>Schools</a:t>
            </a:r>
            <a:endParaRPr sz="1000">
              <a:latin typeface="Minion Pro"/>
              <a:cs typeface="Minion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5444" y="1579091"/>
            <a:ext cx="3859529" cy="3881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68605">
              <a:lnSpc>
                <a:spcPct val="100000"/>
              </a:lnSpc>
            </a:pP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core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value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of our organization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is to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maintain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the  accessibility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of our programming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to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all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students,  </a:t>
            </a:r>
            <a:r>
              <a:rPr sz="1400" b="1" spc="-5" dirty="0">
                <a:solidFill>
                  <a:srgbClr val="194687"/>
                </a:solidFill>
                <a:latin typeface="Minion Pro"/>
                <a:cs typeface="Minion Pro"/>
              </a:rPr>
              <a:t>regardless </a:t>
            </a:r>
            <a:r>
              <a:rPr sz="1400" b="1" spc="-10" dirty="0">
                <a:solidFill>
                  <a:srgbClr val="194687"/>
                </a:solidFill>
                <a:latin typeface="Minion Pro"/>
                <a:cs typeface="Minion Pro"/>
              </a:rPr>
              <a:t>of </a:t>
            </a:r>
            <a:r>
              <a:rPr sz="1400" b="1" spc="-5" dirty="0">
                <a:solidFill>
                  <a:srgbClr val="194687"/>
                </a:solidFill>
                <a:latin typeface="Minion Pro"/>
                <a:cs typeface="Minion Pro"/>
              </a:rPr>
              <a:t>their </a:t>
            </a:r>
            <a:r>
              <a:rPr sz="1400" b="1" spc="-10" dirty="0">
                <a:solidFill>
                  <a:srgbClr val="194687"/>
                </a:solidFill>
                <a:latin typeface="Minion Pro"/>
                <a:cs typeface="Minion Pro"/>
              </a:rPr>
              <a:t>financial</a:t>
            </a:r>
            <a:r>
              <a:rPr sz="1400" b="1" spc="-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b="1" dirty="0">
                <a:solidFill>
                  <a:srgbClr val="194687"/>
                </a:solidFill>
                <a:latin typeface="Minion Pro"/>
                <a:cs typeface="Minion Pro"/>
              </a:rPr>
              <a:t>means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.</a:t>
            </a:r>
            <a:endParaRPr sz="1400">
              <a:latin typeface="Minion Pro"/>
              <a:cs typeface="Minion Pro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As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school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districts experience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reduced budgets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for out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of classroom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activities, Elkus Ranch has stepped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in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to  subsidize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program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expenses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to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encourage under- 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resourced schools to participate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in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our</a:t>
            </a:r>
            <a:r>
              <a:rPr sz="1400" spc="1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programming.</a:t>
            </a:r>
            <a:endParaRPr sz="1400">
              <a:latin typeface="Minion Pro"/>
              <a:cs typeface="Minion Pro"/>
            </a:endParaRPr>
          </a:p>
          <a:p>
            <a:pPr marL="12700" marR="45720">
              <a:lnSpc>
                <a:spcPct val="100000"/>
              </a:lnSpc>
              <a:spcBef>
                <a:spcPts val="1680"/>
              </a:spcBef>
            </a:pPr>
            <a:r>
              <a:rPr sz="1400" spc="-20" dirty="0">
                <a:solidFill>
                  <a:srgbClr val="194687"/>
                </a:solidFill>
                <a:latin typeface="Minion Pro"/>
                <a:cs typeface="Minion Pro"/>
              </a:rPr>
              <a:t>For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many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of our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urban schools,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visit to Elkus Ranch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represents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the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first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time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many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students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will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visit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working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farm,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encounter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livestock,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plant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seeds,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and 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make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 meal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from</a:t>
            </a:r>
            <a:r>
              <a:rPr sz="1400" spc="-8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scratch.</a:t>
            </a:r>
            <a:endParaRPr sz="1400">
              <a:latin typeface="Minion Pro"/>
              <a:cs typeface="Minion Pro"/>
            </a:endParaRPr>
          </a:p>
          <a:p>
            <a:pPr marL="12700" marR="116839">
              <a:lnSpc>
                <a:spcPct val="100000"/>
              </a:lnSpc>
              <a:spcBef>
                <a:spcPts val="1680"/>
              </a:spcBef>
            </a:pPr>
            <a:r>
              <a:rPr sz="1400" spc="-65" dirty="0">
                <a:solidFill>
                  <a:srgbClr val="194687"/>
                </a:solidFill>
                <a:latin typeface="Minion Pro"/>
                <a:cs typeface="Minion Pro"/>
              </a:rPr>
              <a:t>We’re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grateful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for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our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many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donors that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have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provided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us with their </a:t>
            </a:r>
            <a:r>
              <a:rPr sz="1400" b="1" spc="-10" dirty="0">
                <a:solidFill>
                  <a:srgbClr val="194687"/>
                </a:solidFill>
                <a:latin typeface="Minion Pro"/>
                <a:cs typeface="Minion Pro"/>
              </a:rPr>
              <a:t>generous </a:t>
            </a:r>
            <a:r>
              <a:rPr sz="1400" b="1" spc="-5" dirty="0">
                <a:solidFill>
                  <a:srgbClr val="194687"/>
                </a:solidFill>
                <a:latin typeface="Minion Pro"/>
                <a:cs typeface="Minion Pro"/>
              </a:rPr>
              <a:t>support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. </a:t>
            </a:r>
            <a:r>
              <a:rPr sz="1400" spc="-20" dirty="0">
                <a:solidFill>
                  <a:srgbClr val="194687"/>
                </a:solidFill>
                <a:latin typeface="Minion Pro"/>
                <a:cs typeface="Minion Pro"/>
              </a:rPr>
              <a:t>With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your  help we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can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ensure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equal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opportunities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for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diverse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student</a:t>
            </a:r>
            <a:r>
              <a:rPr sz="1400" spc="-7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groups.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50" y="5922517"/>
            <a:ext cx="7766050" cy="4135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11137" y="8768562"/>
            <a:ext cx="1961514" cy="1290320"/>
          </a:xfrm>
          <a:custGeom>
            <a:avLst/>
            <a:gdLst/>
            <a:ahLst/>
            <a:cxnLst/>
            <a:rect l="l" t="t" r="r" b="b"/>
            <a:pathLst>
              <a:path w="1961515" h="1290320">
                <a:moveTo>
                  <a:pt x="1961261" y="0"/>
                </a:moveTo>
                <a:lnTo>
                  <a:pt x="0" y="1289837"/>
                </a:lnTo>
                <a:lnTo>
                  <a:pt x="1961261" y="1289837"/>
                </a:lnTo>
                <a:lnTo>
                  <a:pt x="1961261" y="0"/>
                </a:lnTo>
                <a:close/>
              </a:path>
            </a:pathLst>
          </a:custGeom>
          <a:solidFill>
            <a:srgbClr val="19468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099" y="1186063"/>
            <a:ext cx="6620509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6575" marR="5080" indent="-524510">
              <a:lnSpc>
                <a:spcPct val="94400"/>
              </a:lnSpc>
            </a:pPr>
            <a:r>
              <a:rPr sz="3600" b="1" spc="-125" dirty="0">
                <a:solidFill>
                  <a:srgbClr val="194687"/>
                </a:solidFill>
                <a:latin typeface="Minion Pro"/>
                <a:cs typeface="Minion Pro"/>
              </a:rPr>
              <a:t>It’s </a:t>
            </a:r>
            <a:r>
              <a:rPr sz="3600" b="1" dirty="0">
                <a:solidFill>
                  <a:srgbClr val="194687"/>
                </a:solidFill>
                <a:latin typeface="Minion Pro"/>
                <a:cs typeface="Minion Pro"/>
              </a:rPr>
              <a:t>no yolk, </a:t>
            </a:r>
            <a:r>
              <a:rPr sz="2400" b="1" spc="-5" dirty="0">
                <a:solidFill>
                  <a:srgbClr val="194687"/>
                </a:solidFill>
                <a:latin typeface="Minion Pro"/>
                <a:cs typeface="Minion Pro"/>
              </a:rPr>
              <a:t>raising chickens engages backyard  </a:t>
            </a:r>
            <a:r>
              <a:rPr sz="2400" b="1" spc="10" dirty="0">
                <a:solidFill>
                  <a:srgbClr val="194687"/>
                </a:solidFill>
                <a:latin typeface="Minion Pro"/>
                <a:cs typeface="Minion Pro"/>
              </a:rPr>
              <a:t>poultry </a:t>
            </a:r>
            <a:r>
              <a:rPr sz="2400" b="1" spc="-10" dirty="0">
                <a:solidFill>
                  <a:srgbClr val="194687"/>
                </a:solidFill>
                <a:latin typeface="Minion Pro"/>
                <a:cs typeface="Minion Pro"/>
              </a:rPr>
              <a:t>enthusiasts </a:t>
            </a:r>
            <a:r>
              <a:rPr sz="2400" b="1" dirty="0">
                <a:solidFill>
                  <a:srgbClr val="194687"/>
                </a:solidFill>
                <a:latin typeface="Minion Pro"/>
                <a:cs typeface="Minion Pro"/>
              </a:rPr>
              <a:t>in </a:t>
            </a:r>
            <a:r>
              <a:rPr sz="2400" b="1" spc="-5" dirty="0">
                <a:solidFill>
                  <a:srgbClr val="194687"/>
                </a:solidFill>
                <a:latin typeface="Minion Pro"/>
                <a:cs typeface="Minion Pro"/>
              </a:rPr>
              <a:t>some serious</a:t>
            </a:r>
            <a:r>
              <a:rPr sz="2400" b="1" spc="1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2400" b="1" dirty="0">
                <a:solidFill>
                  <a:srgbClr val="194687"/>
                </a:solidFill>
                <a:latin typeface="Minion Pro"/>
                <a:cs typeface="Minion Pro"/>
              </a:rPr>
              <a:t>science!</a:t>
            </a:r>
            <a:endParaRPr sz="2400">
              <a:latin typeface="Minion Pro"/>
              <a:cs typeface="Minion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635500" cy="1214120"/>
          </a:xfrm>
          <a:custGeom>
            <a:avLst/>
            <a:gdLst/>
            <a:ahLst/>
            <a:cxnLst/>
            <a:rect l="l" t="t" r="r" b="b"/>
            <a:pathLst>
              <a:path w="4635500" h="1214120">
                <a:moveTo>
                  <a:pt x="4635500" y="0"/>
                </a:moveTo>
                <a:lnTo>
                  <a:pt x="0" y="0"/>
                </a:lnTo>
                <a:lnTo>
                  <a:pt x="0" y="1213688"/>
                </a:lnTo>
                <a:lnTo>
                  <a:pt x="4635500" y="565137"/>
                </a:lnTo>
                <a:lnTo>
                  <a:pt x="4635500" y="0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379" y="62479"/>
            <a:ext cx="303784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10" dirty="0">
                <a:solidFill>
                  <a:srgbClr val="FFFFFF"/>
                </a:solidFill>
              </a:rPr>
              <a:t>Special</a:t>
            </a:r>
            <a:r>
              <a:rPr sz="4000" spc="-70" dirty="0">
                <a:solidFill>
                  <a:srgbClr val="FFFFFF"/>
                </a:solidFill>
              </a:rPr>
              <a:t> </a:t>
            </a:r>
            <a:r>
              <a:rPr sz="4000" spc="-25" dirty="0">
                <a:solidFill>
                  <a:srgbClr val="FFFFFF"/>
                </a:solidFill>
              </a:rPr>
              <a:t>Events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Raising </a:t>
            </a:r>
            <a:r>
              <a:rPr spc="-10" dirty="0"/>
              <a:t>backyard chickens </a:t>
            </a:r>
            <a:r>
              <a:rPr spc="-5" dirty="0"/>
              <a:t>is </a:t>
            </a:r>
            <a:r>
              <a:rPr dirty="0"/>
              <a:t>part </a:t>
            </a:r>
            <a:r>
              <a:rPr spc="-10" dirty="0"/>
              <a:t>of an  </a:t>
            </a:r>
            <a:r>
              <a:rPr spc="-5" dirty="0"/>
              <a:t>urban farming </a:t>
            </a:r>
            <a:r>
              <a:rPr spc="-15" dirty="0"/>
              <a:t>movement </a:t>
            </a:r>
            <a:r>
              <a:rPr spc="-10" dirty="0"/>
              <a:t>that </a:t>
            </a:r>
            <a:r>
              <a:rPr spc="-5" dirty="0"/>
              <a:t>has gained  </a:t>
            </a:r>
            <a:r>
              <a:rPr spc="-10" dirty="0"/>
              <a:t>popularity nationwide. Despite its  </a:t>
            </a:r>
            <a:r>
              <a:rPr spc="-15" dirty="0"/>
              <a:t>popularity, </a:t>
            </a:r>
            <a:r>
              <a:rPr spc="-5" dirty="0"/>
              <a:t>there is </a:t>
            </a:r>
            <a:r>
              <a:rPr dirty="0"/>
              <a:t>a </a:t>
            </a:r>
            <a:r>
              <a:rPr spc="-5" dirty="0"/>
              <a:t>lack </a:t>
            </a:r>
            <a:r>
              <a:rPr spc="-10" dirty="0"/>
              <a:t>of awareness about  </a:t>
            </a:r>
            <a:r>
              <a:rPr dirty="0"/>
              <a:t>poultry disease, </a:t>
            </a:r>
            <a:r>
              <a:rPr spc="-10" dirty="0"/>
              <a:t>protection from common  </a:t>
            </a:r>
            <a:r>
              <a:rPr spc="-5" dirty="0"/>
              <a:t>urban </a:t>
            </a:r>
            <a:r>
              <a:rPr spc="-15" dirty="0"/>
              <a:t>predators, </a:t>
            </a:r>
            <a:r>
              <a:rPr spc="-10" dirty="0"/>
              <a:t>and </a:t>
            </a:r>
            <a:r>
              <a:rPr spc="-15" dirty="0"/>
              <a:t>how </a:t>
            </a:r>
            <a:r>
              <a:rPr spc="-5" dirty="0"/>
              <a:t>to </a:t>
            </a:r>
            <a:r>
              <a:rPr dirty="0"/>
              <a:t>detect </a:t>
            </a:r>
            <a:r>
              <a:rPr spc="-10" dirty="0"/>
              <a:t>and treat  </a:t>
            </a:r>
            <a:r>
              <a:rPr spc="-5" dirty="0"/>
              <a:t>health </a:t>
            </a:r>
            <a:r>
              <a:rPr spc="-10" dirty="0"/>
              <a:t>problems. </a:t>
            </a:r>
            <a:r>
              <a:rPr spc="-25" dirty="0"/>
              <a:t>These </a:t>
            </a:r>
            <a:r>
              <a:rPr spc="-10" dirty="0"/>
              <a:t>were </a:t>
            </a:r>
            <a:r>
              <a:rPr spc="-5" dirty="0"/>
              <a:t>the </a:t>
            </a:r>
            <a:r>
              <a:rPr spc="-10" dirty="0"/>
              <a:t>topics </a:t>
            </a:r>
            <a:r>
              <a:rPr spc="-5" dirty="0"/>
              <a:t>dis-  </a:t>
            </a:r>
            <a:r>
              <a:rPr dirty="0"/>
              <a:t>cussed </a:t>
            </a:r>
            <a:r>
              <a:rPr spc="-15" dirty="0"/>
              <a:t>at </a:t>
            </a:r>
            <a:r>
              <a:rPr dirty="0"/>
              <a:t>a </a:t>
            </a:r>
            <a:r>
              <a:rPr b="1" spc="-5" dirty="0">
                <a:latin typeface="Minion Pro"/>
                <a:cs typeface="Minion Pro"/>
              </a:rPr>
              <a:t>Backyard Poultry </a:t>
            </a:r>
            <a:r>
              <a:rPr b="1" spc="-25" dirty="0">
                <a:latin typeface="Minion Pro"/>
                <a:cs typeface="Minion Pro"/>
              </a:rPr>
              <a:t>Workshop  </a:t>
            </a:r>
            <a:r>
              <a:rPr spc="-5" dirty="0"/>
              <a:t>held </a:t>
            </a:r>
            <a:r>
              <a:rPr spc="-15" dirty="0"/>
              <a:t>at </a:t>
            </a:r>
            <a:r>
              <a:rPr spc="-5" dirty="0"/>
              <a:t>Elkus Ranch </a:t>
            </a:r>
            <a:r>
              <a:rPr spc="-10" dirty="0"/>
              <a:t>on </a:t>
            </a:r>
            <a:r>
              <a:rPr spc="-15" dirty="0"/>
              <a:t>March </a:t>
            </a:r>
            <a:r>
              <a:rPr dirty="0"/>
              <a:t>17,</a:t>
            </a:r>
            <a:r>
              <a:rPr spc="-15" dirty="0"/>
              <a:t> </a:t>
            </a:r>
            <a:r>
              <a:rPr dirty="0"/>
              <a:t>2018.</a:t>
            </a:r>
          </a:p>
          <a:p>
            <a:pPr marL="12700" marR="100965">
              <a:lnSpc>
                <a:spcPct val="100000"/>
              </a:lnSpc>
              <a:spcBef>
                <a:spcPts val="1680"/>
              </a:spcBef>
            </a:pPr>
            <a:r>
              <a:rPr dirty="0"/>
              <a:t>4-H poultry </a:t>
            </a:r>
            <a:r>
              <a:rPr spc="-10" dirty="0"/>
              <a:t>project </a:t>
            </a:r>
            <a:r>
              <a:rPr spc="-5" dirty="0"/>
              <a:t>teen leaders </a:t>
            </a:r>
            <a:r>
              <a:rPr spc="-10" dirty="0"/>
              <a:t>were  </a:t>
            </a:r>
            <a:r>
              <a:rPr spc="-5" dirty="0"/>
              <a:t>enlisted to </a:t>
            </a:r>
            <a:r>
              <a:rPr spc="-15" dirty="0"/>
              <a:t>work </a:t>
            </a:r>
            <a:r>
              <a:rPr spc="-5" dirty="0"/>
              <a:t>with </a:t>
            </a:r>
            <a:r>
              <a:rPr dirty="0"/>
              <a:t>UC </a:t>
            </a:r>
            <a:r>
              <a:rPr spc="-5" dirty="0"/>
              <a:t>veterinarian  </a:t>
            </a:r>
            <a:r>
              <a:rPr spc="-10" dirty="0"/>
              <a:t>Maurice </a:t>
            </a:r>
            <a:r>
              <a:rPr spc="-25" dirty="0"/>
              <a:t>Pitesky, </a:t>
            </a:r>
            <a:r>
              <a:rPr spc="-10" dirty="0"/>
              <a:t>DVM, </a:t>
            </a:r>
            <a:r>
              <a:rPr dirty="0"/>
              <a:t>poultry </a:t>
            </a:r>
            <a:r>
              <a:rPr spc="-5" dirty="0"/>
              <a:t>specialist  </a:t>
            </a:r>
            <a:r>
              <a:rPr spc="-10" dirty="0"/>
              <a:t>Richard </a:t>
            </a:r>
            <a:r>
              <a:rPr spc="-15" dirty="0"/>
              <a:t>Blatchford, PhD., </a:t>
            </a:r>
            <a:r>
              <a:rPr spc="-10" dirty="0"/>
              <a:t>and </a:t>
            </a:r>
            <a:r>
              <a:rPr spc="-45" dirty="0"/>
              <a:t>Youth  </a:t>
            </a:r>
            <a:r>
              <a:rPr spc="-5" dirty="0"/>
              <a:t>Scientific Literacy Specialist, Martin Smith,  </a:t>
            </a:r>
            <a:r>
              <a:rPr spc="-15" dirty="0"/>
              <a:t>Ed.D,  </a:t>
            </a:r>
            <a:r>
              <a:rPr spc="-5" dirty="0"/>
              <a:t>to </a:t>
            </a:r>
            <a:r>
              <a:rPr dirty="0"/>
              <a:t>design </a:t>
            </a:r>
            <a:r>
              <a:rPr spc="-5" dirty="0"/>
              <a:t>the </a:t>
            </a:r>
            <a:r>
              <a:rPr spc="-10" dirty="0"/>
              <a:t>day of</a:t>
            </a:r>
            <a:r>
              <a:rPr dirty="0"/>
              <a:t> </a:t>
            </a:r>
            <a:r>
              <a:rPr spc="-5" dirty="0"/>
              <a:t>learning.</a:t>
            </a: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/>
              <a:t>4-H </a:t>
            </a:r>
            <a:r>
              <a:rPr spc="-5" dirty="0"/>
              <a:t>teen leaders </a:t>
            </a:r>
            <a:r>
              <a:rPr spc="-10" dirty="0"/>
              <a:t>were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dirty="0"/>
              <a:t>primary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02023" y="2219171"/>
            <a:ext cx="3225800" cy="3881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1275">
              <a:lnSpc>
                <a:spcPct val="100000"/>
              </a:lnSpc>
            </a:pP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instructors with the specialists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stepping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in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as 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needed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to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support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the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presentations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which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covered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various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topics including: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biosecurity  methods,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disease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transmission,</a:t>
            </a:r>
            <a:r>
              <a:rPr sz="1400" spc="-3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coop</a:t>
            </a:r>
            <a:endParaRPr sz="1400">
              <a:latin typeface="Minion Pro"/>
              <a:cs typeface="Minion Pro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design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and management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systems,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animal  health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and welfare. </a:t>
            </a:r>
            <a:r>
              <a:rPr sz="1400" spc="-45" dirty="0">
                <a:solidFill>
                  <a:srgbClr val="194687"/>
                </a:solidFill>
                <a:latin typeface="Minion Pro"/>
                <a:cs typeface="Minion Pro"/>
              </a:rPr>
              <a:t>The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50+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participants had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opportunities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to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talk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with other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backyard 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chicken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enthusiasts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as well as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4-H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project 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leaders.</a:t>
            </a:r>
            <a:endParaRPr sz="1400">
              <a:latin typeface="Minion Pro"/>
              <a:cs typeface="Minion Pro"/>
            </a:endParaRPr>
          </a:p>
          <a:p>
            <a:pPr marL="12700" marR="173355">
              <a:lnSpc>
                <a:spcPct val="100000"/>
              </a:lnSpc>
              <a:spcBef>
                <a:spcPts val="1680"/>
              </a:spcBef>
            </a:pPr>
            <a:r>
              <a:rPr sz="1400" i="1" spc="-10" dirty="0">
                <a:solidFill>
                  <a:srgbClr val="194687"/>
                </a:solidFill>
                <a:latin typeface="Minion Pro"/>
                <a:cs typeface="Minion Pro"/>
              </a:rPr>
              <a:t>“I </a:t>
            </a:r>
            <a:r>
              <a:rPr sz="1400" i="1" spc="-20" dirty="0">
                <a:solidFill>
                  <a:srgbClr val="194687"/>
                </a:solidFill>
                <a:latin typeface="Minion Pro"/>
                <a:cs typeface="Minion Pro"/>
              </a:rPr>
              <a:t>wanted </a:t>
            </a:r>
            <a:r>
              <a:rPr sz="1400" i="1" spc="-10" dirty="0">
                <a:solidFill>
                  <a:srgbClr val="194687"/>
                </a:solidFill>
                <a:latin typeface="Minion Pro"/>
                <a:cs typeface="Minion Pro"/>
              </a:rPr>
              <a:t>to let you </a:t>
            </a:r>
            <a:r>
              <a:rPr sz="1400" i="1" spc="-15" dirty="0">
                <a:solidFill>
                  <a:srgbClr val="194687"/>
                </a:solidFill>
                <a:latin typeface="Minion Pro"/>
                <a:cs typeface="Minion Pro"/>
              </a:rPr>
              <a:t>know what </a:t>
            </a:r>
            <a:r>
              <a:rPr sz="1400" i="1" dirty="0">
                <a:solidFill>
                  <a:srgbClr val="194687"/>
                </a:solidFill>
                <a:latin typeface="Minion Pro"/>
                <a:cs typeface="Minion Pro"/>
              </a:rPr>
              <a:t>a </a:t>
            </a:r>
            <a:r>
              <a:rPr sz="1400" i="1" spc="-15" dirty="0">
                <a:solidFill>
                  <a:srgbClr val="194687"/>
                </a:solidFill>
                <a:latin typeface="Minion Pro"/>
                <a:cs typeface="Minion Pro"/>
              </a:rPr>
              <a:t>positive  </a:t>
            </a:r>
            <a:r>
              <a:rPr sz="1400" i="1" spc="-5" dirty="0">
                <a:solidFill>
                  <a:srgbClr val="194687"/>
                </a:solidFill>
                <a:latin typeface="Minion Pro"/>
                <a:cs typeface="Minion Pro"/>
              </a:rPr>
              <a:t>experience </a:t>
            </a:r>
            <a:r>
              <a:rPr sz="1400" i="1" spc="-15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400" i="1" spc="-10" dirty="0">
                <a:solidFill>
                  <a:srgbClr val="194687"/>
                </a:solidFill>
                <a:latin typeface="Minion Pro"/>
                <a:cs typeface="Minion Pro"/>
              </a:rPr>
              <a:t>impact the </a:t>
            </a:r>
            <a:r>
              <a:rPr sz="1400" i="1" spc="-20" dirty="0">
                <a:solidFill>
                  <a:srgbClr val="194687"/>
                </a:solidFill>
                <a:latin typeface="Minion Pro"/>
                <a:cs typeface="Minion Pro"/>
              </a:rPr>
              <a:t>backyard </a:t>
            </a:r>
            <a:r>
              <a:rPr sz="1400" i="1" spc="-10" dirty="0">
                <a:solidFill>
                  <a:srgbClr val="194687"/>
                </a:solidFill>
                <a:latin typeface="Minion Pro"/>
                <a:cs typeface="Minion Pro"/>
              </a:rPr>
              <a:t>poultry  </a:t>
            </a:r>
            <a:r>
              <a:rPr sz="1400" i="1" spc="-15" dirty="0">
                <a:solidFill>
                  <a:srgbClr val="194687"/>
                </a:solidFill>
                <a:latin typeface="Minion Pro"/>
                <a:cs typeface="Minion Pro"/>
              </a:rPr>
              <a:t>workshop </a:t>
            </a:r>
            <a:r>
              <a:rPr sz="1400" i="1" spc="-5" dirty="0">
                <a:solidFill>
                  <a:srgbClr val="194687"/>
                </a:solidFill>
                <a:latin typeface="Minion Pro"/>
                <a:cs typeface="Minion Pro"/>
              </a:rPr>
              <a:t>was </a:t>
            </a:r>
            <a:r>
              <a:rPr sz="1400" i="1" spc="-10" dirty="0">
                <a:solidFill>
                  <a:srgbClr val="194687"/>
                </a:solidFill>
                <a:latin typeface="Minion Pro"/>
                <a:cs typeface="Minion Pro"/>
              </a:rPr>
              <a:t>to the </a:t>
            </a:r>
            <a:r>
              <a:rPr sz="1400" i="1" spc="-5" dirty="0">
                <a:solidFill>
                  <a:srgbClr val="194687"/>
                </a:solidFill>
                <a:latin typeface="Minion Pro"/>
                <a:cs typeface="Minion Pro"/>
              </a:rPr>
              <a:t>teens </a:t>
            </a:r>
            <a:r>
              <a:rPr sz="1400" i="1" spc="-15" dirty="0">
                <a:solidFill>
                  <a:srgbClr val="194687"/>
                </a:solidFill>
                <a:latin typeface="Minion Pro"/>
                <a:cs typeface="Minion Pro"/>
              </a:rPr>
              <a:t>involved. </a:t>
            </a:r>
            <a:r>
              <a:rPr sz="1400" i="1" spc="-10" dirty="0">
                <a:solidFill>
                  <a:srgbClr val="194687"/>
                </a:solidFill>
                <a:latin typeface="Minion Pro"/>
                <a:cs typeface="Minion Pro"/>
              </a:rPr>
              <a:t>Only </a:t>
            </a:r>
            <a:r>
              <a:rPr sz="1400" i="1" spc="-20" dirty="0">
                <a:solidFill>
                  <a:srgbClr val="194687"/>
                </a:solidFill>
                <a:latin typeface="Minion Pro"/>
                <a:cs typeface="Minion Pro"/>
              </a:rPr>
              <a:t>at  </a:t>
            </a:r>
            <a:r>
              <a:rPr sz="1400" i="1" spc="-10" dirty="0">
                <a:solidFill>
                  <a:srgbClr val="194687"/>
                </a:solidFill>
                <a:latin typeface="Minion Pro"/>
                <a:cs typeface="Minion Pro"/>
              </a:rPr>
              <a:t>Elkus </a:t>
            </a:r>
            <a:r>
              <a:rPr sz="1400" i="1" spc="-15" dirty="0">
                <a:solidFill>
                  <a:srgbClr val="194687"/>
                </a:solidFill>
                <a:latin typeface="Minion Pro"/>
                <a:cs typeface="Minion Pro"/>
              </a:rPr>
              <a:t>Ranch </a:t>
            </a:r>
            <a:r>
              <a:rPr sz="1400" i="1" dirty="0">
                <a:solidFill>
                  <a:srgbClr val="194687"/>
                </a:solidFill>
                <a:latin typeface="Minion Pro"/>
                <a:cs typeface="Minion Pro"/>
              </a:rPr>
              <a:t>is </a:t>
            </a:r>
            <a:r>
              <a:rPr sz="1400" i="1" spc="-15" dirty="0">
                <a:solidFill>
                  <a:srgbClr val="194687"/>
                </a:solidFill>
                <a:latin typeface="Minion Pro"/>
                <a:cs typeface="Minion Pro"/>
              </a:rPr>
              <a:t>there </a:t>
            </a:r>
            <a:r>
              <a:rPr sz="1400" i="1" spc="-10" dirty="0">
                <a:solidFill>
                  <a:srgbClr val="194687"/>
                </a:solidFill>
                <a:latin typeface="Minion Pro"/>
                <a:cs typeface="Minion Pro"/>
              </a:rPr>
              <a:t>the </a:t>
            </a:r>
            <a:r>
              <a:rPr sz="1400" i="1" spc="-15" dirty="0">
                <a:solidFill>
                  <a:srgbClr val="194687"/>
                </a:solidFill>
                <a:latin typeface="Minion Pro"/>
                <a:cs typeface="Minion Pro"/>
              </a:rPr>
              <a:t>unique </a:t>
            </a:r>
            <a:r>
              <a:rPr sz="1400" i="1" spc="-10" dirty="0">
                <a:solidFill>
                  <a:srgbClr val="194687"/>
                </a:solidFill>
                <a:latin typeface="Minion Pro"/>
                <a:cs typeface="Minion Pro"/>
              </a:rPr>
              <a:t>opportunity  to </a:t>
            </a:r>
            <a:r>
              <a:rPr sz="1400" i="1" spc="-15" dirty="0">
                <a:solidFill>
                  <a:srgbClr val="194687"/>
                </a:solidFill>
                <a:latin typeface="Minion Pro"/>
                <a:cs typeface="Minion Pro"/>
              </a:rPr>
              <a:t>have </a:t>
            </a:r>
            <a:r>
              <a:rPr sz="1400" i="1" spc="-10" dirty="0">
                <a:solidFill>
                  <a:srgbClr val="194687"/>
                </a:solidFill>
                <a:latin typeface="Minion Pro"/>
                <a:cs typeface="Minion Pro"/>
              </a:rPr>
              <a:t>this </a:t>
            </a:r>
            <a:r>
              <a:rPr sz="1400" i="1" spc="-15" dirty="0">
                <a:solidFill>
                  <a:srgbClr val="194687"/>
                </a:solidFill>
                <a:latin typeface="Minion Pro"/>
                <a:cs typeface="Minion Pro"/>
              </a:rPr>
              <a:t>connection </a:t>
            </a:r>
            <a:r>
              <a:rPr sz="1400" i="1" spc="-5" dirty="0">
                <a:solidFill>
                  <a:srgbClr val="194687"/>
                </a:solidFill>
                <a:latin typeface="Minion Pro"/>
                <a:cs typeface="Minion Pro"/>
              </a:rPr>
              <a:t>with </a:t>
            </a:r>
            <a:r>
              <a:rPr sz="1400" i="1" spc="-10" dirty="0">
                <a:solidFill>
                  <a:srgbClr val="194687"/>
                </a:solidFill>
                <a:latin typeface="Minion Pro"/>
                <a:cs typeface="Minion Pro"/>
              </a:rPr>
              <a:t>local </a:t>
            </a:r>
            <a:r>
              <a:rPr sz="1400" i="1" dirty="0">
                <a:solidFill>
                  <a:srgbClr val="194687"/>
                </a:solidFill>
                <a:latin typeface="Minion Pro"/>
                <a:cs typeface="Minion Pro"/>
              </a:rPr>
              <a:t>4H, a UC  4H </a:t>
            </a:r>
            <a:r>
              <a:rPr sz="1400" i="1" spc="-10" dirty="0">
                <a:solidFill>
                  <a:srgbClr val="194687"/>
                </a:solidFill>
                <a:latin typeface="Minion Pro"/>
                <a:cs typeface="Minion Pro"/>
              </a:rPr>
              <a:t>farm </a:t>
            </a:r>
            <a:r>
              <a:rPr sz="1400" i="1" spc="-15" dirty="0">
                <a:solidFill>
                  <a:srgbClr val="194687"/>
                </a:solidFill>
                <a:latin typeface="Minion Pro"/>
                <a:cs typeface="Minion Pro"/>
              </a:rPr>
              <a:t>and </a:t>
            </a:r>
            <a:r>
              <a:rPr sz="1400" i="1" dirty="0">
                <a:solidFill>
                  <a:srgbClr val="194687"/>
                </a:solidFill>
                <a:latin typeface="Minion Pro"/>
                <a:cs typeface="Minion Pro"/>
              </a:rPr>
              <a:t>UC</a:t>
            </a:r>
            <a:r>
              <a:rPr sz="1400" i="1" spc="-2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i="1" spc="-10" dirty="0">
                <a:solidFill>
                  <a:srgbClr val="194687"/>
                </a:solidFill>
                <a:latin typeface="Minion Pro"/>
                <a:cs typeface="Minion Pro"/>
              </a:rPr>
              <a:t>experts”.</a:t>
            </a:r>
            <a:endParaRPr sz="14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Linh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Chan,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4-H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Poultry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Project</a:t>
            </a:r>
            <a:r>
              <a:rPr sz="1400" spc="-2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Leader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1820" y="6675119"/>
            <a:ext cx="4640580" cy="33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768562"/>
            <a:ext cx="1961514" cy="1290320"/>
          </a:xfrm>
          <a:custGeom>
            <a:avLst/>
            <a:gdLst/>
            <a:ahLst/>
            <a:cxnLst/>
            <a:rect l="l" t="t" r="r" b="b"/>
            <a:pathLst>
              <a:path w="1961514" h="1290320">
                <a:moveTo>
                  <a:pt x="0" y="0"/>
                </a:moveTo>
                <a:lnTo>
                  <a:pt x="0" y="1289837"/>
                </a:lnTo>
                <a:lnTo>
                  <a:pt x="1961261" y="1289837"/>
                </a:lnTo>
                <a:lnTo>
                  <a:pt x="0" y="0"/>
                </a:lnTo>
                <a:close/>
              </a:path>
            </a:pathLst>
          </a:custGeom>
          <a:solidFill>
            <a:srgbClr val="FFD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7440421"/>
            <a:ext cx="2674620" cy="384175"/>
          </a:xfrm>
          <a:custGeom>
            <a:avLst/>
            <a:gdLst/>
            <a:ahLst/>
            <a:cxnLst/>
            <a:rect l="l" t="t" r="r" b="b"/>
            <a:pathLst>
              <a:path w="2674620" h="384175">
                <a:moveTo>
                  <a:pt x="0" y="384047"/>
                </a:moveTo>
                <a:lnTo>
                  <a:pt x="2674620" y="384047"/>
                </a:lnTo>
                <a:lnTo>
                  <a:pt x="2674620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solidFill>
            <a:srgbClr val="194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7824469"/>
            <a:ext cx="2674620" cy="384175"/>
          </a:xfrm>
          <a:custGeom>
            <a:avLst/>
            <a:gdLst/>
            <a:ahLst/>
            <a:cxnLst/>
            <a:rect l="l" t="t" r="r" b="b"/>
            <a:pathLst>
              <a:path w="2674620" h="384175">
                <a:moveTo>
                  <a:pt x="0" y="384047"/>
                </a:moveTo>
                <a:lnTo>
                  <a:pt x="2674620" y="384047"/>
                </a:lnTo>
                <a:lnTo>
                  <a:pt x="2674620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solidFill>
            <a:srgbClr val="FFD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8208518"/>
            <a:ext cx="2674620" cy="384175"/>
          </a:xfrm>
          <a:custGeom>
            <a:avLst/>
            <a:gdLst/>
            <a:ahLst/>
            <a:cxnLst/>
            <a:rect l="l" t="t" r="r" b="b"/>
            <a:pathLst>
              <a:path w="2674620" h="384175">
                <a:moveTo>
                  <a:pt x="0" y="384047"/>
                </a:moveTo>
                <a:lnTo>
                  <a:pt x="2674620" y="384047"/>
                </a:lnTo>
                <a:lnTo>
                  <a:pt x="2674620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solidFill>
            <a:srgbClr val="194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8592566"/>
            <a:ext cx="2674620" cy="384175"/>
          </a:xfrm>
          <a:custGeom>
            <a:avLst/>
            <a:gdLst/>
            <a:ahLst/>
            <a:cxnLst/>
            <a:rect l="l" t="t" r="r" b="b"/>
            <a:pathLst>
              <a:path w="2674620" h="384175">
                <a:moveTo>
                  <a:pt x="0" y="384047"/>
                </a:moveTo>
                <a:lnTo>
                  <a:pt x="2674620" y="384047"/>
                </a:lnTo>
                <a:lnTo>
                  <a:pt x="2674620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solidFill>
            <a:srgbClr val="FFD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3100" y="6799195"/>
            <a:ext cx="2270760" cy="218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40" dirty="0">
                <a:solidFill>
                  <a:srgbClr val="194687"/>
                </a:solidFill>
                <a:latin typeface="Minion Pro"/>
                <a:cs typeface="Minion Pro"/>
              </a:rPr>
              <a:t>Annual</a:t>
            </a:r>
            <a:r>
              <a:rPr sz="3000" b="1" spc="-22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3000" b="1" spc="-60" dirty="0">
                <a:solidFill>
                  <a:srgbClr val="194687"/>
                </a:solidFill>
                <a:latin typeface="Minion Pro"/>
                <a:cs typeface="Minion Pro"/>
              </a:rPr>
              <a:t>Events</a:t>
            </a:r>
            <a:endParaRPr sz="3000">
              <a:latin typeface="Minion Pro"/>
              <a:cs typeface="Minion Pro"/>
            </a:endParaRPr>
          </a:p>
          <a:p>
            <a:pPr marL="170815" marR="133350" indent="66040" algn="just">
              <a:lnSpc>
                <a:spcPct val="109600"/>
              </a:lnSpc>
              <a:spcBef>
                <a:spcPts val="1005"/>
              </a:spcBef>
            </a:pPr>
            <a:r>
              <a:rPr sz="2300" b="1" dirty="0">
                <a:solidFill>
                  <a:srgbClr val="FFFFFF"/>
                </a:solidFill>
                <a:latin typeface="Minion Pro"/>
                <a:cs typeface="Minion Pro"/>
              </a:rPr>
              <a:t>Sheep </a:t>
            </a:r>
            <a:r>
              <a:rPr sz="2300" b="1" spc="-15" dirty="0">
                <a:solidFill>
                  <a:srgbClr val="FFFFFF"/>
                </a:solidFill>
                <a:latin typeface="Minion Pro"/>
                <a:cs typeface="Minion Pro"/>
              </a:rPr>
              <a:t>to </a:t>
            </a:r>
            <a:r>
              <a:rPr sz="2300" b="1" spc="-5" dirty="0">
                <a:solidFill>
                  <a:srgbClr val="FFFFFF"/>
                </a:solidFill>
                <a:latin typeface="Minion Pro"/>
                <a:cs typeface="Minion Pro"/>
              </a:rPr>
              <a:t>Shawl  Preschool </a:t>
            </a:r>
            <a:r>
              <a:rPr sz="2300" b="1" spc="-10" dirty="0">
                <a:solidFill>
                  <a:srgbClr val="FFFFFF"/>
                </a:solidFill>
                <a:latin typeface="Minion Pro"/>
                <a:cs typeface="Minion Pro"/>
              </a:rPr>
              <a:t>Days  Summer</a:t>
            </a:r>
            <a:r>
              <a:rPr sz="2300" b="1" spc="-65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Minion Pro"/>
                <a:cs typeface="Minion Pro"/>
              </a:rPr>
              <a:t>Camps  </a:t>
            </a:r>
            <a:r>
              <a:rPr sz="2300" b="1" spc="-25" dirty="0">
                <a:solidFill>
                  <a:srgbClr val="FFFFFF"/>
                </a:solidFill>
                <a:latin typeface="Minion Pro"/>
                <a:cs typeface="Minion Pro"/>
              </a:rPr>
              <a:t>Winter</a:t>
            </a:r>
            <a:r>
              <a:rPr sz="2300" b="1" spc="-85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Minion Pro"/>
                <a:cs typeface="Minion Pro"/>
              </a:rPr>
              <a:t>Camps</a:t>
            </a:r>
            <a:endParaRPr sz="23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387" cy="5652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518" y="0"/>
            <a:ext cx="4627880" cy="1212850"/>
          </a:xfrm>
          <a:custGeom>
            <a:avLst/>
            <a:gdLst/>
            <a:ahLst/>
            <a:cxnLst/>
            <a:rect l="l" t="t" r="r" b="b"/>
            <a:pathLst>
              <a:path w="4627880" h="1212850">
                <a:moveTo>
                  <a:pt x="4627880" y="0"/>
                </a:moveTo>
                <a:lnTo>
                  <a:pt x="0" y="0"/>
                </a:lnTo>
                <a:lnTo>
                  <a:pt x="0" y="565137"/>
                </a:lnTo>
                <a:lnTo>
                  <a:pt x="4627880" y="1212621"/>
                </a:lnTo>
                <a:lnTo>
                  <a:pt x="4627880" y="0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2396" y="75179"/>
            <a:ext cx="2616200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80" dirty="0">
                <a:solidFill>
                  <a:srgbClr val="FFFFFF"/>
                </a:solidFill>
                <a:latin typeface="Minion Pro"/>
                <a:cs typeface="Minion Pro"/>
              </a:rPr>
              <a:t>C</a:t>
            </a:r>
            <a:r>
              <a:rPr sz="4000" b="1" spc="-40" dirty="0">
                <a:solidFill>
                  <a:srgbClr val="FFFFFF"/>
                </a:solidFill>
                <a:latin typeface="Minion Pro"/>
                <a:cs typeface="Minion Pro"/>
              </a:rPr>
              <a:t>o</a:t>
            </a:r>
            <a:r>
              <a:rPr sz="4000" b="1" dirty="0">
                <a:solidFill>
                  <a:srgbClr val="FFFFFF"/>
                </a:solidFill>
                <a:latin typeface="Minion Pro"/>
                <a:cs typeface="Minion Pro"/>
              </a:rPr>
              <a:t>m</a:t>
            </a:r>
            <a:r>
              <a:rPr sz="4000" b="1" spc="-35" dirty="0">
                <a:solidFill>
                  <a:srgbClr val="FFFFFF"/>
                </a:solidFill>
                <a:latin typeface="Minion Pro"/>
                <a:cs typeface="Minion Pro"/>
              </a:rPr>
              <a:t>m</a:t>
            </a:r>
            <a:r>
              <a:rPr sz="4000" b="1" dirty="0">
                <a:solidFill>
                  <a:srgbClr val="FFFFFF"/>
                </a:solidFill>
                <a:latin typeface="Minion Pro"/>
                <a:cs typeface="Minion Pro"/>
              </a:rPr>
              <a:t>un</a:t>
            </a:r>
            <a:r>
              <a:rPr sz="4000" b="1" spc="-20" dirty="0">
                <a:solidFill>
                  <a:srgbClr val="FFFFFF"/>
                </a:solidFill>
                <a:latin typeface="Minion Pro"/>
                <a:cs typeface="Minion Pro"/>
              </a:rPr>
              <a:t>it</a:t>
            </a:r>
            <a:r>
              <a:rPr sz="4000" b="1" dirty="0">
                <a:solidFill>
                  <a:srgbClr val="FFFFFF"/>
                </a:solidFill>
                <a:latin typeface="Minion Pro"/>
                <a:cs typeface="Minion Pro"/>
              </a:rPr>
              <a:t>y</a:t>
            </a:r>
            <a:endParaRPr sz="40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850" y="5828259"/>
            <a:ext cx="3937000" cy="3881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70" dirty="0">
                <a:solidFill>
                  <a:srgbClr val="194687"/>
                </a:solidFill>
                <a:latin typeface="Minion Pro"/>
                <a:cs typeface="Minion Pro"/>
              </a:rPr>
              <a:t>We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are </a:t>
            </a:r>
            <a:r>
              <a:rPr sz="1400" spc="5" dirty="0">
                <a:solidFill>
                  <a:srgbClr val="194687"/>
                </a:solidFill>
                <a:latin typeface="Minion Pro"/>
                <a:cs typeface="Minion Pro"/>
              </a:rPr>
              <a:t>so very </a:t>
            </a:r>
            <a:r>
              <a:rPr sz="1400" b="1" spc="-5" dirty="0">
                <a:solidFill>
                  <a:srgbClr val="194687"/>
                </a:solidFill>
                <a:latin typeface="Minion Pro"/>
                <a:cs typeface="Minion Pro"/>
              </a:rPr>
              <a:t>grateful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for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all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the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support that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Elkus  Ranch receives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from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individuals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and organizations.  </a:t>
            </a:r>
            <a:r>
              <a:rPr sz="1400" spc="-30" dirty="0">
                <a:solidFill>
                  <a:srgbClr val="194687"/>
                </a:solidFill>
                <a:latin typeface="Minion Pro"/>
                <a:cs typeface="Minion Pro"/>
              </a:rPr>
              <a:t>This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strong philanthropic culture dates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back to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our 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origins as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Richard </a:t>
            </a:r>
            <a:r>
              <a:rPr sz="1400" spc="-30" dirty="0">
                <a:solidFill>
                  <a:srgbClr val="194687"/>
                </a:solidFill>
                <a:latin typeface="Minion Pro"/>
                <a:cs typeface="Minion Pro"/>
              </a:rPr>
              <a:t>J.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Elkus originally gifted the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ranch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to  the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University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of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California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in</a:t>
            </a:r>
            <a:r>
              <a:rPr sz="1400" spc="1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1975.</a:t>
            </a:r>
            <a:endParaRPr sz="1400">
              <a:latin typeface="Minion Pro"/>
              <a:cs typeface="Minion Pro"/>
            </a:endParaRPr>
          </a:p>
          <a:p>
            <a:pPr marL="12700" marR="73025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Our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donors help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us </a:t>
            </a:r>
            <a:r>
              <a:rPr sz="1400" b="1" spc="-5" dirty="0">
                <a:solidFill>
                  <a:srgbClr val="194687"/>
                </a:solidFill>
                <a:latin typeface="Minion Pro"/>
                <a:cs typeface="Minion Pro"/>
              </a:rPr>
              <a:t>expand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our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reach, </a:t>
            </a:r>
            <a:r>
              <a:rPr sz="1400" b="1" spc="-5" dirty="0">
                <a:solidFill>
                  <a:srgbClr val="194687"/>
                </a:solidFill>
                <a:latin typeface="Minion Pro"/>
                <a:cs typeface="Minion Pro"/>
              </a:rPr>
              <a:t>engage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students from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underserved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areas and </a:t>
            </a:r>
            <a:r>
              <a:rPr sz="1400" b="1" spc="-5" dirty="0">
                <a:solidFill>
                  <a:srgbClr val="194687"/>
                </a:solidFill>
                <a:latin typeface="Minion Pro"/>
                <a:cs typeface="Minion Pro"/>
              </a:rPr>
              <a:t>incorporate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real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world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experiences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into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the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educational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 curriculum.</a:t>
            </a:r>
            <a:endParaRPr sz="1400">
              <a:latin typeface="Minion Pro"/>
              <a:cs typeface="Minion Pro"/>
            </a:endParaRPr>
          </a:p>
          <a:p>
            <a:pPr marL="12700" marR="41275">
              <a:lnSpc>
                <a:spcPct val="100000"/>
              </a:lnSpc>
            </a:pPr>
            <a:r>
              <a:rPr sz="1400" spc="-30" dirty="0">
                <a:solidFill>
                  <a:srgbClr val="194687"/>
                </a:solidFill>
                <a:latin typeface="Minion Pro"/>
                <a:cs typeface="Minion Pro"/>
              </a:rPr>
              <a:t>This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year we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are proud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to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announce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a new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partnership  with </a:t>
            </a:r>
            <a:r>
              <a:rPr sz="1400" b="1" spc="-10" dirty="0">
                <a:solidFill>
                  <a:srgbClr val="194687"/>
                </a:solidFill>
                <a:latin typeface="Minion Pro"/>
                <a:cs typeface="Minion Pro"/>
              </a:rPr>
              <a:t>Hands </a:t>
            </a:r>
            <a:r>
              <a:rPr sz="1400" b="1" dirty="0">
                <a:solidFill>
                  <a:srgbClr val="194687"/>
                </a:solidFill>
                <a:latin typeface="Minion Pro"/>
                <a:cs typeface="Minion Pro"/>
              </a:rPr>
              <a:t>On </a:t>
            </a:r>
            <a:r>
              <a:rPr sz="1400" b="1" spc="-10" dirty="0">
                <a:solidFill>
                  <a:srgbClr val="194687"/>
                </a:solidFill>
                <a:latin typeface="Minion Pro"/>
                <a:cs typeface="Minion Pro"/>
              </a:rPr>
              <a:t>Bay </a:t>
            </a:r>
            <a:r>
              <a:rPr sz="1400" b="1" spc="-5" dirty="0">
                <a:solidFill>
                  <a:srgbClr val="194687"/>
                </a:solidFill>
                <a:latin typeface="Minion Pro"/>
                <a:cs typeface="Minion Pro"/>
              </a:rPr>
              <a:t>Area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volunteer network and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the 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implementation of monthly volunteer days. </a:t>
            </a:r>
            <a:r>
              <a:rPr sz="1400" spc="-25" dirty="0">
                <a:solidFill>
                  <a:srgbClr val="194687"/>
                </a:solidFill>
                <a:latin typeface="Minion Pro"/>
                <a:cs typeface="Minion Pro"/>
              </a:rPr>
              <a:t>Volunteers 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spend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many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hours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at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the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ranch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helping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us to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maintain  our working</a:t>
            </a:r>
            <a:r>
              <a:rPr sz="1400" spc="-5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farm.</a:t>
            </a:r>
            <a:endParaRPr sz="1400">
              <a:latin typeface="Minion Pro"/>
              <a:cs typeface="Minion Pro"/>
            </a:endParaRPr>
          </a:p>
          <a:p>
            <a:pPr marL="12700" marR="304800">
              <a:lnSpc>
                <a:spcPct val="100000"/>
              </a:lnSpc>
              <a:spcBef>
                <a:spcPts val="1680"/>
              </a:spcBef>
            </a:pPr>
            <a:r>
              <a:rPr sz="1400" spc="-20" dirty="0">
                <a:solidFill>
                  <a:srgbClr val="194687"/>
                </a:solidFill>
                <a:latin typeface="Minion Pro"/>
                <a:cs typeface="Minion Pro"/>
              </a:rPr>
              <a:t>Together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we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deliver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programs and 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experiences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that 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instill the </a:t>
            </a:r>
            <a:r>
              <a:rPr sz="1400" b="1" dirty="0">
                <a:solidFill>
                  <a:srgbClr val="194687"/>
                </a:solidFill>
                <a:latin typeface="Minion Pro"/>
                <a:cs typeface="Minion Pro"/>
              </a:rPr>
              <a:t>values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of education, </a:t>
            </a:r>
            <a:r>
              <a:rPr sz="1400" spc="-15" dirty="0">
                <a:solidFill>
                  <a:srgbClr val="194687"/>
                </a:solidFill>
                <a:latin typeface="Minion Pro"/>
                <a:cs typeface="Minion Pro"/>
              </a:rPr>
              <a:t>stewardship, </a:t>
            </a:r>
            <a:r>
              <a:rPr sz="1400" spc="-10" dirty="0">
                <a:solidFill>
                  <a:srgbClr val="194687"/>
                </a:solidFill>
                <a:latin typeface="Minion Pro"/>
                <a:cs typeface="Minion Pro"/>
              </a:rPr>
              <a:t>and  sustainability </a:t>
            </a:r>
            <a:r>
              <a:rPr sz="1400" spc="-5" dirty="0">
                <a:solidFill>
                  <a:srgbClr val="194687"/>
                </a:solidFill>
                <a:latin typeface="Minion Pro"/>
                <a:cs typeface="Minion Pro"/>
              </a:rPr>
              <a:t>to the</a:t>
            </a:r>
            <a:r>
              <a:rPr sz="140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1400" spc="-20" dirty="0">
                <a:solidFill>
                  <a:srgbClr val="194687"/>
                </a:solidFill>
                <a:latin typeface="Minion Pro"/>
                <a:cs typeface="Minion Pro"/>
              </a:rPr>
              <a:t>community.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11137" y="8768562"/>
            <a:ext cx="1961514" cy="1290320"/>
          </a:xfrm>
          <a:custGeom>
            <a:avLst/>
            <a:gdLst/>
            <a:ahLst/>
            <a:cxnLst/>
            <a:rect l="l" t="t" r="r" b="b"/>
            <a:pathLst>
              <a:path w="1961515" h="1290320">
                <a:moveTo>
                  <a:pt x="1961261" y="0"/>
                </a:moveTo>
                <a:lnTo>
                  <a:pt x="0" y="1289837"/>
                </a:lnTo>
                <a:lnTo>
                  <a:pt x="1961261" y="1289837"/>
                </a:lnTo>
                <a:lnTo>
                  <a:pt x="196126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56479" y="5775575"/>
            <a:ext cx="2300605" cy="5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194687"/>
                </a:solidFill>
                <a:latin typeface="Minion Pro"/>
                <a:cs typeface="Minion Pro"/>
              </a:rPr>
              <a:t>H</a:t>
            </a:r>
            <a:r>
              <a:rPr sz="3000" b="1" spc="-26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3000" b="1" spc="225" dirty="0">
                <a:solidFill>
                  <a:srgbClr val="194687"/>
                </a:solidFill>
                <a:latin typeface="Minion Pro"/>
                <a:cs typeface="Minion Pro"/>
              </a:rPr>
              <a:t>ig</a:t>
            </a:r>
            <a:r>
              <a:rPr sz="3000" b="1" spc="-19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3000" b="1" dirty="0">
                <a:solidFill>
                  <a:srgbClr val="194687"/>
                </a:solidFill>
                <a:latin typeface="Minion Pro"/>
                <a:cs typeface="Minion Pro"/>
              </a:rPr>
              <a:t>h</a:t>
            </a:r>
            <a:r>
              <a:rPr sz="3000" b="1" spc="-204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3000" b="1" spc="300" dirty="0">
                <a:solidFill>
                  <a:srgbClr val="194687"/>
                </a:solidFill>
                <a:latin typeface="Minion Pro"/>
                <a:cs typeface="Minion Pro"/>
              </a:rPr>
              <a:t>lig</a:t>
            </a:r>
            <a:r>
              <a:rPr sz="3000" b="1" spc="-19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3000" b="1" dirty="0">
                <a:solidFill>
                  <a:srgbClr val="194687"/>
                </a:solidFill>
                <a:latin typeface="Minion Pro"/>
                <a:cs typeface="Minion Pro"/>
              </a:rPr>
              <a:t>h</a:t>
            </a:r>
            <a:r>
              <a:rPr sz="3000" b="1" spc="-245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r>
              <a:rPr sz="3000" b="1" spc="225" dirty="0">
                <a:solidFill>
                  <a:srgbClr val="194687"/>
                </a:solidFill>
                <a:latin typeface="Minion Pro"/>
                <a:cs typeface="Minion Pro"/>
              </a:rPr>
              <a:t>ts</a:t>
            </a:r>
            <a:r>
              <a:rPr sz="3000" b="1" spc="-200" dirty="0">
                <a:solidFill>
                  <a:srgbClr val="194687"/>
                </a:solidFill>
                <a:latin typeface="Minion Pro"/>
                <a:cs typeface="Minion Pro"/>
              </a:rPr>
              <a:t> </a:t>
            </a:r>
            <a:endParaRPr sz="3000">
              <a:latin typeface="Minion Pro"/>
              <a:cs typeface="Minion Pr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0579" y="6419088"/>
            <a:ext cx="2674620" cy="928369"/>
          </a:xfrm>
          <a:custGeom>
            <a:avLst/>
            <a:gdLst/>
            <a:ahLst/>
            <a:cxnLst/>
            <a:rect l="l" t="t" r="r" b="b"/>
            <a:pathLst>
              <a:path w="2674620" h="928370">
                <a:moveTo>
                  <a:pt x="0" y="928116"/>
                </a:moveTo>
                <a:lnTo>
                  <a:pt x="2674620" y="928116"/>
                </a:lnTo>
                <a:lnTo>
                  <a:pt x="2674620" y="0"/>
                </a:lnTo>
                <a:lnTo>
                  <a:pt x="0" y="0"/>
                </a:lnTo>
                <a:lnTo>
                  <a:pt x="0" y="928116"/>
                </a:lnTo>
                <a:close/>
              </a:path>
            </a:pathLst>
          </a:custGeom>
          <a:solidFill>
            <a:srgbClr val="194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28731" y="6499646"/>
            <a:ext cx="2298700" cy="96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0" b="1" dirty="0">
                <a:solidFill>
                  <a:srgbClr val="FFFFFF"/>
                </a:solidFill>
                <a:latin typeface="Minion Pro"/>
                <a:cs typeface="Minion Pro"/>
              </a:rPr>
              <a:t>$79,084</a:t>
            </a:r>
            <a:endParaRPr sz="5500">
              <a:latin typeface="Minion Pro"/>
              <a:cs typeface="Minion Pr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0579" y="7347204"/>
            <a:ext cx="2674620" cy="384175"/>
          </a:xfrm>
          <a:custGeom>
            <a:avLst/>
            <a:gdLst/>
            <a:ahLst/>
            <a:cxnLst/>
            <a:rect l="l" t="t" r="r" b="b"/>
            <a:pathLst>
              <a:path w="2674620" h="384175">
                <a:moveTo>
                  <a:pt x="0" y="384048"/>
                </a:moveTo>
                <a:lnTo>
                  <a:pt x="2674620" y="384048"/>
                </a:lnTo>
                <a:lnTo>
                  <a:pt x="2674620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solidFill>
            <a:srgbClr val="FFD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47517" y="7324607"/>
            <a:ext cx="1918335" cy="410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-15" dirty="0">
                <a:solidFill>
                  <a:srgbClr val="FFFFFF"/>
                </a:solidFill>
                <a:latin typeface="Minion Pro"/>
                <a:cs typeface="Minion Pro"/>
              </a:rPr>
              <a:t>Private</a:t>
            </a:r>
            <a:r>
              <a:rPr sz="2300" b="1" spc="-75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Minion Pro"/>
                <a:cs typeface="Minion Pro"/>
              </a:rPr>
              <a:t>support</a:t>
            </a:r>
            <a:endParaRPr sz="2300">
              <a:latin typeface="Minion Pro"/>
              <a:cs typeface="Minion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0579" y="7731252"/>
            <a:ext cx="2674620" cy="928369"/>
          </a:xfrm>
          <a:custGeom>
            <a:avLst/>
            <a:gdLst/>
            <a:ahLst/>
            <a:cxnLst/>
            <a:rect l="l" t="t" r="r" b="b"/>
            <a:pathLst>
              <a:path w="2674620" h="928370">
                <a:moveTo>
                  <a:pt x="0" y="928116"/>
                </a:moveTo>
                <a:lnTo>
                  <a:pt x="2674620" y="928116"/>
                </a:lnTo>
                <a:lnTo>
                  <a:pt x="2674620" y="0"/>
                </a:lnTo>
                <a:lnTo>
                  <a:pt x="0" y="0"/>
                </a:lnTo>
                <a:lnTo>
                  <a:pt x="0" y="928116"/>
                </a:lnTo>
                <a:close/>
              </a:path>
            </a:pathLst>
          </a:custGeom>
          <a:solidFill>
            <a:srgbClr val="194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73716" y="7900711"/>
            <a:ext cx="220853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95" dirty="0">
                <a:solidFill>
                  <a:srgbClr val="FFFFFF"/>
                </a:solidFill>
                <a:latin typeface="Minion Pro"/>
                <a:cs typeface="Minion Pro"/>
              </a:rPr>
              <a:t>M</a:t>
            </a:r>
            <a:r>
              <a:rPr sz="4800" b="1" spc="-50" dirty="0">
                <a:solidFill>
                  <a:srgbClr val="FFFFFF"/>
                </a:solidFill>
                <a:latin typeface="Minion Pro"/>
                <a:cs typeface="Minion Pro"/>
              </a:rPr>
              <a:t>o</a:t>
            </a:r>
            <a:r>
              <a:rPr sz="4800" b="1" spc="-40" dirty="0">
                <a:solidFill>
                  <a:srgbClr val="FFFFFF"/>
                </a:solidFill>
                <a:latin typeface="Minion Pro"/>
                <a:cs typeface="Minion Pro"/>
              </a:rPr>
              <a:t>n</a:t>
            </a:r>
            <a:r>
              <a:rPr sz="4800" b="1" dirty="0">
                <a:solidFill>
                  <a:srgbClr val="FFFFFF"/>
                </a:solidFill>
                <a:latin typeface="Minion Pro"/>
                <a:cs typeface="Minion Pro"/>
              </a:rPr>
              <a:t>t</a:t>
            </a:r>
            <a:r>
              <a:rPr sz="4800" b="1" spc="30" dirty="0">
                <a:solidFill>
                  <a:srgbClr val="FFFFFF"/>
                </a:solidFill>
                <a:latin typeface="Minion Pro"/>
                <a:cs typeface="Minion Pro"/>
              </a:rPr>
              <a:t>h</a:t>
            </a:r>
            <a:r>
              <a:rPr sz="4800" b="1" dirty="0">
                <a:solidFill>
                  <a:srgbClr val="FFFFFF"/>
                </a:solidFill>
                <a:latin typeface="Minion Pro"/>
                <a:cs typeface="Minion Pro"/>
              </a:rPr>
              <a:t>ly</a:t>
            </a:r>
            <a:endParaRPr sz="4800">
              <a:latin typeface="Minion Pro"/>
              <a:cs typeface="Minion Pr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40579" y="8659368"/>
            <a:ext cx="2674620" cy="384175"/>
          </a:xfrm>
          <a:custGeom>
            <a:avLst/>
            <a:gdLst/>
            <a:ahLst/>
            <a:cxnLst/>
            <a:rect l="l" t="t" r="r" b="b"/>
            <a:pathLst>
              <a:path w="2674620" h="384175">
                <a:moveTo>
                  <a:pt x="0" y="384047"/>
                </a:moveTo>
                <a:lnTo>
                  <a:pt x="2674620" y="384047"/>
                </a:lnTo>
                <a:lnTo>
                  <a:pt x="2674620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solidFill>
            <a:srgbClr val="FFD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87673" y="8636770"/>
            <a:ext cx="1837689" cy="410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-35" dirty="0">
                <a:solidFill>
                  <a:srgbClr val="FFFFFF"/>
                </a:solidFill>
                <a:latin typeface="Minion Pro"/>
                <a:cs typeface="Minion Pro"/>
              </a:rPr>
              <a:t>Volunteer</a:t>
            </a:r>
            <a:r>
              <a:rPr sz="2300" b="1" spc="-60" dirty="0">
                <a:solidFill>
                  <a:srgbClr val="FFFFFF"/>
                </a:solidFill>
                <a:latin typeface="Minion Pro"/>
                <a:cs typeface="Minion Pro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Minion Pro"/>
                <a:cs typeface="Minion Pro"/>
              </a:rPr>
              <a:t>days</a:t>
            </a:r>
            <a:endParaRPr sz="23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1145</Words>
  <Application>Microsoft Office PowerPoint</Application>
  <PresentationFormat>Custom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Minion Pro</vt:lpstr>
      <vt:lpstr>Minion Pro Cond</vt:lpstr>
      <vt:lpstr>Minion Pro Med</vt:lpstr>
      <vt:lpstr>Times New Roman</vt:lpstr>
      <vt:lpstr>Office Theme</vt:lpstr>
      <vt:lpstr>Elkus Ranch</vt:lpstr>
      <vt:lpstr>PowerPoint Presentation</vt:lpstr>
      <vt:lpstr>2 0 1 8</vt:lpstr>
      <vt:lpstr>Top School Districts</vt:lpstr>
      <vt:lpstr>Ranch Tours</vt:lpstr>
      <vt:lpstr>Lunch at the Ranch</vt:lpstr>
      <vt:lpstr>Scholarships</vt:lpstr>
      <vt:lpstr>Special Events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Elkus Ranch</dc:title>
  <cp:lastModifiedBy>kathleen stewart</cp:lastModifiedBy>
  <cp:revision>2</cp:revision>
  <dcterms:created xsi:type="dcterms:W3CDTF">2019-06-20T08:53:46Z</dcterms:created>
  <dcterms:modified xsi:type="dcterms:W3CDTF">2019-06-20T16:02:06Z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2018-10-31T00:00:00Z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2019-06-20T00:00:00Z</vt:filetime>
  </property>
</Properties>
</file>