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2" r:id="rId2"/>
  </p:sldMasterIdLst>
  <p:notesMasterIdLst>
    <p:notesMasterId r:id="rId9"/>
  </p:notesMasterIdLst>
  <p:handoutMasterIdLst>
    <p:handoutMasterId r:id="rId10"/>
  </p:handoutMasterIdLst>
  <p:sldIdLst>
    <p:sldId id="259" r:id="rId3"/>
    <p:sldId id="298" r:id="rId4"/>
    <p:sldId id="303" r:id="rId5"/>
    <p:sldId id="299" r:id="rId6"/>
    <p:sldId id="305" r:id="rId7"/>
    <p:sldId id="302" r:id="rId8"/>
  </p:sldIdLst>
  <p:sldSz cx="9144000" cy="6858000" type="screen4x3"/>
  <p:notesSz cx="70104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11" autoAdjust="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130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70F40E5-3D3C-452B-B0EC-B532DAAB3C4D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560B86-5294-482E-A38E-77B0D7419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8038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56D51E8-0FA9-4AC5-9F6C-006730B31945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CABFA27-A520-43DD-9E3A-C81E490C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262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861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88E191-2DE6-4C0F-91A1-5F3AF83FD26C}" type="datetimeFigureOut">
              <a:rPr lang="en-US" altLang="en-US"/>
              <a:pPr/>
              <a:t>10/18/2019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BA8DDD-7015-4913-9593-CE5280DE7D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2451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945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7257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386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116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7085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8408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2146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FCDB8B-ABD4-44EE-802F-AF80198005BB}" type="datetimeFigureOut">
              <a:rPr lang="en-US" altLang="en-US"/>
              <a:pPr/>
              <a:t>10/18/2019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8508DE-312A-41D7-AD85-F0522760D4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183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28" name="Picture 1" descr="ANR_subbrands_horizontal_UCCE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575" y="6051550"/>
            <a:ext cx="4343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02AB31F7-DA84-4F92-8470-B27BB2364807}" type="datetimeFigureOut">
              <a:rPr lang="en-US" altLang="en-US"/>
              <a:pPr/>
              <a:t>10/18/2019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4009BF8-6516-4772-87DC-6EA1C7EF735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jpg"/><Relationship Id="rId10" Type="http://schemas.openxmlformats.org/officeDocument/2006/relationships/image" Target="../media/image19.jp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4"/>
          <p:cNvSpPr>
            <a:spLocks noGrp="1"/>
          </p:cNvSpPr>
          <p:nvPr>
            <p:ph type="title"/>
          </p:nvPr>
        </p:nvSpPr>
        <p:spPr>
          <a:xfrm>
            <a:off x="215661" y="75337"/>
            <a:ext cx="8738558" cy="1143000"/>
          </a:xfrm>
        </p:spPr>
        <p:txBody>
          <a:bodyPr/>
          <a:lstStyle/>
          <a:p>
            <a:pPr eaLnBrk="1" hangingPunct="1"/>
            <a:r>
              <a:rPr lang="en-US" altLang="en-US" sz="3600" dirty="0" smtClean="0">
                <a:solidFill>
                  <a:schemeClr val="accent1">
                    <a:lumMod val="75000"/>
                  </a:schemeClr>
                </a:solidFill>
              </a:rPr>
              <a:t>Prescribed Fire on Private Lands </a:t>
            </a:r>
            <a:r>
              <a:rPr lang="en-US" altLang="en-US" sz="3600" dirty="0" smtClean="0">
                <a:solidFill>
                  <a:schemeClr val="accent1">
                    <a:lumMod val="75000"/>
                  </a:schemeClr>
                </a:solidFill>
              </a:rPr>
              <a:t>Workshop</a:t>
            </a:r>
            <a:br>
              <a:rPr lang="en-US" altLang="en-US" sz="3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altLang="en-US" sz="3600" dirty="0" smtClean="0">
                <a:solidFill>
                  <a:schemeClr val="accent1">
                    <a:lumMod val="75000"/>
                  </a:schemeClr>
                </a:solidFill>
              </a:rPr>
              <a:t>Opportunities for utilizing fire as a tool</a:t>
            </a:r>
            <a:endParaRPr lang="en-US" altLang="en-US" sz="36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16200000">
            <a:off x="7201999" y="4788556"/>
            <a:ext cx="18503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Photo Credit: Lenya Quinn-Davidson</a:t>
            </a:r>
            <a:endParaRPr lang="en-US" sz="8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" y="1450809"/>
            <a:ext cx="6983125" cy="43306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051" y="156754"/>
            <a:ext cx="8525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Application of prescribed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f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ire as a mgmt. tool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06" y="965230"/>
            <a:ext cx="2516160" cy="28055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16200000">
            <a:off x="-724653" y="2713138"/>
            <a:ext cx="1638511" cy="18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Ag.mass.edu</a:t>
            </a:r>
            <a:endParaRPr lang="en-US" sz="800" dirty="0"/>
          </a:p>
        </p:txBody>
      </p:sp>
      <p:grpSp>
        <p:nvGrpSpPr>
          <p:cNvPr id="10" name="Group 9"/>
          <p:cNvGrpSpPr/>
          <p:nvPr/>
        </p:nvGrpSpPr>
        <p:grpSpPr>
          <a:xfrm>
            <a:off x="2891820" y="1113276"/>
            <a:ext cx="2794878" cy="2657536"/>
            <a:chOff x="3327492" y="1119965"/>
            <a:chExt cx="3296217" cy="277764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2" t="862" r="11380" b="11468"/>
            <a:stretch/>
          </p:blipFill>
          <p:spPr>
            <a:xfrm>
              <a:off x="3491146" y="1119965"/>
              <a:ext cx="3132563" cy="277764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6200000">
              <a:off x="2510045" y="2709977"/>
              <a:ext cx="185033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 smtClean="0"/>
                <a:t>servpro</a:t>
              </a:r>
              <a:endParaRPr lang="en-US" sz="800" dirty="0"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7"/>
          <a:stretch/>
        </p:blipFill>
        <p:spPr>
          <a:xfrm>
            <a:off x="6053615" y="1113276"/>
            <a:ext cx="2829128" cy="265753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 rot="16200000">
            <a:off x="5139759" y="2700019"/>
            <a:ext cx="163851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USDA Forest Service</a:t>
            </a:r>
            <a:endParaRPr lang="en-US" sz="8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91" y="3994512"/>
            <a:ext cx="3686175" cy="276107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 rot="16200000">
            <a:off x="-680886" y="5828607"/>
            <a:ext cx="163851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Colorado State Forest Service</a:t>
            </a:r>
            <a:endParaRPr lang="en-US" sz="8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680" y="3999322"/>
            <a:ext cx="3675017" cy="275626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 rot="16200000">
            <a:off x="7855143" y="5713725"/>
            <a:ext cx="18503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Photo Credit: Lenya Quinn-Davidson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56197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051" y="661851"/>
            <a:ext cx="8525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Implementation options for prescribed fire: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436008"/>
              </p:ext>
            </p:extLst>
          </p:nvPr>
        </p:nvGraphicFramePr>
        <p:xfrm>
          <a:off x="357052" y="1397000"/>
          <a:ext cx="8325394" cy="3205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7577">
                  <a:extLst>
                    <a:ext uri="{9D8B030D-6E8A-4147-A177-3AD203B41FA5}">
                      <a16:colId xmlns:a16="http://schemas.microsoft.com/office/drawing/2014/main" val="3229965461"/>
                    </a:ext>
                  </a:extLst>
                </a:gridCol>
                <a:gridCol w="3061269">
                  <a:extLst>
                    <a:ext uri="{9D8B030D-6E8A-4147-A177-3AD203B41FA5}">
                      <a16:colId xmlns:a16="http://schemas.microsoft.com/office/drawing/2014/main" val="1656758848"/>
                    </a:ext>
                  </a:extLst>
                </a:gridCol>
                <a:gridCol w="2399005">
                  <a:extLst>
                    <a:ext uri="{9D8B030D-6E8A-4147-A177-3AD203B41FA5}">
                      <a16:colId xmlns:a16="http://schemas.microsoft.com/office/drawing/2014/main" val="3135574479"/>
                    </a:ext>
                  </a:extLst>
                </a:gridCol>
                <a:gridCol w="1567543">
                  <a:extLst>
                    <a:ext uri="{9D8B030D-6E8A-4147-A177-3AD203B41FA5}">
                      <a16:colId xmlns:a16="http://schemas.microsoft.com/office/drawing/2014/main" val="19689558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OPTION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Regulatory</a:t>
                      </a:r>
                      <a:r>
                        <a:rPr lang="en-US" baseline="0" dirty="0" smtClean="0"/>
                        <a:t> Compliance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Liability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Cost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92994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LE-5</a:t>
                      </a:r>
                      <a:r>
                        <a:rPr lang="en-US" baseline="0" dirty="0" smtClean="0"/>
                        <a:t> or LE-7 permit with burn plan, smoke permit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 indemnification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Labor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95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PBA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LE-5</a:t>
                      </a:r>
                      <a:r>
                        <a:rPr lang="en-US" baseline="0" dirty="0" smtClean="0"/>
                        <a:t> or LE-7 permit with burn plan, smoke permit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 indemnification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Labor &amp; Lunch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8497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Contractor</a:t>
                      </a:r>
                    </a:p>
                    <a:p>
                      <a:r>
                        <a:rPr lang="en-US" dirty="0" smtClean="0"/>
                        <a:t>(Burn Boss)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LE-5</a:t>
                      </a:r>
                      <a:r>
                        <a:rPr lang="en-US" baseline="0" dirty="0" smtClean="0"/>
                        <a:t> or LE-7 permit with burn plan, smoke permit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Still open to liability, but partial coverage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Up to $10K/day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2735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CALFire</a:t>
                      </a:r>
                      <a:r>
                        <a:rPr lang="en-US" dirty="0" smtClean="0"/>
                        <a:t> VMP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CEQA, </a:t>
                      </a:r>
                      <a:r>
                        <a:rPr lang="en-US" baseline="0" dirty="0" smtClean="0"/>
                        <a:t>LE-7 permit with burn plan, smoke permit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Indemnifies</a:t>
                      </a:r>
                      <a:r>
                        <a:rPr lang="en-US" baseline="0" dirty="0" smtClean="0"/>
                        <a:t> the landowner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Time and Cost share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3527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657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66651" y="156754"/>
            <a:ext cx="7280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Let’s talk about Liability (in California)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777" y="1001486"/>
            <a:ext cx="4848885" cy="57724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9503" y="1802675"/>
            <a:ext cx="393627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Even with a permit one may be liable: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or damages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For suppression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Strict Liability vs negligence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Hope that compliance with permit constitutes “prima facie”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Benefit of VMP: 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CalFire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100% liable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Proposed Burn Boss Certification Insurance Pool</a:t>
            </a:r>
          </a:p>
        </p:txBody>
      </p:sp>
    </p:spTree>
    <p:extLst>
      <p:ext uri="{BB962C8B-B14F-4D97-AF65-F5344CB8AC3E}">
        <p14:creationId xmlns:p14="http://schemas.microsoft.com/office/powerpoint/2010/main" val="6160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1381" y="209005"/>
            <a:ext cx="4429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Options to mitigate risk?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01" y="902063"/>
            <a:ext cx="4016688" cy="31464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62" y="1055344"/>
            <a:ext cx="2976254" cy="348427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484914" y="950822"/>
            <a:ext cx="458941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Hiring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Insurance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Pre-Treatment of fuels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Careful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w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eather prescription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Thoughtful burn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Invest in burn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u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nit prep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Invest in tools &amp; equipment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Community partners as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Be conservative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Commit to the ENTIRE process (plan to patrol)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Consider Efficacy and Longevity</a:t>
            </a:r>
          </a:p>
          <a:p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701" y="5150338"/>
            <a:ext cx="8350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What is the cost of doing something versus the cost of assuming the stability of the status quo?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87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1381" y="209005"/>
            <a:ext cx="4429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Partners with Resources: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805" y="4963129"/>
            <a:ext cx="1872172" cy="8047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249" y="2848759"/>
            <a:ext cx="2579728" cy="19929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19" y="1353223"/>
            <a:ext cx="3231304" cy="10047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20" y="3102026"/>
            <a:ext cx="1461377" cy="21292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709" y="1039168"/>
            <a:ext cx="1918652" cy="15642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109" y="2500893"/>
            <a:ext cx="1217667" cy="121766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434" y="631049"/>
            <a:ext cx="1284531" cy="13980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698" y="4166632"/>
            <a:ext cx="1127230" cy="145910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433" y="2946649"/>
            <a:ext cx="2293757" cy="152639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79" y="4885672"/>
            <a:ext cx="1569942" cy="156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39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RBrand_UC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ANRBrand_UCCE</Template>
  <TotalTime>2012</TotalTime>
  <Words>242</Words>
  <Application>Microsoft Office PowerPoint</Application>
  <PresentationFormat>On-screen Show (4:3)</PresentationFormat>
  <Paragraphs>57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ＭＳ Ｐゴシック</vt:lpstr>
      <vt:lpstr>ＭＳ Ｐゴシック</vt:lpstr>
      <vt:lpstr>Arial</vt:lpstr>
      <vt:lpstr>Calibri</vt:lpstr>
      <vt:lpstr>ANRBrand_UCCE</vt:lpstr>
      <vt:lpstr>Custom Design</vt:lpstr>
      <vt:lpstr>Prescribed Fire on Private Lands Workshop Opportunities for utilizing fire as a tool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Make presentation notes brief.</dc:title>
  <dc:creator>Ryan Tompkins</dc:creator>
  <cp:lastModifiedBy>Ryan Emmett Tompkins</cp:lastModifiedBy>
  <cp:revision>118</cp:revision>
  <cp:lastPrinted>2019-04-01T22:42:15Z</cp:lastPrinted>
  <dcterms:created xsi:type="dcterms:W3CDTF">2019-03-20T17:13:41Z</dcterms:created>
  <dcterms:modified xsi:type="dcterms:W3CDTF">2019-10-19T05:21:44Z</dcterms:modified>
</cp:coreProperties>
</file>