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media/image11.JPG" ContentType="image/jpeg"/>
  <Override PartName="/ppt/media/image12.JPG" ContentType="image/jpeg"/>
  <Override PartName="/ppt/media/image3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9" r:id="rId4"/>
    <p:sldId id="258" r:id="rId5"/>
    <p:sldId id="260" r:id="rId6"/>
    <p:sldId id="262" r:id="rId7"/>
    <p:sldId id="263" r:id="rId8"/>
    <p:sldId id="261" r:id="rId9"/>
    <p:sldId id="282" r:id="rId10"/>
    <p:sldId id="283" r:id="rId11"/>
    <p:sldId id="284" r:id="rId12"/>
    <p:sldId id="265" r:id="rId13"/>
    <p:sldId id="264" r:id="rId14"/>
    <p:sldId id="266" r:id="rId15"/>
    <p:sldId id="268" r:id="rId16"/>
    <p:sldId id="267" r:id="rId17"/>
    <p:sldId id="269" r:id="rId18"/>
    <p:sldId id="270" r:id="rId19"/>
    <p:sldId id="286" r:id="rId20"/>
    <p:sldId id="271" r:id="rId21"/>
    <p:sldId id="277" r:id="rId22"/>
    <p:sldId id="274" r:id="rId23"/>
    <p:sldId id="275" r:id="rId24"/>
    <p:sldId id="278" r:id="rId25"/>
    <p:sldId id="276" r:id="rId26"/>
    <p:sldId id="273" r:id="rId27"/>
    <p:sldId id="27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 varScale="1">
        <p:scale>
          <a:sx n="57" d="100"/>
          <a:sy n="57" d="100"/>
        </p:scale>
        <p:origin x="6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3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0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01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470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177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20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472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381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745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255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39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22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1194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69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375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84766" y="139093"/>
            <a:ext cx="9622468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501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9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4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2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77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01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70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371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87F98-B2CF-4AD4-BB5B-506F26E712D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1C868-DC75-474C-A510-8B795866A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4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95712-4038-4A74-B897-9A45D55C6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D072A-5250-4ABD-9958-486FAD24F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865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Winter burning opportunities for private landowners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497914" y="1935995"/>
            <a:ext cx="6733032" cy="3787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31367" y="5968441"/>
            <a:ext cx="4885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April, 2019 (no permit required)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861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 bar 2: Reporting smoke status via PFIRS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95" y="1530621"/>
            <a:ext cx="11501289" cy="33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Winter burning cons: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229" y="2195739"/>
            <a:ext cx="10515600" cy="4351338"/>
          </a:xfrm>
        </p:spPr>
        <p:txBody>
          <a:bodyPr/>
          <a:lstStyle/>
          <a:p>
            <a:r>
              <a:rPr lang="en-US" dirty="0" smtClean="0"/>
              <a:t>More prep work, potentially</a:t>
            </a:r>
          </a:p>
          <a:p>
            <a:r>
              <a:rPr lang="en-US" dirty="0" smtClean="0"/>
              <a:t>Less consumption, generally</a:t>
            </a:r>
          </a:p>
          <a:p>
            <a:r>
              <a:rPr lang="en-US" dirty="0" smtClean="0"/>
              <a:t>May take multiple burns/years to accomplish objectives</a:t>
            </a:r>
          </a:p>
          <a:p>
            <a:r>
              <a:rPr lang="en-US" dirty="0" smtClean="0"/>
              <a:t>Not aligned with natural disturbance regime seasonality (but neither is most permit burning)</a:t>
            </a:r>
          </a:p>
        </p:txBody>
      </p:sp>
      <p:sp>
        <p:nvSpPr>
          <p:cNvPr id="4" name="Smiley Face 3"/>
          <p:cNvSpPr/>
          <p:nvPr/>
        </p:nvSpPr>
        <p:spPr>
          <a:xfrm>
            <a:off x="7979229" y="544286"/>
            <a:ext cx="3048000" cy="2721428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2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3" y="365125"/>
            <a:ext cx="11898085" cy="1325563"/>
          </a:xfrm>
        </p:spPr>
        <p:txBody>
          <a:bodyPr/>
          <a:lstStyle/>
          <a:p>
            <a:r>
              <a:rPr lang="en-US" dirty="0" smtClean="0"/>
              <a:t>Finding out the permit status… get ready to be dazed and confused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" y="1690688"/>
            <a:ext cx="11843658" cy="443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6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6487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Physical geographic factors- elevation</a:t>
            </a:r>
            <a:br>
              <a:rPr lang="en-US" dirty="0" smtClean="0"/>
            </a:br>
            <a:r>
              <a:rPr lang="en-US" sz="4000" dirty="0" smtClean="0"/>
              <a:t>Below snow-rain transition </a:t>
            </a:r>
            <a:br>
              <a:rPr lang="en-US" sz="4000" dirty="0" smtClean="0"/>
            </a:br>
            <a:r>
              <a:rPr lang="en-US" sz="4000" dirty="0"/>
              <a:t>	</a:t>
            </a:r>
            <a:r>
              <a:rPr lang="en-US" sz="4000" dirty="0" smtClean="0"/>
              <a:t>This has been going up…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7" y="2337022"/>
            <a:ext cx="6640286" cy="41384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93621" y="2899317"/>
            <a:ext cx="3860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Rule of thumb:</a:t>
            </a:r>
          </a:p>
          <a:p>
            <a:r>
              <a:rPr lang="en-US" sz="2400" dirty="0" smtClean="0"/>
              <a:t>Presence of ponderosa pine = potential for winter burning</a:t>
            </a:r>
            <a:endParaRPr lang="en-US" sz="24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730829" y="4680857"/>
            <a:ext cx="1066799" cy="1110343"/>
          </a:xfrm>
          <a:prstGeom prst="straightConnector1">
            <a:avLst/>
          </a:prstGeom>
          <a:ln w="730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43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829" y="158296"/>
            <a:ext cx="10765971" cy="1648732"/>
          </a:xfrm>
        </p:spPr>
        <p:txBody>
          <a:bodyPr>
            <a:normAutofit/>
          </a:bodyPr>
          <a:lstStyle/>
          <a:p>
            <a:r>
              <a:rPr lang="en-US" dirty="0" smtClean="0"/>
              <a:t>Physical geographic factors- aspect</a:t>
            </a:r>
            <a:br>
              <a:rPr lang="en-US" dirty="0" smtClean="0"/>
            </a:br>
            <a:r>
              <a:rPr lang="en-US" dirty="0" smtClean="0"/>
              <a:t>Look for south- and west facing slopes</a:t>
            </a:r>
            <a:endParaRPr lang="en-US" sz="4000" dirty="0"/>
          </a:p>
        </p:txBody>
      </p:sp>
      <p:pic>
        <p:nvPicPr>
          <p:cNvPr id="6" name="Picture 2" descr="Grid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227" y="1807028"/>
            <a:ext cx="6281057" cy="5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9743" y="6248400"/>
            <a:ext cx="2677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Image from Malcolm North</a:t>
            </a:r>
            <a:endParaRPr lang="en-US" dirty="0"/>
          </a:p>
        </p:txBody>
      </p:sp>
      <p:pic>
        <p:nvPicPr>
          <p:cNvPr id="8" name="Picture 5" descr="s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171" y="1652928"/>
            <a:ext cx="2188027" cy="216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278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Forest structure and composition factors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sz="4000" dirty="0" smtClean="0"/>
              <a:t>You can </a:t>
            </a:r>
            <a:r>
              <a:rPr lang="en-US" sz="4000" i="1" dirty="0" smtClean="0"/>
              <a:t>influence </a:t>
            </a:r>
            <a:r>
              <a:rPr lang="en-US" sz="4000" dirty="0" smtClean="0"/>
              <a:t>these with </a:t>
            </a:r>
            <a:r>
              <a:rPr lang="en-US" sz="4000" dirty="0" err="1" smtClean="0"/>
              <a:t>silviculture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0" y="1690688"/>
            <a:ext cx="9111345" cy="7912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Canopy Cover</a:t>
            </a:r>
          </a:p>
          <a:p>
            <a:pPr marL="0" indent="0">
              <a:buNone/>
            </a:pPr>
            <a:r>
              <a:rPr lang="en-US" sz="2400" dirty="0" smtClean="0"/>
              <a:t>Rule of thumb: </a:t>
            </a:r>
            <a:r>
              <a:rPr lang="en-US" sz="2400" dirty="0"/>
              <a:t>&lt;</a:t>
            </a:r>
            <a:r>
              <a:rPr lang="en-US" sz="2400" dirty="0" smtClean="0"/>
              <a:t>50</a:t>
            </a:r>
            <a:r>
              <a:rPr lang="en-US" sz="2400" dirty="0" smtClean="0"/>
              <a:t>% = Potential winter burn </a:t>
            </a:r>
            <a:r>
              <a:rPr lang="en-US" sz="2400" dirty="0" smtClean="0"/>
              <a:t>opportunity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Unfortunately, removing just small trees often won’t get you there:</a:t>
            </a:r>
            <a:endParaRPr lang="en-US" sz="2400" dirty="0"/>
          </a:p>
        </p:txBody>
      </p:sp>
      <p:pic>
        <p:nvPicPr>
          <p:cNvPr id="4" name="Picture 2" descr="C:\Users\RY\Documents\aRob\BFRS research\Hemiphotos\2012\comp110\C110 pre expansion\original images\R1_c110_G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32" y="3118133"/>
            <a:ext cx="4505840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RY\Documents\aRob\BFRS research\Hemiphotos\2012\comp110\Comp 110 post submerch 30' gap expansion\original images\R5_C110_G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117" y="3154812"/>
            <a:ext cx="4449854" cy="296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492704" y="6331737"/>
            <a:ext cx="35147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Pre-treatment </a:t>
            </a:r>
            <a:r>
              <a:rPr lang="en-US" altLang="en-US" sz="1800" dirty="0" smtClean="0"/>
              <a:t>cover </a:t>
            </a:r>
            <a:r>
              <a:rPr lang="en-US" altLang="en-US" sz="1800" dirty="0"/>
              <a:t>= </a:t>
            </a:r>
            <a:r>
              <a:rPr lang="en-US" altLang="en-US" sz="1800" dirty="0" smtClean="0"/>
              <a:t>66</a:t>
            </a:r>
            <a:r>
              <a:rPr lang="en-US" altLang="en-US" sz="1800" dirty="0" smtClean="0"/>
              <a:t>%</a:t>
            </a:r>
            <a:endParaRPr lang="en-US" altLang="en-US" sz="1800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6783682" y="6295058"/>
            <a:ext cx="35147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Post-treatment </a:t>
            </a:r>
            <a:r>
              <a:rPr lang="en-US" altLang="en-US" sz="1800" dirty="0" smtClean="0"/>
              <a:t>cover </a:t>
            </a:r>
            <a:r>
              <a:rPr lang="en-US" altLang="en-US" sz="1800" dirty="0"/>
              <a:t>= </a:t>
            </a:r>
            <a:r>
              <a:rPr lang="en-US" altLang="en-US" sz="1800" dirty="0" smtClean="0"/>
              <a:t>63</a:t>
            </a:r>
            <a:r>
              <a:rPr lang="en-US" altLang="en-US" sz="1800" dirty="0" smtClean="0"/>
              <a:t>%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531328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754"/>
            <a:ext cx="10515600" cy="1325563"/>
          </a:xfrm>
        </p:spPr>
        <p:txBody>
          <a:bodyPr/>
          <a:lstStyle/>
          <a:p>
            <a:r>
              <a:rPr lang="en-US" dirty="0" err="1" smtClean="0"/>
              <a:t>Overstory</a:t>
            </a:r>
            <a:r>
              <a:rPr lang="en-US" dirty="0" smtClean="0"/>
              <a:t> species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8" y="116817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Ponderosa pine is the winter burner’s friend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Low crown density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Low bulk density litter (dries out faster)</a:t>
            </a:r>
          </a:p>
          <a:p>
            <a:pPr marL="0" indent="0">
              <a:buNone/>
            </a:pPr>
            <a:r>
              <a:rPr lang="en-US" dirty="0" smtClean="0"/>
              <a:t>	Rule of thumb: Pine needle snap test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571" y="904977"/>
            <a:ext cx="3847183" cy="54665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7078" r="2538" b="10947"/>
          <a:stretch/>
        </p:blipFill>
        <p:spPr>
          <a:xfrm>
            <a:off x="1607770" y="3276854"/>
            <a:ext cx="4880115" cy="345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9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29" y="0"/>
            <a:ext cx="10515600" cy="1325563"/>
          </a:xfrm>
        </p:spPr>
        <p:txBody>
          <a:bodyPr/>
          <a:lstStyle/>
          <a:p>
            <a:r>
              <a:rPr lang="en-US" dirty="0" smtClean="0"/>
              <a:t>Understory species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653" y="1481680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Flammable species</a:t>
            </a:r>
          </a:p>
          <a:p>
            <a:pPr lvl="1"/>
            <a:r>
              <a:rPr lang="en-US" sz="2800" dirty="0" smtClean="0"/>
              <a:t>Winter season senescence</a:t>
            </a:r>
          </a:p>
          <a:p>
            <a:pPr lvl="2"/>
            <a:r>
              <a:rPr lang="en-US" sz="2400" dirty="0" smtClean="0"/>
              <a:t>E.g. Bracken fern, grass</a:t>
            </a:r>
          </a:p>
          <a:p>
            <a:pPr lvl="1"/>
            <a:r>
              <a:rPr lang="en-US" sz="2800" dirty="0" smtClean="0"/>
              <a:t>Volatile leaves</a:t>
            </a:r>
          </a:p>
          <a:p>
            <a:pPr lvl="2"/>
            <a:r>
              <a:rPr lang="en-US" sz="2400" dirty="0" smtClean="0"/>
              <a:t>E.g. Bear clover</a:t>
            </a:r>
            <a:endParaRPr lang="en-US" sz="2400" dirty="0"/>
          </a:p>
        </p:txBody>
      </p:sp>
      <p:sp>
        <p:nvSpPr>
          <p:cNvPr id="4" name="object 4"/>
          <p:cNvSpPr/>
          <p:nvPr/>
        </p:nvSpPr>
        <p:spPr>
          <a:xfrm>
            <a:off x="6790838" y="1116840"/>
            <a:ext cx="4191000" cy="5586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54266" y="4065147"/>
            <a:ext cx="2687848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February, 2018</a:t>
            </a:r>
          </a:p>
          <a:p>
            <a:r>
              <a:rPr lang="en-US" sz="2400" dirty="0" smtClean="0"/>
              <a:t>NE facing slope</a:t>
            </a:r>
          </a:p>
          <a:p>
            <a:r>
              <a:rPr lang="en-US" sz="2400" dirty="0" smtClean="0"/>
              <a:t>4,000’ elevation</a:t>
            </a:r>
          </a:p>
          <a:p>
            <a:r>
              <a:rPr lang="en-US" sz="2400" dirty="0" smtClean="0"/>
              <a:t>Thinned canopy</a:t>
            </a:r>
          </a:p>
          <a:p>
            <a:r>
              <a:rPr lang="en-US" sz="2400" b="1" dirty="0" smtClean="0"/>
              <a:t>Bracken fern understory</a:t>
            </a:r>
            <a:endParaRPr lang="en-US" sz="2400" b="1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4942114" y="4648200"/>
            <a:ext cx="1611086" cy="772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90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698" y="39807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Fuel bed:</a:t>
            </a:r>
            <a:br>
              <a:rPr lang="en-US" dirty="0" smtClean="0"/>
            </a:br>
            <a:r>
              <a:rPr lang="en-US" sz="4000" dirty="0" smtClean="0"/>
              <a:t>Density</a:t>
            </a:r>
            <a:br>
              <a:rPr lang="en-US" sz="4000" dirty="0" smtClean="0"/>
            </a:br>
            <a:r>
              <a:rPr lang="en-US" sz="4000" dirty="0" smtClean="0"/>
              <a:t>piece size</a:t>
            </a:r>
            <a:endParaRPr lang="en-US" sz="40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942114" y="4648200"/>
            <a:ext cx="1611086" cy="772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973" y="521318"/>
            <a:ext cx="8079325" cy="60594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125" y="2879928"/>
            <a:ext cx="2687848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January 2</a:t>
            </a:r>
            <a:r>
              <a:rPr lang="en-US" sz="2400" dirty="0" smtClean="0"/>
              <a:t>, 2019</a:t>
            </a:r>
            <a:endParaRPr lang="en-US" sz="2400" dirty="0" smtClean="0"/>
          </a:p>
          <a:p>
            <a:r>
              <a:rPr lang="en-US" sz="2400" dirty="0" smtClean="0"/>
              <a:t>NE facing </a:t>
            </a:r>
            <a:r>
              <a:rPr lang="en-US" sz="2400" dirty="0" smtClean="0"/>
              <a:t>slope</a:t>
            </a:r>
          </a:p>
          <a:p>
            <a:r>
              <a:rPr lang="en-US" sz="2400" dirty="0" smtClean="0"/>
              <a:t>60% canopy</a:t>
            </a:r>
            <a:endParaRPr lang="en-US" sz="2400" dirty="0" smtClean="0"/>
          </a:p>
          <a:p>
            <a:r>
              <a:rPr lang="en-US" sz="2400" dirty="0" smtClean="0"/>
              <a:t>4,200</a:t>
            </a:r>
            <a:r>
              <a:rPr lang="en-US" sz="2400" dirty="0" smtClean="0"/>
              <a:t>’ elevation</a:t>
            </a:r>
          </a:p>
          <a:p>
            <a:r>
              <a:rPr lang="en-US" sz="2400" dirty="0" smtClean="0"/>
              <a:t>Thinned canopy</a:t>
            </a:r>
          </a:p>
          <a:p>
            <a:r>
              <a:rPr lang="en-US" sz="2400" b="1" dirty="0" smtClean="0"/>
              <a:t>Masticated </a:t>
            </a:r>
            <a:r>
              <a:rPr lang="en-US" sz="2400" b="1" dirty="0" err="1" smtClean="0"/>
              <a:t>fuelbed</a:t>
            </a:r>
            <a:endParaRPr lang="en-US" sz="2400" b="1" dirty="0" smtClean="0"/>
          </a:p>
          <a:p>
            <a:r>
              <a:rPr lang="en-US" sz="2400" b="1" dirty="0" smtClean="0"/>
              <a:t>(1-yr cured)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72355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is 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Ideal: </a:t>
            </a:r>
          </a:p>
          <a:p>
            <a:r>
              <a:rPr lang="en-US" dirty="0" smtClean="0"/>
              <a:t>Track days since last precipitation</a:t>
            </a:r>
          </a:p>
          <a:p>
            <a:r>
              <a:rPr lang="en-US" dirty="0"/>
              <a:t>M</a:t>
            </a:r>
            <a:r>
              <a:rPr lang="en-US" dirty="0" smtClean="0"/>
              <a:t>easure 10-hr fuel moisture, look for 8% or lower</a:t>
            </a:r>
          </a:p>
          <a:p>
            <a:r>
              <a:rPr lang="en-US" dirty="0" smtClean="0"/>
              <a:t>Do snap test</a:t>
            </a:r>
          </a:p>
          <a:p>
            <a:r>
              <a:rPr lang="en-US" dirty="0" smtClean="0"/>
              <a:t>Develop a prescription that works on YOUR property</a:t>
            </a:r>
          </a:p>
          <a:p>
            <a:pPr lvl="1"/>
            <a:r>
              <a:rPr lang="en-US" dirty="0" smtClean="0"/>
              <a:t>E.g. 25 to 40% RH</a:t>
            </a:r>
          </a:p>
          <a:p>
            <a:pPr lvl="1"/>
            <a:r>
              <a:rPr lang="en-US" dirty="0" smtClean="0"/>
              <a:t>Wind &lt; 9mph</a:t>
            </a:r>
          </a:p>
          <a:p>
            <a:pPr lvl="1"/>
            <a:r>
              <a:rPr lang="en-US" dirty="0" smtClean="0"/>
              <a:t>Temp &lt; 75 degrees</a:t>
            </a:r>
          </a:p>
          <a:p>
            <a:pPr marL="0" indent="0">
              <a:buNone/>
            </a:pPr>
            <a:r>
              <a:rPr lang="en-US" dirty="0" smtClean="0"/>
              <a:t>	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4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winter burning? </a:t>
            </a:r>
          </a:p>
          <a:p>
            <a:r>
              <a:rPr lang="en-US" dirty="0" smtClean="0"/>
              <a:t>Pros and cons</a:t>
            </a:r>
          </a:p>
          <a:p>
            <a:r>
              <a:rPr lang="en-US" dirty="0" smtClean="0"/>
              <a:t>Where and when it is possible</a:t>
            </a:r>
          </a:p>
          <a:p>
            <a:r>
              <a:rPr lang="en-US" dirty="0" smtClean="0"/>
              <a:t>Case study of winter burning success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84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Winter burning opportunities- what do weather data suggest?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458" y="2130430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E.g. 2012-2013 at 4,300’ in the central Sierra </a:t>
            </a:r>
            <a:r>
              <a:rPr lang="en-US" dirty="0" err="1" smtClean="0"/>
              <a:t>Nevadas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How many days during the winter period had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pPr lvl="1"/>
            <a:r>
              <a:rPr lang="en-US" sz="2800" dirty="0" smtClean="0"/>
              <a:t>More </a:t>
            </a:r>
            <a:r>
              <a:rPr lang="en-US" sz="2800" dirty="0" smtClean="0"/>
              <a:t>than 10 days since last precipitation? 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AND Minimum Relative Humidity &lt; 45%?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And were allowable burn days for air quality?</a:t>
            </a:r>
          </a:p>
          <a:p>
            <a:pPr lvl="1"/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882744" y="3520331"/>
            <a:ext cx="751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48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8882743" y="2557356"/>
            <a:ext cx="289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/>
              <a:t>Number of days</a:t>
            </a:r>
            <a:endParaRPr lang="en-US" sz="3200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8904516" y="4435471"/>
            <a:ext cx="751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37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8882743" y="5336029"/>
            <a:ext cx="751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26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0588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829" y="5896"/>
            <a:ext cx="10515600" cy="1325563"/>
          </a:xfrm>
        </p:spPr>
        <p:txBody>
          <a:bodyPr/>
          <a:lstStyle/>
          <a:p>
            <a:r>
              <a:rPr lang="en-US" dirty="0" smtClean="0"/>
              <a:t>Case study: Blodgett Forest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429" y="1255213"/>
            <a:ext cx="10515600" cy="4351338"/>
          </a:xfrm>
        </p:spPr>
        <p:txBody>
          <a:bodyPr/>
          <a:lstStyle/>
          <a:p>
            <a:r>
              <a:rPr lang="en-US" dirty="0" smtClean="0"/>
              <a:t>If it is the Disneyland of forestry, then…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1" t="34815" r="43130" b="11481"/>
          <a:stretch/>
        </p:blipFill>
        <p:spPr>
          <a:xfrm>
            <a:off x="7707086" y="161308"/>
            <a:ext cx="3743099" cy="65391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9" y="2002019"/>
            <a:ext cx="6210300" cy="34956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68887" y="3211286"/>
            <a:ext cx="772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=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1499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then winter burning is Mr. Toad’s Wild Ride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2601" y="2042865"/>
            <a:ext cx="3019685" cy="45538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841171"/>
            <a:ext cx="4885279" cy="27105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33497" y="3488807"/>
            <a:ext cx="772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=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8072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59417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Compartment 250: 60 acres burned in past 6 years</a:t>
            </a:r>
            <a:endParaRPr lang="en-US" sz="4000" dirty="0"/>
          </a:p>
        </p:txBody>
      </p:sp>
      <p:sp>
        <p:nvSpPr>
          <p:cNvPr id="5" name="object 6"/>
          <p:cNvSpPr/>
          <p:nvPr/>
        </p:nvSpPr>
        <p:spPr>
          <a:xfrm>
            <a:off x="184186" y="1266146"/>
            <a:ext cx="5748528" cy="34777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43" y="5061857"/>
            <a:ext cx="6913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Key factors:</a:t>
            </a:r>
          </a:p>
          <a:p>
            <a:r>
              <a:rPr lang="en-US" sz="2400" dirty="0" smtClean="0"/>
              <a:t>Commercial harvest to reduce canopy to 50%</a:t>
            </a:r>
          </a:p>
          <a:p>
            <a:r>
              <a:rPr lang="en-US" sz="2400" dirty="0" smtClean="0"/>
              <a:t>Retention of ponderosa pine trees</a:t>
            </a:r>
          </a:p>
          <a:p>
            <a:r>
              <a:rPr lang="en-US" sz="2400" dirty="0" smtClean="0"/>
              <a:t>Bracken fern in wetter areas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29" y="1872342"/>
            <a:ext cx="5671457" cy="42535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7371" y="925286"/>
            <a:ext cx="4767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Current torching probability: 0.1</a:t>
            </a:r>
          </a:p>
          <a:p>
            <a:r>
              <a:rPr lang="en-US" sz="2400" b="1" dirty="0" smtClean="0"/>
              <a:t>Torching index: 80 mph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0698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024" y="464911"/>
            <a:ext cx="10749775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pc="-10" dirty="0" smtClean="0"/>
              <a:t>Case study</a:t>
            </a:r>
            <a:r>
              <a:rPr spc="-15" dirty="0" smtClean="0"/>
              <a:t>:</a:t>
            </a:r>
            <a:r>
              <a:rPr lang="en-US" spc="-15" dirty="0" smtClean="0"/>
              <a:t> My 5 </a:t>
            </a:r>
            <a:r>
              <a:rPr lang="en-US" spc="-15" dirty="0" smtClean="0"/>
              <a:t>acres burned in past 5 years 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963886" y="1306285"/>
            <a:ext cx="6274308" cy="4706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4426" y="1306285"/>
            <a:ext cx="2245995" cy="335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Chainsaw</a:t>
            </a:r>
            <a:r>
              <a:rPr kumimoji="0" sz="2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thin</a:t>
            </a: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Pile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burn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Pilecast</a:t>
            </a:r>
            <a:r>
              <a:rPr kumimoji="0" sz="24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burn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Broadcast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burn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2700" marR="7366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esc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tion  RH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30-40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FM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6-10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WS </a:t>
            </a:r>
            <a:r>
              <a:rPr kumimoji="0" sz="24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0-</a:t>
            </a:r>
            <a:r>
              <a:rPr kumimoji="0" lang="en-US" sz="24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5</a:t>
            </a:r>
            <a:r>
              <a:rPr kumimoji="0" sz="2400" b="0" i="0" u="none" strike="noStrike" kern="1200" cap="none" spc="-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mph</a:t>
            </a:r>
          </a:p>
        </p:txBody>
      </p:sp>
      <p:sp>
        <p:nvSpPr>
          <p:cNvPr id="5" name="object 15"/>
          <p:cNvSpPr/>
          <p:nvPr/>
        </p:nvSpPr>
        <p:spPr>
          <a:xfrm>
            <a:off x="1948316" y="4658485"/>
            <a:ext cx="2003197" cy="20033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02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58465" y="498766"/>
            <a:ext cx="6274435" cy="6228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dirty="0" smtClean="0"/>
              <a:t>My winter weather toolkit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127172" y="1384662"/>
            <a:ext cx="6096000" cy="457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8600" y="1692604"/>
            <a:ext cx="5257799" cy="33374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/>
            <a:r>
              <a:rPr sz="2400" spc="-35" dirty="0" smtClean="0">
                <a:latin typeface="Calibri"/>
                <a:cs typeface="Calibri"/>
              </a:rPr>
              <a:t>Tools</a:t>
            </a:r>
            <a:r>
              <a:rPr sz="2400" spc="-35" dirty="0"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299085" indent="-286385"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latin typeface="Calibri"/>
                <a:cs typeface="Calibri"/>
              </a:rPr>
              <a:t>Drip </a:t>
            </a:r>
            <a:r>
              <a:rPr sz="2400" spc="-15" dirty="0">
                <a:latin typeface="Calibri"/>
                <a:cs typeface="Calibri"/>
              </a:rPr>
              <a:t>torch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$140</a:t>
            </a:r>
          </a:p>
          <a:p>
            <a:pPr marL="299085" indent="-286385"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latin typeface="Calibri"/>
                <a:cs typeface="Calibri"/>
              </a:rPr>
              <a:t>McCloud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$60</a:t>
            </a:r>
          </a:p>
          <a:p>
            <a:pPr marL="299085" marR="94615" indent="-286385"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10" dirty="0">
                <a:latin typeface="Calibri"/>
                <a:cs typeface="Calibri"/>
              </a:rPr>
              <a:t>5-gal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backpack  pump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$150</a:t>
            </a:r>
          </a:p>
          <a:p>
            <a:pPr marL="299085" indent="-286385"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20" dirty="0">
                <a:latin typeface="Calibri"/>
                <a:cs typeface="Calibri"/>
              </a:rPr>
              <a:t>Pocket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 smtClean="0">
                <a:latin typeface="Calibri"/>
                <a:cs typeface="Calibri"/>
              </a:rPr>
              <a:t>weathe</a:t>
            </a:r>
            <a:r>
              <a:rPr lang="en-US" sz="2400" spc="-10" dirty="0" smtClean="0">
                <a:latin typeface="Calibri"/>
                <a:cs typeface="Calibri"/>
              </a:rPr>
              <a:t>r </a:t>
            </a:r>
            <a:r>
              <a:rPr sz="2400" spc="-10" dirty="0" smtClean="0">
                <a:latin typeface="Calibri"/>
                <a:cs typeface="Calibri"/>
              </a:rPr>
              <a:t>meter </a:t>
            </a:r>
            <a:r>
              <a:rPr sz="2400" dirty="0">
                <a:latin typeface="Calibri"/>
                <a:cs typeface="Calibri"/>
              </a:rPr>
              <a:t>$100</a:t>
            </a:r>
          </a:p>
          <a:p>
            <a:pPr>
              <a:spcBef>
                <a:spcPts val="4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2400" spc="-35" dirty="0">
                <a:latin typeface="Calibri"/>
                <a:cs typeface="Calibri"/>
              </a:rPr>
              <a:t>Total: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$</a:t>
            </a:r>
            <a:r>
              <a:rPr sz="2400" dirty="0" smtClean="0">
                <a:latin typeface="Calibri"/>
                <a:cs typeface="Calibri"/>
              </a:rPr>
              <a:t>450</a:t>
            </a:r>
            <a:r>
              <a:rPr lang="en-US" sz="2400" dirty="0" smtClean="0">
                <a:latin typeface="Calibri"/>
                <a:cs typeface="Calibri"/>
              </a:rPr>
              <a:t>*</a:t>
            </a:r>
          </a:p>
          <a:p>
            <a:pPr marL="12700">
              <a:spcBef>
                <a:spcPts val="5"/>
              </a:spcBef>
            </a:pPr>
            <a:endParaRPr lang="en-US" sz="2400" dirty="0">
              <a:latin typeface="Calibri"/>
              <a:cs typeface="Calibri"/>
            </a:endParaRPr>
          </a:p>
          <a:p>
            <a:pPr marL="12700">
              <a:spcBef>
                <a:spcPts val="5"/>
              </a:spcBef>
            </a:pPr>
            <a:r>
              <a:rPr lang="en-US" sz="2400" dirty="0" smtClean="0">
                <a:latin typeface="Calibri"/>
                <a:cs typeface="Calibri"/>
              </a:rPr>
              <a:t>*Local RAWS station gives 10-hr FMC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84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285" y="125639"/>
            <a:ext cx="10515600" cy="1325563"/>
          </a:xfrm>
        </p:spPr>
        <p:txBody>
          <a:bodyPr/>
          <a:lstStyle/>
          <a:p>
            <a:r>
              <a:rPr lang="en-US" dirty="0" smtClean="0"/>
              <a:t>Fiat </a:t>
            </a:r>
            <a:r>
              <a:rPr lang="en-US" dirty="0" err="1" smtClean="0"/>
              <a:t>flamma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object 9"/>
          <p:cNvSpPr/>
          <p:nvPr/>
        </p:nvSpPr>
        <p:spPr>
          <a:xfrm>
            <a:off x="2928256" y="1286909"/>
            <a:ext cx="5543657" cy="50376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88215" y="5508172"/>
            <a:ext cx="2928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ryork@berkeley.edu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63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557" y="114754"/>
            <a:ext cx="10515600" cy="1325563"/>
          </a:xfrm>
        </p:spPr>
        <p:txBody>
          <a:bodyPr/>
          <a:lstStyle/>
          <a:p>
            <a:r>
              <a:rPr lang="en-US" dirty="0" smtClean="0"/>
              <a:t>What winter burning is not: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633357" y="1121229"/>
            <a:ext cx="5176157" cy="5522594"/>
            <a:chOff x="2552700" y="133350"/>
            <a:chExt cx="6838949" cy="688557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2700" y="133350"/>
              <a:ext cx="6838949" cy="683894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36400" r="27200"/>
            <a:stretch/>
          </p:blipFill>
          <p:spPr>
            <a:xfrm rot="13454731">
              <a:off x="3893719" y="3875676"/>
              <a:ext cx="1144143" cy="3143250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489857" y="1959429"/>
            <a:ext cx="3864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song of ice and fire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550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686" y="365125"/>
            <a:ext cx="10515600" cy="1325563"/>
          </a:xfrm>
        </p:spPr>
        <p:txBody>
          <a:bodyPr/>
          <a:lstStyle/>
          <a:p>
            <a:r>
              <a:rPr lang="en-US" dirty="0" smtClean="0"/>
              <a:t>What is winter burning?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485" y="190184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Two definitions: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The ecologically logical definition</a:t>
            </a:r>
          </a:p>
          <a:p>
            <a:endParaRPr lang="en-US" dirty="0"/>
          </a:p>
          <a:p>
            <a:r>
              <a:rPr lang="en-US" dirty="0" smtClean="0"/>
              <a:t>The ecologically illogical but </a:t>
            </a:r>
            <a:r>
              <a:rPr lang="en-US" dirty="0" err="1" smtClean="0"/>
              <a:t>regulatorily</a:t>
            </a:r>
            <a:r>
              <a:rPr lang="en-US" dirty="0" smtClean="0"/>
              <a:t> logical definition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286" y="153251"/>
            <a:ext cx="5627915" cy="375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971" y="4415883"/>
            <a:ext cx="7369830" cy="243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9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220" t="13509" r="5690" b="7841"/>
          <a:stretch/>
        </p:blipFill>
        <p:spPr>
          <a:xfrm>
            <a:off x="3603171" y="1643743"/>
            <a:ext cx="7456716" cy="4680857"/>
          </a:xfrm>
          <a:prstGeom prst="rect">
            <a:avLst/>
          </a:prstGeom>
        </p:spPr>
      </p:pic>
      <p:sp>
        <p:nvSpPr>
          <p:cNvPr id="3" name="Left Brace 2"/>
          <p:cNvSpPr/>
          <p:nvPr/>
        </p:nvSpPr>
        <p:spPr>
          <a:xfrm rot="5400000">
            <a:off x="7947562" y="2809059"/>
            <a:ext cx="385948" cy="162691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232073" y="3049533"/>
            <a:ext cx="24136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Ecosystem window</a:t>
            </a:r>
            <a:endParaRPr lang="en-US" sz="2000" dirty="0"/>
          </a:p>
        </p:txBody>
      </p:sp>
      <p:sp>
        <p:nvSpPr>
          <p:cNvPr id="5" name="Left Brace 4"/>
          <p:cNvSpPr/>
          <p:nvPr/>
        </p:nvSpPr>
        <p:spPr>
          <a:xfrm rot="5400000">
            <a:off x="8720082" y="2614470"/>
            <a:ext cx="581891" cy="2882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Left Brace 5"/>
          <p:cNvSpPr/>
          <p:nvPr/>
        </p:nvSpPr>
        <p:spPr>
          <a:xfrm rot="5400000">
            <a:off x="6446274" y="2667495"/>
            <a:ext cx="629392" cy="22968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TextBox 6"/>
          <p:cNvSpPr txBox="1"/>
          <p:nvPr/>
        </p:nvSpPr>
        <p:spPr>
          <a:xfrm>
            <a:off x="225630" y="166255"/>
            <a:ext cx="11717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Windows and winks: Ecosystem v. permit seasons </a:t>
            </a:r>
            <a:r>
              <a:rPr lang="en-US" sz="2800" dirty="0" smtClean="0"/>
              <a:t>in CA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241475" y="2087629"/>
            <a:ext cx="2018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Permit window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121731" y="2125562"/>
            <a:ext cx="2018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Permit window</a:t>
            </a:r>
            <a:endParaRPr lang="en-US" sz="20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296395" y="2303813"/>
            <a:ext cx="95003" cy="2018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391398" y="2303813"/>
            <a:ext cx="178130" cy="2018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91398" y="2303813"/>
            <a:ext cx="439387" cy="2018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391398" y="2303813"/>
            <a:ext cx="730333" cy="1935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34395" y="1851354"/>
            <a:ext cx="2018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</a:t>
            </a:r>
            <a:r>
              <a:rPr lang="en-US" sz="2000" dirty="0" smtClean="0"/>
              <a:t>urning “winks”</a:t>
            </a:r>
            <a:endParaRPr lang="en-US" sz="20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9645734" y="2065835"/>
            <a:ext cx="380009" cy="2337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9346871" y="1730907"/>
            <a:ext cx="2018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</a:t>
            </a:r>
            <a:r>
              <a:rPr lang="en-US" sz="2000" dirty="0" smtClean="0"/>
              <a:t>urning “winks”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332508" y="2065835"/>
            <a:ext cx="2979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Window = multiple days “in prescription”</a:t>
            </a:r>
          </a:p>
          <a:p>
            <a:endParaRPr lang="en-US" sz="2000" dirty="0"/>
          </a:p>
          <a:p>
            <a:r>
              <a:rPr lang="en-US" sz="2000" dirty="0" smtClean="0"/>
              <a:t>Wink = one or two days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25630" y="783771"/>
            <a:ext cx="7220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Overlap is small (2018 in El Do County… 3 days)</a:t>
            </a:r>
          </a:p>
          <a:p>
            <a:r>
              <a:rPr lang="en-US" sz="2800" dirty="0" smtClean="0"/>
              <a:t>So far in 2019 at Forestry camp… 1 day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005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6702" y="256658"/>
            <a:ext cx="11619571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4000" spc="-10" dirty="0" smtClean="0"/>
              <a:t>Nudging wink-wink </a:t>
            </a:r>
            <a:r>
              <a:rPr lang="en-US" sz="4000" spc="-10" dirty="0" smtClean="0"/>
              <a:t>burn opportunities</a:t>
            </a:r>
            <a:endParaRPr sz="4000" dirty="0"/>
          </a:p>
        </p:txBody>
      </p:sp>
      <p:sp>
        <p:nvSpPr>
          <p:cNvPr id="4" name="object 4"/>
          <p:cNvSpPr/>
          <p:nvPr/>
        </p:nvSpPr>
        <p:spPr>
          <a:xfrm>
            <a:off x="6845266" y="1018869"/>
            <a:ext cx="4191000" cy="5586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203435" y="5910783"/>
            <a:ext cx="321500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Winter 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burning 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4,000’</a:t>
            </a:r>
            <a:r>
              <a:rPr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0" dirty="0" smtClean="0">
                <a:solidFill>
                  <a:srgbClr val="FFFFFF"/>
                </a:solidFill>
                <a:latin typeface="Calibri"/>
                <a:cs typeface="Calibri"/>
              </a:rPr>
              <a:t>elevation</a:t>
            </a:r>
            <a:endParaRPr lang="en-US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en-US" spc="-10" dirty="0" smtClean="0">
                <a:solidFill>
                  <a:srgbClr val="FFFFFF"/>
                </a:solidFill>
                <a:latin typeface="Calibri"/>
                <a:cs typeface="Calibri"/>
              </a:rPr>
              <a:t>February, 2018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706" y="1018869"/>
            <a:ext cx="4123416" cy="2474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674" y="2989775"/>
            <a:ext cx="52013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Must be:</a:t>
            </a:r>
          </a:p>
          <a:p>
            <a:r>
              <a:rPr lang="en-US" sz="2800" dirty="0" smtClean="0"/>
              <a:t>As patient as Jon Snow</a:t>
            </a:r>
          </a:p>
          <a:p>
            <a:r>
              <a:rPr lang="en-US" sz="2800" dirty="0" smtClean="0"/>
              <a:t>As nimble as Arya Stark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391" y="4304710"/>
            <a:ext cx="4371438" cy="21857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3790" r="6967"/>
          <a:stretch/>
        </p:blipFill>
        <p:spPr>
          <a:xfrm rot="3979130">
            <a:off x="3484860" y="5091374"/>
            <a:ext cx="540192" cy="177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9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Winter burning pros: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permit required</a:t>
            </a:r>
          </a:p>
          <a:p>
            <a:r>
              <a:rPr lang="en-US" dirty="0" smtClean="0"/>
              <a:t>Low risk (relatively)</a:t>
            </a:r>
          </a:p>
          <a:p>
            <a:r>
              <a:rPr lang="en-US" dirty="0" smtClean="0"/>
              <a:t>More opportunities</a:t>
            </a:r>
          </a:p>
          <a:p>
            <a:r>
              <a:rPr lang="en-US" dirty="0" smtClean="0"/>
              <a:t>Effective at inhibiting ladder fuel development</a:t>
            </a:r>
          </a:p>
          <a:p>
            <a:r>
              <a:rPr lang="en-US" dirty="0" smtClean="0"/>
              <a:t>Effective at reduce the fuel size that has the biggest impact on fire behavior (smaller diameter fuel)</a:t>
            </a:r>
          </a:p>
          <a:p>
            <a:r>
              <a:rPr lang="en-US" dirty="0" smtClean="0"/>
              <a:t>Gateway burning, to get experience for permit-burning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7979229" y="544286"/>
            <a:ext cx="3048000" cy="272142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4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4029" y="857248"/>
            <a:ext cx="685800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71456" y="857247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1727" t="18506" r="3768" b="32160"/>
          <a:stretch/>
        </p:blipFill>
        <p:spPr>
          <a:xfrm>
            <a:off x="5977054" y="4137101"/>
            <a:ext cx="6010507" cy="26316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303" y="0"/>
            <a:ext cx="10515600" cy="1325563"/>
          </a:xfrm>
        </p:spPr>
        <p:txBody>
          <a:bodyPr/>
          <a:lstStyle/>
          <a:p>
            <a:r>
              <a:rPr lang="en-US" dirty="0" smtClean="0"/>
              <a:t>Side bar 1: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664" y="954706"/>
            <a:ext cx="5590595" cy="3985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69" y="1113291"/>
            <a:ext cx="5456198" cy="236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97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638</Words>
  <Application>Microsoft Office PowerPoint</Application>
  <PresentationFormat>Widescreen</PresentationFormat>
  <Paragraphs>138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Theme</vt:lpstr>
      <vt:lpstr>2_Office Theme</vt:lpstr>
      <vt:lpstr>Winter burning opportunities for private landowners</vt:lpstr>
      <vt:lpstr>Outline</vt:lpstr>
      <vt:lpstr>What winter burning is not:</vt:lpstr>
      <vt:lpstr>What is winter burning?</vt:lpstr>
      <vt:lpstr>PowerPoint Presentation</vt:lpstr>
      <vt:lpstr>Nudging wink-wink burn opportunities</vt:lpstr>
      <vt:lpstr>Winter burning pros:</vt:lpstr>
      <vt:lpstr>PowerPoint Presentation</vt:lpstr>
      <vt:lpstr>Side bar 1: </vt:lpstr>
      <vt:lpstr>Side bar 2: Reporting smoke status via PFIRS </vt:lpstr>
      <vt:lpstr>Winter burning cons:</vt:lpstr>
      <vt:lpstr>Finding out the permit status… get ready to be dazed and confused</vt:lpstr>
      <vt:lpstr>Physical geographic factors- elevation Below snow-rain transition   This has been going up…</vt:lpstr>
      <vt:lpstr>Physical geographic factors- aspect Look for south- and west facing slopes</vt:lpstr>
      <vt:lpstr>Forest structure and composition factors  You can influence these with silviculture</vt:lpstr>
      <vt:lpstr>Overstory species composition</vt:lpstr>
      <vt:lpstr>Understory species composition</vt:lpstr>
      <vt:lpstr>Fuel bed: Density piece size</vt:lpstr>
      <vt:lpstr>Weather is king</vt:lpstr>
      <vt:lpstr>Winter burning opportunities- what do weather data suggest? </vt:lpstr>
      <vt:lpstr>Case study: Blodgett Forest</vt:lpstr>
      <vt:lpstr>… then winter burning is Mr. Toad’s Wild Ride</vt:lpstr>
      <vt:lpstr>Compartment 250: 60 acres burned in past 6 years</vt:lpstr>
      <vt:lpstr>Case study: My 5 acres burned in past 5 years </vt:lpstr>
      <vt:lpstr>My winter weather toolkit</vt:lpstr>
      <vt:lpstr>Fiat flamma!</vt:lpstr>
    </vt:vector>
  </TitlesOfParts>
  <Company>UC Berkeley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York</dc:creator>
  <cp:lastModifiedBy>Robert York</cp:lastModifiedBy>
  <cp:revision>33</cp:revision>
  <dcterms:created xsi:type="dcterms:W3CDTF">2019-10-17T15:16:23Z</dcterms:created>
  <dcterms:modified xsi:type="dcterms:W3CDTF">2019-10-19T14:54:02Z</dcterms:modified>
</cp:coreProperties>
</file>