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87" r:id="rId3"/>
    <p:sldId id="286" r:id="rId4"/>
    <p:sldId id="290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291" r:id="rId14"/>
    <p:sldId id="301" r:id="rId15"/>
    <p:sldId id="310" r:id="rId16"/>
    <p:sldId id="257" r:id="rId17"/>
    <p:sldId id="260" r:id="rId18"/>
    <p:sldId id="256" r:id="rId19"/>
    <p:sldId id="258" r:id="rId20"/>
    <p:sldId id="272" r:id="rId21"/>
    <p:sldId id="275" r:id="rId22"/>
    <p:sldId id="274" r:id="rId23"/>
    <p:sldId id="267" r:id="rId24"/>
    <p:sldId id="281" r:id="rId25"/>
    <p:sldId id="282" r:id="rId26"/>
    <p:sldId id="273" r:id="rId27"/>
    <p:sldId id="268" r:id="rId28"/>
    <p:sldId id="271" r:id="rId29"/>
    <p:sldId id="262" r:id="rId30"/>
    <p:sldId id="279" r:id="rId31"/>
    <p:sldId id="263" r:id="rId32"/>
    <p:sldId id="277" r:id="rId33"/>
    <p:sldId id="261" r:id="rId34"/>
    <p:sldId id="278" r:id="rId35"/>
    <p:sldId id="265" r:id="rId36"/>
    <p:sldId id="276" r:id="rId37"/>
    <p:sldId id="269" r:id="rId38"/>
    <p:sldId id="270" r:id="rId39"/>
    <p:sldId id="280" r:id="rId40"/>
    <p:sldId id="283" r:id="rId41"/>
    <p:sldId id="284" r:id="rId42"/>
    <p:sldId id="288" r:id="rId43"/>
    <p:sldId id="289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7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1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1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1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1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17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20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6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4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9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8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FF84A-715E-5E4A-8D59-F596E043A5B3}" type="datetimeFigureOut">
              <a:rPr lang="en-US" smtClean="0"/>
              <a:t>2/1/20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C19-9956-7940-84CC-E65110957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9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Planting a Bare Root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Fruit Tree</a:t>
            </a:r>
          </a:p>
          <a:p>
            <a:pPr marL="0" indent="0" algn="ctr">
              <a:buNone/>
            </a:pPr>
            <a:r>
              <a:rPr lang="en-US" sz="6000" dirty="0" smtClean="0"/>
              <a:t>Terence Welch</a:t>
            </a:r>
          </a:p>
          <a:p>
            <a:pPr marL="0" indent="0" algn="ctr">
              <a:buNone/>
            </a:pPr>
            <a:r>
              <a:rPr lang="en-US" sz="6000" dirty="0" err="1" smtClean="0"/>
              <a:t>Orchardscapes</a:t>
            </a:r>
            <a:endParaRPr lang="en-US" sz="6000" dirty="0" smtClean="0"/>
          </a:p>
          <a:p>
            <a:pPr marL="0" indent="0" algn="ctr">
              <a:buNone/>
            </a:pPr>
            <a:r>
              <a:rPr lang="en-US" sz="6000" dirty="0" smtClean="0"/>
              <a:t>831-435-8733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16508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07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Flood area inside berm with water, 2x</a:t>
            </a:r>
            <a:endParaRPr lang="en-US" dirty="0"/>
          </a:p>
        </p:txBody>
      </p:sp>
      <p:pic>
        <p:nvPicPr>
          <p:cNvPr id="4" name="Content Placeholder 3" descr="IMG_3547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9" t="13336" b="13336"/>
          <a:stretch/>
        </p:blipFill>
        <p:spPr>
          <a:xfrm rot="5400000">
            <a:off x="1165695" y="2308695"/>
            <a:ext cx="6812610" cy="4525963"/>
          </a:xfrm>
        </p:spPr>
      </p:pic>
    </p:spTree>
    <p:extLst>
      <p:ext uri="{BB962C8B-B14F-4D97-AF65-F5344CB8AC3E}">
        <p14:creationId xmlns:p14="http://schemas.microsoft.com/office/powerpoint/2010/main" val="421905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6201"/>
          </a:xfrm>
        </p:spPr>
        <p:txBody>
          <a:bodyPr/>
          <a:lstStyle/>
          <a:p>
            <a:r>
              <a:rPr lang="en-US" dirty="0" smtClean="0"/>
              <a:t>Prune leader and side branches</a:t>
            </a:r>
            <a:endParaRPr lang="en-US" dirty="0"/>
          </a:p>
        </p:txBody>
      </p:sp>
      <p:pic>
        <p:nvPicPr>
          <p:cNvPr id="4" name="Content Placeholder 3" descr="IMG_3548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" r="11774" b="301"/>
          <a:stretch/>
        </p:blipFill>
        <p:spPr>
          <a:xfrm rot="5400000">
            <a:off x="1117412" y="1475122"/>
            <a:ext cx="6851892" cy="6153828"/>
          </a:xfrm>
        </p:spPr>
      </p:pic>
    </p:spTree>
    <p:extLst>
      <p:ext uri="{BB962C8B-B14F-4D97-AF65-F5344CB8AC3E}">
        <p14:creationId xmlns:p14="http://schemas.microsoft.com/office/powerpoint/2010/main" val="303145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8357"/>
          </a:xfrm>
        </p:spPr>
        <p:txBody>
          <a:bodyPr/>
          <a:lstStyle/>
          <a:p>
            <a:r>
              <a:rPr lang="en-US" dirty="0" smtClean="0"/>
              <a:t>Label with a metal tag!</a:t>
            </a:r>
            <a:endParaRPr lang="en-US" dirty="0"/>
          </a:p>
        </p:txBody>
      </p:sp>
      <p:pic>
        <p:nvPicPr>
          <p:cNvPr id="4" name="Content Placeholder 3" descr="IMG_3550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2" t="13336" b="13336"/>
          <a:stretch/>
        </p:blipFill>
        <p:spPr>
          <a:xfrm rot="5400000">
            <a:off x="1139507" y="2282507"/>
            <a:ext cx="6864986" cy="4525963"/>
          </a:xfrm>
        </p:spPr>
      </p:pic>
    </p:spTree>
    <p:extLst>
      <p:ext uri="{BB962C8B-B14F-4D97-AF65-F5344CB8AC3E}">
        <p14:creationId xmlns:p14="http://schemas.microsoft.com/office/powerpoint/2010/main" val="1650447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chill varieties (climate change)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50419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&lt;100 hours=extremely low chilling requirement.  Example: most figs, Dorsett Golden Apple.</a:t>
            </a:r>
          </a:p>
          <a:p>
            <a:r>
              <a:rPr lang="en-US" dirty="0" smtClean="0"/>
              <a:t>100-300 hours= very low chilling requirement. Example: Anna Apple.</a:t>
            </a:r>
          </a:p>
          <a:p>
            <a:r>
              <a:rPr lang="en-US" dirty="0" smtClean="0"/>
              <a:t>300-500 hours=low chilling requirement. Example: Mid Pride Peach, Santa Rosa Plum, Fuji &amp; Gala Apple. </a:t>
            </a:r>
            <a:r>
              <a:rPr lang="en-US" dirty="0" err="1" smtClean="0"/>
              <a:t>Goldrush</a:t>
            </a:r>
            <a:r>
              <a:rPr lang="en-US" dirty="0" smtClean="0"/>
              <a:t> Apple (although listed at 800 hours!)</a:t>
            </a:r>
          </a:p>
          <a:p>
            <a:r>
              <a:rPr lang="en-US" dirty="0" smtClean="0"/>
              <a:t>Over 500-700 hours=moderate chilling requirement, riskier in our climate.  Example: Gold Dust Peach</a:t>
            </a:r>
          </a:p>
          <a:p>
            <a:r>
              <a:rPr lang="en-US" dirty="0" smtClean="0"/>
              <a:t>Over 700 hours=high chill, not recommended for our climate. Example: Northern Spy, </a:t>
            </a:r>
            <a:r>
              <a:rPr lang="en-US" dirty="0" err="1" smtClean="0"/>
              <a:t>Honeycrisp</a:t>
            </a:r>
            <a:r>
              <a:rPr lang="en-US" dirty="0" smtClean="0"/>
              <a:t> Apples, most European Plums.</a:t>
            </a:r>
          </a:p>
          <a:p>
            <a:r>
              <a:rPr lang="en-US" dirty="0" smtClean="0"/>
              <a:t>Chill hours=32-45 degrees F. between November 1 and February 28.  Each hour over 60 degrees F. negates an hour of chill.</a:t>
            </a:r>
          </a:p>
          <a:p>
            <a:r>
              <a:rPr lang="en-US" dirty="0" smtClean="0"/>
              <a:t>Bay Laurel Nursery specializes in low chill apples, as it is located in Southern California.  Mail order, order early.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91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Adapting to 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Plant on north facing slopes, for added chill hours, and fewer negating hours.</a:t>
            </a:r>
          </a:p>
          <a:p>
            <a:r>
              <a:rPr lang="en-US" dirty="0" smtClean="0"/>
              <a:t>Plant </a:t>
            </a:r>
            <a:r>
              <a:rPr lang="en-US" dirty="0" err="1" smtClean="0"/>
              <a:t>subtropicals</a:t>
            </a:r>
            <a:r>
              <a:rPr lang="en-US" dirty="0" smtClean="0"/>
              <a:t>, like citrus and avocado.  These trees are not drought tolerant however.</a:t>
            </a:r>
          </a:p>
          <a:p>
            <a:r>
              <a:rPr lang="en-US" dirty="0" smtClean="0"/>
              <a:t>Mulch deeply to preserve water.</a:t>
            </a:r>
          </a:p>
          <a:p>
            <a:r>
              <a:rPr lang="en-US" dirty="0" smtClean="0"/>
              <a:t>Recycle household water into the garden.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338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016000"/>
          </a:xfrm>
        </p:spPr>
        <p:txBody>
          <a:bodyPr>
            <a:normAutofit fontScale="90000"/>
          </a:bodyPr>
          <a:lstStyle/>
          <a:p>
            <a:r>
              <a:rPr lang="en-US" dirty="0"/>
              <a:t>Relative </a:t>
            </a:r>
            <a:r>
              <a:rPr lang="en-US" dirty="0" smtClean="0"/>
              <a:t>sizes- </a:t>
            </a:r>
            <a:r>
              <a:rPr lang="en-US" dirty="0"/>
              <a:t>rootstocks (climate change)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073" r="3073"/>
          <a:stretch>
            <a:fillRect/>
          </a:stretch>
        </p:blipFill>
        <p:spPr>
          <a:xfrm>
            <a:off x="457200" y="1016000"/>
            <a:ext cx="8229600" cy="5842000"/>
          </a:xfrm>
        </p:spPr>
      </p:pic>
    </p:spTree>
    <p:extLst>
      <p:ext uri="{BB962C8B-B14F-4D97-AF65-F5344CB8AC3E}">
        <p14:creationId xmlns:p14="http://schemas.microsoft.com/office/powerpoint/2010/main" val="259387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3542244" cy="5291472"/>
          </a:xfrm>
        </p:spPr>
        <p:txBody>
          <a:bodyPr/>
          <a:lstStyle/>
          <a:p>
            <a:r>
              <a:rPr lang="en-US" dirty="0" err="1" smtClean="0"/>
              <a:t>Goldrush</a:t>
            </a:r>
            <a:r>
              <a:rPr lang="en-US" dirty="0" smtClean="0"/>
              <a:t>, showing prominent lenticels</a:t>
            </a:r>
            <a:endParaRPr lang="en-US" dirty="0"/>
          </a:p>
        </p:txBody>
      </p:sp>
      <p:pic>
        <p:nvPicPr>
          <p:cNvPr id="4" name="Content Placeholder 3" descr="IMG_274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 rot="5400000">
            <a:off x="2766219" y="185182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404234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274638"/>
            <a:ext cx="84963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Goldrush</a:t>
            </a:r>
            <a:r>
              <a:rPr lang="en-US" dirty="0" smtClean="0"/>
              <a:t> Apple</a:t>
            </a:r>
            <a:br>
              <a:rPr lang="en-US" dirty="0" smtClean="0"/>
            </a:br>
            <a:r>
              <a:rPr lang="en-US" dirty="0" smtClean="0"/>
              <a:t>1972, Purdue, Gold Delicious x Coop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Uses: Fresh, Juice, Cider, Apple Butter</a:t>
            </a:r>
          </a:p>
          <a:p>
            <a:r>
              <a:rPr lang="en-US" dirty="0" smtClean="0"/>
              <a:t>Bred for scab and powdery mildew resistance</a:t>
            </a:r>
          </a:p>
          <a:p>
            <a:r>
              <a:rPr lang="en-US" dirty="0" smtClean="0"/>
              <a:t>High sugar, High acid, mellows in cold storage</a:t>
            </a:r>
          </a:p>
          <a:p>
            <a:r>
              <a:rPr lang="en-US" dirty="0" smtClean="0"/>
              <a:t>Harvest 10/1-10/10</a:t>
            </a:r>
          </a:p>
          <a:p>
            <a:r>
              <a:rPr lang="en-US" dirty="0" smtClean="0"/>
              <a:t>Will store till May with proper conditions</a:t>
            </a:r>
          </a:p>
          <a:p>
            <a:r>
              <a:rPr lang="en-US" dirty="0" smtClean="0"/>
              <a:t>Medium size apple, very dense, will bruise during harvest when ripe, handle gently.</a:t>
            </a:r>
          </a:p>
          <a:p>
            <a:r>
              <a:rPr lang="en-US" dirty="0" smtClean="0"/>
              <a:t>Tree is low vigor.  Use vigorous rootstocks. Thin crop by pruning, as it oversets.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936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74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00" y="-647700"/>
            <a:ext cx="9144000" cy="815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2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3677361" cy="6156109"/>
          </a:xfrm>
        </p:spPr>
        <p:txBody>
          <a:bodyPr/>
          <a:lstStyle/>
          <a:p>
            <a:r>
              <a:rPr lang="en-US" dirty="0" err="1" smtClean="0"/>
              <a:t>Goldrush</a:t>
            </a:r>
            <a:r>
              <a:rPr lang="en-US" dirty="0" smtClean="0"/>
              <a:t>, with damage from  sunburn</a:t>
            </a:r>
            <a:endParaRPr lang="en-US" dirty="0"/>
          </a:p>
        </p:txBody>
      </p:sp>
      <p:pic>
        <p:nvPicPr>
          <p:cNvPr id="4" name="Content Placeholder 3" descr="IMG_274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 rot="5400000">
            <a:off x="2766219" y="185181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9600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0"/>
            <a:ext cx="85090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Deer Protection</a:t>
            </a:r>
            <a:br>
              <a:rPr lang="en-US" dirty="0" smtClean="0"/>
            </a:br>
            <a:r>
              <a:rPr lang="en-US" dirty="0" smtClean="0"/>
              <a:t>Apple, 6’, 12 gauge wire with 3  T posts</a:t>
            </a:r>
            <a:endParaRPr lang="en-US" dirty="0"/>
          </a:p>
        </p:txBody>
      </p:sp>
      <p:pic>
        <p:nvPicPr>
          <p:cNvPr id="4" name="Content Placeholder 3" descr="IMG_3870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7" b="1479"/>
          <a:stretch/>
        </p:blipFill>
        <p:spPr>
          <a:xfrm>
            <a:off x="457200" y="1600200"/>
            <a:ext cx="8229600" cy="5257800"/>
          </a:xfrm>
        </p:spPr>
      </p:pic>
    </p:spTree>
    <p:extLst>
      <p:ext uri="{BB962C8B-B14F-4D97-AF65-F5344CB8AC3E}">
        <p14:creationId xmlns:p14="http://schemas.microsoft.com/office/powerpoint/2010/main" val="417254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Sansa</a:t>
            </a:r>
            <a:endParaRPr lang="en-US" dirty="0"/>
          </a:p>
        </p:txBody>
      </p:sp>
      <p:pic>
        <p:nvPicPr>
          <p:cNvPr id="4" name="Content Placeholder 3" descr="Sansa 20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2" b="28002"/>
          <a:stretch>
            <a:fillRect/>
          </a:stretch>
        </p:blipFill>
        <p:spPr>
          <a:xfrm>
            <a:off x="0" y="1231900"/>
            <a:ext cx="9144000" cy="5626100"/>
          </a:xfrm>
        </p:spPr>
      </p:pic>
    </p:spTree>
    <p:extLst>
      <p:ext uri="{BB962C8B-B14F-4D97-AF65-F5344CB8AC3E}">
        <p14:creationId xmlns:p14="http://schemas.microsoft.com/office/powerpoint/2010/main" val="3810720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Sansa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1961, New Zealand (via Japan) , Gala x </a:t>
            </a:r>
            <a:r>
              <a:rPr lang="en-US" sz="3600" dirty="0" err="1" smtClean="0"/>
              <a:t>Akane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apple, like Gala.  Tree is Low-medium vigor</a:t>
            </a:r>
          </a:p>
          <a:p>
            <a:r>
              <a:rPr lang="en-US" dirty="0" smtClean="0"/>
              <a:t>Ripens 1 week BEFORE Gala</a:t>
            </a:r>
          </a:p>
          <a:p>
            <a:r>
              <a:rPr lang="en-US" dirty="0" smtClean="0"/>
              <a:t>Very sweet with unique flavor</a:t>
            </a:r>
          </a:p>
          <a:p>
            <a:r>
              <a:rPr lang="en-US" dirty="0" smtClean="0"/>
              <a:t>Resists </a:t>
            </a:r>
            <a:r>
              <a:rPr lang="en-US" dirty="0" err="1" smtClean="0"/>
              <a:t>fireblight</a:t>
            </a:r>
            <a:r>
              <a:rPr lang="en-US" dirty="0" smtClean="0"/>
              <a:t> and scab</a:t>
            </a:r>
          </a:p>
          <a:p>
            <a:r>
              <a:rPr lang="en-US" dirty="0" smtClean="0"/>
              <a:t>Favorite of the farm laborers!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66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 (original striped)</a:t>
            </a:r>
            <a:endParaRPr lang="en-US" dirty="0"/>
          </a:p>
        </p:txBody>
      </p:sp>
      <p:pic>
        <p:nvPicPr>
          <p:cNvPr id="4" name="Content Placeholder 3" descr="Gala picke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>
          <a:xfrm>
            <a:off x="0" y="1270000"/>
            <a:ext cx="9144000" cy="5588000"/>
          </a:xfrm>
        </p:spPr>
      </p:pic>
    </p:spTree>
    <p:extLst>
      <p:ext uri="{BB962C8B-B14F-4D97-AF65-F5344CB8AC3E}">
        <p14:creationId xmlns:p14="http://schemas.microsoft.com/office/powerpoint/2010/main" val="2359451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Small apple in coastal California.  Requires hotter and longer days to get big size (Washington, Chile)  </a:t>
            </a:r>
          </a:p>
          <a:p>
            <a:r>
              <a:rPr lang="en-US" dirty="0" smtClean="0"/>
              <a:t>Thin early and heavily, and winter prune for size</a:t>
            </a:r>
          </a:p>
          <a:p>
            <a:r>
              <a:rPr lang="en-US" dirty="0" smtClean="0"/>
              <a:t>Ripens 8/15-8/25</a:t>
            </a:r>
          </a:p>
          <a:p>
            <a:r>
              <a:rPr lang="en-US" dirty="0" smtClean="0"/>
              <a:t>Excellent flavor when tree ripened, will often hang on tree for a few weeks, sugars improving</a:t>
            </a:r>
            <a:endParaRPr lang="en-US" dirty="0"/>
          </a:p>
          <a:p>
            <a:r>
              <a:rPr lang="en-US" dirty="0" smtClean="0"/>
              <a:t>Well behaved tree to train</a:t>
            </a:r>
          </a:p>
          <a:p>
            <a:r>
              <a:rPr lang="en-US" dirty="0" smtClean="0"/>
              <a:t>Moderately </a:t>
            </a:r>
            <a:r>
              <a:rPr lang="en-US" dirty="0" err="1" smtClean="0"/>
              <a:t>suscptible</a:t>
            </a:r>
            <a:r>
              <a:rPr lang="en-US" dirty="0" smtClean="0"/>
              <a:t> to </a:t>
            </a:r>
            <a:r>
              <a:rPr lang="en-US" dirty="0" err="1" smtClean="0"/>
              <a:t>fireblight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4481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dirty="0" smtClean="0"/>
              <a:t>Early Fuji (September Wonder)</a:t>
            </a:r>
            <a:endParaRPr lang="en-US" dirty="0"/>
          </a:p>
        </p:txBody>
      </p:sp>
      <p:pic>
        <p:nvPicPr>
          <p:cNvPr id="4" name="Content Placeholder 3" descr="d3e74029220b998cfcc5661270680ba3.jpe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9" r="12119"/>
          <a:stretch>
            <a:fillRect/>
          </a:stretch>
        </p:blipFill>
        <p:spPr>
          <a:xfrm>
            <a:off x="0" y="1219200"/>
            <a:ext cx="9144000" cy="5638800"/>
          </a:xfrm>
        </p:spPr>
      </p:pic>
    </p:spTree>
    <p:extLst>
      <p:ext uri="{BB962C8B-B14F-4D97-AF65-F5344CB8AC3E}">
        <p14:creationId xmlns:p14="http://schemas.microsoft.com/office/powerpoint/2010/main" val="547385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Early Fuji (September Wonder)</a:t>
            </a:r>
            <a:br>
              <a:rPr lang="en-US" dirty="0" smtClean="0"/>
            </a:br>
            <a:r>
              <a:rPr lang="en-US" dirty="0" smtClean="0"/>
              <a:t>1997, C&amp;O (sport of Fuji)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Wicked red color under Central Coast conditions, much redder than Fuji BC#2</a:t>
            </a:r>
          </a:p>
          <a:p>
            <a:r>
              <a:rPr lang="en-US" dirty="0" smtClean="0"/>
              <a:t>Ripens fully 9/1-9/5.  Flesh when fully ripe turns the same yellowish color as Fuji</a:t>
            </a:r>
          </a:p>
          <a:p>
            <a:r>
              <a:rPr lang="en-US" dirty="0" smtClean="0"/>
              <a:t>Same excellent flavor when allowed to fully ripen on the tree</a:t>
            </a:r>
          </a:p>
          <a:p>
            <a:r>
              <a:rPr lang="en-US" dirty="0" smtClean="0"/>
              <a:t>Will keep in cold storage, but why bother?  Sell them before Washington floods market</a:t>
            </a:r>
          </a:p>
        </p:txBody>
      </p:sp>
    </p:spTree>
    <p:extLst>
      <p:ext uri="{BB962C8B-B14F-4D97-AF65-F5344CB8AC3E}">
        <p14:creationId xmlns:p14="http://schemas.microsoft.com/office/powerpoint/2010/main" val="1061981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Empire</a:t>
            </a:r>
            <a:endParaRPr lang="en-US" dirty="0"/>
          </a:p>
        </p:txBody>
      </p:sp>
      <p:pic>
        <p:nvPicPr>
          <p:cNvPr id="4" name="Picture 3" descr="Empi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1079500"/>
            <a:ext cx="64897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45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963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Empire</a:t>
            </a:r>
            <a:br>
              <a:rPr lang="en-US" dirty="0" smtClean="0"/>
            </a:br>
            <a:r>
              <a:rPr lang="en-US" dirty="0" smtClean="0"/>
              <a:t>1966, Geneva, Red Delicious x McIntosh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Outstanding flavor, red delicious color</a:t>
            </a:r>
          </a:p>
          <a:p>
            <a:r>
              <a:rPr lang="en-US" dirty="0" smtClean="0"/>
              <a:t>Ripe 9/10</a:t>
            </a:r>
          </a:p>
          <a:p>
            <a:r>
              <a:rPr lang="en-US" dirty="0" smtClean="0"/>
              <a:t>Medium size apple</a:t>
            </a:r>
          </a:p>
          <a:p>
            <a:r>
              <a:rPr lang="en-US" dirty="0" smtClean="0"/>
              <a:t>Low vigor tree, use vigorous rootstocks</a:t>
            </a:r>
          </a:p>
          <a:p>
            <a:r>
              <a:rPr lang="en-US" dirty="0" smtClean="0"/>
              <a:t>Excellent fresh, or juice apple.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927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Crimson Topaz</a:t>
            </a:r>
            <a:endParaRPr lang="en-US" dirty="0"/>
          </a:p>
        </p:txBody>
      </p:sp>
      <p:pic>
        <p:nvPicPr>
          <p:cNvPr id="4" name="Content Placeholder 3" descr="Crimson Topaz 20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94" b="30494"/>
          <a:stretch>
            <a:fillRect/>
          </a:stretch>
        </p:blipFill>
        <p:spPr>
          <a:xfrm>
            <a:off x="-342900" y="1417638"/>
            <a:ext cx="10152573" cy="5640364"/>
          </a:xfrm>
        </p:spPr>
      </p:pic>
    </p:spTree>
    <p:extLst>
      <p:ext uri="{BB962C8B-B14F-4D97-AF65-F5344CB8AC3E}">
        <p14:creationId xmlns:p14="http://schemas.microsoft.com/office/powerpoint/2010/main" val="560317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900"/>
            <a:ext cx="8229600" cy="180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Crimson Topaz</a:t>
            </a:r>
            <a:br>
              <a:rPr lang="en-US" dirty="0" smtClean="0"/>
            </a:br>
            <a:r>
              <a:rPr lang="en-US" sz="4000" dirty="0" smtClean="0"/>
              <a:t>1990s, Institute of Experimental Botany, Czech Republic, Vanda x Ruben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3400"/>
            <a:ext cx="8229600" cy="4322763"/>
          </a:xfrm>
        </p:spPr>
        <p:txBody>
          <a:bodyPr/>
          <a:lstStyle/>
          <a:p>
            <a:r>
              <a:rPr lang="en-US" dirty="0" smtClean="0"/>
              <a:t>Bred for scab resistance</a:t>
            </a:r>
          </a:p>
          <a:p>
            <a:r>
              <a:rPr lang="en-US" dirty="0" smtClean="0"/>
              <a:t>Intense flavor, complex</a:t>
            </a:r>
          </a:p>
          <a:p>
            <a:r>
              <a:rPr lang="en-US" dirty="0" smtClean="0"/>
              <a:t>Ripens 9/20</a:t>
            </a:r>
          </a:p>
          <a:p>
            <a:r>
              <a:rPr lang="en-US" dirty="0" smtClean="0"/>
              <a:t>Smallish fruit</a:t>
            </a:r>
          </a:p>
          <a:p>
            <a:r>
              <a:rPr lang="en-US" dirty="0" smtClean="0"/>
              <a:t>In highest </a:t>
            </a:r>
            <a:r>
              <a:rPr lang="en-US" dirty="0" err="1" smtClean="0"/>
              <a:t>fireblight</a:t>
            </a:r>
            <a:r>
              <a:rPr lang="en-US" dirty="0" smtClean="0"/>
              <a:t> pressure year in Watsonville, was subject to </a:t>
            </a:r>
            <a:r>
              <a:rPr lang="en-US" dirty="0" err="1" smtClean="0"/>
              <a:t>fireblight</a:t>
            </a:r>
            <a:r>
              <a:rPr lang="en-US" dirty="0" smtClean="0"/>
              <a:t> as a young tree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57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Gopher basket,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-5 or 15 gallon galvanized basket, available at 	most nurseries, including San Lorenzo Garden 	Center</a:t>
            </a:r>
          </a:p>
          <a:p>
            <a:pPr marL="0" indent="0">
              <a:buNone/>
            </a:pPr>
            <a:r>
              <a:rPr lang="en-US" dirty="0" smtClean="0"/>
              <a:t>-Figs only: largest circular stainless steel basket, 	approximately 36” in diameter, 15” tall, 	available from Thomas Whitman at Gophers 	Unlimited, 303 </a:t>
            </a:r>
            <a:r>
              <a:rPr lang="en-US" dirty="0" err="1" smtClean="0"/>
              <a:t>Potrero</a:t>
            </a:r>
            <a:r>
              <a:rPr lang="en-US" dirty="0" smtClean="0"/>
              <a:t>, Suite 39, Santa Cruz.  	831-335-2400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64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Crimson Crisp</a:t>
            </a:r>
            <a:endParaRPr lang="en-US" dirty="0"/>
          </a:p>
        </p:txBody>
      </p:sp>
      <p:pic>
        <p:nvPicPr>
          <p:cNvPr id="4" name="Picture 3" descr="Crimson Crisp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600199"/>
            <a:ext cx="50419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38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Crimson Crisp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Medium apple, deep red color</a:t>
            </a:r>
          </a:p>
          <a:p>
            <a:r>
              <a:rPr lang="en-US" dirty="0" smtClean="0"/>
              <a:t>High flavor, tart, complex</a:t>
            </a:r>
          </a:p>
          <a:p>
            <a:r>
              <a:rPr lang="en-US" dirty="0" smtClean="0"/>
              <a:t>Ripens 9/20</a:t>
            </a:r>
          </a:p>
          <a:p>
            <a:r>
              <a:rPr lang="en-US" dirty="0" smtClean="0"/>
              <a:t>Stores well, up to 6 months</a:t>
            </a:r>
          </a:p>
          <a:p>
            <a:r>
              <a:rPr lang="en-US" dirty="0" smtClean="0"/>
              <a:t>Moderate resistance to </a:t>
            </a:r>
            <a:r>
              <a:rPr lang="en-US" dirty="0" err="1" smtClean="0"/>
              <a:t>fireblight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831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Winecrisp</a:t>
            </a:r>
            <a:endParaRPr lang="en-US" dirty="0"/>
          </a:p>
        </p:txBody>
      </p:sp>
      <p:pic>
        <p:nvPicPr>
          <p:cNvPr id="4" name="Picture 3" descr="Winecris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189038"/>
            <a:ext cx="7962900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30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71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Winecrisp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1989, University of Illinois (=Coop 31)</a:t>
            </a:r>
            <a:br>
              <a:rPr lang="en-US" sz="3600" dirty="0" smtClean="0"/>
            </a:br>
            <a:r>
              <a:rPr lang="en-US" sz="3600" dirty="0" smtClean="0"/>
              <a:t>Cox x Jonathan x M. floribunda x misc.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8500"/>
            <a:ext cx="8229600" cy="4157663"/>
          </a:xfrm>
        </p:spPr>
        <p:txBody>
          <a:bodyPr/>
          <a:lstStyle/>
          <a:p>
            <a:r>
              <a:rPr lang="en-US" dirty="0" smtClean="0"/>
              <a:t>Intense spicy flavor, high sugar and acid</a:t>
            </a:r>
          </a:p>
          <a:p>
            <a:r>
              <a:rPr lang="en-US" dirty="0" smtClean="0"/>
              <a:t>Excellent deep color, some green streaks</a:t>
            </a:r>
          </a:p>
          <a:p>
            <a:r>
              <a:rPr lang="en-US" dirty="0" smtClean="0"/>
              <a:t>Resistant to scab, and resistant to </a:t>
            </a:r>
            <a:r>
              <a:rPr lang="en-US" dirty="0" err="1" smtClean="0"/>
              <a:t>fireblight</a:t>
            </a:r>
            <a:endParaRPr lang="en-US" dirty="0" smtClean="0"/>
          </a:p>
          <a:p>
            <a:r>
              <a:rPr lang="en-US" dirty="0" smtClean="0"/>
              <a:t>Harvest 10/10</a:t>
            </a:r>
          </a:p>
          <a:p>
            <a:r>
              <a:rPr lang="en-US" dirty="0" smtClean="0"/>
              <a:t>Allegedly stores 3 months plus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82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5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Enterprise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photo</a:t>
            </a:r>
            <a:endParaRPr lang="en-US" dirty="0"/>
          </a:p>
        </p:txBody>
      </p:sp>
      <p:pic>
        <p:nvPicPr>
          <p:cNvPr id="4" name="Picture 3" descr="Enterpri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850900"/>
            <a:ext cx="80264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17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Enterprise</a:t>
            </a:r>
            <a:r>
              <a:rPr lang="en-US" dirty="0"/>
              <a:t/>
            </a:r>
            <a:br>
              <a:rPr lang="en-US" dirty="0"/>
            </a:br>
            <a:r>
              <a:rPr lang="en-US" sz="2700" dirty="0" smtClean="0"/>
              <a:t>1994, Purdue (=Coop 30) Mac x RD x Rome x </a:t>
            </a:r>
            <a:r>
              <a:rPr lang="en-US" sz="2700" dirty="0" err="1" smtClean="0"/>
              <a:t>Malus</a:t>
            </a:r>
            <a:r>
              <a:rPr lang="en-US" sz="2700" dirty="0" smtClean="0"/>
              <a:t> floribunda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Bright red, large apple</a:t>
            </a:r>
          </a:p>
          <a:p>
            <a:r>
              <a:rPr lang="en-US" dirty="0" smtClean="0"/>
              <a:t>Intense, sprightly flavor</a:t>
            </a:r>
          </a:p>
          <a:p>
            <a:r>
              <a:rPr lang="en-US" dirty="0" smtClean="0"/>
              <a:t>Ripens 10/20</a:t>
            </a:r>
          </a:p>
          <a:p>
            <a:r>
              <a:rPr lang="en-US" dirty="0" smtClean="0"/>
              <a:t>Bred for scab immunity, resists </a:t>
            </a:r>
            <a:r>
              <a:rPr lang="en-US" dirty="0" err="1" smtClean="0"/>
              <a:t>Fireblight</a:t>
            </a:r>
            <a:endParaRPr lang="en-US" dirty="0" smtClean="0"/>
          </a:p>
          <a:p>
            <a:r>
              <a:rPr lang="en-US" dirty="0" smtClean="0"/>
              <a:t>Thick skin, like </a:t>
            </a:r>
            <a:r>
              <a:rPr lang="en-US" dirty="0" err="1" smtClean="0"/>
              <a:t>Mutsu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118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/>
              <a:t>Hauer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Photo</a:t>
            </a:r>
            <a:endParaRPr lang="en-US" dirty="0"/>
          </a:p>
        </p:txBody>
      </p:sp>
      <p:pic>
        <p:nvPicPr>
          <p:cNvPr id="4" name="Picture 3" descr="Hau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066800"/>
            <a:ext cx="82677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37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61400" cy="17319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Hauer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1890-ish,chance seedling in Aptos, CA</a:t>
            </a:r>
            <a:br>
              <a:rPr lang="en-US" dirty="0" smtClean="0"/>
            </a:br>
            <a:r>
              <a:rPr lang="en-US" dirty="0" smtClean="0"/>
              <a:t>?Cox Orange Pippin x ?Yellow Bellflower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59000"/>
            <a:ext cx="8229600" cy="3967163"/>
          </a:xfrm>
        </p:spPr>
        <p:txBody>
          <a:bodyPr/>
          <a:lstStyle/>
          <a:p>
            <a:r>
              <a:rPr lang="en-US" dirty="0" smtClean="0"/>
              <a:t>Proper name is not “</a:t>
            </a:r>
            <a:r>
              <a:rPr lang="en-US" dirty="0" err="1" smtClean="0"/>
              <a:t>Hauer</a:t>
            </a:r>
            <a:r>
              <a:rPr lang="en-US" dirty="0" smtClean="0"/>
              <a:t> Pippin”</a:t>
            </a:r>
          </a:p>
          <a:p>
            <a:r>
              <a:rPr lang="en-US" dirty="0" smtClean="0"/>
              <a:t>Discovered by Peter </a:t>
            </a:r>
            <a:r>
              <a:rPr lang="en-US" dirty="0" err="1" smtClean="0"/>
              <a:t>Hauer</a:t>
            </a:r>
            <a:endParaRPr lang="en-US" dirty="0" smtClean="0"/>
          </a:p>
          <a:p>
            <a:r>
              <a:rPr lang="en-US" dirty="0" smtClean="0"/>
              <a:t>Local variety (grown commercially by Jim Rider’s family), harvest very late (Dec/Jan)</a:t>
            </a:r>
            <a:endParaRPr lang="en-US" dirty="0"/>
          </a:p>
          <a:p>
            <a:r>
              <a:rPr lang="en-US" dirty="0" smtClean="0"/>
              <a:t>Excellent flavor after mellowing in cold storage.  Needs very long growing season.</a:t>
            </a:r>
          </a:p>
        </p:txBody>
      </p:sp>
    </p:spTree>
    <p:extLst>
      <p:ext uri="{BB962C8B-B14F-4D97-AF65-F5344CB8AC3E}">
        <p14:creationId xmlns:p14="http://schemas.microsoft.com/office/powerpoint/2010/main" val="3722663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Honeycrisp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1991, Univ. of Minnesota, </a:t>
            </a:r>
            <a:r>
              <a:rPr lang="en-US" sz="3600" dirty="0" err="1" smtClean="0"/>
              <a:t>Macoun</a:t>
            </a:r>
            <a:r>
              <a:rPr lang="en-US" sz="3600" dirty="0" smtClean="0"/>
              <a:t> x </a:t>
            </a:r>
            <a:r>
              <a:rPr lang="en-US" sz="3600" dirty="0" err="1" smtClean="0"/>
              <a:t>Honeygold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Difficult tree to grow in northern California</a:t>
            </a:r>
          </a:p>
          <a:p>
            <a:r>
              <a:rPr lang="en-US" dirty="0" smtClean="0"/>
              <a:t>Susceptible to bitter pit and powdery mildew</a:t>
            </a:r>
          </a:p>
          <a:p>
            <a:r>
              <a:rPr lang="en-US" dirty="0" smtClean="0"/>
              <a:t>Weak grower, use vigorous rootstock in N. Cal if you must grow it</a:t>
            </a:r>
          </a:p>
          <a:p>
            <a:r>
              <a:rPr lang="en-US" dirty="0" smtClean="0"/>
              <a:t>Apparently happy in cooler/cold winter regions (requires chill hours 32-45 degrees.</a:t>
            </a:r>
          </a:p>
          <a:p>
            <a:r>
              <a:rPr lang="en-US" dirty="0" smtClean="0"/>
              <a:t>Outstanding, famous fruit that sells well.</a:t>
            </a:r>
          </a:p>
        </p:txBody>
      </p:sp>
    </p:spTree>
    <p:extLst>
      <p:ext uri="{BB962C8B-B14F-4D97-AF65-F5344CB8AC3E}">
        <p14:creationId xmlns:p14="http://schemas.microsoft.com/office/powerpoint/2010/main" val="3463036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Fireblight</a:t>
            </a:r>
            <a:r>
              <a:rPr lang="en-US" dirty="0" smtClean="0"/>
              <a:t> exudate on Apple</a:t>
            </a:r>
            <a:endParaRPr lang="en-US" dirty="0"/>
          </a:p>
        </p:txBody>
      </p:sp>
      <p:pic>
        <p:nvPicPr>
          <p:cNvPr id="4" name="Content Placeholder 3" descr="IMG_341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5372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86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Choose healthy root system, undamaged</a:t>
            </a:r>
            <a:endParaRPr lang="en-US" sz="3200" dirty="0"/>
          </a:p>
        </p:txBody>
      </p:sp>
      <p:pic>
        <p:nvPicPr>
          <p:cNvPr id="5" name="Content Placeholder 4" descr="IMG_354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2" b="2572"/>
          <a:stretch>
            <a:fillRect/>
          </a:stretch>
        </p:blipFill>
        <p:spPr>
          <a:xfrm>
            <a:off x="457200" y="1028700"/>
            <a:ext cx="8229600" cy="5854700"/>
          </a:xfrm>
        </p:spPr>
      </p:pic>
    </p:spTree>
    <p:extLst>
      <p:ext uri="{BB962C8B-B14F-4D97-AF65-F5344CB8AC3E}">
        <p14:creationId xmlns:p14="http://schemas.microsoft.com/office/powerpoint/2010/main" val="215654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Beauty Mulberry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>
          <a:xfrm>
            <a:off x="0" y="1417638"/>
            <a:ext cx="9144000" cy="5732462"/>
          </a:xfrm>
        </p:spPr>
      </p:pic>
    </p:spTree>
    <p:extLst>
      <p:ext uri="{BB962C8B-B14F-4D97-AF65-F5344CB8AC3E}">
        <p14:creationId xmlns:p14="http://schemas.microsoft.com/office/powerpoint/2010/main" val="37455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Fuyu</a:t>
            </a:r>
            <a:r>
              <a:rPr lang="en-US" dirty="0" smtClean="0"/>
              <a:t> Persimmon (non-astringent)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2129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46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Citrus pruning-before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" y="863600"/>
            <a:ext cx="6477000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9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Citrus pruning-after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0989" t="-18148" r="-20124" b="20000"/>
          <a:stretch/>
        </p:blipFill>
        <p:spPr>
          <a:xfrm>
            <a:off x="457200" y="0"/>
            <a:ext cx="7772400" cy="6731000"/>
          </a:xfrm>
        </p:spPr>
      </p:pic>
    </p:spTree>
    <p:extLst>
      <p:ext uri="{BB962C8B-B14F-4D97-AF65-F5344CB8AC3E}">
        <p14:creationId xmlns:p14="http://schemas.microsoft.com/office/powerpoint/2010/main" val="2680728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Persimmon, before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59" b="42499"/>
          <a:stretch/>
        </p:blipFill>
        <p:spPr>
          <a:xfrm>
            <a:off x="457200" y="1016000"/>
            <a:ext cx="8229600" cy="5842000"/>
          </a:xfrm>
        </p:spPr>
      </p:pic>
    </p:spTree>
    <p:extLst>
      <p:ext uri="{BB962C8B-B14F-4D97-AF65-F5344CB8AC3E}">
        <p14:creationId xmlns:p14="http://schemas.microsoft.com/office/powerpoint/2010/main" val="3352250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86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Persimmon, after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395" t="9144" r="3395" b="37498"/>
          <a:stretch/>
        </p:blipFill>
        <p:spPr>
          <a:xfrm>
            <a:off x="457200" y="1003300"/>
            <a:ext cx="8229600" cy="5854700"/>
          </a:xfrm>
        </p:spPr>
      </p:pic>
    </p:spTree>
    <p:extLst>
      <p:ext uri="{BB962C8B-B14F-4D97-AF65-F5344CB8AC3E}">
        <p14:creationId xmlns:p14="http://schemas.microsoft.com/office/powerpoint/2010/main" val="914586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Grafted persimmon, before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3709" r="-43709"/>
          <a:stretch/>
        </p:blipFill>
        <p:spPr>
          <a:xfrm>
            <a:off x="457200" y="1003300"/>
            <a:ext cx="8229600" cy="5854700"/>
          </a:xfrm>
        </p:spPr>
      </p:pic>
    </p:spTree>
    <p:extLst>
      <p:ext uri="{BB962C8B-B14F-4D97-AF65-F5344CB8AC3E}">
        <p14:creationId xmlns:p14="http://schemas.microsoft.com/office/powerpoint/2010/main" val="2402254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Grafted persimmon, after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8750" r="-38750"/>
          <a:stretch/>
        </p:blipFill>
        <p:spPr>
          <a:xfrm>
            <a:off x="457200" y="952500"/>
            <a:ext cx="8115300" cy="6096000"/>
          </a:xfrm>
        </p:spPr>
      </p:pic>
    </p:spTree>
    <p:extLst>
      <p:ext uri="{BB962C8B-B14F-4D97-AF65-F5344CB8AC3E}">
        <p14:creationId xmlns:p14="http://schemas.microsoft.com/office/powerpoint/2010/main" val="402395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54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Pear, before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423" r="1080" b="25368"/>
          <a:stretch/>
        </p:blipFill>
        <p:spPr>
          <a:xfrm>
            <a:off x="457200" y="800100"/>
            <a:ext cx="8140700" cy="6057900"/>
          </a:xfrm>
        </p:spPr>
      </p:pic>
    </p:spTree>
    <p:extLst>
      <p:ext uri="{BB962C8B-B14F-4D97-AF65-F5344CB8AC3E}">
        <p14:creationId xmlns:p14="http://schemas.microsoft.com/office/powerpoint/2010/main" val="3479497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54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Pear, after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085" b="22706"/>
          <a:stretch/>
        </p:blipFill>
        <p:spPr>
          <a:xfrm>
            <a:off x="457200" y="800100"/>
            <a:ext cx="8229600" cy="6057900"/>
          </a:xfrm>
        </p:spPr>
      </p:pic>
    </p:spTree>
    <p:extLst>
      <p:ext uri="{BB962C8B-B14F-4D97-AF65-F5344CB8AC3E}">
        <p14:creationId xmlns:p14="http://schemas.microsoft.com/office/powerpoint/2010/main" val="2440796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9462"/>
          </a:xfrm>
        </p:spPr>
        <p:txBody>
          <a:bodyPr/>
          <a:lstStyle/>
          <a:p>
            <a:r>
              <a:rPr lang="en-US" dirty="0" smtClean="0"/>
              <a:t>Dig hole, size of gopher basket</a:t>
            </a:r>
            <a:endParaRPr lang="en-US" dirty="0"/>
          </a:p>
        </p:txBody>
      </p:sp>
      <p:pic>
        <p:nvPicPr>
          <p:cNvPr id="4" name="Content Placeholder 3" descr="IMG_354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0" t="991" b="412"/>
          <a:stretch/>
        </p:blipFill>
        <p:spPr>
          <a:xfrm rot="5400000">
            <a:off x="1639493" y="964010"/>
            <a:ext cx="5702299" cy="6085686"/>
          </a:xfrm>
        </p:spPr>
      </p:pic>
    </p:spTree>
    <p:extLst>
      <p:ext uri="{BB962C8B-B14F-4D97-AF65-F5344CB8AC3E}">
        <p14:creationId xmlns:p14="http://schemas.microsoft.com/office/powerpoint/2010/main" val="3193612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89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Fireblight</a:t>
            </a:r>
            <a:r>
              <a:rPr lang="en-US" dirty="0" smtClean="0"/>
              <a:t> on pear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0076" r="-32330"/>
          <a:stretch/>
        </p:blipFill>
        <p:spPr>
          <a:xfrm>
            <a:off x="304800" y="965200"/>
            <a:ext cx="8229600" cy="5892800"/>
          </a:xfrm>
        </p:spPr>
      </p:pic>
    </p:spTree>
    <p:extLst>
      <p:ext uri="{BB962C8B-B14F-4D97-AF65-F5344CB8AC3E}">
        <p14:creationId xmlns:p14="http://schemas.microsoft.com/office/powerpoint/2010/main" val="1774768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00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Kiwi, before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440" r="-8229" b="3761"/>
          <a:stretch/>
        </p:blipFill>
        <p:spPr>
          <a:xfrm>
            <a:off x="457200" y="1206500"/>
            <a:ext cx="8140700" cy="6172200"/>
          </a:xfrm>
        </p:spPr>
      </p:pic>
    </p:spTree>
    <p:extLst>
      <p:ext uri="{BB962C8B-B14F-4D97-AF65-F5344CB8AC3E}">
        <p14:creationId xmlns:p14="http://schemas.microsoft.com/office/powerpoint/2010/main" val="3341129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Kiwi, after pruning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264" b="23264"/>
          <a:stretch/>
        </p:blipFill>
        <p:spPr>
          <a:xfrm>
            <a:off x="457200" y="990600"/>
            <a:ext cx="8229600" cy="5867400"/>
          </a:xfrm>
        </p:spPr>
      </p:pic>
    </p:spTree>
    <p:extLst>
      <p:ext uri="{BB962C8B-B14F-4D97-AF65-F5344CB8AC3E}">
        <p14:creationId xmlns:p14="http://schemas.microsoft.com/office/powerpoint/2010/main" val="865691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82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 gopher basket, 15 gallon galvanized preferred</a:t>
            </a:r>
            <a:endParaRPr lang="en-US" dirty="0"/>
          </a:p>
        </p:txBody>
      </p:sp>
      <p:pic>
        <p:nvPicPr>
          <p:cNvPr id="4" name="Content Placeholder 3" descr="IMG_3543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4" t="297" r="7828"/>
          <a:stretch/>
        </p:blipFill>
        <p:spPr>
          <a:xfrm rot="5400000">
            <a:off x="1762509" y="947862"/>
            <a:ext cx="5666442" cy="6153831"/>
          </a:xfrm>
        </p:spPr>
      </p:pic>
    </p:spTree>
    <p:extLst>
      <p:ext uri="{BB962C8B-B14F-4D97-AF65-F5344CB8AC3E}">
        <p14:creationId xmlns:p14="http://schemas.microsoft.com/office/powerpoint/2010/main" val="2955003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44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Plant, with graft scar facing northeast, </a:t>
            </a:r>
            <a:endParaRPr lang="en-US" dirty="0"/>
          </a:p>
        </p:txBody>
      </p:sp>
      <p:pic>
        <p:nvPicPr>
          <p:cNvPr id="4" name="Content Placeholder 3" descr="IMG_3544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6" r="-11176"/>
          <a:stretch/>
        </p:blipFill>
        <p:spPr>
          <a:xfrm rot="5400000">
            <a:off x="1566388" y="1052327"/>
            <a:ext cx="6569319" cy="6716839"/>
          </a:xfrm>
        </p:spPr>
      </p:pic>
    </p:spTree>
    <p:extLst>
      <p:ext uri="{BB962C8B-B14F-4D97-AF65-F5344CB8AC3E}">
        <p14:creationId xmlns:p14="http://schemas.microsoft.com/office/powerpoint/2010/main" val="2104109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0276"/>
          </a:xfrm>
        </p:spPr>
        <p:txBody>
          <a:bodyPr/>
          <a:lstStyle/>
          <a:p>
            <a:r>
              <a:rPr lang="en-US" dirty="0" smtClean="0"/>
              <a:t>Fill hole, plant 2” higher than grade</a:t>
            </a:r>
            <a:endParaRPr lang="en-US" dirty="0"/>
          </a:p>
        </p:txBody>
      </p:sp>
      <p:pic>
        <p:nvPicPr>
          <p:cNvPr id="4" name="Content Placeholder 3" descr="IMG_3545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0" t="13336" r="-17820" b="13336"/>
          <a:stretch/>
        </p:blipFill>
        <p:spPr>
          <a:xfrm rot="5400000">
            <a:off x="457199" y="306673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05974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1451"/>
          </a:xfrm>
        </p:spPr>
        <p:txBody>
          <a:bodyPr/>
          <a:lstStyle/>
          <a:p>
            <a:r>
              <a:rPr lang="en-US" dirty="0" smtClean="0"/>
              <a:t>Fertilize and Compost</a:t>
            </a:r>
            <a:endParaRPr lang="en-US" dirty="0"/>
          </a:p>
        </p:txBody>
      </p:sp>
      <p:pic>
        <p:nvPicPr>
          <p:cNvPr id="4" name="Content Placeholder 3" descr="IMG_3546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0" t="11644" b="13336"/>
          <a:stretch/>
        </p:blipFill>
        <p:spPr>
          <a:xfrm rot="5400000">
            <a:off x="1198275" y="2236833"/>
            <a:ext cx="6851892" cy="4630405"/>
          </a:xfrm>
        </p:spPr>
      </p:pic>
    </p:spTree>
    <p:extLst>
      <p:ext uri="{BB962C8B-B14F-4D97-AF65-F5344CB8AC3E}">
        <p14:creationId xmlns:p14="http://schemas.microsoft.com/office/powerpoint/2010/main" val="3215375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907</Words>
  <Application>Microsoft Macintosh PowerPoint</Application>
  <PresentationFormat>On-screen Show (4:3)</PresentationFormat>
  <Paragraphs>129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Planting a Bare Root</vt:lpstr>
      <vt:lpstr>Deer Protection Apple, 6’, 12 gauge wire with 3  T posts</vt:lpstr>
      <vt:lpstr>Gopher basket, protection</vt:lpstr>
      <vt:lpstr>Choose healthy root system, undamaged</vt:lpstr>
      <vt:lpstr>Dig hole, size of gopher basket</vt:lpstr>
      <vt:lpstr>Use gopher basket, 15 gallon galvanized preferred</vt:lpstr>
      <vt:lpstr>Plant, with graft scar facing northeast, </vt:lpstr>
      <vt:lpstr>Fill hole, plant 2” higher than grade</vt:lpstr>
      <vt:lpstr>Fertilize and Compost</vt:lpstr>
      <vt:lpstr>Flood area inside berm with water, 2x</vt:lpstr>
      <vt:lpstr>Prune leader and side branches</vt:lpstr>
      <vt:lpstr>Label with a metal tag!</vt:lpstr>
      <vt:lpstr>Low chill varieties (climate change)</vt:lpstr>
      <vt:lpstr>Adapting to Climate Change</vt:lpstr>
      <vt:lpstr>Relative sizes- rootstocks (climate change)</vt:lpstr>
      <vt:lpstr>Goldrush, showing prominent lenticels</vt:lpstr>
      <vt:lpstr>Goldrush Apple 1972, Purdue, Gold Delicious x Coop 17</vt:lpstr>
      <vt:lpstr>PowerPoint Presentation</vt:lpstr>
      <vt:lpstr>Goldrush, with damage from  sunburn</vt:lpstr>
      <vt:lpstr>Sansa</vt:lpstr>
      <vt:lpstr>Sansa 1961, New Zealand (via Japan) , Gala x Akane</vt:lpstr>
      <vt:lpstr>Gala (original striped)</vt:lpstr>
      <vt:lpstr>Gala</vt:lpstr>
      <vt:lpstr>Early Fuji (September Wonder)</vt:lpstr>
      <vt:lpstr>Early Fuji (September Wonder) 1997, C&amp;O (sport of Fuji)</vt:lpstr>
      <vt:lpstr>Empire</vt:lpstr>
      <vt:lpstr>Empire 1966, Geneva, Red Delicious x McIntosh</vt:lpstr>
      <vt:lpstr>Crimson Topaz</vt:lpstr>
      <vt:lpstr> Crimson Topaz 1990s, Institute of Experimental Botany, Czech Republic, Vanda x Ruben</vt:lpstr>
      <vt:lpstr>Crimson Crisp</vt:lpstr>
      <vt:lpstr>Crimson Crisp</vt:lpstr>
      <vt:lpstr>Winecrisp</vt:lpstr>
      <vt:lpstr>Winecrisp 1989, University of Illinois (=Coop 31) Cox x Jonathan x M. floribunda x misc.</vt:lpstr>
      <vt:lpstr>Enterprise</vt:lpstr>
      <vt:lpstr>Enterprise 1994, Purdue (=Coop 30) Mac x RD x Rome x Malus floribunda</vt:lpstr>
      <vt:lpstr>Hauer</vt:lpstr>
      <vt:lpstr>Hauer 1890-ish,chance seedling in Aptos, CA ?Cox Orange Pippin x ?Yellow Bellflower</vt:lpstr>
      <vt:lpstr>Honeycrisp 1991, Univ. of Minnesota, Macoun x Honeygold</vt:lpstr>
      <vt:lpstr>Fireblight exudate on Apple</vt:lpstr>
      <vt:lpstr>Black Beauty Mulberry</vt:lpstr>
      <vt:lpstr>Fuyu Persimmon (non-astringent)</vt:lpstr>
      <vt:lpstr>Citrus pruning-before</vt:lpstr>
      <vt:lpstr>Citrus pruning-after</vt:lpstr>
      <vt:lpstr>Persimmon, before pruning</vt:lpstr>
      <vt:lpstr>Persimmon, after pruning</vt:lpstr>
      <vt:lpstr>Grafted persimmon, before pruning</vt:lpstr>
      <vt:lpstr>Grafted persimmon, after pruning</vt:lpstr>
      <vt:lpstr>Pear, before pruning</vt:lpstr>
      <vt:lpstr>Pear, after pruning</vt:lpstr>
      <vt:lpstr>Fireblight on pear</vt:lpstr>
      <vt:lpstr>Kiwi, before pruning</vt:lpstr>
      <vt:lpstr>Kiwi, after pruning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Zea Sonnabend</dc:creator>
  <cp:lastModifiedBy>Zea Sonnabend</cp:lastModifiedBy>
  <cp:revision>50</cp:revision>
  <dcterms:created xsi:type="dcterms:W3CDTF">2018-01-20T18:06:41Z</dcterms:created>
  <dcterms:modified xsi:type="dcterms:W3CDTF">2020-02-01T17:33:39Z</dcterms:modified>
</cp:coreProperties>
</file>