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D8503-BE59-4C93-A10A-5431C6A924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EADD-FFB3-4B6F-8553-AB653C706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7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For REC Directors, UCCE County Directors, SI Leaders, Statewide Program Directors Prepared by the UC ANR COVID 19 Task Force</a:t>
            </a:r>
          </a:p>
          <a:p>
            <a:endParaRPr lang="en-US" dirty="0" smtClean="0"/>
          </a:p>
          <a:p>
            <a:r>
              <a:rPr lang="en-US" sz="1200" dirty="0" smtClean="0"/>
              <a:t>(with the exception of designated on-site staff/academics).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1957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480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056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101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If an employee has physical limitations in transporting equipment, they should notify their Director who will work to make accommodations.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6197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094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5752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If an employee has physical limitations in transporting equipment, they should notify their Director who will work to make accommodations.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8999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Ergonomics:</a:t>
            </a:r>
            <a:br>
              <a:rPr lang="en-US" sz="1200" dirty="0" smtClean="0"/>
            </a:br>
            <a:r>
              <a:rPr lang="en-US" sz="1200" dirty="0" smtClean="0"/>
              <a:t>When working and computing from home it is important to create a good ergonomic set-up. Follow the</a:t>
            </a:r>
            <a:br>
              <a:rPr lang="en-US" sz="1200" dirty="0" smtClean="0"/>
            </a:br>
            <a:r>
              <a:rPr lang="en-US" sz="1200" dirty="0" smtClean="0"/>
              <a:t>tips below to get started.</a:t>
            </a:r>
          </a:p>
          <a:p>
            <a:r>
              <a:rPr lang="en-US" sz="1200" dirty="0" smtClean="0"/>
              <a:t>• Please take the online training and assessment “Ergonomics for Computer Users” through the UC</a:t>
            </a:r>
            <a:br>
              <a:rPr lang="en-US" sz="1200" dirty="0" smtClean="0"/>
            </a:br>
            <a:r>
              <a:rPr lang="en-US" sz="1200" dirty="0" smtClean="0"/>
              <a:t>Learning at this link: http://safety.ucanr.edu/Programs/Ergonomics/Ergonomic_Assessment/</a:t>
            </a:r>
            <a:br>
              <a:rPr lang="en-US" sz="1200" dirty="0" smtClean="0"/>
            </a:br>
            <a:r>
              <a:rPr lang="en-US" sz="1200" dirty="0" smtClean="0"/>
              <a:t>• If you do not have a good computer set up at home or only a laptop, please consider taking</a:t>
            </a:r>
            <a:br>
              <a:rPr lang="en-US" sz="1200" dirty="0" smtClean="0"/>
            </a:br>
            <a:r>
              <a:rPr lang="en-US" sz="1200" dirty="0" smtClean="0"/>
              <a:t>your keyboard, mouse, and monitor home.</a:t>
            </a:r>
            <a:br>
              <a:rPr lang="en-US" sz="1200" dirty="0" smtClean="0"/>
            </a:br>
            <a:r>
              <a:rPr lang="en-US" sz="1200" dirty="0" smtClean="0"/>
              <a:t>• This article will help you select a desk and chair to work safely at home. Safety Note</a:t>
            </a:r>
            <a:br>
              <a:rPr lang="en-US" sz="1200" dirty="0" smtClean="0"/>
            </a:br>
            <a:r>
              <a:rPr lang="en-US" sz="1200" dirty="0" smtClean="0"/>
              <a:t>#155 Home Office Safety: https://ucanr.edu/sites/safety/files/1404.pdf</a:t>
            </a:r>
            <a:br>
              <a:rPr lang="en-US" sz="1200" dirty="0" smtClean="0"/>
            </a:br>
            <a:r>
              <a:rPr lang="en-US" sz="1200" dirty="0" smtClean="0"/>
              <a:t>• Please view this link https://safetyservices.ucdavis.edu/article/what-good-posture and verify</a:t>
            </a:r>
            <a:br>
              <a:rPr lang="en-US" sz="1200" dirty="0" smtClean="0"/>
            </a:br>
            <a:r>
              <a:rPr lang="en-US" sz="1200" dirty="0" smtClean="0"/>
              <a:t>your posture is ergonomically correct. Remember to think about and adjust you posture or computer</a:t>
            </a:r>
            <a:br>
              <a:rPr lang="en-US" sz="1200" dirty="0" smtClean="0"/>
            </a:br>
            <a:r>
              <a:rPr lang="en-US" sz="1200" dirty="0" smtClean="0"/>
              <a:t>set-up regularly.</a:t>
            </a:r>
            <a:br>
              <a:rPr lang="en-US" sz="1200" dirty="0" smtClean="0"/>
            </a:br>
            <a:r>
              <a:rPr lang="en-US" sz="1200" dirty="0" smtClean="0"/>
              <a:t>• Take a look at this link https://safetyservices.ucdavis.edu/article/technology-tips-tricks-</a:t>
            </a:r>
            <a:br>
              <a:rPr lang="en-US" sz="1200" dirty="0" smtClean="0"/>
            </a:br>
            <a:r>
              <a:rPr lang="en-US" sz="1200" dirty="0" smtClean="0"/>
              <a:t>reduce-ergonomic-risk and find out about technology tips and tricks to improve ergonomics at your</a:t>
            </a:r>
            <a:br>
              <a:rPr lang="en-US" sz="1200" dirty="0" smtClean="0"/>
            </a:br>
            <a:r>
              <a:rPr lang="en-US" sz="1200" dirty="0" smtClean="0"/>
              <a:t>workplace or home.</a:t>
            </a:r>
            <a:br>
              <a:rPr lang="en-US" sz="1200" dirty="0" smtClean="0"/>
            </a:br>
            <a:r>
              <a:rPr lang="en-US" sz="1200" dirty="0" smtClean="0"/>
              <a:t>• Remember to MOVE around every 20 minutes or so, take a two minute break. Get up, walk around,</a:t>
            </a:r>
            <a:br>
              <a:rPr lang="en-US" sz="1200" dirty="0" smtClean="0"/>
            </a:br>
            <a:r>
              <a:rPr lang="en-US" sz="1200" dirty="0" smtClean="0"/>
              <a:t>look at something else other that your monitor.</a:t>
            </a:r>
          </a:p>
          <a:p>
            <a:r>
              <a:rPr lang="en-US" sz="1200" dirty="0" smtClean="0"/>
              <a:t>If you have any questions about or need help with your home computer set-up, please contact me at:</a:t>
            </a:r>
            <a:br>
              <a:rPr lang="en-US" sz="1200" dirty="0" smtClean="0"/>
            </a:br>
            <a:r>
              <a:rPr lang="en-US" sz="1200" dirty="0" smtClean="0"/>
              <a:t>daritz@ucanr.edu.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6760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511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123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3888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1924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3466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6CD02-A9B5-4B5A-9273-E7C0B0104C4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52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464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925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Aprons and bags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710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Aprons and bags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1520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4069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216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6CD02-A9B5-4B5A-9273-E7C0B0104C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14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940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406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732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06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677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11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45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70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9" cy="767528"/>
          </a:xfrm>
          <a:noFill/>
        </p:spPr>
        <p:txBody>
          <a:bodyPr>
            <a:normAutofit/>
          </a:bodyPr>
          <a:lstStyle>
            <a:lvl1pPr>
              <a:defRPr sz="2625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4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F73FED7-363F-AD49-8A46-4008D1CB88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3258CA4-F97B-7E46-83E6-F3EA719B12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0BE886-EA4E-8B44-AAD6-56F511CD375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349067" y="5985086"/>
            <a:ext cx="4233333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71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edu/covid19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ucop.zoom.us/j/9083460196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canr.edu/sites/safety/files/1404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jpeg"/><Relationship Id="rId4" Type="http://schemas.openxmlformats.org/officeDocument/2006/relationships/hyperlink" Target="http://safety.ucanr.edu/Programs/Ergonomics/Ergonomic_Assessmen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aoatman@ucanr.edu" TargetMode="External"/><Relationship Id="rId2" Type="http://schemas.openxmlformats.org/officeDocument/2006/relationships/hyperlink" Target="http://ucanr.edu/covid19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jpeg"/><Relationship Id="rId4" Type="http://schemas.openxmlformats.org/officeDocument/2006/relationships/hyperlink" Target="mailto:jsafox@ucanr.edu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ucanr.edu/sites/EFNEP_CA/files/300027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ucdavis.edu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cns.ucdavis.edu/resources/webinars" TargetMode="External"/><Relationship Id="rId4" Type="http://schemas.openxmlformats.org/officeDocument/2006/relationships/hyperlink" Target="https://www.citiprogram.org/index.cfm?pageID=14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khpanarella@ucanr.edu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UCCE Nutrition Education Programs</a:t>
            </a:r>
            <a:br>
              <a:rPr lang="en-US" sz="3600" dirty="0" smtClean="0"/>
            </a:br>
            <a:r>
              <a:rPr lang="en-US" sz="3600" dirty="0" smtClean="0"/>
              <a:t>Coronavirus </a:t>
            </a:r>
            <a:r>
              <a:rPr lang="en-US" sz="3600" dirty="0"/>
              <a:t>Update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04915" y="2344579"/>
            <a:ext cx="7448685" cy="4107207"/>
          </a:xfrm>
        </p:spPr>
        <p:txBody>
          <a:bodyPr>
            <a:normAutofit/>
          </a:bodyPr>
          <a:lstStyle/>
          <a:p>
            <a:r>
              <a:rPr lang="en-US" sz="2800" dirty="0"/>
              <a:t>Communication and Resources</a:t>
            </a:r>
          </a:p>
          <a:p>
            <a:r>
              <a:rPr lang="en-US" sz="2800" dirty="0"/>
              <a:t>Telecommute </a:t>
            </a:r>
            <a:r>
              <a:rPr lang="en-US" sz="2800" dirty="0"/>
              <a:t>and Limited On-Site Operations Transition </a:t>
            </a:r>
            <a:r>
              <a:rPr lang="en-US" sz="2800" dirty="0"/>
              <a:t>Plan and Timeline</a:t>
            </a:r>
          </a:p>
          <a:p>
            <a:r>
              <a:rPr lang="en-US" sz="2800" dirty="0"/>
              <a:t>Meetings, Events and </a:t>
            </a:r>
            <a:r>
              <a:rPr lang="en-US" sz="2800" dirty="0"/>
              <a:t>Gatherings</a:t>
            </a:r>
          </a:p>
          <a:p>
            <a:r>
              <a:rPr lang="en-US" sz="2800" dirty="0"/>
              <a:t>Equipping Staff to Work Remotely</a:t>
            </a:r>
          </a:p>
          <a:p>
            <a:pPr lvl="1"/>
            <a:r>
              <a:rPr lang="en-US" sz="2400" dirty="0"/>
              <a:t>Communication, IT Assistance, Telecommuting Activities for EFNEP Staff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2085907" y="1530186"/>
            <a:ext cx="7886700" cy="814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latin typeface="Calibri"/>
              </a:rPr>
              <a:t>The next few slides will cover:</a:t>
            </a:r>
            <a:endParaRPr lang="en-US" sz="3600" dirty="0"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2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9361" y="2422358"/>
            <a:ext cx="7981568" cy="389823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800" dirty="0"/>
              <a:t>Staff are encouraged to work with community partners to decide the best strategy for completing existing lesson series.</a:t>
            </a:r>
          </a:p>
          <a:p>
            <a:pPr>
              <a:buFontTx/>
              <a:buChar char="-"/>
            </a:pPr>
            <a:r>
              <a:rPr lang="en-US" sz="2800" dirty="0"/>
              <a:t>Postpone, reschedule, provide online/ video chat (i.e. Zoom) options and/or make-up lessons to adult participants nearing the end of a series.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150889" y="1822108"/>
            <a:ext cx="7886700" cy="6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prstClr val="black"/>
                </a:solidFill>
                <a:latin typeface="Calibri"/>
              </a:rPr>
              <a:t>Nutrition Class Series Guidance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5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902" y="1764632"/>
            <a:ext cx="7796675" cy="405865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600" dirty="0"/>
              <a:t>Classes may also be transitioned to the </a:t>
            </a:r>
            <a:r>
              <a:rPr lang="en-US" sz="2600" i="1" dirty="0"/>
              <a:t>UCCE Connects to You! </a:t>
            </a:r>
            <a:r>
              <a:rPr lang="en-US" sz="2600" dirty="0"/>
              <a:t>m</a:t>
            </a:r>
            <a:r>
              <a:rPr lang="en-US" sz="2600" dirty="0"/>
              <a:t>odel, ZOOM or a similar online platform such as Skype or Facebook </a:t>
            </a:r>
          </a:p>
          <a:p>
            <a:pPr lvl="1">
              <a:buFontTx/>
              <a:buChar char="-"/>
            </a:pPr>
            <a:r>
              <a:rPr lang="en-US" sz="2400" dirty="0"/>
              <a:t>EFNEP: See guidance developed by Kentucky EFNEP posted in the </a:t>
            </a:r>
            <a:r>
              <a:rPr lang="en-US" sz="2400" i="1" dirty="0"/>
              <a:t>documents</a:t>
            </a:r>
            <a:r>
              <a:rPr lang="en-US" sz="2400" dirty="0"/>
              <a:t> section of </a:t>
            </a:r>
            <a:r>
              <a:rPr lang="en-US" sz="2400" dirty="0"/>
              <a:t>Collaborative Tools </a:t>
            </a:r>
            <a:r>
              <a:rPr lang="en-US" sz="2400" dirty="0"/>
              <a:t> </a:t>
            </a:r>
            <a:endParaRPr lang="en-US" sz="2000" dirty="0"/>
          </a:p>
          <a:p>
            <a:pPr>
              <a:buFontTx/>
              <a:buChar char="-"/>
            </a:pPr>
            <a:r>
              <a:rPr lang="en-US" sz="2600" dirty="0"/>
              <a:t>For all: Be creative. This is an opportunity to try new things!</a:t>
            </a:r>
          </a:p>
          <a:p>
            <a:pPr>
              <a:buFontTx/>
              <a:buChar char="-"/>
            </a:pPr>
            <a:r>
              <a:rPr lang="en-US" sz="2600" dirty="0"/>
              <a:t>Share successes, challenges and locally developed protocol/procedures with the State Office</a:t>
            </a:r>
          </a:p>
          <a:p>
            <a:pPr lvl="1">
              <a:buFontTx/>
              <a:buChar char="-"/>
            </a:pPr>
            <a:r>
              <a:rPr lang="en-US" sz="2400" dirty="0"/>
              <a:t>Each state is being asked to report strategies nationally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County Directors and program staff will need to communicate with their </a:t>
            </a:r>
            <a:r>
              <a:rPr lang="en-US" sz="2800" dirty="0"/>
              <a:t>participants </a:t>
            </a:r>
            <a:r>
              <a:rPr lang="en-US" sz="2800" dirty="0"/>
              <a:t>and volunteer leaders about this guidance and the need to </a:t>
            </a:r>
            <a:r>
              <a:rPr lang="en-US" sz="2800" u="sng" dirty="0"/>
              <a:t>pause in-person programs for the next few weeks in support of state and national efforts to employ social distancing in our communities</a:t>
            </a:r>
            <a:r>
              <a:rPr lang="en-US" sz="2800" dirty="0"/>
              <a:t>.</a:t>
            </a:r>
            <a:endParaRPr lang="en-US" sz="28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800" dirty="0"/>
              <a:t>For program activity being conducted as part of an agreement (MOU) with a partner agency, inform the partner of the UC ANR directive to restrict in-person activities.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6233531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1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In addition, UC guidance further extends the date of this directive to April 30 for UC-hosted in-person meetings or events of </a:t>
            </a:r>
            <a:r>
              <a:rPr lang="en-US" sz="2800" dirty="0"/>
              <a:t>10 </a:t>
            </a:r>
            <a:r>
              <a:rPr lang="en-US" sz="2800" dirty="0"/>
              <a:t>participants or more. </a:t>
            </a:r>
            <a:r>
              <a:rPr lang="en-US" sz="2800" dirty="0"/>
              <a:t>This is based on the more restrictive California guidance.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800" dirty="0"/>
              <a:t>Note </a:t>
            </a:r>
            <a:r>
              <a:rPr lang="en-US" sz="2800" dirty="0"/>
              <a:t>that </a:t>
            </a:r>
            <a:r>
              <a:rPr lang="en-US" sz="2800" dirty="0"/>
              <a:t>dates </a:t>
            </a:r>
            <a:r>
              <a:rPr lang="en-US" sz="2800" dirty="0"/>
              <a:t>may be extended. If your county mandates more restrictive guidelines, you must follow your county’s directive.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37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We recognize that this requirement to cancel programs and meetings may result in cancelation of some contracts for meeting space, activities, hotels, etc. </a:t>
            </a:r>
            <a:endParaRPr lang="en-US" sz="280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800" dirty="0"/>
              <a:t>This </a:t>
            </a:r>
            <a:r>
              <a:rPr lang="en-US" sz="2800" dirty="0"/>
              <a:t>may also affect contract agreements with community partners. </a:t>
            </a:r>
            <a:r>
              <a:rPr lang="en-US" sz="2800" dirty="0"/>
              <a:t>Please </a:t>
            </a:r>
            <a:r>
              <a:rPr lang="en-US" sz="2800" dirty="0"/>
              <a:t>notify </a:t>
            </a:r>
            <a:r>
              <a:rPr lang="en-US" sz="2800" b="1" dirty="0"/>
              <a:t>Katie Panarella </a:t>
            </a:r>
            <a:r>
              <a:rPr lang="en-US" sz="2800" dirty="0"/>
              <a:t>if </a:t>
            </a:r>
            <a:r>
              <a:rPr lang="en-US" sz="2800" dirty="0"/>
              <a:t>you need assistance resolving issues or communicating with partnering agencies.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94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Equipping </a:t>
            </a:r>
            <a:r>
              <a:rPr lang="en-US" dirty="0"/>
              <a:t>Staff to Work Remotely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In order to facilitate effective telecommuting, </a:t>
            </a:r>
            <a:r>
              <a:rPr lang="en-US" sz="2200" dirty="0"/>
              <a:t>staff may take work </a:t>
            </a:r>
            <a:r>
              <a:rPr lang="en-US" sz="2200" dirty="0"/>
              <a:t>equipment home during this </a:t>
            </a:r>
            <a:r>
              <a:rPr lang="en-US" sz="2200" i="1" dirty="0"/>
              <a:t>work-from-home</a:t>
            </a:r>
            <a:r>
              <a:rPr lang="en-US" sz="2200" dirty="0"/>
              <a:t> period </a:t>
            </a:r>
            <a:r>
              <a:rPr lang="en-US" sz="2200" u="sng" dirty="0"/>
              <a:t>if needed to fulfill job duties</a:t>
            </a:r>
            <a:r>
              <a:rPr lang="en-US" sz="2200" dirty="0"/>
              <a:t> (for example, monitor, docking station, keyboard, mouse, headset, webcam, desktop computer</a:t>
            </a:r>
            <a:r>
              <a:rPr lang="en-US" sz="2200" dirty="0"/>
              <a:t>).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200" dirty="0"/>
              <a:t>Those </a:t>
            </a:r>
            <a:r>
              <a:rPr lang="en-US" sz="2200" dirty="0"/>
              <a:t>working on county office equipment and/or networks will need to consult with the responsible county officials before taking any equipment home. </a:t>
            </a:r>
            <a:endParaRPr lang="en-US" sz="22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200" dirty="0"/>
              <a:t>Advisors and Supervisors </a:t>
            </a:r>
            <a:r>
              <a:rPr lang="en-US" sz="2200" dirty="0"/>
              <a:t>must </a:t>
            </a:r>
            <a:r>
              <a:rPr lang="en-US" sz="2200" u="sng" dirty="0"/>
              <a:t>approve</a:t>
            </a:r>
            <a:r>
              <a:rPr lang="en-US" sz="2200" dirty="0"/>
              <a:t> and </a:t>
            </a:r>
            <a:r>
              <a:rPr lang="en-US" sz="2200" u="sng" dirty="0"/>
              <a:t>track</a:t>
            </a:r>
            <a:r>
              <a:rPr lang="en-US" sz="2200" dirty="0"/>
              <a:t> any equipment taken </a:t>
            </a:r>
            <a:r>
              <a:rPr lang="en-US" sz="2200" dirty="0"/>
              <a:t>home – </a:t>
            </a:r>
            <a:r>
              <a:rPr lang="en-US" sz="2200" b="1" dirty="0"/>
              <a:t>This is a great time to update the EFNEP computer and equipment inventory tracking spreadsheet.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05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Equipping </a:t>
            </a:r>
            <a:r>
              <a:rPr lang="en-US" dirty="0"/>
              <a:t>Staff to Work Remotely </a:t>
            </a:r>
            <a:r>
              <a:rPr lang="en-US" dirty="0" smtClean="0"/>
              <a:t>- Communications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Each </a:t>
            </a:r>
            <a:r>
              <a:rPr lang="en-US" sz="2200" dirty="0"/>
              <a:t>location </a:t>
            </a:r>
            <a:r>
              <a:rPr lang="en-US" sz="2200" dirty="0"/>
              <a:t>should develop and distribute </a:t>
            </a:r>
            <a:r>
              <a:rPr lang="en-US" sz="2200" b="1" dirty="0"/>
              <a:t>an Employee &amp; Key Stakeholder/Volunteer Contact List </a:t>
            </a:r>
            <a:r>
              <a:rPr lang="en-US" sz="2200" dirty="0"/>
              <a:t>with phone numbers and email addresses.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200" dirty="0"/>
              <a:t>It </a:t>
            </a:r>
            <a:r>
              <a:rPr lang="en-US" sz="2200" dirty="0"/>
              <a:t>is important that program volunteers and participants feel connected during this time. Ensure that they have contact information and be sure to keep them informed of all status/scheduling changes. </a:t>
            </a:r>
            <a:endParaRPr lang="en-US" sz="2200" dirty="0"/>
          </a:p>
          <a:p>
            <a:pPr marL="0" indent="0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sz="2200" i="1" dirty="0"/>
              <a:t>Supervisors </a:t>
            </a:r>
            <a:r>
              <a:rPr lang="en-US" sz="2200" i="1" dirty="0"/>
              <a:t>and employees are expected to work normal UC ANR business hours (or business hours previously established by each location) and regular email and/or phone contact is expected</a:t>
            </a:r>
            <a:r>
              <a:rPr lang="en-US" sz="2200" i="1" dirty="0"/>
              <a:t>.</a:t>
            </a:r>
            <a:endParaRPr lang="en-US" sz="2200" i="1" dirty="0"/>
          </a:p>
          <a:p>
            <a:pPr marL="0" indent="0" algn="ctr">
              <a:buNone/>
            </a:pPr>
            <a:endParaRPr lang="en-US" sz="20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6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Equipping </a:t>
            </a:r>
            <a:r>
              <a:rPr lang="en-US" dirty="0"/>
              <a:t>Staff to Work Remotely </a:t>
            </a:r>
            <a:r>
              <a:rPr lang="en-US" dirty="0" smtClean="0"/>
              <a:t>- Communications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Updates will be posted regularly at </a:t>
            </a:r>
            <a:r>
              <a:rPr lang="en-US" sz="2200" dirty="0">
                <a:hlinkClick r:id="rId3"/>
              </a:rPr>
              <a:t>http://ucanr.edu/covid19</a:t>
            </a:r>
            <a:r>
              <a:rPr lang="en-US" sz="2200" dirty="0"/>
              <a:t>. All </a:t>
            </a:r>
            <a:r>
              <a:rPr lang="en-US" sz="2200" dirty="0"/>
              <a:t>staff should frequently check this site for the most up to date information; it will show our “work status” and will be updated as the status changes. Communication will also be sent weekly via ANR Update or more frequently as needed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200" dirty="0"/>
              <a:t>Official Back to Work Protocols are being developed. However, unless otherwise informed, we are all expected to return to our regular work locations on </a:t>
            </a:r>
            <a:r>
              <a:rPr lang="en-US" sz="2200" b="1" dirty="0"/>
              <a:t>Tuesday, April 7th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Formal </a:t>
            </a:r>
            <a:r>
              <a:rPr lang="en-US" sz="2000" i="1" dirty="0"/>
              <a:t>communication regarding return to work will be sent to all employees by their Directors and via ANR Update by COB on Friday, 4/3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4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Equipping </a:t>
            </a:r>
            <a:r>
              <a:rPr lang="en-US" dirty="0"/>
              <a:t>Staff to Work Remotely </a:t>
            </a:r>
            <a:r>
              <a:rPr lang="en-US" dirty="0" smtClean="0"/>
              <a:t>– IT Assistance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UC ANR IT Services Zoom Hotline </a:t>
            </a:r>
          </a:p>
          <a:p>
            <a:pPr marL="0" indent="0">
              <a:buNone/>
            </a:pPr>
            <a:r>
              <a:rPr lang="en-US" sz="2800" dirty="0"/>
              <a:t>For </a:t>
            </a:r>
            <a:r>
              <a:rPr lang="en-US" sz="2800" dirty="0"/>
              <a:t>support, an on-going Zoom meeting will be running during business hours (8 a.m.-5 p.m.) 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Phone</a:t>
            </a:r>
            <a:r>
              <a:rPr lang="en-US" sz="2800" dirty="0"/>
              <a:t>: 669 900 6833 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Meeting </a:t>
            </a:r>
            <a:r>
              <a:rPr lang="en-US" sz="2800" dirty="0"/>
              <a:t>ID: 908 346 0196 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</a:t>
            </a:r>
            <a:r>
              <a:rPr lang="en-US" sz="2800" dirty="0">
                <a:hlinkClick r:id="rId3"/>
              </a:rPr>
              <a:t>UCOP.zoom.us/j/9083460196</a:t>
            </a:r>
            <a:endParaRPr lang="en-US" sz="2800" dirty="0"/>
          </a:p>
          <a:p>
            <a:pPr marL="0" indent="0">
              <a:buNone/>
            </a:pPr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81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Equipping Staff to Work Remotely </a:t>
            </a:r>
            <a:r>
              <a:rPr lang="en-US" dirty="0" smtClean="0"/>
              <a:t>- Activities for </a:t>
            </a:r>
            <a:br>
              <a:rPr lang="en-US" dirty="0" smtClean="0"/>
            </a:br>
            <a:r>
              <a:rPr lang="en-US" dirty="0" smtClean="0"/>
              <a:t>Telecommuting Staff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Encourage </a:t>
            </a:r>
            <a:r>
              <a:rPr lang="en-US" sz="2400" b="1" dirty="0"/>
              <a:t>Ergonomics: </a:t>
            </a:r>
            <a:r>
              <a:rPr lang="en-US" sz="2400" dirty="0"/>
              <a:t>#155 Home Office Safety: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>
                <a:hlinkClick r:id="rId3"/>
              </a:rPr>
              <a:t>ucanr.edu/sites/safety/files/1404.pdf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Please take the online training and assessment “Ergonomics for Computer Users” through the UC</a:t>
            </a:r>
            <a:br>
              <a:rPr lang="en-US" sz="2400" dirty="0"/>
            </a:br>
            <a:r>
              <a:rPr lang="en-US" sz="2400" dirty="0"/>
              <a:t>Learning at this link: </a:t>
            </a:r>
            <a:r>
              <a:rPr lang="en-US" sz="2400" dirty="0">
                <a:hlinkClick r:id="rId4"/>
              </a:rPr>
              <a:t>http://safety.ucanr.edu/Programs/Ergonomics/Ergonomic_Assessment</a:t>
            </a:r>
            <a:r>
              <a:rPr lang="en-US" sz="2400" dirty="0">
                <a:hlinkClick r:id="rId4"/>
              </a:rPr>
              <a:t>/</a:t>
            </a:r>
            <a:endParaRPr lang="en-US" sz="24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Remember to MOVE around every 20 minutes or so, take a two minute break. Get up, walk around</a:t>
            </a:r>
            <a:r>
              <a:rPr lang="en-US" sz="2400" dirty="0"/>
              <a:t>, look </a:t>
            </a:r>
            <a:r>
              <a:rPr lang="en-US" sz="2400" dirty="0"/>
              <a:t>at something else other that your monitor.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51" y="6233531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25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</a:t>
            </a:r>
            <a:r>
              <a:rPr lang="en-US" dirty="0"/>
              <a:t>and Resources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763742"/>
            <a:ext cx="7886700" cy="4581302"/>
          </a:xfrm>
        </p:spPr>
        <p:txBody>
          <a:bodyPr>
            <a:normAutofit fontScale="77500" lnSpcReduction="20000"/>
          </a:bodyPr>
          <a:lstStyle/>
          <a:p>
            <a:r>
              <a:rPr lang="en-US" sz="4400" dirty="0"/>
              <a:t>An ANR Emergency Communication Group has been formed to provide updates and guidance on COVID response </a:t>
            </a:r>
            <a:endParaRPr lang="en-US" sz="44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4400" dirty="0"/>
              <a:t>Information will be shared on this website: </a:t>
            </a:r>
            <a:r>
              <a:rPr lang="en-US" sz="4400" dirty="0">
                <a:hlinkClick r:id="rId2"/>
              </a:rPr>
              <a:t>http://</a:t>
            </a:r>
            <a:r>
              <a:rPr lang="en-US" sz="4400" dirty="0">
                <a:hlinkClick r:id="rId2"/>
              </a:rPr>
              <a:t>ucanr.edu/covid19</a:t>
            </a:r>
            <a:endParaRPr lang="en-US" sz="44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4400" dirty="0"/>
              <a:t>For questions/assistance, contact: </a:t>
            </a:r>
          </a:p>
          <a:p>
            <a:pPr indent="0">
              <a:buNone/>
            </a:pPr>
            <a:r>
              <a:rPr lang="en-US" sz="3100" dirty="0"/>
              <a:t>Brian Oatman (</a:t>
            </a:r>
            <a:r>
              <a:rPr lang="en-US" sz="3100" dirty="0">
                <a:hlinkClick r:id="rId3"/>
              </a:rPr>
              <a:t>baoatman@ucanr.edu</a:t>
            </a:r>
            <a:r>
              <a:rPr lang="en-US" sz="3100" dirty="0"/>
              <a:t>) </a:t>
            </a:r>
            <a:r>
              <a:rPr lang="en-US" sz="3100" dirty="0"/>
              <a:t>or 530-304-2054</a:t>
            </a:r>
          </a:p>
          <a:p>
            <a:pPr indent="0">
              <a:buNone/>
            </a:pPr>
            <a:r>
              <a:rPr lang="en-US" sz="3100" dirty="0"/>
              <a:t>John Fox (</a:t>
            </a:r>
            <a:r>
              <a:rPr lang="en-US" sz="3100" dirty="0">
                <a:hlinkClick r:id="rId4"/>
              </a:rPr>
              <a:t>jsafox@ucanr.edu</a:t>
            </a:r>
            <a:r>
              <a:rPr lang="en-US" sz="3100" dirty="0"/>
              <a:t>) </a:t>
            </a:r>
            <a:r>
              <a:rPr lang="en-US" sz="3100" dirty="0"/>
              <a:t>or 530-650-6112</a:t>
            </a:r>
          </a:p>
          <a:p>
            <a:pPr marL="0" indent="0">
              <a:buNone/>
            </a:pPr>
            <a:endParaRPr lang="en-US" sz="23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8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Equipping Staff to Work Remotely - Activities for </a:t>
            </a:r>
            <a:br>
              <a:rPr lang="en-US" dirty="0"/>
            </a:br>
            <a:r>
              <a:rPr lang="en-US" dirty="0"/>
              <a:t>Telecommuting Staff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694985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All EFNEP Staff should maintain a Weekly Activity Report (WAR) with actual and projected activities in accordance with EFNEP policy.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Find best practices located on the </a:t>
            </a:r>
            <a:r>
              <a:rPr lang="en-US" sz="2800" dirty="0" err="1"/>
              <a:t>efnep</a:t>
            </a:r>
            <a:r>
              <a:rPr lang="en-US" sz="2800" dirty="0"/>
              <a:t> website under “administrative tools”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://ucanr.edu/sites/EFNEP_CA/files/300027.pdf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Equipping Staff to Work Remotely - Activities for </a:t>
            </a:r>
            <a:br>
              <a:rPr lang="en-US" dirty="0"/>
            </a:br>
            <a:r>
              <a:rPr lang="en-US" dirty="0"/>
              <a:t>Telecommuting Staff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1603" y="1445603"/>
            <a:ext cx="8828794" cy="5183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For CFHL, UC: Please </a:t>
            </a:r>
            <a:r>
              <a:rPr lang="en-US" sz="2400" dirty="0"/>
              <a:t>see email from Katie Panarella sent March 11, 2020 at 4:36pm.</a:t>
            </a:r>
          </a:p>
          <a:p>
            <a:pPr marL="0" indent="0">
              <a:buNone/>
            </a:pPr>
            <a:r>
              <a:rPr lang="en-US" sz="1800" b="1" dirty="0"/>
              <a:t>For both programs:</a:t>
            </a:r>
            <a:endParaRPr lang="en-US" sz="1800" b="1" dirty="0"/>
          </a:p>
          <a:p>
            <a:pPr lvl="0"/>
            <a:r>
              <a:rPr lang="en-US" sz="1900" dirty="0"/>
              <a:t>Data entry and quality around PEARS/</a:t>
            </a:r>
            <a:r>
              <a:rPr lang="en-US" sz="1900" dirty="0" err="1"/>
              <a:t>WebNeers</a:t>
            </a:r>
            <a:endParaRPr lang="en-US" sz="1900" dirty="0"/>
          </a:p>
          <a:p>
            <a:pPr lvl="0"/>
            <a:r>
              <a:rPr lang="en-US" sz="1900" dirty="0"/>
              <a:t>Work on </a:t>
            </a:r>
            <a:r>
              <a:rPr lang="en-US" sz="1900" dirty="0"/>
              <a:t>PEARS/ EFNEP </a:t>
            </a:r>
            <a:r>
              <a:rPr lang="en-US" sz="1900" dirty="0"/>
              <a:t>Success Stories</a:t>
            </a:r>
          </a:p>
          <a:p>
            <a:pPr lvl="0"/>
            <a:r>
              <a:rPr lang="en-US" sz="1900" dirty="0"/>
              <a:t>Professional Development – online courses and refreshers tied to your work</a:t>
            </a:r>
          </a:p>
          <a:p>
            <a:pPr lvl="0"/>
            <a:r>
              <a:rPr lang="en-US" sz="1900" dirty="0"/>
              <a:t>Organize shared drives</a:t>
            </a:r>
          </a:p>
          <a:p>
            <a:pPr lvl="0"/>
            <a:r>
              <a:rPr lang="en-US" sz="1900" dirty="0"/>
              <a:t>UC required trainings – such as Cybersecurity – can be done ahead of due date. Log in to </a:t>
            </a:r>
            <a:r>
              <a:rPr lang="en-US" sz="1900" u="sng" dirty="0">
                <a:hlinkClick r:id="rId3"/>
              </a:rPr>
              <a:t>https://lms.ucdavis.edu</a:t>
            </a:r>
            <a:r>
              <a:rPr lang="en-US" sz="1900" dirty="0"/>
              <a:t> (UCD Login required) and go to ‘Required Trainings’</a:t>
            </a:r>
          </a:p>
          <a:p>
            <a:pPr lvl="0"/>
            <a:r>
              <a:rPr lang="en-US" sz="1900" dirty="0"/>
              <a:t>Have a training you wanted to take? Logon using your Lynda.com membership via the ANR Portal</a:t>
            </a:r>
          </a:p>
          <a:p>
            <a:pPr lvl="0"/>
            <a:r>
              <a:rPr lang="en-US" sz="1900" dirty="0"/>
              <a:t>CITI Responsible Conduct for Researchers Training (RCR) for all EFNEP staff is due every 3 years: </a:t>
            </a:r>
            <a:r>
              <a:rPr lang="en-US" sz="1900" u="sng" dirty="0">
                <a:hlinkClick r:id="rId4"/>
              </a:rPr>
              <a:t>https://www.citiprogram.org/index.cfm?pageID=14</a:t>
            </a:r>
            <a:endParaRPr lang="en-US" sz="1900" dirty="0"/>
          </a:p>
          <a:p>
            <a:pPr lvl="0"/>
            <a:r>
              <a:rPr lang="en-US" sz="1900" dirty="0"/>
              <a:t>Center for Nutrition in Schools trainings: </a:t>
            </a:r>
            <a:r>
              <a:rPr lang="en-US" sz="1900" u="sng" dirty="0">
                <a:hlinkClick r:id="rId5"/>
              </a:rPr>
              <a:t>https://cns.ucdavis.edu/resources/webinars</a:t>
            </a:r>
            <a:r>
              <a:rPr lang="en-US" sz="19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5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Equipping Staff to Work Remotely - Activities for </a:t>
            </a:r>
            <a:br>
              <a:rPr lang="en-US" dirty="0"/>
            </a:br>
            <a:r>
              <a:rPr lang="en-US" dirty="0"/>
              <a:t>Telecommuting Staff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6542" y="3531675"/>
            <a:ext cx="5342366" cy="3219266"/>
          </a:xfrm>
          <a:prstGeom prst="rect">
            <a:avLst/>
          </a:prstGeom>
        </p:spPr>
      </p:pic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303290" y="1847385"/>
            <a:ext cx="8119947" cy="153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For EFNEP, Tasks can include:</a:t>
            </a:r>
          </a:p>
          <a:p>
            <a:pPr>
              <a:buFontTx/>
              <a:buChar char="-"/>
            </a:pPr>
            <a:r>
              <a:rPr lang="en-US" sz="2800" dirty="0" err="1">
                <a:solidFill>
                  <a:prstClr val="black"/>
                </a:solidFill>
                <a:latin typeface="Calibri"/>
              </a:rPr>
              <a:t>WebNEERS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data entry (About Me, About My Class, Food Trackers, FPAQ, completed Youth evaluations)</a:t>
            </a:r>
          </a:p>
        </p:txBody>
      </p:sp>
      <p:sp>
        <p:nvSpPr>
          <p:cNvPr id="4" name="Oval 3"/>
          <p:cNvSpPr/>
          <p:nvPr/>
        </p:nvSpPr>
        <p:spPr>
          <a:xfrm>
            <a:off x="6677891" y="6373091"/>
            <a:ext cx="923636" cy="3778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430984" y="6437744"/>
            <a:ext cx="1173017" cy="1385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4479994" y="6225925"/>
            <a:ext cx="988149" cy="42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ln w="0"/>
                <a:solidFill>
                  <a:srgbClr val="4F81B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New!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303290" y="3531675"/>
            <a:ext cx="2943253" cy="2841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Review guides, trainings and webinars available on the EFNEP website</a:t>
            </a:r>
          </a:p>
        </p:txBody>
      </p:sp>
    </p:spTree>
    <p:extLst>
      <p:ext uri="{BB962C8B-B14F-4D97-AF65-F5344CB8AC3E}">
        <p14:creationId xmlns:p14="http://schemas.microsoft.com/office/powerpoint/2010/main" val="91950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Equipping Staff to Work Remotely - Activities for </a:t>
            </a:r>
            <a:br>
              <a:rPr lang="en-US" dirty="0"/>
            </a:br>
            <a:r>
              <a:rPr lang="en-US" dirty="0"/>
              <a:t>Telecommuting Staff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340234" y="2225970"/>
            <a:ext cx="8119947" cy="394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Recipe Guidance and Physical Activity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Working in Rural Areas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Text Messaging with Adult Participants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Recruitment and Outreach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Creating an Emotionally Safe Space for Students to Thrive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Classroom Transitions, PA, and Brain Breaks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Recruitment and Outreach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Food Tracker Video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And more….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303289" y="1694874"/>
            <a:ext cx="8119947" cy="521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prstClr val="black"/>
                </a:solidFill>
                <a:latin typeface="Calibri"/>
              </a:rPr>
              <a:t>Trainings/Webinars Available on the EFNEP Website:</a:t>
            </a:r>
          </a:p>
        </p:txBody>
      </p:sp>
    </p:spTree>
    <p:extLst>
      <p:ext uri="{BB962C8B-B14F-4D97-AF65-F5344CB8AC3E}">
        <p14:creationId xmlns:p14="http://schemas.microsoft.com/office/powerpoint/2010/main" val="9484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Coronavirus Update</a:t>
            </a:r>
            <a:endParaRPr lang="en-US" sz="4000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 txBox="1">
            <a:spLocks/>
          </p:cNvSpPr>
          <p:nvPr/>
        </p:nvSpPr>
        <p:spPr bwMode="auto">
          <a:xfrm>
            <a:off x="2189951" y="1796474"/>
            <a:ext cx="7600595" cy="4336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3600" dirty="0"/>
              <a:t> </a:t>
            </a:r>
            <a:r>
              <a:rPr lang="en-US" sz="3600" dirty="0"/>
              <a:t>Thank you for your flexibility and commitment to your local communities!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Questions?</a:t>
            </a:r>
          </a:p>
          <a:p>
            <a:pPr marL="0" indent="0" algn="ctr">
              <a:buNone/>
            </a:pPr>
            <a:r>
              <a:rPr lang="en-US" sz="2800" dirty="0" smtClean="0"/>
              <a:t>Contact your supervisor, advisor, County Director or Katie Panarella, </a:t>
            </a:r>
            <a:r>
              <a:rPr lang="en-US" sz="2800" dirty="0" smtClean="0">
                <a:hlinkClick r:id="rId3"/>
              </a:rPr>
              <a:t>khpanarella@ucanr.edu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3647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</a:t>
            </a:r>
            <a:r>
              <a:rPr lang="en-US" dirty="0"/>
              <a:t>and Limited On-Site Operations Transition Plan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874758"/>
            <a:ext cx="7886700" cy="396983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400" dirty="0"/>
              <a:t>Starting </a:t>
            </a:r>
            <a:r>
              <a:rPr lang="en-US" sz="4400" dirty="0"/>
              <a:t>Monday March 16, all </a:t>
            </a:r>
            <a:r>
              <a:rPr lang="en-US" sz="4400" dirty="0"/>
              <a:t>UC </a:t>
            </a:r>
            <a:r>
              <a:rPr lang="en-US" sz="4400" dirty="0"/>
              <a:t>ANR locations and programs will begin moving in phases to </a:t>
            </a:r>
            <a:r>
              <a:rPr lang="en-US" sz="4400" b="1" dirty="0"/>
              <a:t>telecommuting</a:t>
            </a:r>
            <a:r>
              <a:rPr lang="en-US" sz="4400" dirty="0"/>
              <a:t> and </a:t>
            </a:r>
            <a:r>
              <a:rPr lang="en-US" sz="4400" b="1" dirty="0"/>
              <a:t>limited on-site operations </a:t>
            </a:r>
            <a:r>
              <a:rPr lang="en-US" sz="4400" dirty="0"/>
              <a:t>status with the goal of having all functions, events, activities, meetings, etc. either postponed, cancelled or moved to Zoom, and all employees working remotely by </a:t>
            </a:r>
            <a:r>
              <a:rPr lang="en-US" sz="4400" b="1" dirty="0"/>
              <a:t>Friday, March </a:t>
            </a:r>
            <a:r>
              <a:rPr lang="en-US" sz="4400" b="1" dirty="0"/>
              <a:t>20</a:t>
            </a:r>
            <a:r>
              <a:rPr lang="en-US" sz="4400" dirty="0"/>
              <a:t>.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This </a:t>
            </a:r>
            <a:r>
              <a:rPr lang="en-US" sz="4400" dirty="0"/>
              <a:t>directive also includes all volunteer-led youth or adult programming, meetings, or gatherings. </a:t>
            </a:r>
            <a:endParaRPr lang="en-US" sz="23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</a:t>
            </a:r>
            <a:r>
              <a:rPr lang="en-US" dirty="0"/>
              <a:t>and Limited On-Site Operations Transition Plan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884557"/>
            <a:ext cx="7886700" cy="449394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500" dirty="0"/>
              <a:t>This guidance will stay in effect through close of business on </a:t>
            </a:r>
            <a:r>
              <a:rPr lang="en-US" sz="4500" b="1" dirty="0"/>
              <a:t>April </a:t>
            </a:r>
            <a:r>
              <a:rPr lang="en-US" sz="4500" b="1" dirty="0"/>
              <a:t>7, </a:t>
            </a:r>
            <a:r>
              <a:rPr lang="en-US" sz="4500" b="1" dirty="0"/>
              <a:t>2020 </a:t>
            </a:r>
            <a:r>
              <a:rPr lang="en-US" sz="4500" dirty="0"/>
              <a:t>and may be extended. </a:t>
            </a:r>
            <a:endParaRPr lang="en-US" sz="4500" dirty="0"/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r>
              <a:rPr lang="en-US" sz="4500" dirty="0"/>
              <a:t>UC </a:t>
            </a:r>
            <a:r>
              <a:rPr lang="en-US" sz="4500" dirty="0"/>
              <a:t>ANR academics and staff will continue to operate on their normal business hours unless otherwise specifically stated</a:t>
            </a:r>
            <a:r>
              <a:rPr lang="en-US" sz="4500" dirty="0"/>
              <a:t>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4500" dirty="0"/>
              <a:t>The goal of this decision is to support all UC ANR employees, volunteers, and our broader communities by reducing the risk of community spread </a:t>
            </a:r>
            <a:r>
              <a:rPr lang="en-US" sz="4500" dirty="0"/>
              <a:t>through </a:t>
            </a:r>
            <a:r>
              <a:rPr lang="en-US" sz="4500" dirty="0"/>
              <a:t>minimization of face-to-face interactions, reduction in commuting and travel, and an increase in social-distancing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73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and Limited On-Site Operations Transition Plan Timeline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981" y="1598230"/>
            <a:ext cx="7844516" cy="44608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In accordance with UC guidelines, UC ANR will implement a Phased Approach to Telecommuting and Limited On-Site Operations as follows: </a:t>
            </a:r>
            <a:endParaRPr lang="en-US" sz="28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Group </a:t>
            </a:r>
            <a:r>
              <a:rPr lang="en-US" sz="2400" b="1" dirty="0"/>
              <a:t>1:</a:t>
            </a:r>
            <a:r>
              <a:rPr lang="en-US" sz="2400" dirty="0"/>
              <a:t> Staff </a:t>
            </a:r>
            <a:r>
              <a:rPr lang="en-US" sz="2400" dirty="0"/>
              <a:t>who </a:t>
            </a:r>
            <a:r>
              <a:rPr lang="en-US" sz="2400" dirty="0"/>
              <a:t>are in the CDC COVID 19 </a:t>
            </a:r>
            <a:r>
              <a:rPr lang="en-US" sz="2400" u="sng" dirty="0"/>
              <a:t>High Risk Populations</a:t>
            </a:r>
            <a:r>
              <a:rPr lang="en-US" sz="2400" dirty="0"/>
              <a:t> should work with their supervisors to transition to telecommuting as soon as possible.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Group </a:t>
            </a:r>
            <a:r>
              <a:rPr lang="en-US" sz="2400" b="1" dirty="0"/>
              <a:t>2: </a:t>
            </a:r>
            <a:r>
              <a:rPr lang="en-US" sz="2400" dirty="0"/>
              <a:t>Staff </a:t>
            </a:r>
            <a:r>
              <a:rPr lang="en-US" sz="2400" dirty="0"/>
              <a:t>who are </a:t>
            </a:r>
            <a:r>
              <a:rPr lang="en-US" sz="2400" u="sng" dirty="0"/>
              <a:t>fully equipped</a:t>
            </a:r>
            <a:r>
              <a:rPr lang="en-US" sz="2400" dirty="0"/>
              <a:t> and approved by their Director to work remotely must telecommute starting </a:t>
            </a:r>
            <a:r>
              <a:rPr lang="en-US" sz="2400" dirty="0"/>
              <a:t>today, </a:t>
            </a:r>
            <a:r>
              <a:rPr lang="en-US" sz="2400" b="1" dirty="0"/>
              <a:t>Tuesday</a:t>
            </a:r>
            <a:r>
              <a:rPr lang="en-US" sz="2400" b="1" dirty="0"/>
              <a:t>, March 17</a:t>
            </a:r>
            <a:r>
              <a:rPr lang="en-US" sz="2400" dirty="0"/>
              <a:t>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08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and Limited On-Site Operations Transition Plan Timeline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3073" y="1884557"/>
            <a:ext cx="7844516" cy="3389408"/>
          </a:xfrm>
        </p:spPr>
        <p:txBody>
          <a:bodyPr>
            <a:noAutofit/>
          </a:bodyPr>
          <a:lstStyle/>
          <a:p>
            <a:r>
              <a:rPr lang="en-US" sz="2400" b="1" dirty="0"/>
              <a:t>Group </a:t>
            </a:r>
            <a:r>
              <a:rPr lang="en-US" sz="2400" b="1" dirty="0"/>
              <a:t>3:</a:t>
            </a:r>
            <a:r>
              <a:rPr lang="en-US" sz="2400" dirty="0"/>
              <a:t> Staff who are not yet equipped to work remotely, but whose function can be performed remotely when equipment is available, </a:t>
            </a:r>
            <a:r>
              <a:rPr lang="en-US" sz="2400" u="sng" dirty="0"/>
              <a:t>will continue to report to the office until they have been equipped to work from home</a:t>
            </a:r>
            <a:r>
              <a:rPr lang="en-US" sz="2400" dirty="0"/>
              <a:t>. </a:t>
            </a:r>
            <a:r>
              <a:rPr lang="en-US" sz="2400" dirty="0"/>
              <a:t>Supervisors </a:t>
            </a:r>
            <a:r>
              <a:rPr lang="en-US" sz="2400" dirty="0"/>
              <a:t>of these individuals should also continue to report to the office until their team has been fully transitioned. </a:t>
            </a:r>
            <a:r>
              <a:rPr lang="en-US" sz="2400" b="1" dirty="0"/>
              <a:t>The goal is to move this group to telecommuting by Friday, March </a:t>
            </a:r>
            <a:r>
              <a:rPr lang="en-US" sz="2400" b="1" dirty="0"/>
              <a:t>20.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6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</a:t>
            </a:r>
            <a:r>
              <a:rPr lang="en-US" dirty="0"/>
              <a:t>and Limited On-Site Operations Transition </a:t>
            </a:r>
            <a:r>
              <a:rPr lang="en-US" dirty="0" smtClean="0"/>
              <a:t>Plan Timeline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3073" y="1984918"/>
            <a:ext cx="7844516" cy="3813717"/>
          </a:xfrm>
        </p:spPr>
        <p:txBody>
          <a:bodyPr>
            <a:noAutofit/>
          </a:bodyPr>
          <a:lstStyle/>
          <a:p>
            <a:r>
              <a:rPr lang="en-US" sz="2400" b="1" dirty="0"/>
              <a:t>Group </a:t>
            </a:r>
            <a:r>
              <a:rPr lang="en-US" sz="2400" b="1" dirty="0"/>
              <a:t>4: </a:t>
            </a:r>
            <a:r>
              <a:rPr lang="en-US" sz="2400" dirty="0"/>
              <a:t>Staff </a:t>
            </a:r>
            <a:r>
              <a:rPr lang="en-US" sz="2400" u="sng" dirty="0"/>
              <a:t>required </a:t>
            </a:r>
            <a:r>
              <a:rPr lang="en-US" sz="2400" u="sng" dirty="0"/>
              <a:t>for limited on-site operations whose work cannot be done remotely</a:t>
            </a:r>
            <a:r>
              <a:rPr lang="en-US" sz="2400" dirty="0"/>
              <a:t> will continue to report to work and will have continual access to the office. </a:t>
            </a:r>
            <a:r>
              <a:rPr lang="en-US" sz="2400" dirty="0"/>
              <a:t>Staff </a:t>
            </a:r>
            <a:r>
              <a:rPr lang="en-US" sz="2400" dirty="0"/>
              <a:t>with reduced work hours will be eligible for administrative leave according to UC’s Novel Coronavirus 2019 (COVID-19) and Paid Leave and Remote Work </a:t>
            </a:r>
            <a:r>
              <a:rPr lang="en-US" sz="2400" dirty="0"/>
              <a:t>Provisions.</a:t>
            </a:r>
            <a:r>
              <a:rPr lang="en-US" sz="2800" i="1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46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Telecommute </a:t>
            </a:r>
            <a:r>
              <a:rPr lang="en-US" dirty="0"/>
              <a:t>and Limited On-Site Operations Transition </a:t>
            </a:r>
            <a:r>
              <a:rPr lang="en-US" dirty="0" smtClean="0"/>
              <a:t>Plan Timeline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3073" y="1984918"/>
            <a:ext cx="7844516" cy="3813717"/>
          </a:xfrm>
        </p:spPr>
        <p:txBody>
          <a:bodyPr>
            <a:noAutofit/>
          </a:bodyPr>
          <a:lstStyle/>
          <a:p>
            <a:r>
              <a:rPr lang="en-US" sz="2400" b="1" dirty="0"/>
              <a:t>Group </a:t>
            </a:r>
            <a:r>
              <a:rPr lang="en-US" sz="2400" b="1" dirty="0"/>
              <a:t>5: </a:t>
            </a:r>
            <a:r>
              <a:rPr lang="en-US" sz="2400" dirty="0"/>
              <a:t>Staff </a:t>
            </a:r>
            <a:r>
              <a:rPr lang="en-US" sz="2400" dirty="0"/>
              <a:t>who </a:t>
            </a:r>
            <a:r>
              <a:rPr lang="en-US" sz="2400" dirty="0"/>
              <a:t>are required to support limited on-site operations may be asked to work from home but be available to report to the office/worksite on an as needed basis and will have continual access to the office/worksite</a:t>
            </a:r>
            <a:r>
              <a:rPr lang="en-US" sz="2400" dirty="0"/>
              <a:t>.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i="1" dirty="0"/>
              <a:t>Advisors and Supervisors should work with their County Director to determine who will have access to the building and to determine a plan for receiving mail and shipments.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2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Meetings, Events and Gatherings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889" y="1884556"/>
            <a:ext cx="7886700" cy="453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Following UC-wide protocols, all UC ANR-hosted meetings, events and gatherings of any size that are scheduled to take place through April </a:t>
            </a:r>
            <a:r>
              <a:rPr lang="en-US" sz="2800" dirty="0"/>
              <a:t>7, </a:t>
            </a:r>
            <a:r>
              <a:rPr lang="en-US" sz="2800" dirty="0"/>
              <a:t>2020 must be conducted via Zoom, postponed or cancelled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dirty="0"/>
              <a:t>This includes all in-person programming, meetings and gatherings - whether led by UC ANR employees or volunteers (e.g., 4-H club or project meetings, and Nutrition Education programs, etc.).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5992603"/>
            <a:ext cx="5107709" cy="59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53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RBrand_UC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2117</Words>
  <Application>Microsoft Office PowerPoint</Application>
  <PresentationFormat>Widescreen</PresentationFormat>
  <Paragraphs>164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ＭＳ Ｐゴシック</vt:lpstr>
      <vt:lpstr>Arial</vt:lpstr>
      <vt:lpstr>Calibri</vt:lpstr>
      <vt:lpstr>ANRBrand_UCCE</vt:lpstr>
      <vt:lpstr>UCCE Nutrition Education Programs Coronavirus Update</vt:lpstr>
      <vt:lpstr>Communication and Resources</vt:lpstr>
      <vt:lpstr>Telecommute and Limited On-Site Operations Transition Plan</vt:lpstr>
      <vt:lpstr>Telecommute and Limited On-Site Operations Transition Plan</vt:lpstr>
      <vt:lpstr>Telecommute and Limited On-Site Operations Transition Plan Timeline</vt:lpstr>
      <vt:lpstr>Telecommute and Limited On-Site Operations Transition Plan Timeline</vt:lpstr>
      <vt:lpstr>Telecommute and Limited On-Site Operations Transition Plan Timeline</vt:lpstr>
      <vt:lpstr>Telecommute and Limited On-Site Operations Transition Plan Timeline</vt:lpstr>
      <vt:lpstr>Meetings, Events and Gatherings</vt:lpstr>
      <vt:lpstr>Meetings, Events and Gatherings</vt:lpstr>
      <vt:lpstr>Meetings, Events and Gatherings</vt:lpstr>
      <vt:lpstr>Meetings, Events and Gatherings</vt:lpstr>
      <vt:lpstr>Meetings, Events and Gatherings</vt:lpstr>
      <vt:lpstr>Meetings, Events and Gatherings</vt:lpstr>
      <vt:lpstr>Equipping Staff to Work Remotely </vt:lpstr>
      <vt:lpstr>Equipping Staff to Work Remotely - Communications</vt:lpstr>
      <vt:lpstr>Equipping Staff to Work Remotely - Communications</vt:lpstr>
      <vt:lpstr>Equipping Staff to Work Remotely – IT Assistance</vt:lpstr>
      <vt:lpstr>Equipping Staff to Work Remotely - Activities for  Telecommuting Staff</vt:lpstr>
      <vt:lpstr>Equipping Staff to Work Remotely - Activities for  Telecommuting Staff</vt:lpstr>
      <vt:lpstr>Equipping Staff to Work Remotely - Activities for  Telecommuting Staff</vt:lpstr>
      <vt:lpstr>Equipping Staff to Work Remotely - Activities for  Telecommuting Staff</vt:lpstr>
      <vt:lpstr>Equipping Staff to Work Remotely - Activities for  Telecommuting Staff</vt:lpstr>
      <vt:lpstr>Coronavirus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UCCE Nutrition Education Programs Coronavirus Update</dc:title>
  <dc:creator>Katherine H Panarella</dc:creator>
  <cp:lastModifiedBy>Katherine H Panarella</cp:lastModifiedBy>
  <cp:revision>2</cp:revision>
  <dcterms:created xsi:type="dcterms:W3CDTF">2020-03-18T23:29:04Z</dcterms:created>
  <dcterms:modified xsi:type="dcterms:W3CDTF">2020-03-19T13:17:22Z</dcterms:modified>
</cp:coreProperties>
</file>