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15" r:id="rId1"/>
  </p:sldMasterIdLst>
  <p:notesMasterIdLst>
    <p:notesMasterId r:id="rId87"/>
  </p:notesMasterIdLst>
  <p:handoutMasterIdLst>
    <p:handoutMasterId r:id="rId88"/>
  </p:handoutMasterIdLst>
  <p:sldIdLst>
    <p:sldId id="256" r:id="rId2"/>
    <p:sldId id="258" r:id="rId3"/>
    <p:sldId id="259" r:id="rId4"/>
    <p:sldId id="285" r:id="rId5"/>
    <p:sldId id="284" r:id="rId6"/>
    <p:sldId id="282" r:id="rId7"/>
    <p:sldId id="283" r:id="rId8"/>
    <p:sldId id="260" r:id="rId9"/>
    <p:sldId id="290" r:id="rId10"/>
    <p:sldId id="289" r:id="rId11"/>
    <p:sldId id="288" r:id="rId12"/>
    <p:sldId id="287" r:id="rId13"/>
    <p:sldId id="286" r:id="rId14"/>
    <p:sldId id="291" r:id="rId15"/>
    <p:sldId id="302" r:id="rId16"/>
    <p:sldId id="301" r:id="rId17"/>
    <p:sldId id="300" r:id="rId18"/>
    <p:sldId id="299" r:id="rId19"/>
    <p:sldId id="298" r:id="rId20"/>
    <p:sldId id="297" r:id="rId21"/>
    <p:sldId id="296" r:id="rId22"/>
    <p:sldId id="295" r:id="rId23"/>
    <p:sldId id="294" r:id="rId24"/>
    <p:sldId id="293" r:id="rId25"/>
    <p:sldId id="303" r:id="rId26"/>
    <p:sldId id="292" r:id="rId27"/>
    <p:sldId id="262" r:id="rId28"/>
    <p:sldId id="312" r:id="rId29"/>
    <p:sldId id="311" r:id="rId30"/>
    <p:sldId id="310" r:id="rId31"/>
    <p:sldId id="309" r:id="rId32"/>
    <p:sldId id="308" r:id="rId33"/>
    <p:sldId id="307" r:id="rId34"/>
    <p:sldId id="306" r:id="rId35"/>
    <p:sldId id="305" r:id="rId36"/>
    <p:sldId id="304" r:id="rId37"/>
    <p:sldId id="314" r:id="rId38"/>
    <p:sldId id="327" r:id="rId39"/>
    <p:sldId id="326" r:id="rId40"/>
    <p:sldId id="325" r:id="rId41"/>
    <p:sldId id="324" r:id="rId42"/>
    <p:sldId id="323" r:id="rId43"/>
    <p:sldId id="322" r:id="rId44"/>
    <p:sldId id="321" r:id="rId45"/>
    <p:sldId id="320" r:id="rId46"/>
    <p:sldId id="319" r:id="rId47"/>
    <p:sldId id="318" r:id="rId48"/>
    <p:sldId id="317" r:id="rId49"/>
    <p:sldId id="316" r:id="rId50"/>
    <p:sldId id="315" r:id="rId51"/>
    <p:sldId id="343" r:id="rId52"/>
    <p:sldId id="329" r:id="rId53"/>
    <p:sldId id="332" r:id="rId54"/>
    <p:sldId id="331" r:id="rId55"/>
    <p:sldId id="330" r:id="rId56"/>
    <p:sldId id="264" r:id="rId57"/>
    <p:sldId id="328" r:id="rId58"/>
    <p:sldId id="265" r:id="rId59"/>
    <p:sldId id="337" r:id="rId60"/>
    <p:sldId id="336" r:id="rId61"/>
    <p:sldId id="335" r:id="rId62"/>
    <p:sldId id="334" r:id="rId63"/>
    <p:sldId id="333" r:id="rId64"/>
    <p:sldId id="266" r:id="rId65"/>
    <p:sldId id="342" r:id="rId66"/>
    <p:sldId id="344" r:id="rId67"/>
    <p:sldId id="341" r:id="rId68"/>
    <p:sldId id="340" r:id="rId69"/>
    <p:sldId id="339" r:id="rId70"/>
    <p:sldId id="338" r:id="rId71"/>
    <p:sldId id="267" r:id="rId72"/>
    <p:sldId id="281" r:id="rId73"/>
    <p:sldId id="280" r:id="rId74"/>
    <p:sldId id="279" r:id="rId75"/>
    <p:sldId id="278" r:id="rId76"/>
    <p:sldId id="277" r:id="rId77"/>
    <p:sldId id="276" r:id="rId78"/>
    <p:sldId id="275" r:id="rId79"/>
    <p:sldId id="268" r:id="rId80"/>
    <p:sldId id="274" r:id="rId81"/>
    <p:sldId id="273" r:id="rId82"/>
    <p:sldId id="270" r:id="rId83"/>
    <p:sldId id="271" r:id="rId84"/>
    <p:sldId id="272" r:id="rId85"/>
    <p:sldId id="345" r:id="rId8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100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viewProps" Target="viewProps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handoutMaster" Target="handoutMasters/handout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E243A-D39D-584C-9A9C-490F996C5AAF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9C5DB-668D-5449-94EA-C105F6E2E2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168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709351-9CF6-744C-A769-0F0B132C9B01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E53D7-E566-C14D-9AC3-ACBA574FCC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492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8038054-E3ED-3B4E-9FA9-2451E36D97FA}" type="datetime4">
              <a:rPr lang="en-US" smtClean="0"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E90A4-36C6-DA4C-B9A6-DD45D9A31793}" type="datetime4">
              <a:rPr lang="en-US" smtClean="0"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0152F-791E-D242-ABF5-F9CAE9476EFD}" type="datetime4">
              <a:rPr lang="en-US" smtClean="0"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560992-D05B-4846-8E6E-CA034CB4F16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2964-9F4E-D440-8907-54C980354B1F}" type="datetime4">
              <a:rPr lang="en-US" smtClean="0"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B06E0C5-A270-E146-B2AD-A243497F7A99}" type="datetime4">
              <a:rPr lang="en-US" smtClean="0"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D3273-8DBD-D74B-B690-ADE29AF30FF5}" type="datetime4">
              <a:rPr lang="en-US" smtClean="0"/>
              <a:t>March 31,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95ECA-DEDF-6445-96C4-A5A67DF43D02}" type="datetime4">
              <a:rPr lang="en-US" smtClean="0"/>
              <a:t>March 31, 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2C1EF-D94A-B346-8488-1955217E6D41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FCE3641-DC2F-2B41-813D-D54DD48B75A7}" type="datetime4">
              <a:rPr lang="en-US" smtClean="0"/>
              <a:t>March 31, 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7B14A71-24E3-384C-B296-FD322886884D}" type="datetime4">
              <a:rPr lang="en-US" smtClean="0"/>
              <a:t>March 31, 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24F9DD41-49A2-2741-A003-A71717CA90C9}" type="datetime4">
              <a:rPr lang="en-US" smtClean="0"/>
              <a:t>March 31, 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6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hf hdr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openxmlformats.org/officeDocument/2006/relationships/image" Target="../media/image10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1.jpeg"/><Relationship Id="rId7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20.png"/><Relationship Id="rId7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2.jpeg"/><Relationship Id="rId5" Type="http://schemas.openxmlformats.org/officeDocument/2006/relationships/image" Target="../media/image17.jpeg"/><Relationship Id="rId10" Type="http://schemas.openxmlformats.org/officeDocument/2006/relationships/image" Target="../media/image25.jpeg"/><Relationship Id="rId4" Type="http://schemas.openxmlformats.org/officeDocument/2006/relationships/image" Target="../media/image16.jpeg"/><Relationship Id="rId9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12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6.jpeg"/><Relationship Id="rId5" Type="http://schemas.openxmlformats.org/officeDocument/2006/relationships/image" Target="../media/image17.jpeg"/><Relationship Id="rId10" Type="http://schemas.openxmlformats.org/officeDocument/2006/relationships/image" Target="../media/image25.jpeg"/><Relationship Id="rId4" Type="http://schemas.openxmlformats.org/officeDocument/2006/relationships/image" Target="../media/image16.jpeg"/><Relationship Id="rId9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7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12" Type="http://schemas.openxmlformats.org/officeDocument/2006/relationships/image" Target="../media/image2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6.jpeg"/><Relationship Id="rId5" Type="http://schemas.openxmlformats.org/officeDocument/2006/relationships/image" Target="../media/image17.jpeg"/><Relationship Id="rId10" Type="http://schemas.openxmlformats.org/officeDocument/2006/relationships/image" Target="../media/image25.jpeg"/><Relationship Id="rId4" Type="http://schemas.openxmlformats.org/officeDocument/2006/relationships/image" Target="../media/image16.jpeg"/><Relationship Id="rId9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2.jpe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12" Type="http://schemas.openxmlformats.org/officeDocument/2006/relationships/image" Target="../media/image2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8.jpeg"/><Relationship Id="rId5" Type="http://schemas.openxmlformats.org/officeDocument/2006/relationships/image" Target="../media/image17.jpeg"/><Relationship Id="rId10" Type="http://schemas.openxmlformats.org/officeDocument/2006/relationships/image" Target="../media/image25.jpeg"/><Relationship Id="rId4" Type="http://schemas.openxmlformats.org/officeDocument/2006/relationships/image" Target="../media/image16.jpeg"/><Relationship Id="rId9" Type="http://schemas.openxmlformats.org/officeDocument/2006/relationships/image" Target="../media/image24.jpeg"/><Relationship Id="rId1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3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3.png"/><Relationship Id="rId4" Type="http://schemas.openxmlformats.org/officeDocument/2006/relationships/image" Target="../media/image29.jpeg"/><Relationship Id="rId9" Type="http://schemas.openxmlformats.org/officeDocument/2006/relationships/image" Target="../media/image37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jpeg"/><Relationship Id="rId7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eg"/><Relationship Id="rId11" Type="http://schemas.openxmlformats.org/officeDocument/2006/relationships/image" Target="../media/image38.jpeg"/><Relationship Id="rId5" Type="http://schemas.openxmlformats.org/officeDocument/2006/relationships/image" Target="../media/image30.jpeg"/><Relationship Id="rId10" Type="http://schemas.openxmlformats.org/officeDocument/2006/relationships/image" Target="../media/image33.png"/><Relationship Id="rId4" Type="http://schemas.openxmlformats.org/officeDocument/2006/relationships/image" Target="../media/image29.jpeg"/><Relationship Id="rId9" Type="http://schemas.openxmlformats.org/officeDocument/2006/relationships/image" Target="../media/image3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Relationship Id="rId9" Type="http://schemas.openxmlformats.org/officeDocument/2006/relationships/image" Target="../media/image44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10" Type="http://schemas.openxmlformats.org/officeDocument/2006/relationships/image" Target="../media/image44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4.jpeg"/><Relationship Id="rId5" Type="http://schemas.openxmlformats.org/officeDocument/2006/relationships/image" Target="../media/image41.jpeg"/><Relationship Id="rId10" Type="http://schemas.openxmlformats.org/officeDocument/2006/relationships/image" Target="../media/image48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9.jpeg"/><Relationship Id="rId5" Type="http://schemas.openxmlformats.org/officeDocument/2006/relationships/image" Target="../media/image41.jpeg"/><Relationship Id="rId10" Type="http://schemas.openxmlformats.org/officeDocument/2006/relationships/image" Target="../media/image48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44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9.jpeg"/><Relationship Id="rId5" Type="http://schemas.openxmlformats.org/officeDocument/2006/relationships/image" Target="../media/image41.jpeg"/><Relationship Id="rId10" Type="http://schemas.openxmlformats.org/officeDocument/2006/relationships/image" Target="../media/image48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1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9.jpeg"/><Relationship Id="rId5" Type="http://schemas.openxmlformats.org/officeDocument/2006/relationships/image" Target="../media/image41.jpeg"/><Relationship Id="rId10" Type="http://schemas.openxmlformats.org/officeDocument/2006/relationships/image" Target="../media/image48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Relationship Id="rId14" Type="http://schemas.openxmlformats.org/officeDocument/2006/relationships/image" Target="../media/image4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2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9.jpeg"/><Relationship Id="rId5" Type="http://schemas.openxmlformats.org/officeDocument/2006/relationships/image" Target="../media/image41.jpeg"/><Relationship Id="rId15" Type="http://schemas.openxmlformats.org/officeDocument/2006/relationships/image" Target="../media/image44.jpeg"/><Relationship Id="rId10" Type="http://schemas.openxmlformats.org/officeDocument/2006/relationships/image" Target="../media/image48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Relationship Id="rId14" Type="http://schemas.openxmlformats.org/officeDocument/2006/relationships/image" Target="../media/image51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13" Type="http://schemas.openxmlformats.org/officeDocument/2006/relationships/image" Target="../media/image52.jpeg"/><Relationship Id="rId3" Type="http://schemas.openxmlformats.org/officeDocument/2006/relationships/image" Target="../media/image43.jpeg"/><Relationship Id="rId7" Type="http://schemas.openxmlformats.org/officeDocument/2006/relationships/image" Target="../media/image45.jpeg"/><Relationship Id="rId12" Type="http://schemas.openxmlformats.org/officeDocument/2006/relationships/image" Target="../media/image50.jpeg"/><Relationship Id="rId2" Type="http://schemas.openxmlformats.org/officeDocument/2006/relationships/image" Target="../media/image39.png"/><Relationship Id="rId16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2.jpeg"/><Relationship Id="rId11" Type="http://schemas.openxmlformats.org/officeDocument/2006/relationships/image" Target="../media/image49.jpeg"/><Relationship Id="rId5" Type="http://schemas.openxmlformats.org/officeDocument/2006/relationships/image" Target="../media/image41.jpeg"/><Relationship Id="rId15" Type="http://schemas.openxmlformats.org/officeDocument/2006/relationships/image" Target="../media/image51.jpeg"/><Relationship Id="rId10" Type="http://schemas.openxmlformats.org/officeDocument/2006/relationships/image" Target="../media/image48.jpeg"/><Relationship Id="rId4" Type="http://schemas.openxmlformats.org/officeDocument/2006/relationships/image" Target="../media/image40.jpeg"/><Relationship Id="rId9" Type="http://schemas.openxmlformats.org/officeDocument/2006/relationships/image" Target="../media/image47.png"/><Relationship Id="rId1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jpeg"/><Relationship Id="rId5" Type="http://schemas.openxmlformats.org/officeDocument/2006/relationships/image" Target="../media/image58.jpeg"/><Relationship Id="rId4" Type="http://schemas.openxmlformats.org/officeDocument/2006/relationships/image" Target="../media/image55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jpeg"/><Relationship Id="rId5" Type="http://schemas.openxmlformats.org/officeDocument/2006/relationships/image" Target="../media/image58.jpeg"/><Relationship Id="rId4" Type="http://schemas.openxmlformats.org/officeDocument/2006/relationships/image" Target="../media/image55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4.jpeg"/><Relationship Id="rId4" Type="http://schemas.openxmlformats.org/officeDocument/2006/relationships/image" Target="../media/image6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2.png"/><Relationship Id="rId4" Type="http://schemas.openxmlformats.org/officeDocument/2006/relationships/image" Target="../media/image6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66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4.jpeg"/><Relationship Id="rId5" Type="http://schemas.openxmlformats.org/officeDocument/2006/relationships/image" Target="../media/image62.png"/><Relationship Id="rId4" Type="http://schemas.openxmlformats.org/officeDocument/2006/relationships/image" Target="../media/image65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69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image" Target="../media/image71.jpeg"/><Relationship Id="rId7" Type="http://schemas.openxmlformats.org/officeDocument/2006/relationships/image" Target="../media/image73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2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6.jpe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image" Target="../media/image74.png"/><Relationship Id="rId7" Type="http://schemas.openxmlformats.org/officeDocument/2006/relationships/image" Target="../media/image78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2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4.jpeg"/><Relationship Id="rId4" Type="http://schemas.openxmlformats.org/officeDocument/2006/relationships/image" Target="../media/image82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743322" y="3721473"/>
            <a:ext cx="5400677" cy="2985936"/>
          </a:xfrm>
        </p:spPr>
        <p:txBody>
          <a:bodyPr>
            <a:normAutofit/>
          </a:bodyPr>
          <a:lstStyle/>
          <a:p>
            <a:r>
              <a:rPr lang="en-US" dirty="0" smtClean="0"/>
              <a:t>Vegetables Families</a:t>
            </a:r>
          </a:p>
          <a:p>
            <a:endParaRPr lang="en-US" dirty="0"/>
          </a:p>
          <a:p>
            <a:r>
              <a:rPr lang="en-US" dirty="0" smtClean="0"/>
              <a:t>Grow Oakhurst Victory Garden</a:t>
            </a:r>
          </a:p>
          <a:p>
            <a:r>
              <a:rPr lang="en-US" dirty="0" smtClean="0"/>
              <a:t>Randy Thomson, </a:t>
            </a:r>
          </a:p>
          <a:p>
            <a:r>
              <a:rPr lang="en-US" dirty="0" smtClean="0"/>
              <a:t>UCCE Master Gardener, Madera Co.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SELECTION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53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Amaranthaceae</a:t>
            </a:r>
            <a:r>
              <a:rPr lang="en-US" dirty="0" smtClean="0"/>
              <a:t> or </a:t>
            </a:r>
            <a:r>
              <a:rPr lang="en-US" dirty="0" err="1" smtClean="0"/>
              <a:t>Chenopodiaceae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Amaranth or Beet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65615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Amaranth, beet, chard,  </a:t>
            </a:r>
            <a:endParaRPr lang="en-US" dirty="0"/>
          </a:p>
        </p:txBody>
      </p:sp>
      <p:pic>
        <p:nvPicPr>
          <p:cNvPr id="8" name="Picture 7" descr="Amaranth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" y="1276539"/>
            <a:ext cx="3016629" cy="3038176"/>
          </a:xfrm>
          <a:prstGeom prst="rect">
            <a:avLst/>
          </a:prstGeom>
        </p:spPr>
      </p:pic>
      <p:pic>
        <p:nvPicPr>
          <p:cNvPr id="10" name="Picture 9" descr="char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1297346"/>
            <a:ext cx="3570287" cy="2381354"/>
          </a:xfrm>
          <a:prstGeom prst="rect">
            <a:avLst/>
          </a:prstGeom>
        </p:spPr>
      </p:pic>
      <p:pic>
        <p:nvPicPr>
          <p:cNvPr id="11" name="Picture 10" descr="beet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3629000"/>
            <a:ext cx="3094946" cy="2436615"/>
          </a:xfrm>
          <a:prstGeom prst="rect">
            <a:avLst/>
          </a:prstGeom>
        </p:spPr>
      </p:pic>
      <p:pic>
        <p:nvPicPr>
          <p:cNvPr id="7" name="Picture 6" descr="Amaranth seed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64193"/>
            <a:ext cx="1881864" cy="10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5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Amaranthaceae</a:t>
            </a:r>
            <a:r>
              <a:rPr lang="en-US" dirty="0" smtClean="0"/>
              <a:t> or </a:t>
            </a:r>
            <a:r>
              <a:rPr lang="en-US" dirty="0" err="1" smtClean="0"/>
              <a:t>Chenopodiaceae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Amaranth or Beet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65615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Amaranth, beet, chard, </a:t>
            </a:r>
            <a:r>
              <a:rPr lang="en-US" dirty="0" err="1" smtClean="0"/>
              <a:t>epazote</a:t>
            </a:r>
            <a:r>
              <a:rPr lang="en-US" smtClean="0"/>
              <a:t>, </a:t>
            </a:r>
            <a:endParaRPr lang="en-US" dirty="0"/>
          </a:p>
        </p:txBody>
      </p:sp>
      <p:pic>
        <p:nvPicPr>
          <p:cNvPr id="8" name="Picture 7" descr="Amaranth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" y="1276539"/>
            <a:ext cx="3016629" cy="3038176"/>
          </a:xfrm>
          <a:prstGeom prst="rect">
            <a:avLst/>
          </a:prstGeom>
        </p:spPr>
      </p:pic>
      <p:pic>
        <p:nvPicPr>
          <p:cNvPr id="10" name="Picture 9" descr="char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1297346"/>
            <a:ext cx="3570287" cy="2381354"/>
          </a:xfrm>
          <a:prstGeom prst="rect">
            <a:avLst/>
          </a:prstGeom>
        </p:spPr>
      </p:pic>
      <p:pic>
        <p:nvPicPr>
          <p:cNvPr id="9" name="Picture 8" descr="epazot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258" y="482251"/>
            <a:ext cx="2351028" cy="3134704"/>
          </a:xfrm>
          <a:prstGeom prst="rect">
            <a:avLst/>
          </a:prstGeom>
        </p:spPr>
      </p:pic>
      <p:pic>
        <p:nvPicPr>
          <p:cNvPr id="11" name="Picture 10" descr="beet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3629000"/>
            <a:ext cx="3094946" cy="2436615"/>
          </a:xfrm>
          <a:prstGeom prst="rect">
            <a:avLst/>
          </a:prstGeom>
        </p:spPr>
      </p:pic>
      <p:pic>
        <p:nvPicPr>
          <p:cNvPr id="7" name="Picture 6" descr="Amaranth seed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64193"/>
            <a:ext cx="1881864" cy="10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08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Amaranthaceae</a:t>
            </a:r>
            <a:r>
              <a:rPr lang="en-US" dirty="0" smtClean="0"/>
              <a:t> or </a:t>
            </a:r>
            <a:r>
              <a:rPr lang="en-US" dirty="0" err="1" smtClean="0"/>
              <a:t>Chenopodiaceae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Amaranth or Beet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65615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Amaranth, beet, chard, </a:t>
            </a:r>
            <a:r>
              <a:rPr lang="en-US" dirty="0" err="1" smtClean="0"/>
              <a:t>epazote</a:t>
            </a:r>
            <a:r>
              <a:rPr lang="en-US" dirty="0" smtClean="0"/>
              <a:t>, quinoa, </a:t>
            </a:r>
            <a:endParaRPr lang="en-US" dirty="0"/>
          </a:p>
        </p:txBody>
      </p:sp>
      <p:pic>
        <p:nvPicPr>
          <p:cNvPr id="8" name="Picture 7" descr="Amaranth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" y="1276539"/>
            <a:ext cx="3016629" cy="3038176"/>
          </a:xfrm>
          <a:prstGeom prst="rect">
            <a:avLst/>
          </a:prstGeom>
        </p:spPr>
      </p:pic>
      <p:pic>
        <p:nvPicPr>
          <p:cNvPr id="10" name="Picture 9" descr="char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1297346"/>
            <a:ext cx="3570287" cy="2381354"/>
          </a:xfrm>
          <a:prstGeom prst="rect">
            <a:avLst/>
          </a:prstGeom>
        </p:spPr>
      </p:pic>
      <p:pic>
        <p:nvPicPr>
          <p:cNvPr id="9" name="Picture 8" descr="epazot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258" y="482251"/>
            <a:ext cx="2351028" cy="3134704"/>
          </a:xfrm>
          <a:prstGeom prst="rect">
            <a:avLst/>
          </a:prstGeom>
        </p:spPr>
      </p:pic>
      <p:pic>
        <p:nvPicPr>
          <p:cNvPr id="12" name="Picture 11" descr="quinoa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75"/>
          <a:stretch/>
        </p:blipFill>
        <p:spPr>
          <a:xfrm>
            <a:off x="6138061" y="3624550"/>
            <a:ext cx="2849180" cy="2449836"/>
          </a:xfrm>
          <a:prstGeom prst="rect">
            <a:avLst/>
          </a:prstGeom>
        </p:spPr>
      </p:pic>
      <p:pic>
        <p:nvPicPr>
          <p:cNvPr id="11" name="Picture 10" descr="bee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3629000"/>
            <a:ext cx="3094946" cy="2436615"/>
          </a:xfrm>
          <a:prstGeom prst="rect">
            <a:avLst/>
          </a:prstGeom>
        </p:spPr>
      </p:pic>
      <p:pic>
        <p:nvPicPr>
          <p:cNvPr id="7" name="Picture 6" descr="Amaranth seeds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64193"/>
            <a:ext cx="1881864" cy="10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520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Amaranthaceae</a:t>
            </a:r>
            <a:r>
              <a:rPr lang="en-US" dirty="0" smtClean="0"/>
              <a:t> or </a:t>
            </a:r>
            <a:r>
              <a:rPr lang="en-US" dirty="0" err="1" smtClean="0"/>
              <a:t>Chenopodiaceae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Amaranth or Beet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65615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Amaranth, beet, chard, </a:t>
            </a:r>
            <a:r>
              <a:rPr lang="en-US" dirty="0" err="1" smtClean="0"/>
              <a:t>epazote</a:t>
            </a:r>
            <a:r>
              <a:rPr lang="en-US" dirty="0" smtClean="0"/>
              <a:t>, quinoa, spinach.</a:t>
            </a:r>
            <a:endParaRPr lang="en-US" dirty="0"/>
          </a:p>
        </p:txBody>
      </p:sp>
      <p:pic>
        <p:nvPicPr>
          <p:cNvPr id="8" name="Picture 7" descr="Amaranth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" y="1276539"/>
            <a:ext cx="3016629" cy="3038176"/>
          </a:xfrm>
          <a:prstGeom prst="rect">
            <a:avLst/>
          </a:prstGeom>
        </p:spPr>
      </p:pic>
      <p:pic>
        <p:nvPicPr>
          <p:cNvPr id="10" name="Picture 9" descr="char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1297346"/>
            <a:ext cx="3570287" cy="2381354"/>
          </a:xfrm>
          <a:prstGeom prst="rect">
            <a:avLst/>
          </a:prstGeom>
        </p:spPr>
      </p:pic>
      <p:pic>
        <p:nvPicPr>
          <p:cNvPr id="9" name="Picture 8" descr="epazot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258" y="482251"/>
            <a:ext cx="2351028" cy="3134704"/>
          </a:xfrm>
          <a:prstGeom prst="rect">
            <a:avLst/>
          </a:prstGeom>
        </p:spPr>
      </p:pic>
      <p:pic>
        <p:nvPicPr>
          <p:cNvPr id="13" name="Picture 12" descr="spinach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30" y="3629001"/>
            <a:ext cx="4331827" cy="2445386"/>
          </a:xfrm>
          <a:prstGeom prst="rect">
            <a:avLst/>
          </a:prstGeom>
        </p:spPr>
      </p:pic>
      <p:pic>
        <p:nvPicPr>
          <p:cNvPr id="12" name="Picture 11" descr="quinoa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75"/>
          <a:stretch/>
        </p:blipFill>
        <p:spPr>
          <a:xfrm>
            <a:off x="6154341" y="3638549"/>
            <a:ext cx="2832899" cy="2435837"/>
          </a:xfrm>
          <a:prstGeom prst="rect">
            <a:avLst/>
          </a:prstGeom>
        </p:spPr>
      </p:pic>
      <p:pic>
        <p:nvPicPr>
          <p:cNvPr id="11" name="Picture 10" descr="beets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3629000"/>
            <a:ext cx="3094946" cy="2436615"/>
          </a:xfrm>
          <a:prstGeom prst="rect">
            <a:avLst/>
          </a:prstGeom>
        </p:spPr>
      </p:pic>
      <p:pic>
        <p:nvPicPr>
          <p:cNvPr id="7" name="Picture 6" descr="Amaranth seeds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64193"/>
            <a:ext cx="1881864" cy="10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9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3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243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95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49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118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96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CE3641-DC2F-2B41-813D-D54DD48B75A7}" type="datetime4">
              <a:rPr lang="en-US" smtClean="0"/>
              <a:t>March 31, 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Botanical Family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Alliaceae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Amaranthaceae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Chenopodiaceae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Umbellifererae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Asteraceae</a:t>
            </a:r>
            <a:r>
              <a:rPr lang="en-US" dirty="0"/>
              <a:t> </a:t>
            </a:r>
            <a:r>
              <a:rPr lang="en-US" dirty="0" smtClean="0"/>
              <a:t>or </a:t>
            </a:r>
            <a:r>
              <a:rPr lang="en-US" dirty="0" err="1" smtClean="0"/>
              <a:t>Compositae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Brassicaceae</a:t>
            </a:r>
            <a:r>
              <a:rPr lang="en-US" dirty="0" smtClean="0"/>
              <a:t> or </a:t>
            </a:r>
            <a:r>
              <a:rPr lang="en-US" dirty="0" err="1" smtClean="0"/>
              <a:t>Cruciferae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Cucurbitaceae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Leguminosae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Lamiaceae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endParaRPr lang="en-US" dirty="0" smtClean="0"/>
          </a:p>
          <a:p>
            <a:pPr marL="342900" indent="-342900">
              <a:buClr>
                <a:schemeClr val="bg1"/>
              </a:buClr>
              <a:buFont typeface="Wingdings" charset="2"/>
              <a:buAutoNum type="arabicPlain"/>
            </a:pPr>
            <a:r>
              <a:rPr lang="en-US" dirty="0" err="1" smtClean="0"/>
              <a:t>Solanaceae</a:t>
            </a:r>
            <a:endParaRPr lang="en-US" dirty="0" smtClean="0"/>
          </a:p>
        </p:txBody>
      </p:sp>
      <p:pic>
        <p:nvPicPr>
          <p:cNvPr id="9" name="Content Placeholder 8" descr="Ten families.pdf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63" r="4071" b="12620"/>
          <a:stretch/>
        </p:blipFill>
        <p:spPr>
          <a:xfrm>
            <a:off x="3776663" y="700088"/>
            <a:ext cx="5091111" cy="5395782"/>
          </a:xfrm>
        </p:spPr>
      </p:pic>
    </p:spTree>
    <p:extLst>
      <p:ext uri="{BB962C8B-B14F-4D97-AF65-F5344CB8AC3E}">
        <p14:creationId xmlns:p14="http://schemas.microsoft.com/office/powerpoint/2010/main" val="102150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   </a:t>
            </a:r>
            <a:endParaRPr lang="en-US" dirty="0"/>
          </a:p>
        </p:txBody>
      </p:sp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81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3" name="Picture 12" descr="Cumin pla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/>
          <a:stretch/>
        </p:blipFill>
        <p:spPr>
          <a:xfrm>
            <a:off x="358193" y="3041184"/>
            <a:ext cx="1872541" cy="2741860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cumin,    </a:t>
            </a:r>
            <a:endParaRPr lang="en-US" dirty="0"/>
          </a:p>
        </p:txBody>
      </p:sp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5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3" name="Picture 12" descr="Cumin pla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/>
          <a:stretch/>
        </p:blipFill>
        <p:spPr>
          <a:xfrm>
            <a:off x="358193" y="3041184"/>
            <a:ext cx="1872541" cy="2741860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pic>
        <p:nvPicPr>
          <p:cNvPr id="14" name="Picture 13" descr="dill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34"/>
          <a:stretch/>
        </p:blipFill>
        <p:spPr>
          <a:xfrm>
            <a:off x="3670113" y="2900992"/>
            <a:ext cx="1876577" cy="157276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cumin, dill,   </a:t>
            </a:r>
            <a:endParaRPr lang="en-US" dirty="0"/>
          </a:p>
        </p:txBody>
      </p:sp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87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3" name="Picture 12" descr="Cumin pla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/>
          <a:stretch/>
        </p:blipFill>
        <p:spPr>
          <a:xfrm>
            <a:off x="358193" y="3041184"/>
            <a:ext cx="1872541" cy="2741860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pic>
        <p:nvPicPr>
          <p:cNvPr id="14" name="Picture 13" descr="dill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34"/>
          <a:stretch/>
        </p:blipFill>
        <p:spPr>
          <a:xfrm>
            <a:off x="3670113" y="2900992"/>
            <a:ext cx="1876577" cy="1572768"/>
          </a:xfrm>
          <a:prstGeom prst="rect">
            <a:avLst/>
          </a:prstGeom>
        </p:spPr>
      </p:pic>
      <p:pic>
        <p:nvPicPr>
          <p:cNvPr id="15" name="Picture 14" descr="fennel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175" y="4613951"/>
            <a:ext cx="2723135" cy="1815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cumin, dill, fennel,  </a:t>
            </a:r>
            <a:endParaRPr lang="en-US" dirty="0"/>
          </a:p>
        </p:txBody>
      </p:sp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35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3" name="Picture 12" descr="Cumin pla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/>
          <a:stretch/>
        </p:blipFill>
        <p:spPr>
          <a:xfrm>
            <a:off x="358193" y="3041184"/>
            <a:ext cx="1872541" cy="2741860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pic>
        <p:nvPicPr>
          <p:cNvPr id="14" name="Picture 13" descr="dill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34"/>
          <a:stretch/>
        </p:blipFill>
        <p:spPr>
          <a:xfrm>
            <a:off x="3670113" y="2900992"/>
            <a:ext cx="1876577" cy="1572768"/>
          </a:xfrm>
          <a:prstGeom prst="rect">
            <a:avLst/>
          </a:prstGeom>
        </p:spPr>
      </p:pic>
      <p:pic>
        <p:nvPicPr>
          <p:cNvPr id="15" name="Picture 14" descr="fennel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175" y="4613951"/>
            <a:ext cx="2723135" cy="1815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cumin, dill, fennel, </a:t>
            </a:r>
            <a:r>
              <a:rPr lang="en-US" dirty="0" err="1" smtClean="0"/>
              <a:t>lovage</a:t>
            </a:r>
            <a:r>
              <a:rPr lang="en-US" dirty="0" smtClean="0"/>
              <a:t>,</a:t>
            </a:r>
            <a:endParaRPr lang="en-US" dirty="0"/>
          </a:p>
        </p:txBody>
      </p:sp>
      <p:pic>
        <p:nvPicPr>
          <p:cNvPr id="17" name="Picture 16" descr="Lovage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925" y="254001"/>
            <a:ext cx="1395491" cy="1046618"/>
          </a:xfrm>
          <a:prstGeom prst="rect">
            <a:avLst/>
          </a:prstGeom>
        </p:spPr>
      </p:pic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800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3" name="Picture 12" descr="Cumin pla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/>
          <a:stretch/>
        </p:blipFill>
        <p:spPr>
          <a:xfrm>
            <a:off x="358193" y="3041184"/>
            <a:ext cx="1872541" cy="2741860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pic>
        <p:nvPicPr>
          <p:cNvPr id="14" name="Picture 13" descr="dill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34"/>
          <a:stretch/>
        </p:blipFill>
        <p:spPr>
          <a:xfrm>
            <a:off x="3670113" y="2900992"/>
            <a:ext cx="1876577" cy="1572768"/>
          </a:xfrm>
          <a:prstGeom prst="rect">
            <a:avLst/>
          </a:prstGeom>
        </p:spPr>
      </p:pic>
      <p:pic>
        <p:nvPicPr>
          <p:cNvPr id="15" name="Picture 14" descr="fennel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175" y="4613951"/>
            <a:ext cx="2723135" cy="1815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cumin, dill, fennel, </a:t>
            </a:r>
            <a:r>
              <a:rPr lang="en-US" dirty="0" err="1" smtClean="0"/>
              <a:t>lovage</a:t>
            </a:r>
            <a:r>
              <a:rPr lang="en-US" dirty="0" smtClean="0"/>
              <a:t>, parsley,</a:t>
            </a:r>
            <a:endParaRPr lang="en-US" dirty="0"/>
          </a:p>
        </p:txBody>
      </p:sp>
      <p:pic>
        <p:nvPicPr>
          <p:cNvPr id="17" name="Picture 16" descr="Lovage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925" y="254001"/>
            <a:ext cx="1395491" cy="1046618"/>
          </a:xfrm>
          <a:prstGeom prst="rect">
            <a:avLst/>
          </a:prstGeom>
        </p:spPr>
      </p:pic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  <p:pic>
        <p:nvPicPr>
          <p:cNvPr id="18" name="Picture 17" descr="parsley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55" y="4473760"/>
            <a:ext cx="1119982" cy="132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62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arrots.jpe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8" r="5767"/>
          <a:stretch/>
        </p:blipFill>
        <p:spPr>
          <a:xfrm>
            <a:off x="2230734" y="1290219"/>
            <a:ext cx="2279198" cy="1750965"/>
          </a:xfrm>
          <a:prstGeom prst="rect">
            <a:avLst/>
          </a:prstGeom>
        </p:spPr>
      </p:pic>
      <p:pic>
        <p:nvPicPr>
          <p:cNvPr id="11" name="Picture 10" descr="celery 2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39"/>
          <a:stretch/>
        </p:blipFill>
        <p:spPr>
          <a:xfrm>
            <a:off x="2070320" y="4216175"/>
            <a:ext cx="3021830" cy="156686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527046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Apiaceae</a:t>
            </a:r>
            <a:r>
              <a:rPr lang="en-US" dirty="0" smtClean="0"/>
              <a:t> or </a:t>
            </a:r>
            <a:r>
              <a:rPr lang="en-US" dirty="0" err="1" smtClean="0"/>
              <a:t>Umbelliferae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Carrot or Dill Family</a:t>
            </a:r>
            <a:endParaRPr lang="en-US" dirty="0"/>
          </a:p>
        </p:txBody>
      </p:sp>
      <p:pic>
        <p:nvPicPr>
          <p:cNvPr id="7" name="Picture 6" descr="Angelica-lucid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34" y="254000"/>
            <a:ext cx="1792276" cy="2435158"/>
          </a:xfrm>
          <a:prstGeom prst="rect">
            <a:avLst/>
          </a:prstGeom>
        </p:spPr>
      </p:pic>
      <p:pic>
        <p:nvPicPr>
          <p:cNvPr id="8" name="Picture 7" descr="Anise-Plant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429" y="2589711"/>
            <a:ext cx="2024240" cy="2024240"/>
          </a:xfrm>
          <a:prstGeom prst="rect">
            <a:avLst/>
          </a:prstGeom>
        </p:spPr>
      </p:pic>
      <p:pic>
        <p:nvPicPr>
          <p:cNvPr id="9" name="Picture 8" descr="caraway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32" y="1290219"/>
            <a:ext cx="2433460" cy="1825095"/>
          </a:xfrm>
          <a:prstGeom prst="rect">
            <a:avLst/>
          </a:prstGeom>
        </p:spPr>
      </p:pic>
      <p:pic>
        <p:nvPicPr>
          <p:cNvPr id="13" name="Picture 12" descr="Cumin pla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/>
          <a:stretch/>
        </p:blipFill>
        <p:spPr>
          <a:xfrm>
            <a:off x="358193" y="3041184"/>
            <a:ext cx="1872541" cy="2741860"/>
          </a:xfrm>
          <a:prstGeom prst="rect">
            <a:avLst/>
          </a:prstGeom>
        </p:spPr>
      </p:pic>
      <p:pic>
        <p:nvPicPr>
          <p:cNvPr id="12" name="Picture 11" descr="chervil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30" y="1295401"/>
            <a:ext cx="2056395" cy="2056395"/>
          </a:xfrm>
          <a:prstGeom prst="rect">
            <a:avLst/>
          </a:prstGeom>
        </p:spPr>
      </p:pic>
      <p:pic>
        <p:nvPicPr>
          <p:cNvPr id="14" name="Picture 13" descr="dill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834"/>
          <a:stretch/>
        </p:blipFill>
        <p:spPr>
          <a:xfrm>
            <a:off x="3670113" y="2900992"/>
            <a:ext cx="1876577" cy="1572768"/>
          </a:xfrm>
          <a:prstGeom prst="rect">
            <a:avLst/>
          </a:prstGeom>
        </p:spPr>
      </p:pic>
      <p:pic>
        <p:nvPicPr>
          <p:cNvPr id="15" name="Picture 14" descr="fennel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175" y="4613951"/>
            <a:ext cx="2723135" cy="18154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6224" y="5783044"/>
            <a:ext cx="5947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Angelica, anise, caraway, carrot, celery, chervil, cilantro, cumin, dill, fennel, </a:t>
            </a:r>
            <a:r>
              <a:rPr lang="en-US" dirty="0" err="1" smtClean="0"/>
              <a:t>lovage</a:t>
            </a:r>
            <a:r>
              <a:rPr lang="en-US" dirty="0" smtClean="0"/>
              <a:t>, parsley, parsnip.</a:t>
            </a:r>
            <a:endParaRPr lang="en-US" dirty="0"/>
          </a:p>
        </p:txBody>
      </p:sp>
      <p:pic>
        <p:nvPicPr>
          <p:cNvPr id="16" name="Picture 15" descr="parsnips 2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212" y="2654790"/>
            <a:ext cx="1621112" cy="1621112"/>
          </a:xfrm>
          <a:prstGeom prst="rect">
            <a:avLst/>
          </a:prstGeom>
        </p:spPr>
      </p:pic>
      <p:pic>
        <p:nvPicPr>
          <p:cNvPr id="17" name="Picture 16" descr="Lovage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925" y="254001"/>
            <a:ext cx="1395491" cy="1046618"/>
          </a:xfrm>
          <a:prstGeom prst="rect">
            <a:avLst/>
          </a:prstGeom>
        </p:spPr>
      </p:pic>
      <p:pic>
        <p:nvPicPr>
          <p:cNvPr id="19" name="Picture 18" descr="Cilantro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5078" y="3115314"/>
            <a:ext cx="1498637" cy="1498637"/>
          </a:xfrm>
          <a:prstGeom prst="rect">
            <a:avLst/>
          </a:prstGeom>
        </p:spPr>
      </p:pic>
      <p:pic>
        <p:nvPicPr>
          <p:cNvPr id="18" name="Picture 17" descr="parsley.jp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455" y="4473760"/>
            <a:ext cx="1119982" cy="132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9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 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family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66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family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102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234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5" descr="chive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9413" b="7460"/>
          <a:stretch/>
        </p:blipFill>
        <p:spPr>
          <a:xfrm>
            <a:off x="5496476" y="382899"/>
            <a:ext cx="3371299" cy="3381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5" y="6079118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Chives,    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99421"/>
            <a:ext cx="8591550" cy="10413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Alliaceae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Allium or Onion </a:t>
            </a:r>
            <a:r>
              <a:rPr lang="en-US" dirty="0" smtClean="0">
                <a:solidFill>
                  <a:schemeClr val="tx1"/>
                </a:solidFill>
              </a:rPr>
              <a:t>Family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57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4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escarole,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pic>
        <p:nvPicPr>
          <p:cNvPr id="11" name="Picture 10" descr="escarole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04" y="4160867"/>
            <a:ext cx="2873102" cy="16836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28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jerusalem 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83" y="2762691"/>
            <a:ext cx="2003123" cy="1333056"/>
          </a:xfrm>
          <a:prstGeom prst="rect">
            <a:avLst/>
          </a:prstGeom>
        </p:spPr>
      </p:pic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escarole, </a:t>
            </a:r>
            <a:r>
              <a:rPr lang="en-US" dirty="0" err="1" smtClean="0"/>
              <a:t>jerusalem</a:t>
            </a:r>
            <a:r>
              <a:rPr lang="en-US" dirty="0" smtClean="0"/>
              <a:t> artichoke, 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pic>
        <p:nvPicPr>
          <p:cNvPr id="11" name="Picture 10" descr="escarole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04" y="4160867"/>
            <a:ext cx="2873102" cy="16836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71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jerusalem 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83" y="2762691"/>
            <a:ext cx="2003123" cy="1333056"/>
          </a:xfrm>
          <a:prstGeom prst="rect">
            <a:avLst/>
          </a:prstGeom>
        </p:spPr>
      </p:pic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escarole, </a:t>
            </a:r>
            <a:r>
              <a:rPr lang="en-US" dirty="0" err="1" smtClean="0"/>
              <a:t>jerusalem</a:t>
            </a:r>
            <a:r>
              <a:rPr lang="en-US" dirty="0" smtClean="0"/>
              <a:t> artichoke, lettuce, 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pic>
        <p:nvPicPr>
          <p:cNvPr id="13" name="Picture 12" descr="Lettuce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5" t="9471" r="13208" b="13429"/>
          <a:stretch/>
        </p:blipFill>
        <p:spPr>
          <a:xfrm>
            <a:off x="548688" y="1269846"/>
            <a:ext cx="2377074" cy="1496331"/>
          </a:xfrm>
          <a:prstGeom prst="rect">
            <a:avLst/>
          </a:prstGeom>
        </p:spPr>
      </p:pic>
      <p:pic>
        <p:nvPicPr>
          <p:cNvPr id="11" name="Picture 10" descr="escarole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04" y="4160867"/>
            <a:ext cx="2873102" cy="16836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974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jerusalem 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83" y="2762691"/>
            <a:ext cx="2003123" cy="1333056"/>
          </a:xfrm>
          <a:prstGeom prst="rect">
            <a:avLst/>
          </a:prstGeom>
        </p:spPr>
      </p:pic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escarole, </a:t>
            </a:r>
            <a:r>
              <a:rPr lang="en-US" dirty="0" err="1" smtClean="0"/>
              <a:t>jerusalem</a:t>
            </a:r>
            <a:r>
              <a:rPr lang="en-US" dirty="0" smtClean="0"/>
              <a:t> artichoke, lettuce, radicchio,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pic>
        <p:nvPicPr>
          <p:cNvPr id="13" name="Picture 12" descr="Lettuce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5" t="9471" r="13208" b="13429"/>
          <a:stretch/>
        </p:blipFill>
        <p:spPr>
          <a:xfrm>
            <a:off x="548688" y="1269846"/>
            <a:ext cx="2377074" cy="1496331"/>
          </a:xfrm>
          <a:prstGeom prst="rect">
            <a:avLst/>
          </a:prstGeom>
        </p:spPr>
      </p:pic>
      <p:pic>
        <p:nvPicPr>
          <p:cNvPr id="14" name="Picture 13" descr="radicchio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8" y="2556120"/>
            <a:ext cx="2859131" cy="1800072"/>
          </a:xfrm>
          <a:prstGeom prst="rect">
            <a:avLst/>
          </a:prstGeom>
        </p:spPr>
      </p:pic>
      <p:pic>
        <p:nvPicPr>
          <p:cNvPr id="11" name="Picture 10" descr="escarole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04" y="4160867"/>
            <a:ext cx="2873102" cy="16836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53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jerusalem 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83" y="2762691"/>
            <a:ext cx="2003123" cy="1333056"/>
          </a:xfrm>
          <a:prstGeom prst="rect">
            <a:avLst/>
          </a:prstGeom>
        </p:spPr>
      </p:pic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escarole, </a:t>
            </a:r>
            <a:r>
              <a:rPr lang="en-US" dirty="0" err="1" smtClean="0"/>
              <a:t>jerusalem</a:t>
            </a:r>
            <a:r>
              <a:rPr lang="en-US" dirty="0" smtClean="0"/>
              <a:t> artichoke, lettuce, radicchio, </a:t>
            </a:r>
            <a:r>
              <a:rPr lang="en-US" dirty="0" err="1" smtClean="0"/>
              <a:t>shungiku</a:t>
            </a:r>
            <a:r>
              <a:rPr lang="en-US" dirty="0" smtClean="0"/>
              <a:t>, 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pic>
        <p:nvPicPr>
          <p:cNvPr id="13" name="Picture 12" descr="Lettuce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5" t="9471" r="13208" b="13429"/>
          <a:stretch/>
        </p:blipFill>
        <p:spPr>
          <a:xfrm>
            <a:off x="548688" y="1269846"/>
            <a:ext cx="2377074" cy="1496331"/>
          </a:xfrm>
          <a:prstGeom prst="rect">
            <a:avLst/>
          </a:prstGeom>
        </p:spPr>
      </p:pic>
      <p:pic>
        <p:nvPicPr>
          <p:cNvPr id="14" name="Picture 13" descr="radicchio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8" y="2556120"/>
            <a:ext cx="2859131" cy="1800072"/>
          </a:xfrm>
          <a:prstGeom prst="rect">
            <a:avLst/>
          </a:prstGeom>
        </p:spPr>
      </p:pic>
      <p:pic>
        <p:nvPicPr>
          <p:cNvPr id="15" name="Picture 14" descr="Shungiku_Edible_Chrysanthemum_1024x1024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54" y="1230421"/>
            <a:ext cx="1575101" cy="2100135"/>
          </a:xfrm>
          <a:prstGeom prst="rect">
            <a:avLst/>
          </a:prstGeom>
        </p:spPr>
      </p:pic>
      <p:pic>
        <p:nvPicPr>
          <p:cNvPr id="11" name="Picture 10" descr="escarole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04" y="4160867"/>
            <a:ext cx="2873102" cy="168366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11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jerusalem artichok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683" y="2762691"/>
            <a:ext cx="2003123" cy="1333056"/>
          </a:xfrm>
          <a:prstGeom prst="rect">
            <a:avLst/>
          </a:prstGeom>
        </p:spPr>
      </p:pic>
      <p:pic>
        <p:nvPicPr>
          <p:cNvPr id="10" name="Picture 9" descr="endive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5" t="8149" r="12907" b="17069"/>
          <a:stretch/>
        </p:blipFill>
        <p:spPr>
          <a:xfrm>
            <a:off x="4204139" y="1295401"/>
            <a:ext cx="2599464" cy="134336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76225" y="584453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Artichoke, chicory, cardoon, endive, escarole, </a:t>
            </a:r>
            <a:r>
              <a:rPr lang="en-US" dirty="0" err="1" smtClean="0"/>
              <a:t>jerusalem</a:t>
            </a:r>
            <a:r>
              <a:rPr lang="en-US" dirty="0" smtClean="0"/>
              <a:t> artichoke, lettuce, radicchio, </a:t>
            </a:r>
            <a:r>
              <a:rPr lang="en-US" dirty="0" err="1" smtClean="0"/>
              <a:t>shungiku</a:t>
            </a:r>
            <a:r>
              <a:rPr lang="en-US" dirty="0" smtClean="0"/>
              <a:t>, sunflower.</a:t>
            </a:r>
            <a:endParaRPr lang="en-US" dirty="0"/>
          </a:p>
        </p:txBody>
      </p:sp>
      <p:pic>
        <p:nvPicPr>
          <p:cNvPr id="7" name="Picture 6" descr="artichok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4354789"/>
            <a:ext cx="2979483" cy="1489742"/>
          </a:xfrm>
          <a:prstGeom prst="rect">
            <a:avLst/>
          </a:prstGeom>
        </p:spPr>
      </p:pic>
      <p:pic>
        <p:nvPicPr>
          <p:cNvPr id="8" name="Picture 7" descr="chicory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8292" y="2280489"/>
            <a:ext cx="2979483" cy="1986322"/>
          </a:xfrm>
          <a:prstGeom prst="rect">
            <a:avLst/>
          </a:prstGeom>
        </p:spPr>
      </p:pic>
      <p:pic>
        <p:nvPicPr>
          <p:cNvPr id="9" name="Picture 8" descr="cardo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351" y="262434"/>
            <a:ext cx="2194424" cy="2194424"/>
          </a:xfrm>
          <a:prstGeom prst="rect">
            <a:avLst/>
          </a:prstGeom>
        </p:spPr>
      </p:pic>
      <p:pic>
        <p:nvPicPr>
          <p:cNvPr id="13" name="Picture 12" descr="Lettuce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5" t="9471" r="13208" b="13429"/>
          <a:stretch/>
        </p:blipFill>
        <p:spPr>
          <a:xfrm>
            <a:off x="548688" y="1269846"/>
            <a:ext cx="2377074" cy="1496331"/>
          </a:xfrm>
          <a:prstGeom prst="rect">
            <a:avLst/>
          </a:prstGeom>
        </p:spPr>
      </p:pic>
      <p:pic>
        <p:nvPicPr>
          <p:cNvPr id="14" name="Picture 13" descr="radicchio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8" y="2556120"/>
            <a:ext cx="2859131" cy="1800072"/>
          </a:xfrm>
          <a:prstGeom prst="rect">
            <a:avLst/>
          </a:prstGeom>
        </p:spPr>
      </p:pic>
      <p:pic>
        <p:nvPicPr>
          <p:cNvPr id="15" name="Picture 14" descr="Shungiku_Edible_Chrysanthemum_1024x1024.jp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154" y="1230421"/>
            <a:ext cx="1575101" cy="2100135"/>
          </a:xfrm>
          <a:prstGeom prst="rect">
            <a:avLst/>
          </a:prstGeom>
        </p:spPr>
      </p:pic>
      <p:pic>
        <p:nvPicPr>
          <p:cNvPr id="11" name="Picture 10" descr="escarole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3704" y="4160867"/>
            <a:ext cx="2873102" cy="1683664"/>
          </a:xfrm>
          <a:prstGeom prst="rect">
            <a:avLst/>
          </a:prstGeom>
        </p:spPr>
      </p:pic>
      <p:pic>
        <p:nvPicPr>
          <p:cNvPr id="16" name="Picture 15" descr="sunflower-field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878" y="4306079"/>
            <a:ext cx="2767826" cy="155285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4" y="228601"/>
            <a:ext cx="8867775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Asteraceae</a:t>
            </a:r>
            <a:r>
              <a:rPr lang="en-US" dirty="0" smtClean="0"/>
              <a:t> or </a:t>
            </a:r>
            <a:r>
              <a:rPr lang="en-US" dirty="0" err="1" smtClean="0"/>
              <a:t>Compositae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Aster, Daisy, or Sunflower f</a:t>
            </a:r>
            <a:r>
              <a:rPr lang="en-US" dirty="0" smtClean="0">
                <a:solidFill>
                  <a:schemeClr val="bg1"/>
                </a:solidFill>
              </a:rPr>
              <a:t>amily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4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74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15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39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543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6" name="Picture 5" descr="chive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9413" b="7460"/>
          <a:stretch/>
        </p:blipFill>
        <p:spPr>
          <a:xfrm>
            <a:off x="5496476" y="382899"/>
            <a:ext cx="3371299" cy="3381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5" y="6079118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Chives, garlic,   </a:t>
            </a:r>
            <a:endParaRPr lang="en-US" dirty="0"/>
          </a:p>
        </p:txBody>
      </p:sp>
      <p:pic>
        <p:nvPicPr>
          <p:cNvPr id="8" name="Picture 7" descr="garlic.jpe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0" b="25905"/>
          <a:stretch/>
        </p:blipFill>
        <p:spPr>
          <a:xfrm>
            <a:off x="5355168" y="3764231"/>
            <a:ext cx="3512608" cy="22819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99421"/>
            <a:ext cx="8591550" cy="10413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Alliaceae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Allium or Onion </a:t>
            </a:r>
            <a:r>
              <a:rPr lang="en-US" dirty="0" smtClean="0">
                <a:solidFill>
                  <a:schemeClr val="tx1"/>
                </a:solidFill>
              </a:rPr>
              <a:t>Family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545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76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</a:t>
            </a:r>
            <a:r>
              <a:rPr lang="en-US" smtClean="0"/>
              <a:t>cabbage,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80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 </a:t>
            </a:r>
            <a:endParaRPr lang="en-US" dirty="0"/>
          </a:p>
        </p:txBody>
      </p:sp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43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 </a:t>
            </a:r>
            <a:endParaRPr lang="en-US" dirty="0"/>
          </a:p>
        </p:txBody>
      </p:sp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52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 </a:t>
            </a:r>
            <a:endParaRPr lang="en-US" dirty="0"/>
          </a:p>
        </p:txBody>
      </p:sp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1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 </a:t>
            </a:r>
            <a:endParaRPr lang="en-US" dirty="0"/>
          </a:p>
        </p:txBody>
      </p:sp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70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pic>
        <p:nvPicPr>
          <p:cNvPr id="15" name="Picture 14" descr="mustard plant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2" y="1338832"/>
            <a:ext cx="1967036" cy="131135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mustard, </a:t>
            </a:r>
            <a:endParaRPr lang="en-US" dirty="0"/>
          </a:p>
        </p:txBody>
      </p:sp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1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pic>
        <p:nvPicPr>
          <p:cNvPr id="15" name="Picture 14" descr="mustard plant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2" y="1338832"/>
            <a:ext cx="1967036" cy="131135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mustard, radish, </a:t>
            </a:r>
            <a:endParaRPr lang="en-US" dirty="0"/>
          </a:p>
        </p:txBody>
      </p:sp>
      <p:pic>
        <p:nvPicPr>
          <p:cNvPr id="17" name="Picture 16" descr="radishes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73" y="4112604"/>
            <a:ext cx="1481601" cy="987734"/>
          </a:xfrm>
          <a:prstGeom prst="rect">
            <a:avLst/>
          </a:prstGeom>
        </p:spPr>
      </p:pic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9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pic>
        <p:nvPicPr>
          <p:cNvPr id="15" name="Picture 14" descr="mustard plant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2" y="1338832"/>
            <a:ext cx="1967036" cy="131135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mustard, radish, </a:t>
            </a:r>
            <a:r>
              <a:rPr lang="en-US" dirty="0" err="1" smtClean="0"/>
              <a:t>rapini</a:t>
            </a:r>
            <a:r>
              <a:rPr lang="en-US" dirty="0" smtClean="0"/>
              <a:t>, </a:t>
            </a:r>
            <a:endParaRPr lang="en-US" dirty="0"/>
          </a:p>
        </p:txBody>
      </p:sp>
      <p:pic>
        <p:nvPicPr>
          <p:cNvPr id="17" name="Picture 16" descr="radishes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73" y="4112604"/>
            <a:ext cx="1481601" cy="987734"/>
          </a:xfrm>
          <a:prstGeom prst="rect">
            <a:avLst/>
          </a:prstGeom>
        </p:spPr>
      </p:pic>
      <p:pic>
        <p:nvPicPr>
          <p:cNvPr id="18" name="Picture 17" descr="rapini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95" y="3430740"/>
            <a:ext cx="1039856" cy="1039856"/>
          </a:xfrm>
          <a:prstGeom prst="rect">
            <a:avLst/>
          </a:prstGeom>
        </p:spPr>
      </p:pic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05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pic>
        <p:nvPicPr>
          <p:cNvPr id="15" name="Picture 14" descr="mustard plant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2" y="1338832"/>
            <a:ext cx="1967036" cy="131135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mustard, radish, </a:t>
            </a:r>
            <a:r>
              <a:rPr lang="en-US" dirty="0" err="1" smtClean="0"/>
              <a:t>rapini</a:t>
            </a:r>
            <a:r>
              <a:rPr lang="en-US" dirty="0" smtClean="0"/>
              <a:t>, rutabaga,</a:t>
            </a:r>
            <a:endParaRPr lang="en-US" dirty="0"/>
          </a:p>
        </p:txBody>
      </p:sp>
      <p:pic>
        <p:nvPicPr>
          <p:cNvPr id="17" name="Picture 16" descr="radishes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73" y="4112604"/>
            <a:ext cx="1481601" cy="987734"/>
          </a:xfrm>
          <a:prstGeom prst="rect">
            <a:avLst/>
          </a:prstGeom>
        </p:spPr>
      </p:pic>
      <p:pic>
        <p:nvPicPr>
          <p:cNvPr id="18" name="Picture 17" descr="rapini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95" y="3430740"/>
            <a:ext cx="1039856" cy="1039856"/>
          </a:xfrm>
          <a:prstGeom prst="rect">
            <a:avLst/>
          </a:prstGeom>
        </p:spPr>
      </p:pic>
      <p:pic>
        <p:nvPicPr>
          <p:cNvPr id="21" name="Picture 20" descr="rutabaga &amp;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75" y="4909709"/>
            <a:ext cx="918867" cy="902261"/>
          </a:xfrm>
          <a:prstGeom prst="rect">
            <a:avLst/>
          </a:prstGeom>
        </p:spPr>
      </p:pic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88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5" descr="chive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9413" b="7460"/>
          <a:stretch/>
        </p:blipFill>
        <p:spPr>
          <a:xfrm>
            <a:off x="5496476" y="382899"/>
            <a:ext cx="3371299" cy="3381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5" y="6079118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Chives, garlic, leeks,  </a:t>
            </a:r>
            <a:endParaRPr lang="en-US" dirty="0"/>
          </a:p>
        </p:txBody>
      </p:sp>
      <p:pic>
        <p:nvPicPr>
          <p:cNvPr id="8" name="Picture 7" descr="garlic.jpe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0" b="25905"/>
          <a:stretch/>
        </p:blipFill>
        <p:spPr>
          <a:xfrm>
            <a:off x="5355168" y="3764231"/>
            <a:ext cx="3512608" cy="22819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99421"/>
            <a:ext cx="8591550" cy="10413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Alliaceae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Allium or Onion </a:t>
            </a:r>
            <a:r>
              <a:rPr lang="en-US" dirty="0" smtClean="0">
                <a:solidFill>
                  <a:schemeClr val="tx1"/>
                </a:solidFill>
              </a:rPr>
              <a:t>Family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 descr="leeks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0" t="10315" r="760" b="7920"/>
          <a:stretch/>
        </p:blipFill>
        <p:spPr>
          <a:xfrm>
            <a:off x="265686" y="1474442"/>
            <a:ext cx="5231576" cy="22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55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50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pic>
        <p:nvPicPr>
          <p:cNvPr id="15" name="Picture 14" descr="mustard plant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2" y="1338832"/>
            <a:ext cx="1967036" cy="131135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mustard, radish, </a:t>
            </a:r>
            <a:r>
              <a:rPr lang="en-US" dirty="0" err="1" smtClean="0"/>
              <a:t>rapini</a:t>
            </a:r>
            <a:r>
              <a:rPr lang="en-US" dirty="0" smtClean="0"/>
              <a:t>, rutabaga, </a:t>
            </a:r>
            <a:r>
              <a:rPr lang="en-US" dirty="0" err="1" smtClean="0"/>
              <a:t>tatsoi</a:t>
            </a:r>
            <a:r>
              <a:rPr lang="en-US" dirty="0" smtClean="0"/>
              <a:t>,</a:t>
            </a:r>
            <a:endParaRPr lang="en-US" dirty="0"/>
          </a:p>
        </p:txBody>
      </p:sp>
      <p:pic>
        <p:nvPicPr>
          <p:cNvPr id="17" name="Picture 16" descr="radishes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73" y="4112604"/>
            <a:ext cx="1481601" cy="987734"/>
          </a:xfrm>
          <a:prstGeom prst="rect">
            <a:avLst/>
          </a:prstGeom>
        </p:spPr>
      </p:pic>
      <p:pic>
        <p:nvPicPr>
          <p:cNvPr id="18" name="Picture 17" descr="rapini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95" y="3430740"/>
            <a:ext cx="1039856" cy="1039856"/>
          </a:xfrm>
          <a:prstGeom prst="rect">
            <a:avLst/>
          </a:prstGeom>
        </p:spPr>
      </p:pic>
      <p:pic>
        <p:nvPicPr>
          <p:cNvPr id="19" name="Picture 18" descr="tatsoi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689" y="2610667"/>
            <a:ext cx="1742102" cy="1306577"/>
          </a:xfrm>
          <a:prstGeom prst="rect">
            <a:avLst/>
          </a:prstGeom>
        </p:spPr>
      </p:pic>
      <p:pic>
        <p:nvPicPr>
          <p:cNvPr id="21" name="Picture 20" descr="rutabaga &amp;.jp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75" y="4909709"/>
            <a:ext cx="918867" cy="902261"/>
          </a:xfrm>
          <a:prstGeom prst="rect">
            <a:avLst/>
          </a:prstGeom>
        </p:spPr>
      </p:pic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9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rugula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" b="-3044"/>
          <a:stretch/>
        </p:blipFill>
        <p:spPr>
          <a:xfrm>
            <a:off x="276225" y="1343977"/>
            <a:ext cx="3058667" cy="1595979"/>
          </a:xfrm>
          <a:prstGeom prst="rect">
            <a:avLst/>
          </a:prstGeom>
        </p:spPr>
      </p:pic>
      <p:pic>
        <p:nvPicPr>
          <p:cNvPr id="11" name="Picture 10" descr="Cabbage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396" y="1337233"/>
            <a:ext cx="3398552" cy="226614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51</a:t>
            </a:fld>
            <a:endParaRPr lang="en-US"/>
          </a:p>
        </p:txBody>
      </p:sp>
      <p:pic>
        <p:nvPicPr>
          <p:cNvPr id="8" name="Picture 7" descr="Bok Choy.jpe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888" y="4229484"/>
            <a:ext cx="2826892" cy="1590127"/>
          </a:xfrm>
          <a:prstGeom prst="rect">
            <a:avLst/>
          </a:prstGeom>
        </p:spPr>
      </p:pic>
      <p:pic>
        <p:nvPicPr>
          <p:cNvPr id="9" name="Picture 8" descr="brocoli leaves.jpe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2767620"/>
            <a:ext cx="2439568" cy="1827321"/>
          </a:xfrm>
          <a:prstGeom prst="rect">
            <a:avLst/>
          </a:prstGeom>
        </p:spPr>
      </p:pic>
      <p:pic>
        <p:nvPicPr>
          <p:cNvPr id="10" name="Picture 9" descr="brussels-sprout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631" y="2635311"/>
            <a:ext cx="2439149" cy="1614666"/>
          </a:xfrm>
          <a:prstGeom prst="rect">
            <a:avLst/>
          </a:prstGeom>
        </p:spPr>
      </p:pic>
      <p:pic>
        <p:nvPicPr>
          <p:cNvPr id="12" name="Picture 11" descr="kale frilly curly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348931"/>
            <a:ext cx="1950720" cy="1463040"/>
          </a:xfrm>
          <a:prstGeom prst="rect">
            <a:avLst/>
          </a:prstGeom>
        </p:spPr>
      </p:pic>
      <p:pic>
        <p:nvPicPr>
          <p:cNvPr id="13" name="Picture 12" descr="kohlrabi plant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9347" y="3603377"/>
            <a:ext cx="1888633" cy="2228822"/>
          </a:xfrm>
          <a:prstGeom prst="rect">
            <a:avLst/>
          </a:prstGeom>
        </p:spPr>
      </p:pic>
      <p:pic>
        <p:nvPicPr>
          <p:cNvPr id="14" name="Picture 13" descr="Mizuna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751" y="3928977"/>
            <a:ext cx="1970040" cy="1003094"/>
          </a:xfrm>
          <a:prstGeom prst="rect">
            <a:avLst/>
          </a:prstGeom>
        </p:spPr>
      </p:pic>
      <p:pic>
        <p:nvPicPr>
          <p:cNvPr id="15" name="Picture 14" descr="mustard plants.jp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892" y="1338832"/>
            <a:ext cx="1967036" cy="1311357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28601"/>
            <a:ext cx="8450566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Brassicaceae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smtClean="0"/>
              <a:t>Brassica, Cabbage, or Mustard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5811971"/>
            <a:ext cx="8591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arugula, </a:t>
            </a:r>
            <a:r>
              <a:rPr lang="en-US" dirty="0" err="1" smtClean="0"/>
              <a:t>bok</a:t>
            </a:r>
            <a:r>
              <a:rPr lang="en-US" dirty="0" smtClean="0"/>
              <a:t> </a:t>
            </a:r>
            <a:r>
              <a:rPr lang="en-US" dirty="0" err="1" smtClean="0"/>
              <a:t>choy</a:t>
            </a:r>
            <a:r>
              <a:rPr lang="en-US" dirty="0" smtClean="0"/>
              <a:t>, broccoli, </a:t>
            </a:r>
            <a:r>
              <a:rPr lang="en-US" dirty="0" err="1" smtClean="0"/>
              <a:t>brussels</a:t>
            </a:r>
            <a:r>
              <a:rPr lang="en-US" dirty="0" smtClean="0"/>
              <a:t> sprouts, cabbage, cauliflower, kale, kohlrabi, </a:t>
            </a:r>
            <a:r>
              <a:rPr lang="en-US" dirty="0" err="1" smtClean="0"/>
              <a:t>mizuna</a:t>
            </a:r>
            <a:r>
              <a:rPr lang="en-US" dirty="0" smtClean="0"/>
              <a:t>, mustard, radish, </a:t>
            </a:r>
            <a:r>
              <a:rPr lang="en-US" dirty="0" err="1" smtClean="0"/>
              <a:t>rapini</a:t>
            </a:r>
            <a:r>
              <a:rPr lang="en-US" dirty="0" smtClean="0"/>
              <a:t>, rutabaga, </a:t>
            </a:r>
            <a:r>
              <a:rPr lang="en-US" dirty="0" err="1" smtClean="0"/>
              <a:t>tatsoi</a:t>
            </a:r>
            <a:r>
              <a:rPr lang="en-US" dirty="0" smtClean="0"/>
              <a:t>, turnip.</a:t>
            </a:r>
            <a:endParaRPr lang="en-US" dirty="0"/>
          </a:p>
        </p:txBody>
      </p:sp>
      <p:pic>
        <p:nvPicPr>
          <p:cNvPr id="17" name="Picture 16" descr="radishes.jp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673" y="4112604"/>
            <a:ext cx="1481601" cy="987734"/>
          </a:xfrm>
          <a:prstGeom prst="rect">
            <a:avLst/>
          </a:prstGeom>
        </p:spPr>
      </p:pic>
      <p:pic>
        <p:nvPicPr>
          <p:cNvPr id="18" name="Picture 17" descr="rapini.jpg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95" y="3430740"/>
            <a:ext cx="1039856" cy="1039856"/>
          </a:xfrm>
          <a:prstGeom prst="rect">
            <a:avLst/>
          </a:prstGeom>
        </p:spPr>
      </p:pic>
      <p:pic>
        <p:nvPicPr>
          <p:cNvPr id="19" name="Picture 18" descr="tatsoi.jp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689" y="2610667"/>
            <a:ext cx="1742102" cy="1306577"/>
          </a:xfrm>
          <a:prstGeom prst="rect">
            <a:avLst/>
          </a:prstGeom>
        </p:spPr>
      </p:pic>
      <p:pic>
        <p:nvPicPr>
          <p:cNvPr id="20" name="Picture 19" descr="turnup &amp;.jpg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689" y="4909710"/>
            <a:ext cx="1742102" cy="918973"/>
          </a:xfrm>
          <a:prstGeom prst="rect">
            <a:avLst/>
          </a:prstGeom>
        </p:spPr>
      </p:pic>
      <p:pic>
        <p:nvPicPr>
          <p:cNvPr id="21" name="Picture 20" descr="rutabaga &amp;.jpg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75" y="4909709"/>
            <a:ext cx="918867" cy="902261"/>
          </a:xfrm>
          <a:prstGeom prst="rect">
            <a:avLst/>
          </a:prstGeom>
        </p:spPr>
      </p:pic>
      <p:pic>
        <p:nvPicPr>
          <p:cNvPr id="16" name="Picture 15" descr="Cauliflower.jpg"/>
          <p:cNvPicPr>
            <a:picLocks noChangeAspect="1"/>
          </p:cNvPicPr>
          <p:nvPr/>
        </p:nvPicPr>
        <p:blipFill rotWithShape="1"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" b="2534"/>
          <a:stretch/>
        </p:blipFill>
        <p:spPr>
          <a:xfrm>
            <a:off x="6984689" y="1324983"/>
            <a:ext cx="1742102" cy="1285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538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52</a:t>
            </a:fld>
            <a:endParaRPr lang="en-US"/>
          </a:p>
        </p:txBody>
      </p:sp>
      <p:pic>
        <p:nvPicPr>
          <p:cNvPr id="7" name="Picture 6" descr="Chayo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27961"/>
            <a:ext cx="2804966" cy="199710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61161"/>
            <a:ext cx="859155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Cucurbitaceae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Cucumber, Gourd, Melon, P</a:t>
            </a:r>
            <a:r>
              <a:rPr lang="en-US" dirty="0" smtClean="0">
                <a:solidFill>
                  <a:schemeClr val="tx1"/>
                </a:solidFill>
              </a:rPr>
              <a:t>umpkin </a:t>
            </a:r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2129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chayote,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32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7" name="Picture 6" descr="Chayo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27961"/>
            <a:ext cx="2804966" cy="1997103"/>
          </a:xfrm>
          <a:prstGeom prst="rect">
            <a:avLst/>
          </a:prstGeom>
        </p:spPr>
      </p:pic>
      <p:pic>
        <p:nvPicPr>
          <p:cNvPr id="8" name="Picture 7" descr="cucumber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38" y="1327961"/>
            <a:ext cx="2666117" cy="199958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61161"/>
            <a:ext cx="859155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Cucurbitaceae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Cucumber, Gourd, Melon, P</a:t>
            </a:r>
            <a:r>
              <a:rPr lang="en-US" dirty="0" smtClean="0">
                <a:solidFill>
                  <a:schemeClr val="tx1"/>
                </a:solidFill>
              </a:rPr>
              <a:t>umpkin </a:t>
            </a:r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2129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chayote, cucumber,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03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54</a:t>
            </a:fld>
            <a:endParaRPr lang="en-US"/>
          </a:p>
        </p:txBody>
      </p:sp>
      <p:pic>
        <p:nvPicPr>
          <p:cNvPr id="7" name="Picture 6" descr="Chayo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27961"/>
            <a:ext cx="2804966" cy="1997103"/>
          </a:xfrm>
          <a:prstGeom prst="rect">
            <a:avLst/>
          </a:prstGeom>
        </p:spPr>
      </p:pic>
      <p:pic>
        <p:nvPicPr>
          <p:cNvPr id="8" name="Picture 7" descr="cucumber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38" y="1327961"/>
            <a:ext cx="2666117" cy="1999588"/>
          </a:xfrm>
          <a:prstGeom prst="rect">
            <a:avLst/>
          </a:prstGeom>
        </p:spPr>
      </p:pic>
      <p:pic>
        <p:nvPicPr>
          <p:cNvPr id="14" name="Picture 13" descr="Melon Honeydew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5226465"/>
            <a:ext cx="1394675" cy="894826"/>
          </a:xfrm>
          <a:prstGeom prst="rect">
            <a:avLst/>
          </a:prstGeom>
        </p:spPr>
      </p:pic>
      <p:pic>
        <p:nvPicPr>
          <p:cNvPr id="9" name="Picture 8" descr="melon canteloupe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24" y="3726162"/>
            <a:ext cx="1503204" cy="112740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61161"/>
            <a:ext cx="859155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Cucurbitaceae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Cucumber, Gourd, Melon, P</a:t>
            </a:r>
            <a:r>
              <a:rPr lang="en-US" dirty="0" smtClean="0">
                <a:solidFill>
                  <a:schemeClr val="tx1"/>
                </a:solidFill>
              </a:rPr>
              <a:t>umpkin </a:t>
            </a:r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2129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chayote, cucumber, melon,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654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55</a:t>
            </a:fld>
            <a:endParaRPr lang="en-US"/>
          </a:p>
        </p:txBody>
      </p:sp>
      <p:pic>
        <p:nvPicPr>
          <p:cNvPr id="7" name="Picture 6" descr="Chayot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27961"/>
            <a:ext cx="2804966" cy="1997103"/>
          </a:xfrm>
          <a:prstGeom prst="rect">
            <a:avLst/>
          </a:prstGeom>
        </p:spPr>
      </p:pic>
      <p:pic>
        <p:nvPicPr>
          <p:cNvPr id="8" name="Picture 7" descr="cucumber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38" y="1327961"/>
            <a:ext cx="2666117" cy="1999588"/>
          </a:xfrm>
          <a:prstGeom prst="rect">
            <a:avLst/>
          </a:prstGeom>
        </p:spPr>
      </p:pic>
      <p:pic>
        <p:nvPicPr>
          <p:cNvPr id="10" name="Picture 9" descr="pumpkin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3327549"/>
            <a:ext cx="4168369" cy="2773860"/>
          </a:xfrm>
          <a:prstGeom prst="rect">
            <a:avLst/>
          </a:prstGeom>
        </p:spPr>
      </p:pic>
      <p:pic>
        <p:nvPicPr>
          <p:cNvPr id="14" name="Picture 13" descr="Melon Honeydew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5226465"/>
            <a:ext cx="1394675" cy="894826"/>
          </a:xfrm>
          <a:prstGeom prst="rect">
            <a:avLst/>
          </a:prstGeom>
        </p:spPr>
      </p:pic>
      <p:pic>
        <p:nvPicPr>
          <p:cNvPr id="9" name="Picture 8" descr="melon canteloupe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24" y="3726162"/>
            <a:ext cx="1503204" cy="112740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61161"/>
            <a:ext cx="859155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Cucurbitaceae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Cucumber, Gourd, Melon, P</a:t>
            </a:r>
            <a:r>
              <a:rPr lang="en-US" dirty="0" smtClean="0">
                <a:solidFill>
                  <a:schemeClr val="tx1"/>
                </a:solidFill>
              </a:rPr>
              <a:t>umpkin </a:t>
            </a:r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2129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chayote, cucumber, melon, pumpkin,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31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quash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74" y="2926359"/>
            <a:ext cx="4778521" cy="317988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56</a:t>
            </a:fld>
            <a:endParaRPr lang="en-US"/>
          </a:p>
        </p:txBody>
      </p:sp>
      <p:pic>
        <p:nvPicPr>
          <p:cNvPr id="7" name="Picture 6" descr="Chayot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27961"/>
            <a:ext cx="2804966" cy="1997103"/>
          </a:xfrm>
          <a:prstGeom prst="rect">
            <a:avLst/>
          </a:prstGeom>
        </p:spPr>
      </p:pic>
      <p:pic>
        <p:nvPicPr>
          <p:cNvPr id="8" name="Picture 7" descr="cucumber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38" y="1327961"/>
            <a:ext cx="2666117" cy="1999588"/>
          </a:xfrm>
          <a:prstGeom prst="rect">
            <a:avLst/>
          </a:prstGeom>
        </p:spPr>
      </p:pic>
      <p:pic>
        <p:nvPicPr>
          <p:cNvPr id="10" name="Picture 9" descr="pumpkin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3327549"/>
            <a:ext cx="4168369" cy="2773860"/>
          </a:xfrm>
          <a:prstGeom prst="rect">
            <a:avLst/>
          </a:prstGeom>
        </p:spPr>
      </p:pic>
      <p:pic>
        <p:nvPicPr>
          <p:cNvPr id="14" name="Picture 13" descr="Melon Honeydew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5226465"/>
            <a:ext cx="1394675" cy="894826"/>
          </a:xfrm>
          <a:prstGeom prst="rect">
            <a:avLst/>
          </a:prstGeom>
        </p:spPr>
      </p:pic>
      <p:pic>
        <p:nvPicPr>
          <p:cNvPr id="9" name="Picture 8" descr="melon canteloupe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24" y="3726162"/>
            <a:ext cx="1503204" cy="112740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61161"/>
            <a:ext cx="859155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Cucurbitaceae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Cucumber, Gourd, Melon, P</a:t>
            </a:r>
            <a:r>
              <a:rPr lang="en-US" dirty="0" smtClean="0">
                <a:solidFill>
                  <a:schemeClr val="tx1"/>
                </a:solidFill>
              </a:rPr>
              <a:t>umpkin </a:t>
            </a:r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2129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chayote, cucumber, melon, pumpkin, squash,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36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quashes.jpe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3774" y="2926359"/>
            <a:ext cx="4778521" cy="317988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57</a:t>
            </a:fld>
            <a:endParaRPr lang="en-US"/>
          </a:p>
        </p:txBody>
      </p:sp>
      <p:pic>
        <p:nvPicPr>
          <p:cNvPr id="7" name="Picture 6" descr="Chayot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27961"/>
            <a:ext cx="2804966" cy="1997103"/>
          </a:xfrm>
          <a:prstGeom prst="rect">
            <a:avLst/>
          </a:prstGeom>
        </p:spPr>
      </p:pic>
      <p:pic>
        <p:nvPicPr>
          <p:cNvPr id="8" name="Picture 7" descr="cucumber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38" y="1327961"/>
            <a:ext cx="2666117" cy="1999588"/>
          </a:xfrm>
          <a:prstGeom prst="rect">
            <a:avLst/>
          </a:prstGeom>
        </p:spPr>
      </p:pic>
      <p:pic>
        <p:nvPicPr>
          <p:cNvPr id="10" name="Picture 9" descr="pumpkins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3327549"/>
            <a:ext cx="4168369" cy="2773860"/>
          </a:xfrm>
          <a:prstGeom prst="rect">
            <a:avLst/>
          </a:prstGeom>
        </p:spPr>
      </p:pic>
      <p:pic>
        <p:nvPicPr>
          <p:cNvPr id="12" name="Picture 11" descr="watermelon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46" y="1336288"/>
            <a:ext cx="3057550" cy="2459629"/>
          </a:xfrm>
          <a:prstGeom prst="rect">
            <a:avLst/>
          </a:prstGeom>
        </p:spPr>
      </p:pic>
      <p:pic>
        <p:nvPicPr>
          <p:cNvPr id="14" name="Picture 13" descr="Melon Honeydew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5226465"/>
            <a:ext cx="1394675" cy="894826"/>
          </a:xfrm>
          <a:prstGeom prst="rect">
            <a:avLst/>
          </a:prstGeom>
        </p:spPr>
      </p:pic>
      <p:pic>
        <p:nvPicPr>
          <p:cNvPr id="9" name="Picture 8" descr="melon canteloupe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324" y="3726162"/>
            <a:ext cx="1503204" cy="112740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61161"/>
            <a:ext cx="859155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Cucurbitaceae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Cucumber, Gourd, Melon, P</a:t>
            </a:r>
            <a:r>
              <a:rPr lang="en-US" dirty="0" smtClean="0">
                <a:solidFill>
                  <a:schemeClr val="tx1"/>
                </a:solidFill>
              </a:rPr>
              <a:t>umpkin </a:t>
            </a:r>
            <a:r>
              <a:rPr lang="en-US" dirty="0" smtClean="0"/>
              <a:t>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2129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chayote, cucumber, melon, pumpkin, squash, watermelon.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52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Leguminoasae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err="1" smtClean="0"/>
              <a:t>LegumeFamily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(beans),</a:t>
            </a:r>
            <a:endParaRPr lang="en-US" dirty="0"/>
          </a:p>
        </p:txBody>
      </p:sp>
      <p:pic>
        <p:nvPicPr>
          <p:cNvPr id="7" name="Picture 6" descr="bean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-17220"/>
          <a:stretch/>
        </p:blipFill>
        <p:spPr>
          <a:xfrm>
            <a:off x="276225" y="1270000"/>
            <a:ext cx="5748528" cy="430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9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Leguminoasae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err="1" smtClean="0"/>
              <a:t>LegumeFamily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(beans), fava beans,</a:t>
            </a:r>
            <a:endParaRPr lang="en-US" dirty="0"/>
          </a:p>
        </p:txBody>
      </p:sp>
      <p:pic>
        <p:nvPicPr>
          <p:cNvPr id="7" name="Picture 6" descr="bean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-17220"/>
          <a:stretch/>
        </p:blipFill>
        <p:spPr>
          <a:xfrm>
            <a:off x="276225" y="1270000"/>
            <a:ext cx="5748528" cy="4309872"/>
          </a:xfrm>
          <a:prstGeom prst="rect">
            <a:avLst/>
          </a:prstGeom>
        </p:spPr>
      </p:pic>
      <p:pic>
        <p:nvPicPr>
          <p:cNvPr id="8" name="Picture 7" descr="fava bean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1231900"/>
            <a:ext cx="3019507" cy="145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9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 descr="chive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9413" b="7460"/>
          <a:stretch/>
        </p:blipFill>
        <p:spPr>
          <a:xfrm>
            <a:off x="5496476" y="382899"/>
            <a:ext cx="3371299" cy="3381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5" y="6079118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Chives, garlic, leeks, onions, </a:t>
            </a:r>
            <a:endParaRPr lang="en-US" dirty="0"/>
          </a:p>
        </p:txBody>
      </p:sp>
      <p:pic>
        <p:nvPicPr>
          <p:cNvPr id="8" name="Picture 7" descr="garlic.jpe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0" b="25905"/>
          <a:stretch/>
        </p:blipFill>
        <p:spPr>
          <a:xfrm>
            <a:off x="5355168" y="3764231"/>
            <a:ext cx="3512608" cy="22819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99421"/>
            <a:ext cx="8591550" cy="10413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Alliaceae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Allium or Onion </a:t>
            </a:r>
            <a:r>
              <a:rPr lang="en-US" dirty="0" smtClean="0">
                <a:solidFill>
                  <a:schemeClr val="tx1"/>
                </a:solidFill>
              </a:rPr>
              <a:t>Family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 descr="onions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8"/>
          <a:stretch/>
        </p:blipFill>
        <p:spPr>
          <a:xfrm>
            <a:off x="1900646" y="3764231"/>
            <a:ext cx="3596616" cy="2281935"/>
          </a:xfrm>
          <a:prstGeom prst="rect">
            <a:avLst/>
          </a:prstGeom>
        </p:spPr>
      </p:pic>
      <p:pic>
        <p:nvPicPr>
          <p:cNvPr id="10" name="Picture 9" descr="leeks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0" t="10315" r="760" b="7920"/>
          <a:stretch/>
        </p:blipFill>
        <p:spPr>
          <a:xfrm>
            <a:off x="265686" y="1474442"/>
            <a:ext cx="5231576" cy="22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27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Leguminoasae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err="1" smtClean="0"/>
              <a:t>LegumeFamily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(beans), fava beans, lentils,</a:t>
            </a:r>
            <a:endParaRPr lang="en-US" dirty="0"/>
          </a:p>
        </p:txBody>
      </p:sp>
      <p:pic>
        <p:nvPicPr>
          <p:cNvPr id="7" name="Picture 6" descr="bean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-17220"/>
          <a:stretch/>
        </p:blipFill>
        <p:spPr>
          <a:xfrm>
            <a:off x="276225" y="1270000"/>
            <a:ext cx="5748528" cy="4309872"/>
          </a:xfrm>
          <a:prstGeom prst="rect">
            <a:avLst/>
          </a:prstGeom>
        </p:spPr>
      </p:pic>
      <p:pic>
        <p:nvPicPr>
          <p:cNvPr id="9" name="Picture 8" descr="lentils-in-a-jug-and-on-a-spo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2245243"/>
            <a:ext cx="3019507" cy="2267376"/>
          </a:xfrm>
          <a:prstGeom prst="rect">
            <a:avLst/>
          </a:prstGeom>
        </p:spPr>
      </p:pic>
      <p:pic>
        <p:nvPicPr>
          <p:cNvPr id="8" name="Picture 7" descr="fava bean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1231900"/>
            <a:ext cx="3019507" cy="1450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7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Leguminoasae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err="1" smtClean="0"/>
              <a:t>LegumeFamily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(beans), fava beans, lentils, peas,</a:t>
            </a:r>
            <a:endParaRPr lang="en-US" dirty="0"/>
          </a:p>
        </p:txBody>
      </p:sp>
      <p:pic>
        <p:nvPicPr>
          <p:cNvPr id="7" name="Picture 6" descr="bean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-17220"/>
          <a:stretch/>
        </p:blipFill>
        <p:spPr>
          <a:xfrm>
            <a:off x="276225" y="1270000"/>
            <a:ext cx="5748528" cy="4309872"/>
          </a:xfrm>
          <a:prstGeom prst="rect">
            <a:avLst/>
          </a:prstGeom>
        </p:spPr>
      </p:pic>
      <p:pic>
        <p:nvPicPr>
          <p:cNvPr id="9" name="Picture 8" descr="lentils-in-a-jug-and-on-a-spo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2245243"/>
            <a:ext cx="3019507" cy="2267376"/>
          </a:xfrm>
          <a:prstGeom prst="rect">
            <a:avLst/>
          </a:prstGeom>
        </p:spPr>
      </p:pic>
      <p:pic>
        <p:nvPicPr>
          <p:cNvPr id="8" name="Picture 7" descr="fava bean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1231900"/>
            <a:ext cx="3019507" cy="1450887"/>
          </a:xfrm>
          <a:prstGeom prst="rect">
            <a:avLst/>
          </a:prstGeom>
        </p:spPr>
      </p:pic>
      <p:pic>
        <p:nvPicPr>
          <p:cNvPr id="11" name="Picture 10" descr="peas just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8"/>
          <a:stretch/>
        </p:blipFill>
        <p:spPr>
          <a:xfrm>
            <a:off x="2837534" y="4478431"/>
            <a:ext cx="2893586" cy="170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015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Leguminoasae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err="1" smtClean="0"/>
              <a:t>LegumeFamily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(beans), fava beans, lentils, peas, peanuts,</a:t>
            </a:r>
            <a:endParaRPr lang="en-US" dirty="0"/>
          </a:p>
        </p:txBody>
      </p:sp>
      <p:pic>
        <p:nvPicPr>
          <p:cNvPr id="7" name="Picture 6" descr="bean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-17220"/>
          <a:stretch/>
        </p:blipFill>
        <p:spPr>
          <a:xfrm>
            <a:off x="276225" y="1270000"/>
            <a:ext cx="5748528" cy="4309872"/>
          </a:xfrm>
          <a:prstGeom prst="rect">
            <a:avLst/>
          </a:prstGeom>
        </p:spPr>
      </p:pic>
      <p:pic>
        <p:nvPicPr>
          <p:cNvPr id="9" name="Picture 8" descr="lentils-in-a-jug-and-on-a-spo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2245243"/>
            <a:ext cx="3019507" cy="2267376"/>
          </a:xfrm>
          <a:prstGeom prst="rect">
            <a:avLst/>
          </a:prstGeom>
        </p:spPr>
      </p:pic>
      <p:pic>
        <p:nvPicPr>
          <p:cNvPr id="10" name="Picture 9" descr="peanuts clos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4478431"/>
            <a:ext cx="3019507" cy="1697950"/>
          </a:xfrm>
          <a:prstGeom prst="rect">
            <a:avLst/>
          </a:prstGeom>
        </p:spPr>
      </p:pic>
      <p:pic>
        <p:nvPicPr>
          <p:cNvPr id="8" name="Picture 7" descr="fava beans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1231900"/>
            <a:ext cx="3019507" cy="1450887"/>
          </a:xfrm>
          <a:prstGeom prst="rect">
            <a:avLst/>
          </a:prstGeom>
        </p:spPr>
      </p:pic>
      <p:pic>
        <p:nvPicPr>
          <p:cNvPr id="11" name="Picture 10" descr="peas just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8"/>
          <a:stretch/>
        </p:blipFill>
        <p:spPr>
          <a:xfrm>
            <a:off x="2837534" y="4478431"/>
            <a:ext cx="2893586" cy="170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106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Fabaceae</a:t>
            </a:r>
            <a:r>
              <a:rPr lang="en-US" dirty="0" smtClean="0"/>
              <a:t> or </a:t>
            </a:r>
            <a:r>
              <a:rPr lang="en-US" dirty="0" err="1" smtClean="0"/>
              <a:t>Leguminoasae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Common </a:t>
            </a:r>
            <a:r>
              <a:rPr lang="en-US" sz="2000" dirty="0"/>
              <a:t>Name: </a:t>
            </a:r>
            <a:r>
              <a:rPr lang="en-US" dirty="0" err="1" smtClean="0"/>
              <a:t>LegumeFamily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(beans), fava beans, lentils, peas, peanuts, and soybeans.</a:t>
            </a:r>
            <a:endParaRPr lang="en-US" dirty="0"/>
          </a:p>
        </p:txBody>
      </p:sp>
      <p:pic>
        <p:nvPicPr>
          <p:cNvPr id="7" name="Picture 6" descr="bean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20" b="-17220"/>
          <a:stretch/>
        </p:blipFill>
        <p:spPr>
          <a:xfrm>
            <a:off x="276225" y="1270000"/>
            <a:ext cx="5748528" cy="4309872"/>
          </a:xfrm>
          <a:prstGeom prst="rect">
            <a:avLst/>
          </a:prstGeom>
        </p:spPr>
      </p:pic>
      <p:pic>
        <p:nvPicPr>
          <p:cNvPr id="9" name="Picture 8" descr="lentils-in-a-jug-and-on-a-spo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2245243"/>
            <a:ext cx="3019507" cy="2267376"/>
          </a:xfrm>
          <a:prstGeom prst="rect">
            <a:avLst/>
          </a:prstGeom>
        </p:spPr>
      </p:pic>
      <p:pic>
        <p:nvPicPr>
          <p:cNvPr id="10" name="Picture 9" descr="peanuts close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4478431"/>
            <a:ext cx="3019507" cy="1697950"/>
          </a:xfrm>
          <a:prstGeom prst="rect">
            <a:avLst/>
          </a:prstGeom>
        </p:spPr>
      </p:pic>
      <p:pic>
        <p:nvPicPr>
          <p:cNvPr id="8" name="Picture 7" descr="fava beans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483" y="1231900"/>
            <a:ext cx="3019507" cy="1450887"/>
          </a:xfrm>
          <a:prstGeom prst="rect">
            <a:avLst/>
          </a:prstGeom>
        </p:spPr>
      </p:pic>
      <p:pic>
        <p:nvPicPr>
          <p:cNvPr id="11" name="Picture 10" descr="peas just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18"/>
          <a:stretch/>
        </p:blipFill>
        <p:spPr>
          <a:xfrm>
            <a:off x="2837534" y="4478431"/>
            <a:ext cx="2893586" cy="1707540"/>
          </a:xfrm>
          <a:prstGeom prst="rect">
            <a:avLst/>
          </a:prstGeom>
        </p:spPr>
      </p:pic>
      <p:pic>
        <p:nvPicPr>
          <p:cNvPr id="12" name="Picture 11" descr="Soybeans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4478432"/>
            <a:ext cx="2561309" cy="1707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83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1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 marjoram,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  <p:pic>
        <p:nvPicPr>
          <p:cNvPr id="8" name="Picture 7" descr="Marjoram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/>
          <a:stretch/>
        </p:blipFill>
        <p:spPr>
          <a:xfrm>
            <a:off x="401017" y="1295401"/>
            <a:ext cx="3878682" cy="278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25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 marjoram, mint,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  <p:pic>
        <p:nvPicPr>
          <p:cNvPr id="8" name="Picture 7" descr="Marjoram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/>
          <a:stretch/>
        </p:blipFill>
        <p:spPr>
          <a:xfrm>
            <a:off x="401017" y="1295401"/>
            <a:ext cx="3878682" cy="2782216"/>
          </a:xfrm>
          <a:prstGeom prst="rect">
            <a:avLst/>
          </a:prstGeom>
        </p:spPr>
      </p:pic>
      <p:pic>
        <p:nvPicPr>
          <p:cNvPr id="15" name="Picture 14" descr="mint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/>
          <a:stretch/>
        </p:blipFill>
        <p:spPr>
          <a:xfrm>
            <a:off x="401016" y="4009622"/>
            <a:ext cx="2129871" cy="21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397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regano-Oi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63" y="3326682"/>
            <a:ext cx="2810888" cy="281088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 marjoram, mint, oregano,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  <p:pic>
        <p:nvPicPr>
          <p:cNvPr id="8" name="Picture 7" descr="Marjoram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/>
          <a:stretch/>
        </p:blipFill>
        <p:spPr>
          <a:xfrm>
            <a:off x="401017" y="1295401"/>
            <a:ext cx="3878682" cy="2782216"/>
          </a:xfrm>
          <a:prstGeom prst="rect">
            <a:avLst/>
          </a:prstGeom>
        </p:spPr>
      </p:pic>
      <p:pic>
        <p:nvPicPr>
          <p:cNvPr id="15" name="Picture 14" descr="mint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/>
          <a:stretch/>
        </p:blipFill>
        <p:spPr>
          <a:xfrm>
            <a:off x="401016" y="4009622"/>
            <a:ext cx="2129871" cy="21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62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regano-Oi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63" y="3326682"/>
            <a:ext cx="2810888" cy="2810888"/>
          </a:xfrm>
          <a:prstGeom prst="rect">
            <a:avLst/>
          </a:prstGeom>
        </p:spPr>
      </p:pic>
      <p:pic>
        <p:nvPicPr>
          <p:cNvPr id="11" name="Picture 10" descr="rosemar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928" y="228601"/>
            <a:ext cx="2317847" cy="357508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 marjoram, mint, oregano, rosemary,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  <p:pic>
        <p:nvPicPr>
          <p:cNvPr id="8" name="Picture 7" descr="Marjoram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/>
          <a:stretch/>
        </p:blipFill>
        <p:spPr>
          <a:xfrm>
            <a:off x="401017" y="1295401"/>
            <a:ext cx="3878682" cy="2782216"/>
          </a:xfrm>
          <a:prstGeom prst="rect">
            <a:avLst/>
          </a:prstGeom>
        </p:spPr>
      </p:pic>
      <p:pic>
        <p:nvPicPr>
          <p:cNvPr id="15" name="Picture 14" descr="mint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/>
          <a:stretch/>
        </p:blipFill>
        <p:spPr>
          <a:xfrm>
            <a:off x="401016" y="4009622"/>
            <a:ext cx="2129871" cy="21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99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regano-Oi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63" y="3326682"/>
            <a:ext cx="2810888" cy="2810888"/>
          </a:xfrm>
          <a:prstGeom prst="rect">
            <a:avLst/>
          </a:prstGeom>
        </p:spPr>
      </p:pic>
      <p:pic>
        <p:nvPicPr>
          <p:cNvPr id="11" name="Picture 10" descr="rosemar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928" y="228601"/>
            <a:ext cx="2317847" cy="357508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 marjoram, mint, oregano, rosemary, sage,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  <p:pic>
        <p:nvPicPr>
          <p:cNvPr id="8" name="Picture 7" descr="Marjoram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/>
          <a:stretch/>
        </p:blipFill>
        <p:spPr>
          <a:xfrm>
            <a:off x="401017" y="1295401"/>
            <a:ext cx="3878682" cy="2782216"/>
          </a:xfrm>
          <a:prstGeom prst="rect">
            <a:avLst/>
          </a:prstGeom>
        </p:spPr>
      </p:pic>
      <p:pic>
        <p:nvPicPr>
          <p:cNvPr id="13" name="Picture 12" descr="Sage com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"/>
          <a:stretch/>
        </p:blipFill>
        <p:spPr>
          <a:xfrm>
            <a:off x="6549928" y="3719216"/>
            <a:ext cx="2329764" cy="2418354"/>
          </a:xfrm>
          <a:prstGeom prst="rect">
            <a:avLst/>
          </a:prstGeom>
        </p:spPr>
      </p:pic>
      <p:pic>
        <p:nvPicPr>
          <p:cNvPr id="15" name="Picture 14" descr="min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/>
          <a:stretch/>
        </p:blipFill>
        <p:spPr>
          <a:xfrm>
            <a:off x="401016" y="4009622"/>
            <a:ext cx="2129871" cy="21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565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6" name="Picture 5" descr="chives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3" t="9413" b="7460"/>
          <a:stretch/>
        </p:blipFill>
        <p:spPr>
          <a:xfrm>
            <a:off x="5496476" y="382899"/>
            <a:ext cx="3371299" cy="33813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225" y="6079118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Chives, garlic, leeks, onions, shallots.</a:t>
            </a:r>
            <a:endParaRPr lang="en-US" dirty="0"/>
          </a:p>
        </p:txBody>
      </p:sp>
      <p:pic>
        <p:nvPicPr>
          <p:cNvPr id="8" name="Picture 7" descr="garlic.jpe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0" b="25905"/>
          <a:stretch/>
        </p:blipFill>
        <p:spPr>
          <a:xfrm>
            <a:off x="5355168" y="3764231"/>
            <a:ext cx="3512608" cy="22819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76225" y="299421"/>
            <a:ext cx="8591550" cy="1041325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Alliaceae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/>
              <a:t>Com. Name: </a:t>
            </a:r>
            <a:r>
              <a:rPr lang="en-US" dirty="0" smtClean="0"/>
              <a:t>Allium or Onion </a:t>
            </a:r>
            <a:r>
              <a:rPr lang="en-US" dirty="0" smtClean="0">
                <a:solidFill>
                  <a:schemeClr val="tx1"/>
                </a:solidFill>
              </a:rPr>
              <a:t>Family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 descr="onions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38"/>
          <a:stretch/>
        </p:blipFill>
        <p:spPr>
          <a:xfrm>
            <a:off x="1900646" y="3764231"/>
            <a:ext cx="3596616" cy="2281935"/>
          </a:xfrm>
          <a:prstGeom prst="rect">
            <a:avLst/>
          </a:prstGeom>
        </p:spPr>
      </p:pic>
      <p:pic>
        <p:nvPicPr>
          <p:cNvPr id="11" name="Picture 10" descr="shallot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463" y="3764231"/>
            <a:ext cx="1960602" cy="2314886"/>
          </a:xfrm>
          <a:prstGeom prst="rect">
            <a:avLst/>
          </a:prstGeom>
        </p:spPr>
      </p:pic>
      <p:pic>
        <p:nvPicPr>
          <p:cNvPr id="10" name="Picture 9" descr="leeks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0" t="10315" r="760" b="7920"/>
          <a:stretch/>
        </p:blipFill>
        <p:spPr>
          <a:xfrm>
            <a:off x="265686" y="1474442"/>
            <a:ext cx="5231576" cy="2285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regano-Oi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63" y="3326682"/>
            <a:ext cx="2810888" cy="2810888"/>
          </a:xfrm>
          <a:prstGeom prst="rect">
            <a:avLst/>
          </a:prstGeom>
        </p:spPr>
      </p:pic>
      <p:pic>
        <p:nvPicPr>
          <p:cNvPr id="11" name="Picture 10" descr="rosemar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928" y="228601"/>
            <a:ext cx="2317847" cy="357508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Lamiaceae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Mint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3757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(basil), marjoram, mint, oregano, rosemary, sage, thyme.</a:t>
            </a:r>
            <a:endParaRPr lang="en-US" dirty="0"/>
          </a:p>
        </p:txBody>
      </p:sp>
      <p:pic>
        <p:nvPicPr>
          <p:cNvPr id="7" name="Picture 6" descr="basil plant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698" y="228601"/>
            <a:ext cx="2270230" cy="3098081"/>
          </a:xfrm>
          <a:prstGeom prst="rect">
            <a:avLst/>
          </a:prstGeom>
        </p:spPr>
      </p:pic>
      <p:pic>
        <p:nvPicPr>
          <p:cNvPr id="8" name="Picture 7" descr="Marjoram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9"/>
          <a:stretch/>
        </p:blipFill>
        <p:spPr>
          <a:xfrm>
            <a:off x="401017" y="1295401"/>
            <a:ext cx="3878682" cy="2782216"/>
          </a:xfrm>
          <a:prstGeom prst="rect">
            <a:avLst/>
          </a:prstGeom>
        </p:spPr>
      </p:pic>
      <p:pic>
        <p:nvPicPr>
          <p:cNvPr id="13" name="Picture 12" descr="Sage com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"/>
          <a:stretch/>
        </p:blipFill>
        <p:spPr>
          <a:xfrm>
            <a:off x="6549928" y="3719216"/>
            <a:ext cx="2329764" cy="2418354"/>
          </a:xfrm>
          <a:prstGeom prst="rect">
            <a:avLst/>
          </a:prstGeom>
        </p:spPr>
      </p:pic>
      <p:pic>
        <p:nvPicPr>
          <p:cNvPr id="14" name="Picture 13" descr="Thyme__English_800x.jp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423" y="4077617"/>
            <a:ext cx="2007275" cy="2059953"/>
          </a:xfrm>
          <a:prstGeom prst="rect">
            <a:avLst/>
          </a:prstGeom>
        </p:spPr>
      </p:pic>
      <p:pic>
        <p:nvPicPr>
          <p:cNvPr id="15" name="Picture 14" descr="mint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5"/>
          <a:stretch/>
        </p:blipFill>
        <p:spPr>
          <a:xfrm>
            <a:off x="401016" y="4009622"/>
            <a:ext cx="2129871" cy="212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11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     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25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barley</a:t>
            </a:r>
            <a:r>
              <a:rPr lang="en-US" smtClean="0"/>
              <a:t>,     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  <p:pic>
        <p:nvPicPr>
          <p:cNvPr id="8" name="Picture 7" descr="barley sk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0" y="1295401"/>
            <a:ext cx="3193202" cy="21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91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barley, corn,    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  <p:pic>
        <p:nvPicPr>
          <p:cNvPr id="8" name="Picture 7" descr="barley sk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0" y="1295401"/>
            <a:ext cx="3193202" cy="2128801"/>
          </a:xfrm>
          <a:prstGeom prst="rect">
            <a:avLst/>
          </a:prstGeom>
        </p:spPr>
      </p:pic>
      <p:pic>
        <p:nvPicPr>
          <p:cNvPr id="9" name="Picture 8" descr="corn on cob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8" y="1295401"/>
            <a:ext cx="2130018" cy="213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93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barley, corn, rice,   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  <p:pic>
        <p:nvPicPr>
          <p:cNvPr id="8" name="Picture 7" descr="barley sk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0" y="1295401"/>
            <a:ext cx="3193202" cy="2128801"/>
          </a:xfrm>
          <a:prstGeom prst="rect">
            <a:avLst/>
          </a:prstGeom>
        </p:spPr>
      </p:pic>
      <p:pic>
        <p:nvPicPr>
          <p:cNvPr id="9" name="Picture 8" descr="corn on cob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8" y="1295401"/>
            <a:ext cx="2130018" cy="2130018"/>
          </a:xfrm>
          <a:prstGeom prst="rect">
            <a:avLst/>
          </a:prstGeom>
        </p:spPr>
      </p:pic>
      <p:pic>
        <p:nvPicPr>
          <p:cNvPr id="10" name="Picture 9" descr="rice white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r="27503"/>
          <a:stretch/>
        </p:blipFill>
        <p:spPr>
          <a:xfrm>
            <a:off x="443169" y="3398400"/>
            <a:ext cx="2130018" cy="270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46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barley, corn, rice, rye,  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  <p:pic>
        <p:nvPicPr>
          <p:cNvPr id="8" name="Picture 7" descr="barley sk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0" y="1295401"/>
            <a:ext cx="3193202" cy="2128801"/>
          </a:xfrm>
          <a:prstGeom prst="rect">
            <a:avLst/>
          </a:prstGeom>
        </p:spPr>
      </p:pic>
      <p:pic>
        <p:nvPicPr>
          <p:cNvPr id="9" name="Picture 8" descr="corn on cob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8" y="1295401"/>
            <a:ext cx="2130018" cy="2130018"/>
          </a:xfrm>
          <a:prstGeom prst="rect">
            <a:avLst/>
          </a:prstGeom>
        </p:spPr>
      </p:pic>
      <p:pic>
        <p:nvPicPr>
          <p:cNvPr id="10" name="Picture 9" descr="rice white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r="27503"/>
          <a:stretch/>
        </p:blipFill>
        <p:spPr>
          <a:xfrm>
            <a:off x="443169" y="3398400"/>
            <a:ext cx="2130018" cy="2706611"/>
          </a:xfrm>
          <a:prstGeom prst="rect">
            <a:avLst/>
          </a:prstGeom>
        </p:spPr>
      </p:pic>
      <p:pic>
        <p:nvPicPr>
          <p:cNvPr id="11" name="Picture 10" descr="rye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23"/>
          <a:stretch/>
        </p:blipFill>
        <p:spPr>
          <a:xfrm>
            <a:off x="4130522" y="3424202"/>
            <a:ext cx="2539768" cy="270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2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76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barley, corn, rice, rye, sugarcane, 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  <p:pic>
        <p:nvPicPr>
          <p:cNvPr id="8" name="Picture 7" descr="barley sky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0" y="1295401"/>
            <a:ext cx="3193202" cy="2128801"/>
          </a:xfrm>
          <a:prstGeom prst="rect">
            <a:avLst/>
          </a:prstGeom>
        </p:spPr>
      </p:pic>
      <p:pic>
        <p:nvPicPr>
          <p:cNvPr id="9" name="Picture 8" descr="corn on cob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8" y="1295401"/>
            <a:ext cx="2130018" cy="2130018"/>
          </a:xfrm>
          <a:prstGeom prst="rect">
            <a:avLst/>
          </a:prstGeom>
        </p:spPr>
      </p:pic>
      <p:pic>
        <p:nvPicPr>
          <p:cNvPr id="10" name="Picture 9" descr="rice white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r="27503"/>
          <a:stretch/>
        </p:blipFill>
        <p:spPr>
          <a:xfrm>
            <a:off x="443169" y="3398400"/>
            <a:ext cx="2130018" cy="2706611"/>
          </a:xfrm>
          <a:prstGeom prst="rect">
            <a:avLst/>
          </a:prstGeom>
        </p:spPr>
      </p:pic>
      <p:pic>
        <p:nvPicPr>
          <p:cNvPr id="11" name="Picture 10" descr="rye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23"/>
          <a:stretch/>
        </p:blipFill>
        <p:spPr>
          <a:xfrm>
            <a:off x="4130522" y="3424202"/>
            <a:ext cx="2539768" cy="2706611"/>
          </a:xfrm>
          <a:prstGeom prst="rect">
            <a:avLst/>
          </a:prstGeom>
        </p:spPr>
      </p:pic>
      <p:pic>
        <p:nvPicPr>
          <p:cNvPr id="12" name="Picture 11" descr="sugarcane cut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8"/>
          <a:stretch/>
        </p:blipFill>
        <p:spPr>
          <a:xfrm>
            <a:off x="6633144" y="3425419"/>
            <a:ext cx="2234631" cy="270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60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heat sk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230" y="3398400"/>
            <a:ext cx="3416213" cy="2679592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Poaceae</a:t>
            </a:r>
            <a:r>
              <a:rPr lang="en-US" dirty="0" smtClean="0"/>
              <a:t> or </a:t>
            </a:r>
            <a:r>
              <a:rPr lang="en-US" dirty="0" err="1" smtClean="0"/>
              <a:t>Gramineae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Grass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10501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Bamboo, barley, corn, rice, rye, sugarcane, wheat.</a:t>
            </a:r>
            <a:endParaRPr lang="en-US" dirty="0"/>
          </a:p>
        </p:txBody>
      </p:sp>
      <p:pic>
        <p:nvPicPr>
          <p:cNvPr id="7" name="Picture 6" descr="bamboo sheet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0552" y="228602"/>
            <a:ext cx="3387223" cy="3195600"/>
          </a:xfrm>
          <a:prstGeom prst="rect">
            <a:avLst/>
          </a:prstGeom>
        </p:spPr>
      </p:pic>
      <p:pic>
        <p:nvPicPr>
          <p:cNvPr id="8" name="Picture 7" descr="barley sky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7350" y="1295401"/>
            <a:ext cx="3193202" cy="2128801"/>
          </a:xfrm>
          <a:prstGeom prst="rect">
            <a:avLst/>
          </a:prstGeom>
        </p:spPr>
      </p:pic>
      <p:pic>
        <p:nvPicPr>
          <p:cNvPr id="9" name="Picture 8" descr="corn on cob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68" y="1295401"/>
            <a:ext cx="2130018" cy="2130018"/>
          </a:xfrm>
          <a:prstGeom prst="rect">
            <a:avLst/>
          </a:prstGeom>
        </p:spPr>
      </p:pic>
      <p:pic>
        <p:nvPicPr>
          <p:cNvPr id="10" name="Picture 9" descr="rice white.jpg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86" r="27503"/>
          <a:stretch/>
        </p:blipFill>
        <p:spPr>
          <a:xfrm>
            <a:off x="443169" y="3398400"/>
            <a:ext cx="2130018" cy="2706611"/>
          </a:xfrm>
          <a:prstGeom prst="rect">
            <a:avLst/>
          </a:prstGeom>
        </p:spPr>
      </p:pic>
      <p:pic>
        <p:nvPicPr>
          <p:cNvPr id="11" name="Picture 10" descr="rye.jpg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623"/>
          <a:stretch/>
        </p:blipFill>
        <p:spPr>
          <a:xfrm>
            <a:off x="4130522" y="3424202"/>
            <a:ext cx="2539768" cy="2706611"/>
          </a:xfrm>
          <a:prstGeom prst="rect">
            <a:avLst/>
          </a:prstGeom>
        </p:spPr>
      </p:pic>
      <p:pic>
        <p:nvPicPr>
          <p:cNvPr id="12" name="Picture 11" descr="sugarcane cut.jpg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38"/>
          <a:stretch/>
        </p:blipFill>
        <p:spPr>
          <a:xfrm>
            <a:off x="6633144" y="3425419"/>
            <a:ext cx="2234631" cy="270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32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Solanaceae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Name: </a:t>
            </a:r>
            <a:r>
              <a:rPr lang="en-US" dirty="0" smtClean="0"/>
              <a:t>Nightshade, Potato or Tomato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7245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Eggplant,   </a:t>
            </a:r>
            <a:endParaRPr lang="en-US" dirty="0"/>
          </a:p>
        </p:txBody>
      </p:sp>
      <p:pic>
        <p:nvPicPr>
          <p:cNvPr id="8" name="Picture 7" descr="eggplants on a tabl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" y="3360653"/>
            <a:ext cx="4279985" cy="267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61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79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Solanaceae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Name: </a:t>
            </a:r>
            <a:r>
              <a:rPr lang="en-US" dirty="0" smtClean="0"/>
              <a:t>Nightshade, Potato or Tomato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7245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Eggplant, pepper,  </a:t>
            </a:r>
            <a:endParaRPr lang="en-US" dirty="0"/>
          </a:p>
        </p:txBody>
      </p:sp>
      <p:pic>
        <p:nvPicPr>
          <p:cNvPr id="8" name="Picture 7" descr="eggplants on a tabl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" y="3360653"/>
            <a:ext cx="4279985" cy="2676936"/>
          </a:xfrm>
          <a:prstGeom prst="rect">
            <a:avLst/>
          </a:prstGeom>
        </p:spPr>
      </p:pic>
      <p:pic>
        <p:nvPicPr>
          <p:cNvPr id="12" name="Picture 11" descr="peppers type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07" y="1295400"/>
            <a:ext cx="4311568" cy="274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6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Amaranthaceae</a:t>
            </a:r>
            <a:r>
              <a:rPr lang="en-US" dirty="0" smtClean="0"/>
              <a:t> or </a:t>
            </a:r>
            <a:r>
              <a:rPr lang="en-US" dirty="0" err="1" smtClean="0"/>
              <a:t>Chenopodiaceae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Amaranth or Beet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65615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Amaranth,    </a:t>
            </a:r>
            <a:endParaRPr lang="en-US" dirty="0"/>
          </a:p>
        </p:txBody>
      </p:sp>
      <p:pic>
        <p:nvPicPr>
          <p:cNvPr id="8" name="Picture 7" descr="Amaranth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" y="1276539"/>
            <a:ext cx="3016629" cy="3038176"/>
          </a:xfrm>
          <a:prstGeom prst="rect">
            <a:avLst/>
          </a:prstGeom>
        </p:spPr>
      </p:pic>
      <p:pic>
        <p:nvPicPr>
          <p:cNvPr id="7" name="Picture 6" descr="Amaranth seed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64193"/>
            <a:ext cx="1881864" cy="10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3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Solanaceae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Name: </a:t>
            </a:r>
            <a:r>
              <a:rPr lang="en-US" dirty="0" smtClean="0"/>
              <a:t>Nightshade, Potato or Tomato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7245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Eggplant, pepper, (potato), </a:t>
            </a:r>
            <a:endParaRPr lang="en-US" dirty="0"/>
          </a:p>
        </p:txBody>
      </p:sp>
      <p:pic>
        <p:nvPicPr>
          <p:cNvPr id="8" name="Picture 7" descr="eggplants on a tabl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" y="3360653"/>
            <a:ext cx="4279985" cy="2676936"/>
          </a:xfrm>
          <a:prstGeom prst="rect">
            <a:avLst/>
          </a:prstGeom>
        </p:spPr>
      </p:pic>
      <p:pic>
        <p:nvPicPr>
          <p:cNvPr id="7" name="Picture 6" descr="cultivate-michigan-combitating-potato-varieties-120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1" y="1295401"/>
            <a:ext cx="4292768" cy="2657939"/>
          </a:xfrm>
          <a:prstGeom prst="rect">
            <a:avLst/>
          </a:prstGeom>
        </p:spPr>
      </p:pic>
      <p:pic>
        <p:nvPicPr>
          <p:cNvPr id="12" name="Picture 11" descr="peppers type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07" y="1295400"/>
            <a:ext cx="4311568" cy="274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84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81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Solanaceae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 smtClean="0"/>
              <a:t>Common Name: </a:t>
            </a:r>
            <a:r>
              <a:rPr lang="en-US" dirty="0" smtClean="0"/>
              <a:t>Nightshade, Potato or Tomato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72451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Eggplant, pepper, (potato), tomato.</a:t>
            </a:r>
            <a:endParaRPr lang="en-US" dirty="0"/>
          </a:p>
        </p:txBody>
      </p:sp>
      <p:pic>
        <p:nvPicPr>
          <p:cNvPr id="8" name="Picture 7" descr="eggplants on a tabl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" y="3360653"/>
            <a:ext cx="4279985" cy="2676936"/>
          </a:xfrm>
          <a:prstGeom prst="rect">
            <a:avLst/>
          </a:prstGeom>
        </p:spPr>
      </p:pic>
      <p:pic>
        <p:nvPicPr>
          <p:cNvPr id="7" name="Picture 6" descr="cultivate-michigan-combitating-potato-varieties-120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41" y="1295401"/>
            <a:ext cx="4292768" cy="2657939"/>
          </a:xfrm>
          <a:prstGeom prst="rect">
            <a:avLst/>
          </a:prstGeom>
        </p:spPr>
      </p:pic>
      <p:pic>
        <p:nvPicPr>
          <p:cNvPr id="12" name="Picture 11" descr="peppers type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07" y="1295400"/>
            <a:ext cx="4311568" cy="2748625"/>
          </a:xfrm>
          <a:prstGeom prst="rect">
            <a:avLst/>
          </a:prstGeom>
        </p:spPr>
      </p:pic>
      <p:pic>
        <p:nvPicPr>
          <p:cNvPr id="11" name="Picture 10" descr="tomatoes variety.jpg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33"/>
          <a:stretch/>
        </p:blipFill>
        <p:spPr>
          <a:xfrm>
            <a:off x="4556208" y="3609693"/>
            <a:ext cx="4311567" cy="242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77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Planting Dates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0"/>
            <a:ext cx="5316682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F2C1EF-D94A-B346-8488-1955217E6D41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72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5295000"/>
          </a:xfrm>
        </p:spPr>
        <p:txBody>
          <a:bodyPr>
            <a:normAutofit/>
          </a:bodyPr>
          <a:lstStyle/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Fall and winter crops are slower, smaller—plant more!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Try planting disease resistant varieties.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Consider maturity dates.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Always try new types of vegetables!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Crops with short harvest periods allow for successive plantings.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Several varieties can help stagger harvest.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Start seeds 4–6 weeks before transplanting date.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Crop rotation confuses pests </a:t>
            </a:r>
            <a:br>
              <a:rPr lang="en-US" dirty="0" smtClean="0"/>
            </a:br>
            <a:r>
              <a:rPr lang="en-US" dirty="0" smtClean="0"/>
              <a:t>and allows depleted soil to recover.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Site Perennials away from </a:t>
            </a:r>
            <a:br>
              <a:rPr lang="en-US" dirty="0" smtClean="0"/>
            </a:br>
            <a:r>
              <a:rPr lang="en-US" dirty="0" smtClean="0"/>
              <a:t>Annual disturbances.</a:t>
            </a:r>
          </a:p>
          <a:p>
            <a:pPr marL="454914" indent="-457200">
              <a:buFont typeface="+mj-ea"/>
              <a:buAutoNum type="circleNumDbPlain"/>
            </a:pPr>
            <a:r>
              <a:rPr lang="en-US" dirty="0" smtClean="0"/>
              <a:t>Think about mature plant sizes </a:t>
            </a:r>
            <a:br>
              <a:rPr lang="en-US" dirty="0" smtClean="0"/>
            </a:br>
            <a:r>
              <a:rPr lang="en-US" dirty="0" smtClean="0"/>
              <a:t>when planting.</a:t>
            </a:r>
            <a:endParaRPr lang="en-US" dirty="0"/>
          </a:p>
        </p:txBody>
      </p:sp>
      <p:pic>
        <p:nvPicPr>
          <p:cNvPr id="9" name="Picture 8" descr="bamboo fores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836" y="4231197"/>
            <a:ext cx="3377019" cy="2247017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E2964-9F4E-D440-8907-54C980354B1F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Selection—ten pointers</a:t>
            </a:r>
            <a:endParaRPr lang="en-US" dirty="0"/>
          </a:p>
        </p:txBody>
      </p:sp>
      <p:pic>
        <p:nvPicPr>
          <p:cNvPr id="8" name="Picture 7" descr="potato progression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855" y="1710392"/>
            <a:ext cx="3048000" cy="131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79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Watermelon-Diversit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9" y="3760707"/>
            <a:ext cx="5149589" cy="266866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End (A Quiz)</a:t>
            </a:r>
            <a:endParaRPr lang="en-US" dirty="0"/>
          </a:p>
        </p:txBody>
      </p:sp>
      <p:pic>
        <p:nvPicPr>
          <p:cNvPr id="7" name="Picture 6" descr="Broccoli romanesc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557" y="1295401"/>
            <a:ext cx="3690160" cy="2695291"/>
          </a:xfrm>
          <a:prstGeom prst="rect">
            <a:avLst/>
          </a:prstGeom>
        </p:spPr>
      </p:pic>
      <p:pic>
        <p:nvPicPr>
          <p:cNvPr id="8" name="Picture 7" descr="cabbage napa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0" b="3704"/>
          <a:stretch/>
        </p:blipFill>
        <p:spPr>
          <a:xfrm>
            <a:off x="6581370" y="1295401"/>
            <a:ext cx="2286405" cy="2767620"/>
          </a:xfrm>
          <a:prstGeom prst="rect">
            <a:avLst/>
          </a:prstGeom>
        </p:spPr>
      </p:pic>
      <p:pic>
        <p:nvPicPr>
          <p:cNvPr id="9" name="Picture 8" descr="squash-varietie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198" y="3990692"/>
            <a:ext cx="3251577" cy="2438683"/>
          </a:xfrm>
          <a:prstGeom prst="rect">
            <a:avLst/>
          </a:prstGeom>
        </p:spPr>
      </p:pic>
      <p:pic>
        <p:nvPicPr>
          <p:cNvPr id="10" name="Picture 9" descr="lentil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9" y="1322024"/>
            <a:ext cx="2462948" cy="2438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1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Watermelon-Diversity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9" y="3760707"/>
            <a:ext cx="5149589" cy="2668668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85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The End (A Quiz)</a:t>
            </a:r>
            <a:endParaRPr lang="en-US" dirty="0"/>
          </a:p>
        </p:txBody>
      </p:sp>
      <p:pic>
        <p:nvPicPr>
          <p:cNvPr id="7" name="Picture 6" descr="Broccoli romanesc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557" y="1295401"/>
            <a:ext cx="3690160" cy="2695291"/>
          </a:xfrm>
          <a:prstGeom prst="rect">
            <a:avLst/>
          </a:prstGeom>
        </p:spPr>
      </p:pic>
      <p:pic>
        <p:nvPicPr>
          <p:cNvPr id="8" name="Picture 7" descr="cabbage napa.jp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0" b="3704"/>
          <a:stretch/>
        </p:blipFill>
        <p:spPr>
          <a:xfrm>
            <a:off x="6581370" y="1295401"/>
            <a:ext cx="2286405" cy="2767620"/>
          </a:xfrm>
          <a:prstGeom prst="rect">
            <a:avLst/>
          </a:prstGeom>
        </p:spPr>
      </p:pic>
      <p:pic>
        <p:nvPicPr>
          <p:cNvPr id="9" name="Picture 8" descr="squash-varieties.jp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198" y="3990692"/>
            <a:ext cx="3251577" cy="2438683"/>
          </a:xfrm>
          <a:prstGeom prst="rect">
            <a:avLst/>
          </a:prstGeom>
        </p:spPr>
      </p:pic>
      <p:pic>
        <p:nvPicPr>
          <p:cNvPr id="10" name="Picture 9" descr="lentils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09" y="1322024"/>
            <a:ext cx="2462948" cy="2438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6609" y="1704562"/>
            <a:ext cx="246294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Lentil</a:t>
            </a:r>
          </a:p>
          <a:p>
            <a:pPr algn="ctr"/>
            <a:r>
              <a:rPr lang="en-US" sz="24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Legumenoseae</a:t>
            </a:r>
            <a:endParaRPr lang="en-US" sz="24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29557" y="1303492"/>
            <a:ext cx="36518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Romanesco</a:t>
            </a:r>
            <a:endParaRPr lang="en-US" sz="48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Broccoli</a:t>
            </a:r>
          </a:p>
          <a:p>
            <a:pPr algn="ctr"/>
            <a:r>
              <a:rPr lang="en-US" sz="48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Brassicaceae</a:t>
            </a:r>
            <a:endParaRPr lang="en-US" sz="4800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30989" y="1295401"/>
            <a:ext cx="25626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Napa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Cabbage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Brassica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609" y="3990692"/>
            <a:ext cx="51495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Watermelon</a:t>
            </a:r>
          </a:p>
          <a:p>
            <a:pPr algn="ctr"/>
            <a:r>
              <a:rPr lang="en-US" sz="4800" dirty="0" err="1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Cucurbitaceae</a:t>
            </a:r>
            <a:endParaRPr lang="en-US" sz="4800" dirty="0" smtClean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n-US" sz="4800" dirty="0"/>
          </a:p>
        </p:txBody>
      </p:sp>
      <p:sp>
        <p:nvSpPr>
          <p:cNvPr id="15" name="TextBox 14"/>
          <p:cNvSpPr txBox="1"/>
          <p:nvPr/>
        </p:nvSpPr>
        <p:spPr>
          <a:xfrm>
            <a:off x="5616198" y="3990692"/>
            <a:ext cx="32515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Gourds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Squashes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Cucurbit.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20074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4B105-11B6-AE48-8701-F5DA35BA55E8}" type="datetime4">
              <a:rPr lang="en-US" smtClean="0"/>
              <a:t>March 31, 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GOVG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5744759D-0EFF-4FB2-9CCE-04E00944F0F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Amaranthaceae</a:t>
            </a:r>
            <a:r>
              <a:rPr lang="en-US" dirty="0" smtClean="0"/>
              <a:t> or </a:t>
            </a:r>
            <a:r>
              <a:rPr lang="en-US" dirty="0" err="1" smtClean="0"/>
              <a:t>Chenopodiaceae</a:t>
            </a:r>
            <a:r>
              <a:rPr lang="en-US" dirty="0"/>
              <a:t/>
            </a:r>
            <a:br>
              <a:rPr lang="en-US" dirty="0"/>
            </a:br>
            <a:r>
              <a:rPr lang="en-US" sz="2000" dirty="0"/>
              <a:t>Common Name: </a:t>
            </a:r>
            <a:r>
              <a:rPr lang="en-US" dirty="0" smtClean="0"/>
              <a:t>Amaranth or Beet Family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6225" y="6065615"/>
            <a:ext cx="8591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Edible members: Amaranth, beet,   </a:t>
            </a:r>
            <a:endParaRPr lang="en-US" dirty="0"/>
          </a:p>
        </p:txBody>
      </p:sp>
      <p:pic>
        <p:nvPicPr>
          <p:cNvPr id="8" name="Picture 7" descr="Amaranth plant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83" y="1276539"/>
            <a:ext cx="3016629" cy="3038176"/>
          </a:xfrm>
          <a:prstGeom prst="rect">
            <a:avLst/>
          </a:prstGeom>
        </p:spPr>
      </p:pic>
      <p:pic>
        <p:nvPicPr>
          <p:cNvPr id="11" name="Picture 10" descr="beet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5312" y="3629000"/>
            <a:ext cx="3094946" cy="2436615"/>
          </a:xfrm>
          <a:prstGeom prst="rect">
            <a:avLst/>
          </a:prstGeom>
        </p:spPr>
      </p:pic>
      <p:pic>
        <p:nvPicPr>
          <p:cNvPr id="7" name="Picture 6" descr="Amaranth seeds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" y="1364193"/>
            <a:ext cx="1881864" cy="10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7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1248</TotalTime>
  <Words>2380</Words>
  <Application>Microsoft Office PowerPoint</Application>
  <PresentationFormat>On-screen Show (4:3)</PresentationFormat>
  <Paragraphs>453</Paragraphs>
  <Slides>85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85</vt:i4>
      </vt:variant>
    </vt:vector>
  </HeadingPairs>
  <TitlesOfParts>
    <vt:vector size="92" baseType="lpstr">
      <vt:lpstr>Arial</vt:lpstr>
      <vt:lpstr>Calibri</vt:lpstr>
      <vt:lpstr>Candara</vt:lpstr>
      <vt:lpstr>Tahoma</vt:lpstr>
      <vt:lpstr>Tunga</vt:lpstr>
      <vt:lpstr>Wingdings</vt:lpstr>
      <vt:lpstr>SOHO</vt:lpstr>
      <vt:lpstr>PLANT SELECTION</vt:lpstr>
      <vt:lpstr>Botanical Family</vt:lpstr>
      <vt:lpstr>Alliaceae Com. Name: Allium or Onion Family</vt:lpstr>
      <vt:lpstr>Alliaceae Com. Name: Allium or Onion Family</vt:lpstr>
      <vt:lpstr>Alliaceae Com. Name: Allium or Onion Family</vt:lpstr>
      <vt:lpstr>Alliaceae Com. Name: Allium or Onion Family</vt:lpstr>
      <vt:lpstr>Alliaceae Com. Name: Allium or Onion Family</vt:lpstr>
      <vt:lpstr>Amaranthaceae or Chenopodiaceae Common Name: Amaranth or Beet Family</vt:lpstr>
      <vt:lpstr>Amaranthaceae or Chenopodiaceae Common Name: Amaranth or Beet Family</vt:lpstr>
      <vt:lpstr>Amaranthaceae or Chenopodiaceae Common Name: Amaranth or Beet Family</vt:lpstr>
      <vt:lpstr>Amaranthaceae or Chenopodiaceae Common Name: Amaranth or Beet Family</vt:lpstr>
      <vt:lpstr>Amaranthaceae or Chenopodiaceae Common Name: Amaranth or Beet Family</vt:lpstr>
      <vt:lpstr>Amaranthaceae or Chenopodiaceae Common Name: Amaranth or Beet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Apiaceae or Umbelliferae Common Name: Carrot or Dill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Asteraceae or Compositae Common Name: Aster, Daisy, or Sunflower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Brassicaceae Common Name: Brassica, Cabbage, or Mustard Family</vt:lpstr>
      <vt:lpstr>Cucurbitaceae Com. Name: Cucumber, Gourd, Melon, Pumpkin Family</vt:lpstr>
      <vt:lpstr>Cucurbitaceae Com. Name: Cucumber, Gourd, Melon, Pumpkin Family</vt:lpstr>
      <vt:lpstr>Cucurbitaceae Com. Name: Cucumber, Gourd, Melon, Pumpkin Family</vt:lpstr>
      <vt:lpstr>Cucurbitaceae Com. Name: Cucumber, Gourd, Melon, Pumpkin Family</vt:lpstr>
      <vt:lpstr>Cucurbitaceae Com. Name: Cucumber, Gourd, Melon, Pumpkin Family</vt:lpstr>
      <vt:lpstr>Cucurbitaceae Com. Name: Cucumber, Gourd, Melon, Pumpkin Family</vt:lpstr>
      <vt:lpstr>Fabaceae or Leguminoasae Common Name: LegumeFamily</vt:lpstr>
      <vt:lpstr>Fabaceae or Leguminoasae Common Name: LegumeFamily</vt:lpstr>
      <vt:lpstr>Fabaceae or Leguminoasae Common Name: LegumeFamily</vt:lpstr>
      <vt:lpstr>Fabaceae or Leguminoasae Common Name: LegumeFamily</vt:lpstr>
      <vt:lpstr>Fabaceae or Leguminoasae Common Name: LegumeFamily</vt:lpstr>
      <vt:lpstr>Fabaceae or Leguminoasae Common Name: LegumeFamily</vt:lpstr>
      <vt:lpstr>Lamiaceae Common Name: Mint Family</vt:lpstr>
      <vt:lpstr>Lamiaceae Common Name: Mint Family</vt:lpstr>
      <vt:lpstr>Lamiaceae Common Name: Mint Family</vt:lpstr>
      <vt:lpstr>Lamiaceae Common Name: Mint Family</vt:lpstr>
      <vt:lpstr>Lamiaceae Common Name: Mint Family</vt:lpstr>
      <vt:lpstr>Lamiaceae Common Name: Mint Family</vt:lpstr>
      <vt:lpstr>Lamiaceae Common Name: Mint Family</vt:lpstr>
      <vt:lpstr>Poaceae or Gramineae Common Name: Grass Family</vt:lpstr>
      <vt:lpstr>Poaceae or Gramineae Common Name: Grass Family</vt:lpstr>
      <vt:lpstr>Poaceae or Gramineae Common Name: Grass Family</vt:lpstr>
      <vt:lpstr>Poaceae or Gramineae Common Name: Grass Family</vt:lpstr>
      <vt:lpstr>Poaceae or Gramineae Common Name: Grass Family</vt:lpstr>
      <vt:lpstr>Poaceae or Gramineae Common Name: Grass Family</vt:lpstr>
      <vt:lpstr>Poaceae or Gramineae Common Name: Grass Family</vt:lpstr>
      <vt:lpstr>Solanaceae Common Name: Nightshade, Potato or Tomato Family</vt:lpstr>
      <vt:lpstr>Solanaceae Common Name: Nightshade, Potato or Tomato Family</vt:lpstr>
      <vt:lpstr>Solanaceae Common Name: Nightshade, Potato or Tomato Family</vt:lpstr>
      <vt:lpstr>Solanaceae Common Name: Nightshade, Potato or Tomato Family</vt:lpstr>
      <vt:lpstr>PowerPoint Presentation</vt:lpstr>
      <vt:lpstr>Plant Selection—ten pointers</vt:lpstr>
      <vt:lpstr>The End (A Quiz)</vt:lpstr>
      <vt:lpstr>The End (A Quiz)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 SELECTION</dc:title>
  <dc:creator>Randal Thomson</dc:creator>
  <cp:lastModifiedBy>Denise Cuendett</cp:lastModifiedBy>
  <cp:revision>112</cp:revision>
  <dcterms:created xsi:type="dcterms:W3CDTF">2020-03-11T00:09:35Z</dcterms:created>
  <dcterms:modified xsi:type="dcterms:W3CDTF">2020-03-31T23:04:17Z</dcterms:modified>
</cp:coreProperties>
</file>