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5" r:id="rId2"/>
  </p:sldIdLst>
  <p:sldSz cx="32918400" cy="21945600"/>
  <p:notesSz cx="9296400" cy="7010400"/>
  <p:defaultTextStyle>
    <a:defPPr>
      <a:defRPr lang="en-US"/>
    </a:defPPr>
    <a:lvl1pPr marL="0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1pPr>
    <a:lvl2pPr marL="1567510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2pPr>
    <a:lvl3pPr marL="3135020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3pPr>
    <a:lvl4pPr marL="4702531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4pPr>
    <a:lvl5pPr marL="6270041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5pPr>
    <a:lvl6pPr marL="7837551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6pPr>
    <a:lvl7pPr marL="9405061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7pPr>
    <a:lvl8pPr marL="10972571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8pPr>
    <a:lvl9pPr marL="12540082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2A8A"/>
    <a:srgbClr val="017DC2"/>
    <a:srgbClr val="6C3D94"/>
    <a:srgbClr val="B5C69A"/>
    <a:srgbClr val="5C8727"/>
    <a:srgbClr val="638B3A"/>
    <a:srgbClr val="B19ACA"/>
    <a:srgbClr val="DF9F8F"/>
    <a:srgbClr val="BD1E2C"/>
    <a:srgbClr val="FBBD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45" autoAdjust="0"/>
    <p:restoredTop sz="93770" autoAdjust="0"/>
  </p:normalViewPr>
  <p:slideViewPr>
    <p:cSldViewPr snapToGrid="0" snapToObjects="1">
      <p:cViewPr varScale="1">
        <p:scale>
          <a:sx n="22" d="100"/>
          <a:sy n="22" d="100"/>
        </p:scale>
        <p:origin x="1206" y="96"/>
      </p:cViewPr>
      <p:guideLst>
        <p:guide orient="horz" pos="6912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347" y="0"/>
            <a:ext cx="4028440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9F215-F748-C949-B569-9C9203E8F455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876300"/>
            <a:ext cx="35464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7"/>
            <a:ext cx="7437120" cy="276034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9"/>
            <a:ext cx="4028440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347" y="6658259"/>
            <a:ext cx="4028440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5E29A-1E17-344A-A222-A1BE32DE6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64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5E29A-1E17-344A-A222-A1BE32DE68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66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6817362"/>
            <a:ext cx="27980640" cy="4704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12435840"/>
            <a:ext cx="2304288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6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3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702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7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37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405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972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54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6A5D-670F-1C4B-8C85-F9B6E63A025D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1A87-2E68-B345-8850-251F4CB36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76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6A5D-670F-1C4B-8C85-F9B6E63A025D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1A87-2E68-B345-8850-251F4CB36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06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919310" y="2814321"/>
            <a:ext cx="26660477" cy="599186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26459" y="2814321"/>
            <a:ext cx="79444213" cy="599186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6A5D-670F-1C4B-8C85-F9B6E63A025D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1A87-2E68-B345-8850-251F4CB36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07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6A5D-670F-1C4B-8C85-F9B6E63A025D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1A87-2E68-B345-8850-251F4CB36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69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14102082"/>
            <a:ext cx="27980640" cy="4358640"/>
          </a:xfrm>
        </p:spPr>
        <p:txBody>
          <a:bodyPr anchor="t"/>
          <a:lstStyle>
            <a:lvl1pPr algn="l">
              <a:defRPr sz="13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9301483"/>
            <a:ext cx="27980640" cy="4800598"/>
          </a:xfrm>
        </p:spPr>
        <p:txBody>
          <a:bodyPr anchor="b"/>
          <a:lstStyle>
            <a:lvl1pPr marL="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1pPr>
            <a:lvl2pPr marL="156751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2pPr>
            <a:lvl3pPr marL="3135020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3pPr>
            <a:lvl4pPr marL="470253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627004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783755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940506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1097257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2540082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6A5D-670F-1C4B-8C85-F9B6E63A025D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1A87-2E68-B345-8850-251F4CB36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16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26457" y="16388081"/>
            <a:ext cx="53052343" cy="46344842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27442" y="16388081"/>
            <a:ext cx="53052347" cy="46344842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6A5D-670F-1C4B-8C85-F9B6E63A025D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1A87-2E68-B345-8850-251F4CB36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73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78842"/>
            <a:ext cx="29626560" cy="3657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4912362"/>
            <a:ext cx="14544677" cy="204723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510" indent="0">
              <a:buNone/>
              <a:defRPr sz="6900" b="1"/>
            </a:lvl2pPr>
            <a:lvl3pPr marL="3135020" indent="0">
              <a:buNone/>
              <a:defRPr sz="6200" b="1"/>
            </a:lvl3pPr>
            <a:lvl4pPr marL="4702531" indent="0">
              <a:buNone/>
              <a:defRPr sz="5500" b="1"/>
            </a:lvl4pPr>
            <a:lvl5pPr marL="6270041" indent="0">
              <a:buNone/>
              <a:defRPr sz="5500" b="1"/>
            </a:lvl5pPr>
            <a:lvl6pPr marL="7837551" indent="0">
              <a:buNone/>
              <a:defRPr sz="5500" b="1"/>
            </a:lvl6pPr>
            <a:lvl7pPr marL="9405061" indent="0">
              <a:buNone/>
              <a:defRPr sz="5500" b="1"/>
            </a:lvl7pPr>
            <a:lvl8pPr marL="10972571" indent="0">
              <a:buNone/>
              <a:defRPr sz="5500" b="1"/>
            </a:lvl8pPr>
            <a:lvl9pPr marL="12540082" indent="0">
              <a:buNone/>
              <a:defRPr sz="5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6959600"/>
            <a:ext cx="14544677" cy="12644122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4912362"/>
            <a:ext cx="14550390" cy="204723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510" indent="0">
              <a:buNone/>
              <a:defRPr sz="6900" b="1"/>
            </a:lvl2pPr>
            <a:lvl3pPr marL="3135020" indent="0">
              <a:buNone/>
              <a:defRPr sz="6200" b="1"/>
            </a:lvl3pPr>
            <a:lvl4pPr marL="4702531" indent="0">
              <a:buNone/>
              <a:defRPr sz="5500" b="1"/>
            </a:lvl4pPr>
            <a:lvl5pPr marL="6270041" indent="0">
              <a:buNone/>
              <a:defRPr sz="5500" b="1"/>
            </a:lvl5pPr>
            <a:lvl6pPr marL="7837551" indent="0">
              <a:buNone/>
              <a:defRPr sz="5500" b="1"/>
            </a:lvl6pPr>
            <a:lvl7pPr marL="9405061" indent="0">
              <a:buNone/>
              <a:defRPr sz="5500" b="1"/>
            </a:lvl7pPr>
            <a:lvl8pPr marL="10972571" indent="0">
              <a:buNone/>
              <a:defRPr sz="5500" b="1"/>
            </a:lvl8pPr>
            <a:lvl9pPr marL="12540082" indent="0">
              <a:buNone/>
              <a:defRPr sz="5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6959600"/>
            <a:ext cx="14550390" cy="12644122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6A5D-670F-1C4B-8C85-F9B6E63A025D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1A87-2E68-B345-8850-251F4CB36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81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6A5D-670F-1C4B-8C85-F9B6E63A025D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1A87-2E68-B345-8850-251F4CB36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14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6A5D-670F-1C4B-8C85-F9B6E63A025D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1A87-2E68-B345-8850-251F4CB36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1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2" y="873760"/>
            <a:ext cx="10829927" cy="3718560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873761"/>
            <a:ext cx="18402300" cy="18729962"/>
          </a:xfrm>
        </p:spPr>
        <p:txBody>
          <a:bodyPr/>
          <a:lstStyle>
            <a:lvl1pPr>
              <a:defRPr sz="11000"/>
            </a:lvl1pPr>
            <a:lvl2pPr>
              <a:defRPr sz="9600"/>
            </a:lvl2pPr>
            <a:lvl3pPr>
              <a:defRPr sz="82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2" y="4592321"/>
            <a:ext cx="10829927" cy="15011402"/>
          </a:xfrm>
        </p:spPr>
        <p:txBody>
          <a:bodyPr/>
          <a:lstStyle>
            <a:lvl1pPr marL="0" indent="0">
              <a:buNone/>
              <a:defRPr sz="4800"/>
            </a:lvl1pPr>
            <a:lvl2pPr marL="1567510" indent="0">
              <a:buNone/>
              <a:defRPr sz="4100"/>
            </a:lvl2pPr>
            <a:lvl3pPr marL="3135020" indent="0">
              <a:buNone/>
              <a:defRPr sz="3400"/>
            </a:lvl3pPr>
            <a:lvl4pPr marL="4702531" indent="0">
              <a:buNone/>
              <a:defRPr sz="3100"/>
            </a:lvl4pPr>
            <a:lvl5pPr marL="6270041" indent="0">
              <a:buNone/>
              <a:defRPr sz="3100"/>
            </a:lvl5pPr>
            <a:lvl6pPr marL="7837551" indent="0">
              <a:buNone/>
              <a:defRPr sz="3100"/>
            </a:lvl6pPr>
            <a:lvl7pPr marL="9405061" indent="0">
              <a:buNone/>
              <a:defRPr sz="3100"/>
            </a:lvl7pPr>
            <a:lvl8pPr marL="10972571" indent="0">
              <a:buNone/>
              <a:defRPr sz="3100"/>
            </a:lvl8pPr>
            <a:lvl9pPr marL="12540082" indent="0">
              <a:buNone/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6A5D-670F-1C4B-8C85-F9B6E63A025D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1A87-2E68-B345-8850-251F4CB36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64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15361920"/>
            <a:ext cx="19751040" cy="1813562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1960880"/>
            <a:ext cx="19751040" cy="13167360"/>
          </a:xfrm>
        </p:spPr>
        <p:txBody>
          <a:bodyPr/>
          <a:lstStyle>
            <a:lvl1pPr marL="0" indent="0">
              <a:buNone/>
              <a:defRPr sz="11000"/>
            </a:lvl1pPr>
            <a:lvl2pPr marL="1567510" indent="0">
              <a:buNone/>
              <a:defRPr sz="9600"/>
            </a:lvl2pPr>
            <a:lvl3pPr marL="3135020" indent="0">
              <a:buNone/>
              <a:defRPr sz="8200"/>
            </a:lvl3pPr>
            <a:lvl4pPr marL="4702531" indent="0">
              <a:buNone/>
              <a:defRPr sz="6900"/>
            </a:lvl4pPr>
            <a:lvl5pPr marL="6270041" indent="0">
              <a:buNone/>
              <a:defRPr sz="6900"/>
            </a:lvl5pPr>
            <a:lvl6pPr marL="7837551" indent="0">
              <a:buNone/>
              <a:defRPr sz="6900"/>
            </a:lvl6pPr>
            <a:lvl7pPr marL="9405061" indent="0">
              <a:buNone/>
              <a:defRPr sz="6900"/>
            </a:lvl7pPr>
            <a:lvl8pPr marL="10972571" indent="0">
              <a:buNone/>
              <a:defRPr sz="6900"/>
            </a:lvl8pPr>
            <a:lvl9pPr marL="12540082" indent="0">
              <a:buNone/>
              <a:defRPr sz="6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17175482"/>
            <a:ext cx="19751040" cy="2575558"/>
          </a:xfrm>
        </p:spPr>
        <p:txBody>
          <a:bodyPr/>
          <a:lstStyle>
            <a:lvl1pPr marL="0" indent="0">
              <a:buNone/>
              <a:defRPr sz="4800"/>
            </a:lvl1pPr>
            <a:lvl2pPr marL="1567510" indent="0">
              <a:buNone/>
              <a:defRPr sz="4100"/>
            </a:lvl2pPr>
            <a:lvl3pPr marL="3135020" indent="0">
              <a:buNone/>
              <a:defRPr sz="3400"/>
            </a:lvl3pPr>
            <a:lvl4pPr marL="4702531" indent="0">
              <a:buNone/>
              <a:defRPr sz="3100"/>
            </a:lvl4pPr>
            <a:lvl5pPr marL="6270041" indent="0">
              <a:buNone/>
              <a:defRPr sz="3100"/>
            </a:lvl5pPr>
            <a:lvl6pPr marL="7837551" indent="0">
              <a:buNone/>
              <a:defRPr sz="3100"/>
            </a:lvl6pPr>
            <a:lvl7pPr marL="9405061" indent="0">
              <a:buNone/>
              <a:defRPr sz="3100"/>
            </a:lvl7pPr>
            <a:lvl8pPr marL="10972571" indent="0">
              <a:buNone/>
              <a:defRPr sz="3100"/>
            </a:lvl8pPr>
            <a:lvl9pPr marL="12540082" indent="0">
              <a:buNone/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6A5D-670F-1C4B-8C85-F9B6E63A025D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1A87-2E68-B345-8850-251F4CB36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66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878842"/>
            <a:ext cx="29626560" cy="3657600"/>
          </a:xfrm>
          <a:prstGeom prst="rect">
            <a:avLst/>
          </a:prstGeom>
        </p:spPr>
        <p:txBody>
          <a:bodyPr vert="horz" lIns="313502" tIns="156751" rIns="313502" bIns="15675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5120641"/>
            <a:ext cx="29626560" cy="14483082"/>
          </a:xfrm>
          <a:prstGeom prst="rect">
            <a:avLst/>
          </a:prstGeom>
        </p:spPr>
        <p:txBody>
          <a:bodyPr vert="horz" lIns="313502" tIns="156751" rIns="313502" bIns="15675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20340322"/>
            <a:ext cx="7680960" cy="1168400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l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46A5D-670F-1C4B-8C85-F9B6E63A025D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20340322"/>
            <a:ext cx="10424160" cy="1168400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ct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20340322"/>
            <a:ext cx="7680960" cy="1168400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31A87-2E68-B345-8850-251F4CB36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67510" rtl="0" eaLnBrk="1" latinLnBrk="0" hangingPunct="1">
        <a:spcBef>
          <a:spcPct val="0"/>
        </a:spcBef>
        <a:buNone/>
        <a:defRPr sz="1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5633" indent="-1175633" algn="l" defTabSz="1567510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7204" indent="-979694" algn="l" defTabSz="156751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3918776" indent="-783755" algn="l" defTabSz="1567510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286" indent="-783755" algn="l" defTabSz="1567510" rtl="0" eaLnBrk="1" latinLnBrk="0" hangingPunct="1">
        <a:spcBef>
          <a:spcPct val="20000"/>
        </a:spcBef>
        <a:buFont typeface="Arial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53796" indent="-783755" algn="l" defTabSz="1567510" rtl="0" eaLnBrk="1" latinLnBrk="0" hangingPunct="1">
        <a:spcBef>
          <a:spcPct val="20000"/>
        </a:spcBef>
        <a:buFont typeface="Arial"/>
        <a:buChar char="»"/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621306" indent="-783755" algn="l" defTabSz="1567510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8816" indent="-783755" algn="l" defTabSz="1567510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6327" indent="-783755" algn="l" defTabSz="1567510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3837" indent="-783755" algn="l" defTabSz="1567510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510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135020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70253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27004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3755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40506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57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0082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emf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6500356" y="11936886"/>
            <a:ext cx="16435602" cy="53989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/>
              <a:cs typeface="Helvetic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11928624"/>
            <a:ext cx="16458577" cy="53691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  <a:cs typeface="Helvetica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3165830-FA84-1D4E-A427-E602DEA9383A}"/>
              </a:ext>
            </a:extLst>
          </p:cNvPr>
          <p:cNvSpPr/>
          <p:nvPr/>
        </p:nvSpPr>
        <p:spPr>
          <a:xfrm>
            <a:off x="16495203" y="5741468"/>
            <a:ext cx="16458577" cy="544534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  <a:cs typeface="Helvetica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8139BA3-0895-4F4D-82A2-3B44A5B6905F}"/>
              </a:ext>
            </a:extLst>
          </p:cNvPr>
          <p:cNvSpPr/>
          <p:nvPr/>
        </p:nvSpPr>
        <p:spPr>
          <a:xfrm>
            <a:off x="16495203" y="5741468"/>
            <a:ext cx="16458577" cy="544534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  <a:cs typeface="Helvetic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75919C2-DF4E-514F-919C-E7B3774BDADC}"/>
              </a:ext>
            </a:extLst>
          </p:cNvPr>
          <p:cNvSpPr/>
          <p:nvPr/>
        </p:nvSpPr>
        <p:spPr>
          <a:xfrm>
            <a:off x="6628" y="910701"/>
            <a:ext cx="32930462" cy="3939162"/>
          </a:xfrm>
          <a:prstGeom prst="rect">
            <a:avLst/>
          </a:prstGeom>
          <a:noFill/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 Extra Bold" panose="02060903040505020403" pitchFamily="18" charset="0"/>
                <a:cs typeface="Helvetica"/>
              </a:rPr>
              <a:t>UP4it</a:t>
            </a:r>
            <a:r>
              <a:rPr lang="en-US" sz="140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 </a:t>
            </a:r>
          </a:p>
          <a:p>
            <a:pPr algn="ctr"/>
            <a:r>
              <a:rPr lang="en-US" sz="6600" b="1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Obesity Prevention Intervention for 4</a:t>
            </a:r>
            <a:r>
              <a:rPr lang="en-US" sz="6600" b="1" baseline="300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th</a:t>
            </a:r>
            <a:r>
              <a:rPr lang="en-US" sz="6600" b="1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- 5</a:t>
            </a:r>
            <a:r>
              <a:rPr lang="en-US" sz="6600" b="1" baseline="300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th</a:t>
            </a:r>
            <a:r>
              <a:rPr lang="en-US" sz="6600" b="1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 Graders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7FD94EC-779B-0C4E-BC9B-6779068EEF7C}"/>
              </a:ext>
            </a:extLst>
          </p:cNvPr>
          <p:cNvCxnSpPr>
            <a:cxnSpLocks/>
          </p:cNvCxnSpPr>
          <p:nvPr/>
        </p:nvCxnSpPr>
        <p:spPr>
          <a:xfrm flipV="1">
            <a:off x="21092729" y="6402992"/>
            <a:ext cx="0" cy="3897935"/>
          </a:xfrm>
          <a:prstGeom prst="line">
            <a:avLst/>
          </a:prstGeom>
          <a:ln w="76200" cmpd="sng">
            <a:solidFill>
              <a:srgbClr val="F26B36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0C7B5A8-A6E1-D445-9FD3-84088A59B3E9}"/>
              </a:ext>
            </a:extLst>
          </p:cNvPr>
          <p:cNvCxnSpPr>
            <a:cxnSpLocks/>
          </p:cNvCxnSpPr>
          <p:nvPr/>
        </p:nvCxnSpPr>
        <p:spPr>
          <a:xfrm flipV="1">
            <a:off x="25687185" y="13013342"/>
            <a:ext cx="0" cy="3901634"/>
          </a:xfrm>
          <a:prstGeom prst="line">
            <a:avLst/>
          </a:prstGeom>
          <a:ln w="76200" cmpd="sng">
            <a:solidFill>
              <a:srgbClr val="F26B36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ECBD3853-6BD0-0048-A992-D4906E3E5DE5}"/>
              </a:ext>
            </a:extLst>
          </p:cNvPr>
          <p:cNvSpPr txBox="1"/>
          <p:nvPr/>
        </p:nvSpPr>
        <p:spPr>
          <a:xfrm>
            <a:off x="21254379" y="5772171"/>
            <a:ext cx="111702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Rockwell Extra Bold" panose="02060903040505020403" pitchFamily="18" charset="0"/>
                <a:cs typeface="Helvetica"/>
              </a:rPr>
              <a:t>UP4it</a:t>
            </a:r>
            <a:r>
              <a:rPr lang="en-US" sz="2800" dirty="0">
                <a:latin typeface="Helvetica"/>
                <a:cs typeface="Helvetica"/>
              </a:rPr>
              <a:t> was developed by the University of California. The materials target known correlates to excess weight gain in youth, with a primary focus on four key areas:</a:t>
            </a:r>
          </a:p>
          <a:p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Rockwell Extra Bold" panose="02060903040505020403" pitchFamily="18" charset="0"/>
                <a:cs typeface="Helvetica"/>
              </a:rPr>
              <a:t>Wake</a:t>
            </a:r>
            <a:r>
              <a:rPr lang="en-US" sz="2800" baseline="30000" dirty="0" err="1">
                <a:solidFill>
                  <a:schemeClr val="accent6">
                    <a:lumMod val="75000"/>
                  </a:schemeClr>
                </a:solidFill>
                <a:latin typeface="Rockwell Extra Bold" panose="02060903040505020403" pitchFamily="18" charset="0"/>
                <a:cs typeface="Helvetica"/>
              </a:rPr>
              <a:t>UP</a:t>
            </a:r>
            <a:r>
              <a:rPr lang="en-US" sz="2800" dirty="0">
                <a:latin typeface="Helvetica"/>
                <a:cs typeface="Helvetica"/>
              </a:rPr>
              <a:t>- Sleep ten hours at night to feel just right.</a:t>
            </a:r>
          </a:p>
          <a:p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  <a:latin typeface="Rockwell Extra Bold" panose="02060903040505020403" pitchFamily="18" charset="0"/>
                <a:cs typeface="Helvetica"/>
              </a:rPr>
              <a:t>Eat</a:t>
            </a:r>
            <a:r>
              <a:rPr lang="en-US" sz="2800" baseline="30000" dirty="0" err="1">
                <a:solidFill>
                  <a:schemeClr val="accent3">
                    <a:lumMod val="75000"/>
                  </a:schemeClr>
                </a:solidFill>
                <a:latin typeface="Rockwell Extra Bold" panose="02060903040505020403" pitchFamily="18" charset="0"/>
                <a:cs typeface="Helvetica"/>
              </a:rPr>
              <a:t>UP</a:t>
            </a:r>
            <a:r>
              <a:rPr lang="en-US" sz="2800" dirty="0">
                <a:latin typeface="Helvetica"/>
                <a:cs typeface="Helvetica"/>
              </a:rPr>
              <a:t>- Select the right food for a better mood.</a:t>
            </a:r>
          </a:p>
          <a:p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Rockwell Extra Bold" panose="02060903040505020403" pitchFamily="18" charset="0"/>
                <a:cs typeface="Helvetica"/>
              </a:rPr>
              <a:t>Drink</a:t>
            </a:r>
            <a:r>
              <a:rPr lang="en-US" sz="2800" baseline="30000" dirty="0" err="1">
                <a:solidFill>
                  <a:schemeClr val="accent5">
                    <a:lumMod val="75000"/>
                  </a:schemeClr>
                </a:solidFill>
                <a:latin typeface="Rockwell Extra Bold" panose="02060903040505020403" pitchFamily="18" charset="0"/>
                <a:cs typeface="Helvetica"/>
              </a:rPr>
              <a:t>UP</a:t>
            </a:r>
            <a:r>
              <a:rPr lang="en-US" sz="2800" dirty="0">
                <a:latin typeface="Helvetica"/>
                <a:cs typeface="Helvetica"/>
              </a:rPr>
              <a:t>- Choose water first for thirst. </a:t>
            </a:r>
          </a:p>
          <a:p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Rockwell Extra Bold" panose="02060903040505020403" pitchFamily="18" charset="0"/>
                <a:cs typeface="Helvetica"/>
              </a:rPr>
              <a:t>Get</a:t>
            </a:r>
            <a:r>
              <a:rPr lang="en-US" sz="2800" baseline="30000" dirty="0" err="1">
                <a:solidFill>
                  <a:schemeClr val="accent2">
                    <a:lumMod val="75000"/>
                  </a:schemeClr>
                </a:solidFill>
                <a:latin typeface="Rockwell Extra Bold" panose="02060903040505020403" pitchFamily="18" charset="0"/>
                <a:cs typeface="Helvetica"/>
              </a:rPr>
              <a:t>UP</a:t>
            </a:r>
            <a:r>
              <a:rPr lang="en-US" sz="2800" dirty="0">
                <a:latin typeface="Helvetica"/>
                <a:cs typeface="Helvetica"/>
              </a:rPr>
              <a:t>- Move and play at least an hour a day. </a:t>
            </a:r>
          </a:p>
          <a:p>
            <a:endParaRPr lang="en-US" sz="2800" b="1" dirty="0">
              <a:latin typeface="Helvetica"/>
              <a:cs typeface="Helvetica"/>
            </a:endParaRPr>
          </a:p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Rockwell Extra Bold" panose="02060903040505020403" pitchFamily="18" charset="0"/>
                <a:cs typeface="Helvetica"/>
              </a:rPr>
              <a:t>UP4it</a:t>
            </a:r>
            <a:r>
              <a:rPr lang="en-US" sz="2800" baseline="-25000" dirty="0">
                <a:latin typeface="Helvetica"/>
                <a:cs typeface="Helvetica"/>
              </a:rPr>
              <a:t> </a:t>
            </a:r>
            <a:r>
              <a:rPr lang="en-US" sz="2800" dirty="0">
                <a:latin typeface="Helvetica"/>
                <a:cs typeface="Helvetica"/>
              </a:rPr>
              <a:t>activity guides utilize youth development principles that get students engaged in their learning, using problem-solving, teamwork, and 21</a:t>
            </a:r>
            <a:r>
              <a:rPr lang="en-US" sz="2800" baseline="30000" dirty="0">
                <a:latin typeface="Helvetica"/>
                <a:cs typeface="Helvetica"/>
              </a:rPr>
              <a:t>st</a:t>
            </a:r>
            <a:r>
              <a:rPr lang="en-US" sz="2800" dirty="0">
                <a:latin typeface="Helvetica"/>
                <a:cs typeface="Helvetica"/>
              </a:rPr>
              <a:t> century skills. The activities require no additional resources beyond what you would normally find in a classroom. They link to California Common Core Standards.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92AB994-B17E-3246-A294-A6F895ABD3E1}"/>
              </a:ext>
            </a:extLst>
          </p:cNvPr>
          <p:cNvSpPr txBox="1"/>
          <p:nvPr/>
        </p:nvSpPr>
        <p:spPr>
          <a:xfrm>
            <a:off x="644522" y="12316579"/>
            <a:ext cx="910359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Rockwell Extra Bold" panose="02060903040505020403" pitchFamily="18" charset="0"/>
                <a:cs typeface="Helvetica"/>
              </a:rPr>
              <a:t>UP4it</a:t>
            </a:r>
            <a:r>
              <a:rPr lang="en-US" sz="2800" dirty="0">
                <a:latin typeface="Helvetica"/>
                <a:cs typeface="Helvetica"/>
              </a:rPr>
              <a:t> was evaluated in the spring of 2018 during formative field testing. Students (n122) completed EFNEP pre/post evaluations.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/>
                <a:cs typeface="Helvetica"/>
              </a:rPr>
              <a:t>72% of children improved their ability to choose foods according to Federal Dietary Recommendations.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/>
                <a:cs typeface="Helvetica"/>
              </a:rPr>
              <a:t>27% of children improved their physical activity practices or gained knowledge.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/>
                <a:cs typeface="Helvetica"/>
              </a:rPr>
              <a:t>31% of children used safe food handling practices more often or gained knowledge. </a:t>
            </a:r>
          </a:p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Rockwell Extra Bold" panose="02060903040505020403" pitchFamily="18" charset="0"/>
                <a:cs typeface="Helvetica"/>
              </a:rPr>
              <a:t>UP4it</a:t>
            </a:r>
            <a:r>
              <a:rPr lang="en-US" sz="2800" dirty="0">
                <a:latin typeface="Helvetica"/>
                <a:cs typeface="Helvetica"/>
              </a:rPr>
              <a:t> Teacher Observation Tool feedback from one teacher indicated that in 9/10 areas, students showed improvement. </a:t>
            </a:r>
          </a:p>
          <a:p>
            <a:endParaRPr lang="en-US" sz="2800" dirty="0">
              <a:latin typeface="Helvetica"/>
              <a:cs typeface="Helvetica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909D628-84D1-D64F-AFA5-7754A361EBC6}"/>
              </a:ext>
            </a:extLst>
          </p:cNvPr>
          <p:cNvSpPr txBox="1"/>
          <p:nvPr/>
        </p:nvSpPr>
        <p:spPr>
          <a:xfrm>
            <a:off x="16458577" y="12400492"/>
            <a:ext cx="884212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Rockwell Extra Bold" panose="02060903040505020403" pitchFamily="18" charset="0"/>
                <a:cs typeface="Helvetica"/>
              </a:rPr>
              <a:t>UP4it</a:t>
            </a:r>
            <a:r>
              <a:rPr lang="en-US" sz="2800" dirty="0">
                <a:latin typeface="Helvetica"/>
                <a:cs typeface="Helvetica"/>
              </a:rPr>
              <a:t> Level One was designed and written for 4</a:t>
            </a:r>
            <a:r>
              <a:rPr lang="en-US" sz="2800" baseline="30000" dirty="0">
                <a:latin typeface="Helvetica"/>
                <a:cs typeface="Helvetica"/>
              </a:rPr>
              <a:t>th</a:t>
            </a:r>
            <a:r>
              <a:rPr lang="en-US" sz="2800" dirty="0">
                <a:latin typeface="Helvetica"/>
                <a:cs typeface="Helvetica"/>
              </a:rPr>
              <a:t> – 5</a:t>
            </a:r>
            <a:r>
              <a:rPr lang="en-US" sz="2800" baseline="30000" dirty="0">
                <a:latin typeface="Helvetica"/>
                <a:cs typeface="Helvetica"/>
              </a:rPr>
              <a:t>th</a:t>
            </a:r>
            <a:r>
              <a:rPr lang="en-US" sz="2800" dirty="0">
                <a:latin typeface="Helvetica"/>
                <a:cs typeface="Helvetica"/>
              </a:rPr>
              <a:t> grade students. Materials align with Common Core State Standards. The activity guides will be available to order for the upcoming 2019-2020 school year. </a:t>
            </a:r>
          </a:p>
          <a:p>
            <a:pPr algn="r"/>
            <a:endParaRPr lang="en-US" sz="2800" dirty="0">
              <a:latin typeface="Helvetica"/>
              <a:cs typeface="Helvetica"/>
            </a:endParaRPr>
          </a:p>
          <a:p>
            <a:pPr algn="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Rockwell Extra Bold" panose="02060903040505020403" pitchFamily="18" charset="0"/>
                <a:cs typeface="Helvetica"/>
              </a:rPr>
              <a:t>UP4it</a:t>
            </a:r>
            <a:r>
              <a:rPr lang="en-US" sz="2800" dirty="0">
                <a:latin typeface="Helvetica"/>
                <a:cs typeface="Helvetica"/>
              </a:rPr>
              <a:t> training will be available in the near future for SNAP-Ed Programs who are planning to, or interested in, implementation. </a:t>
            </a:r>
          </a:p>
          <a:p>
            <a:pPr algn="r"/>
            <a:endParaRPr lang="en-US" sz="2800" dirty="0">
              <a:latin typeface="Helvetica"/>
              <a:cs typeface="Helvetica"/>
            </a:endParaRPr>
          </a:p>
          <a:p>
            <a:pPr algn="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Rockwell Extra Bold" panose="02060903040505020403" pitchFamily="18" charset="0"/>
                <a:cs typeface="Helvetica"/>
              </a:rPr>
              <a:t>UP4it</a:t>
            </a:r>
            <a:r>
              <a:rPr lang="en-US" sz="2800" dirty="0">
                <a:latin typeface="Helvetica"/>
                <a:cs typeface="Helvetica"/>
              </a:rPr>
              <a:t> Level Two (5</a:t>
            </a:r>
            <a:r>
              <a:rPr lang="en-US" sz="2800" baseline="30000" dirty="0">
                <a:latin typeface="Helvetica"/>
                <a:cs typeface="Helvetica"/>
              </a:rPr>
              <a:t>th</a:t>
            </a:r>
            <a:r>
              <a:rPr lang="en-US" sz="2800" dirty="0">
                <a:latin typeface="Helvetica"/>
                <a:cs typeface="Helvetica"/>
              </a:rPr>
              <a:t>-6</a:t>
            </a:r>
            <a:r>
              <a:rPr lang="en-US" sz="2800" baseline="30000" dirty="0">
                <a:latin typeface="Helvetica"/>
                <a:cs typeface="Helvetica"/>
              </a:rPr>
              <a:t>th</a:t>
            </a:r>
            <a:r>
              <a:rPr lang="en-US" sz="2800" dirty="0">
                <a:latin typeface="Helvetica"/>
                <a:cs typeface="Helvetica"/>
              </a:rPr>
              <a:t> grade)</a:t>
            </a:r>
          </a:p>
          <a:p>
            <a:pPr algn="r"/>
            <a:r>
              <a:rPr lang="en-US" sz="2800" dirty="0">
                <a:latin typeface="Helvetica"/>
                <a:cs typeface="Helvetica"/>
              </a:rPr>
              <a:t> is currently being reviewed and will be coming soon.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508F238-3DF4-0648-BF60-99C41B6EEFAF}"/>
              </a:ext>
            </a:extLst>
          </p:cNvPr>
          <p:cNvSpPr/>
          <p:nvPr/>
        </p:nvSpPr>
        <p:spPr>
          <a:xfrm>
            <a:off x="16458578" y="11399776"/>
            <a:ext cx="16471246" cy="772688"/>
          </a:xfrm>
          <a:prstGeom prst="rect">
            <a:avLst/>
          </a:prstGeom>
          <a:solidFill>
            <a:srgbClr val="017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Discussion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69B304F-CE7F-DE42-AC8B-22668E48179F}"/>
              </a:ext>
            </a:extLst>
          </p:cNvPr>
          <p:cNvSpPr/>
          <p:nvPr/>
        </p:nvSpPr>
        <p:spPr>
          <a:xfrm>
            <a:off x="16458578" y="4968677"/>
            <a:ext cx="16603238" cy="7726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Methods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54D22CB-8368-A342-B632-C2E7DE9B0845}"/>
              </a:ext>
            </a:extLst>
          </p:cNvPr>
          <p:cNvSpPr/>
          <p:nvPr/>
        </p:nvSpPr>
        <p:spPr>
          <a:xfrm>
            <a:off x="2333" y="5735380"/>
            <a:ext cx="16494860" cy="55119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  <a:cs typeface="Helvetic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985BB04-FF11-6B42-92B7-3A0F5DD4ECC4}"/>
              </a:ext>
            </a:extLst>
          </p:cNvPr>
          <p:cNvSpPr/>
          <p:nvPr/>
        </p:nvSpPr>
        <p:spPr>
          <a:xfrm>
            <a:off x="-35298" y="4968677"/>
            <a:ext cx="16484797" cy="772688"/>
          </a:xfrm>
          <a:prstGeom prst="rect">
            <a:avLst/>
          </a:prstGeom>
          <a:solidFill>
            <a:srgbClr val="017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Background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D488FC5-9BAC-B940-BBCC-C27EE4745530}"/>
              </a:ext>
            </a:extLst>
          </p:cNvPr>
          <p:cNvSpPr txBox="1"/>
          <p:nvPr/>
        </p:nvSpPr>
        <p:spPr>
          <a:xfrm>
            <a:off x="5975500" y="6208652"/>
            <a:ext cx="97375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A child who is overweight or obese at 8 years of age is 7 times more likely to develop risk factors for cardiovascular disease as a teenager than a child with a healthy weight. Childhood obesity is also associated with depression and problems in school, including missed school days and grade repetition.  Long-term studies show that overweight children who grow into a healthier weight and adopt a healthy lifestyle can reduce their risk of future health problems.  A gap exists in the availability of curriculum that can help school-aged children learn how to make choices specifically that impact their weight.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172414B-FAC1-E949-A5F4-BA32A981651C}"/>
              </a:ext>
            </a:extLst>
          </p:cNvPr>
          <p:cNvSpPr/>
          <p:nvPr/>
        </p:nvSpPr>
        <p:spPr>
          <a:xfrm>
            <a:off x="-12938" y="11399776"/>
            <a:ext cx="16477488" cy="7726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Results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F823352-FC86-E74B-98C5-82877B424E10}"/>
              </a:ext>
            </a:extLst>
          </p:cNvPr>
          <p:cNvCxnSpPr>
            <a:cxnSpLocks/>
          </p:cNvCxnSpPr>
          <p:nvPr/>
        </p:nvCxnSpPr>
        <p:spPr>
          <a:xfrm flipV="1">
            <a:off x="5646695" y="6408729"/>
            <a:ext cx="0" cy="3908181"/>
          </a:xfrm>
          <a:prstGeom prst="line">
            <a:avLst/>
          </a:prstGeom>
          <a:ln w="76200" cmpd="sng">
            <a:solidFill>
              <a:srgbClr val="F26B36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722287E-9D0D-114A-8AAB-93D012FF6918}"/>
              </a:ext>
            </a:extLst>
          </p:cNvPr>
          <p:cNvCxnSpPr>
            <a:cxnSpLocks/>
          </p:cNvCxnSpPr>
          <p:nvPr/>
        </p:nvCxnSpPr>
        <p:spPr>
          <a:xfrm flipV="1">
            <a:off x="10036464" y="13281466"/>
            <a:ext cx="0" cy="3901634"/>
          </a:xfrm>
          <a:prstGeom prst="line">
            <a:avLst/>
          </a:prstGeom>
          <a:ln w="76200" cmpd="sng">
            <a:solidFill>
              <a:srgbClr val="F26B36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00AFAAE1-9112-5043-907A-21D9AEABA4C9}"/>
              </a:ext>
            </a:extLst>
          </p:cNvPr>
          <p:cNvSpPr/>
          <p:nvPr/>
        </p:nvSpPr>
        <p:spPr>
          <a:xfrm>
            <a:off x="0" y="20160358"/>
            <a:ext cx="32918399" cy="12094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60" tIns="0" rIns="548640" bIns="822960" rtlCol="0" anchor="t"/>
          <a:lstStyle/>
          <a:p>
            <a:pPr algn="ctr"/>
            <a:endParaRPr lang="en-US" sz="1800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California SNAP-Ed is administered by the California Department of Social Services in partnership with the California Department of Public Health, UC CalFresh Nutrition Education Program</a:t>
            </a:r>
            <a:br>
              <a:rPr lang="en-US" sz="1800" dirty="0">
                <a:solidFill>
                  <a:srgbClr val="000000"/>
                </a:solidFill>
                <a:effectLst/>
                <a:latin typeface="Helvetica"/>
                <a:cs typeface="Helvetica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the California Department of Aging, and Catholic Charities of California, Inc. </a:t>
            </a:r>
          </a:p>
          <a:p>
            <a:pPr algn="ctr"/>
            <a:endParaRPr lang="en-US" sz="1800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Funded by USDA SNAP-Ed, and USDA/NIFA, EFNEP, equal opportunity providers and employers.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F3A4AC1-C0B8-8743-AB21-F605EB637635}"/>
              </a:ext>
            </a:extLst>
          </p:cNvPr>
          <p:cNvSpPr txBox="1"/>
          <p:nvPr/>
        </p:nvSpPr>
        <p:spPr>
          <a:xfrm>
            <a:off x="2675728" y="19326570"/>
            <a:ext cx="27547540" cy="8463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800" b="1" dirty="0">
                <a:latin typeface="Helvetica"/>
                <a:cs typeface="Helvetica"/>
              </a:rPr>
              <a:t>The mission of the California Supplemental Nutrition Assistance Program Education (SNAP-Ed) is to inspire and empower underserved Californians by promoting awareness, education and community change through diverse partnerships to result in healthy eating and active living</a:t>
            </a:r>
            <a:r>
              <a:rPr lang="en-US" sz="3100" b="1" dirty="0">
                <a:latin typeface="Helvetica"/>
                <a:cs typeface="Helvetica"/>
              </a:rPr>
              <a:t>.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F121BBA-72C0-4144-8505-81D668EFA59B}"/>
              </a:ext>
            </a:extLst>
          </p:cNvPr>
          <p:cNvSpPr/>
          <p:nvPr/>
        </p:nvSpPr>
        <p:spPr>
          <a:xfrm>
            <a:off x="-35298" y="17795196"/>
            <a:ext cx="33014313" cy="1388772"/>
          </a:xfrm>
          <a:prstGeom prst="rect">
            <a:avLst/>
          </a:prstGeom>
          <a:solidFill>
            <a:srgbClr val="017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Helvetica"/>
                <a:cs typeface="Helvetica"/>
              </a:rPr>
              <a:t> Marcel Horowitz, Christie Hedrick, Marisa Neelon, Chelsey Slattery, Leah Sourbeer, Jona Pressman, Molica Sim, Shyra Murrey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80" y="5831120"/>
            <a:ext cx="4220040" cy="5446531"/>
          </a:xfrm>
          <a:prstGeom prst="rect">
            <a:avLst/>
          </a:prstGeom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0298" y="12398067"/>
            <a:ext cx="6076950" cy="4557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6170298" y="17092884"/>
            <a:ext cx="6254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/>
              <a:t>While activities are paper-based, they are designed to be student-directed and hands-on, requiring no outside supplies.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6177" y="6020717"/>
            <a:ext cx="1947225" cy="25199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9979" y="8695891"/>
            <a:ext cx="2044056" cy="26452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1877" y="6020717"/>
            <a:ext cx="1886373" cy="24411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652" y="8681223"/>
            <a:ext cx="1923160" cy="2490294"/>
          </a:xfrm>
          <a:prstGeom prst="rect">
            <a:avLst/>
          </a:prstGeom>
        </p:spPr>
      </p:pic>
      <p:sp>
        <p:nvSpPr>
          <p:cNvPr id="37" name="Oval Callout 36"/>
          <p:cNvSpPr/>
          <p:nvPr/>
        </p:nvSpPr>
        <p:spPr>
          <a:xfrm>
            <a:off x="12697152" y="14873798"/>
            <a:ext cx="3752346" cy="1550305"/>
          </a:xfrm>
          <a:prstGeom prst="wedgeEllipseCallout">
            <a:avLst>
              <a:gd name="adj1" fmla="val 33039"/>
              <a:gd name="adj2" fmla="val 68589"/>
            </a:avLst>
          </a:prstGeom>
          <a:solidFill>
            <a:schemeClr val="accent6">
              <a:lumMod val="50000"/>
            </a:schemeClr>
          </a:solidFill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  <a:p>
            <a:pPr algn="ctr"/>
            <a:r>
              <a:rPr lang="en-US" sz="2800" dirty="0"/>
              <a:t>“Fantastic program! Very kid friendly.”</a:t>
            </a:r>
          </a:p>
          <a:p>
            <a:pPr algn="ctr"/>
            <a:r>
              <a:rPr lang="en-US" sz="2800" dirty="0"/>
              <a:t> </a:t>
            </a:r>
          </a:p>
        </p:txBody>
      </p:sp>
      <p:sp>
        <p:nvSpPr>
          <p:cNvPr id="40" name="Oval Callout 39"/>
          <p:cNvSpPr/>
          <p:nvPr/>
        </p:nvSpPr>
        <p:spPr>
          <a:xfrm>
            <a:off x="10392640" y="12313881"/>
            <a:ext cx="4462342" cy="2882987"/>
          </a:xfrm>
          <a:prstGeom prst="wedgeEllipseCallout">
            <a:avLst>
              <a:gd name="adj1" fmla="val -20322"/>
              <a:gd name="adj2" fmla="val 66708"/>
            </a:avLst>
          </a:prstGeom>
          <a:solidFill>
            <a:schemeClr val="accent3">
              <a:lumMod val="50000"/>
            </a:schemeClr>
          </a:solidFill>
          <a:effectLst>
            <a:outerShdw blurRad="50800" dist="38100" dir="8100000" sx="105000" sy="105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  <a:p>
            <a:pPr algn="ctr"/>
            <a:r>
              <a:rPr lang="en-US" sz="2800" dirty="0"/>
              <a:t>“These programs greatly inspire me to include more health education throughout the school year.” </a:t>
            </a:r>
          </a:p>
          <a:p>
            <a:pPr algn="ctr"/>
            <a:r>
              <a:rPr lang="en-US" sz="28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34599" y="17118137"/>
            <a:ext cx="6314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/>
              <a:t>Responses to the UC CalFresh Teacher Observation Tool and UP4it Teacher Feedback form were positive. 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10508342" y="15822081"/>
            <a:ext cx="3000199" cy="573892"/>
          </a:xfrm>
          <a:prstGeom prst="wedgeEllipseCallout">
            <a:avLst>
              <a:gd name="adj1" fmla="val -958"/>
              <a:gd name="adj2" fmla="val 122250"/>
            </a:avLst>
          </a:prstGeom>
          <a:solidFill>
            <a:srgbClr val="612A8A"/>
          </a:solidFill>
          <a:effectLst>
            <a:outerShdw blurRad="50800" dist="38100" dir="8100000" sx="104000" sy="104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  <a:p>
            <a:pPr algn="ctr"/>
            <a:r>
              <a:rPr lang="en-US" sz="2800" dirty="0"/>
              <a:t>“Excellent!”</a:t>
            </a:r>
          </a:p>
          <a:p>
            <a:pPr algn="ctr"/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8648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</TotalTime>
  <Words>588</Words>
  <Application>Microsoft Office PowerPoint</Application>
  <PresentationFormat>Custom</PresentationFormat>
  <Paragraphs>43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Helvetica</vt:lpstr>
      <vt:lpstr>Rockwell Extra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Mallory Kong</dc:creator>
  <cp:lastModifiedBy>Monica Claire Drazba</cp:lastModifiedBy>
  <cp:revision>124</cp:revision>
  <cp:lastPrinted>2018-12-07T23:57:10Z</cp:lastPrinted>
  <dcterms:created xsi:type="dcterms:W3CDTF">2017-09-29T15:43:56Z</dcterms:created>
  <dcterms:modified xsi:type="dcterms:W3CDTF">2020-06-03T19:22:48Z</dcterms:modified>
</cp:coreProperties>
</file>