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notesMasterIdLst>
    <p:notesMasterId r:id="rId19"/>
  </p:notesMasterIdLst>
  <p:sldIdLst>
    <p:sldId id="256" r:id="rId2"/>
    <p:sldId id="258" r:id="rId3"/>
    <p:sldId id="257"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9" d="100"/>
          <a:sy n="79" d="100"/>
        </p:scale>
        <p:origin x="114" y="72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D68152-89DF-4EE6-A1E3-BCDBC3DAD0B6}" type="datetimeFigureOut">
              <a:rPr lang="en-US" smtClean="0"/>
              <a:t>8/7/2020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60AA5-9EE0-4B45-871A-CF0E90417EEE}" type="slidenum">
              <a:rPr lang="en-US" smtClean="0"/>
              <a:t>‹#›</a:t>
            </a:fld>
            <a:endParaRPr lang="en-US"/>
          </a:p>
        </p:txBody>
      </p:sp>
    </p:spTree>
    <p:extLst>
      <p:ext uri="{BB962C8B-B14F-4D97-AF65-F5344CB8AC3E}">
        <p14:creationId xmlns:p14="http://schemas.microsoft.com/office/powerpoint/2010/main" val="2592359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A60AA5-9EE0-4B45-871A-CF0E90417EEE}" type="slidenum">
              <a:rPr lang="en-US" smtClean="0"/>
              <a:t>4</a:t>
            </a:fld>
            <a:endParaRPr lang="en-US"/>
          </a:p>
        </p:txBody>
      </p:sp>
    </p:spTree>
    <p:extLst>
      <p:ext uri="{BB962C8B-B14F-4D97-AF65-F5344CB8AC3E}">
        <p14:creationId xmlns:p14="http://schemas.microsoft.com/office/powerpoint/2010/main" val="2329396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Rates of Valley fever cases reported per 100,000 population. Darkest colored counties had the highest rate of Valley fever</a:t>
            </a:r>
          </a:p>
          <a:p>
            <a:endParaRPr lang="en-US" dirty="0"/>
          </a:p>
        </p:txBody>
      </p:sp>
      <p:sp>
        <p:nvSpPr>
          <p:cNvPr id="4" name="Slide Number Placeholder 3"/>
          <p:cNvSpPr>
            <a:spLocks noGrp="1"/>
          </p:cNvSpPr>
          <p:nvPr>
            <p:ph type="sldNum" sz="quarter" idx="5"/>
          </p:nvPr>
        </p:nvSpPr>
        <p:spPr/>
        <p:txBody>
          <a:bodyPr/>
          <a:lstStyle/>
          <a:p>
            <a:fld id="{88A60AA5-9EE0-4B45-871A-CF0E90417EEE}" type="slidenum">
              <a:rPr lang="en-US" smtClean="0"/>
              <a:t>10</a:t>
            </a:fld>
            <a:endParaRPr lang="en-US"/>
          </a:p>
        </p:txBody>
      </p:sp>
    </p:spTree>
    <p:extLst>
      <p:ext uri="{BB962C8B-B14F-4D97-AF65-F5344CB8AC3E}">
        <p14:creationId xmlns:p14="http://schemas.microsoft.com/office/powerpoint/2010/main" val="448093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23924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718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5907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1914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9747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35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1811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9824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1783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3530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8/7/2020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7830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8/7/2020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3762334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2E3FC3-8CBD-4531-B9FD-AF2553C8B119}"/>
              </a:ext>
            </a:extLst>
          </p:cNvPr>
          <p:cNvPicPr>
            <a:picLocks noChangeAspect="1"/>
          </p:cNvPicPr>
          <p:nvPr/>
        </p:nvPicPr>
        <p:blipFill>
          <a:blip r:embed="rId2"/>
          <a:stretch>
            <a:fillRect/>
          </a:stretch>
        </p:blipFill>
        <p:spPr>
          <a:xfrm>
            <a:off x="358697" y="2533475"/>
            <a:ext cx="8412244" cy="1535568"/>
          </a:xfrm>
          <a:prstGeom prst="rect">
            <a:avLst/>
          </a:prstGeom>
        </p:spPr>
      </p:pic>
    </p:spTree>
    <p:extLst>
      <p:ext uri="{BB962C8B-B14F-4D97-AF65-F5344CB8AC3E}">
        <p14:creationId xmlns:p14="http://schemas.microsoft.com/office/powerpoint/2010/main" val="1717503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F996-C6A2-40DB-8A46-C332800E80FB}"/>
              </a:ext>
            </a:extLst>
          </p:cNvPr>
          <p:cNvSpPr>
            <a:spLocks noGrp="1"/>
          </p:cNvSpPr>
          <p:nvPr>
            <p:ph type="title"/>
          </p:nvPr>
        </p:nvSpPr>
        <p:spPr/>
        <p:txBody>
          <a:bodyPr/>
          <a:lstStyle/>
          <a:p>
            <a:r>
              <a:rPr lang="en-US" dirty="0"/>
              <a:t>This map shows where people who had Valley fever </a:t>
            </a:r>
            <a:r>
              <a:rPr lang="en-US" u="sng" dirty="0"/>
              <a:t>lived</a:t>
            </a:r>
            <a:r>
              <a:rPr lang="en-US" dirty="0"/>
              <a:t>, not where they </a:t>
            </a:r>
            <a:r>
              <a:rPr lang="en-US" u="sng" dirty="0"/>
              <a:t>worked</a:t>
            </a:r>
            <a:r>
              <a:rPr lang="en-US" dirty="0"/>
              <a:t>.</a:t>
            </a:r>
          </a:p>
        </p:txBody>
      </p:sp>
      <p:pic>
        <p:nvPicPr>
          <p:cNvPr id="4" name="Picture 3">
            <a:extLst>
              <a:ext uri="{FF2B5EF4-FFF2-40B4-BE49-F238E27FC236}">
                <a16:creationId xmlns:a16="http://schemas.microsoft.com/office/drawing/2014/main" id="{533F74F4-0D34-4DC6-9299-99627A4E96B4}"/>
              </a:ext>
            </a:extLst>
          </p:cNvPr>
          <p:cNvPicPr>
            <a:picLocks noChangeAspect="1"/>
          </p:cNvPicPr>
          <p:nvPr/>
        </p:nvPicPr>
        <p:blipFill rotWithShape="1">
          <a:blip r:embed="rId3">
            <a:clrChange>
              <a:clrFrom>
                <a:srgbClr val="FDFDFD"/>
              </a:clrFrom>
              <a:clrTo>
                <a:srgbClr val="FDFDFD">
                  <a:alpha val="0"/>
                </a:srgbClr>
              </a:clrTo>
            </a:clrChange>
          </a:blip>
          <a:srcRect b="1843"/>
          <a:stretch/>
        </p:blipFill>
        <p:spPr>
          <a:xfrm>
            <a:off x="5216053" y="1271954"/>
            <a:ext cx="4445185" cy="4314092"/>
          </a:xfrm>
          <a:prstGeom prst="rect">
            <a:avLst/>
          </a:prstGeom>
        </p:spPr>
      </p:pic>
    </p:spTree>
    <p:extLst>
      <p:ext uri="{BB962C8B-B14F-4D97-AF65-F5344CB8AC3E}">
        <p14:creationId xmlns:p14="http://schemas.microsoft.com/office/powerpoint/2010/main" val="92552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80">
                                          <p:stCondLst>
                                            <p:cond delay="0"/>
                                          </p:stCondLst>
                                        </p:cTn>
                                        <p:tgtEl>
                                          <p:spTgt spid="4"/>
                                        </p:tgtEl>
                                      </p:cBhvr>
                                    </p:animEffect>
                                    <p:anim calcmode="lin" valueType="num">
                                      <p:cBhvr>
                                        <p:cTn id="2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0" dur="26">
                                          <p:stCondLst>
                                            <p:cond delay="650"/>
                                          </p:stCondLst>
                                        </p:cTn>
                                        <p:tgtEl>
                                          <p:spTgt spid="4"/>
                                        </p:tgtEl>
                                      </p:cBhvr>
                                      <p:to x="100000" y="60000"/>
                                    </p:animScale>
                                    <p:animScale>
                                      <p:cBhvr>
                                        <p:cTn id="31" dur="166" decel="50000">
                                          <p:stCondLst>
                                            <p:cond delay="676"/>
                                          </p:stCondLst>
                                        </p:cTn>
                                        <p:tgtEl>
                                          <p:spTgt spid="4"/>
                                        </p:tgtEl>
                                      </p:cBhvr>
                                      <p:to x="100000" y="100000"/>
                                    </p:animScale>
                                    <p:animScale>
                                      <p:cBhvr>
                                        <p:cTn id="32" dur="26">
                                          <p:stCondLst>
                                            <p:cond delay="1312"/>
                                          </p:stCondLst>
                                        </p:cTn>
                                        <p:tgtEl>
                                          <p:spTgt spid="4"/>
                                        </p:tgtEl>
                                      </p:cBhvr>
                                      <p:to x="100000" y="80000"/>
                                    </p:animScale>
                                    <p:animScale>
                                      <p:cBhvr>
                                        <p:cTn id="33" dur="166" decel="50000">
                                          <p:stCondLst>
                                            <p:cond delay="1338"/>
                                          </p:stCondLst>
                                        </p:cTn>
                                        <p:tgtEl>
                                          <p:spTgt spid="4"/>
                                        </p:tgtEl>
                                      </p:cBhvr>
                                      <p:to x="100000" y="100000"/>
                                    </p:animScale>
                                    <p:animScale>
                                      <p:cBhvr>
                                        <p:cTn id="34" dur="26">
                                          <p:stCondLst>
                                            <p:cond delay="1642"/>
                                          </p:stCondLst>
                                        </p:cTn>
                                        <p:tgtEl>
                                          <p:spTgt spid="4"/>
                                        </p:tgtEl>
                                      </p:cBhvr>
                                      <p:to x="100000" y="90000"/>
                                    </p:animScale>
                                    <p:animScale>
                                      <p:cBhvr>
                                        <p:cTn id="35" dur="166" decel="50000">
                                          <p:stCondLst>
                                            <p:cond delay="1668"/>
                                          </p:stCondLst>
                                        </p:cTn>
                                        <p:tgtEl>
                                          <p:spTgt spid="4"/>
                                        </p:tgtEl>
                                      </p:cBhvr>
                                      <p:to x="100000" y="100000"/>
                                    </p:animScale>
                                    <p:animScale>
                                      <p:cBhvr>
                                        <p:cTn id="36" dur="26">
                                          <p:stCondLst>
                                            <p:cond delay="1808"/>
                                          </p:stCondLst>
                                        </p:cTn>
                                        <p:tgtEl>
                                          <p:spTgt spid="4"/>
                                        </p:tgtEl>
                                      </p:cBhvr>
                                      <p:to x="100000" y="95000"/>
                                    </p:animScale>
                                    <p:animScale>
                                      <p:cBhvr>
                                        <p:cTn id="3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D140B-B4D7-4D3A-8B48-811481CBA5EB}"/>
              </a:ext>
            </a:extLst>
          </p:cNvPr>
          <p:cNvSpPr>
            <a:spLocks noGrp="1"/>
          </p:cNvSpPr>
          <p:nvPr>
            <p:ph type="title"/>
          </p:nvPr>
        </p:nvSpPr>
        <p:spPr/>
        <p:txBody>
          <a:bodyPr/>
          <a:lstStyle/>
          <a:p>
            <a:r>
              <a:rPr lang="en-US" dirty="0"/>
              <a:t>What are some things we can do to prevent worker exposure to the Valley fever fungus?</a:t>
            </a:r>
          </a:p>
        </p:txBody>
      </p:sp>
      <p:sp>
        <p:nvSpPr>
          <p:cNvPr id="3" name="Content Placeholder 2">
            <a:extLst>
              <a:ext uri="{FF2B5EF4-FFF2-40B4-BE49-F238E27FC236}">
                <a16:creationId xmlns:a16="http://schemas.microsoft.com/office/drawing/2014/main" id="{F9ECD892-FC71-4504-9407-012FA4459735}"/>
              </a:ext>
            </a:extLst>
          </p:cNvPr>
          <p:cNvSpPr>
            <a:spLocks noGrp="1"/>
          </p:cNvSpPr>
          <p:nvPr>
            <p:ph idx="1"/>
          </p:nvPr>
        </p:nvSpPr>
        <p:spPr/>
        <p:txBody>
          <a:bodyPr>
            <a:normAutofit fontScale="92500"/>
          </a:bodyPr>
          <a:lstStyle/>
          <a:p>
            <a:r>
              <a:rPr lang="en-US" sz="2400" b="1" dirty="0"/>
              <a:t>Use enough water on open dirt areas to keep dust down</a:t>
            </a:r>
          </a:p>
          <a:p>
            <a:pPr marL="0" indent="0">
              <a:buNone/>
            </a:pPr>
            <a:endParaRPr lang="en-US" sz="1900" b="1" dirty="0"/>
          </a:p>
          <a:p>
            <a:r>
              <a:rPr lang="en-US" sz="2400" b="1" dirty="0"/>
              <a:t>Avoid work during dust storms or high winds</a:t>
            </a:r>
          </a:p>
          <a:p>
            <a:endParaRPr lang="en-US" sz="1900" b="1" dirty="0"/>
          </a:p>
          <a:p>
            <a:r>
              <a:rPr lang="en-US" sz="2400" b="1" dirty="0"/>
              <a:t>Stay upwind of digging and other dust-producing activities, such as dumping soil, drilling or blasting</a:t>
            </a:r>
          </a:p>
          <a:p>
            <a:pPr marL="0" indent="0">
              <a:buNone/>
            </a:pPr>
            <a:endParaRPr lang="en-US" sz="1900" b="1" dirty="0"/>
          </a:p>
          <a:p>
            <a:r>
              <a:rPr lang="en-US" sz="2400" b="1" dirty="0"/>
              <a:t>Heavy equipment should have enclosed cabs, air conditioning and filters that clean the air coming in. Operators should have a way to communicate without opening windows</a:t>
            </a:r>
          </a:p>
          <a:p>
            <a:endParaRPr lang="en-US" sz="1900" b="1" dirty="0"/>
          </a:p>
          <a:p>
            <a:r>
              <a:rPr lang="en-US" sz="2400" b="1" dirty="0"/>
              <a:t>Use water to clean dusty equipment whenever you can</a:t>
            </a:r>
          </a:p>
        </p:txBody>
      </p:sp>
    </p:spTree>
    <p:extLst>
      <p:ext uri="{BB962C8B-B14F-4D97-AF65-F5344CB8AC3E}">
        <p14:creationId xmlns:p14="http://schemas.microsoft.com/office/powerpoint/2010/main" val="11671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100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2000"/>
                                        <p:tgtEl>
                                          <p:spTgt spid="3">
                                            <p:txEl>
                                              <p:pRg st="2" end="2"/>
                                            </p:txEl>
                                          </p:spTgt>
                                        </p:tgtEl>
                                      </p:cBhvr>
                                    </p:animEffect>
                                    <p:anim calcmode="lin" valueType="num">
                                      <p:cBhvr>
                                        <p:cTn id="21"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2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4000"/>
                            </p:stCondLst>
                            <p:childTnLst>
                              <p:par>
                                <p:cTn id="24" presetID="42" presetClass="entr" presetSubtype="0" fill="hold" grpId="0" nodeType="afterEffect">
                                  <p:stCondLst>
                                    <p:cond delay="100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2000"/>
                                        <p:tgtEl>
                                          <p:spTgt spid="3">
                                            <p:txEl>
                                              <p:pRg st="4" end="4"/>
                                            </p:txEl>
                                          </p:spTgt>
                                        </p:tgtEl>
                                      </p:cBhvr>
                                    </p:animEffect>
                                    <p:anim calcmode="lin" valueType="num">
                                      <p:cBhvr>
                                        <p:cTn id="27"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9" fill="hold">
                            <p:stCondLst>
                              <p:cond delay="7000"/>
                            </p:stCondLst>
                            <p:childTnLst>
                              <p:par>
                                <p:cTn id="30" presetID="42" presetClass="entr" presetSubtype="0" fill="hold" grpId="0" nodeType="afterEffect">
                                  <p:stCondLst>
                                    <p:cond delay="10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anim calcmode="lin" valueType="num">
                                      <p:cBhvr>
                                        <p:cTn id="33"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2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0"/>
                            </p:stCondLst>
                            <p:childTnLst>
                              <p:par>
                                <p:cTn id="36" presetID="42" presetClass="entr" presetSubtype="0" fill="hold" grpId="0" nodeType="afterEffect">
                                  <p:stCondLst>
                                    <p:cond delay="100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2000"/>
                                        <p:tgtEl>
                                          <p:spTgt spid="3">
                                            <p:txEl>
                                              <p:pRg st="8" end="8"/>
                                            </p:txEl>
                                          </p:spTgt>
                                        </p:tgtEl>
                                      </p:cBhvr>
                                    </p:animEffect>
                                    <p:anim calcmode="lin" valueType="num">
                                      <p:cBhvr>
                                        <p:cTn id="39"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0" dur="2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D140B-B4D7-4D3A-8B48-811481CBA5EB}"/>
              </a:ext>
            </a:extLst>
          </p:cNvPr>
          <p:cNvSpPr>
            <a:spLocks noGrp="1"/>
          </p:cNvSpPr>
          <p:nvPr>
            <p:ph type="title"/>
          </p:nvPr>
        </p:nvSpPr>
        <p:spPr/>
        <p:txBody>
          <a:bodyPr/>
          <a:lstStyle/>
          <a:p>
            <a:r>
              <a:rPr lang="en-US" dirty="0"/>
              <a:t>What are some things we can do to prevent worker exposure to the Valley fever fungus?</a:t>
            </a:r>
          </a:p>
        </p:txBody>
      </p:sp>
      <p:sp>
        <p:nvSpPr>
          <p:cNvPr id="3" name="Content Placeholder 2">
            <a:extLst>
              <a:ext uri="{FF2B5EF4-FFF2-40B4-BE49-F238E27FC236}">
                <a16:creationId xmlns:a16="http://schemas.microsoft.com/office/drawing/2014/main" id="{F9ECD892-FC71-4504-9407-012FA4459735}"/>
              </a:ext>
            </a:extLst>
          </p:cNvPr>
          <p:cNvSpPr>
            <a:spLocks noGrp="1"/>
          </p:cNvSpPr>
          <p:nvPr>
            <p:ph idx="1"/>
          </p:nvPr>
        </p:nvSpPr>
        <p:spPr>
          <a:xfrm>
            <a:off x="3869268" y="762000"/>
            <a:ext cx="7315200" cy="5334000"/>
          </a:xfrm>
        </p:spPr>
        <p:txBody>
          <a:bodyPr>
            <a:normAutofit fontScale="85000" lnSpcReduction="20000"/>
          </a:bodyPr>
          <a:lstStyle/>
          <a:p>
            <a:pPr marL="0" indent="0">
              <a:buNone/>
            </a:pPr>
            <a:endParaRPr lang="en-US" sz="1900" b="1" dirty="0"/>
          </a:p>
          <a:p>
            <a:r>
              <a:rPr lang="en-US" sz="2800" b="1" dirty="0"/>
              <a:t>Keep dust away from your food and drinks. Take dusty clothes off and wash up before you take a break or eat lunch</a:t>
            </a:r>
          </a:p>
          <a:p>
            <a:pPr marL="0" indent="0">
              <a:buNone/>
            </a:pPr>
            <a:endParaRPr lang="en-US" sz="1900" b="1" dirty="0"/>
          </a:p>
          <a:p>
            <a:r>
              <a:rPr lang="en-US" sz="2800" b="1" dirty="0"/>
              <a:t>Change into clean clothes and shoes before leaving a dusty job site. Keep dusty clothes and shoes in a plastic bag</a:t>
            </a:r>
          </a:p>
          <a:p>
            <a:pPr marL="0" indent="0">
              <a:buNone/>
            </a:pPr>
            <a:endParaRPr lang="en-US" sz="1900" b="1" dirty="0"/>
          </a:p>
          <a:p>
            <a:r>
              <a:rPr lang="en-US" sz="2800" b="1" dirty="0"/>
              <a:t>Shower and wash your hair at work or as soon as you get home</a:t>
            </a:r>
            <a:endParaRPr lang="en-US" sz="3100" b="1" dirty="0"/>
          </a:p>
          <a:p>
            <a:pPr marL="0" indent="0">
              <a:buNone/>
            </a:pPr>
            <a:endParaRPr lang="en-US" sz="1900" b="1" dirty="0"/>
          </a:p>
          <a:p>
            <a:r>
              <a:rPr lang="en-US" sz="2800" b="1" dirty="0"/>
              <a:t>If controlling dust is not possible, workers should be protected by respirators with particulate filters under a respirator program. Bandanas and simple dust masks are not protective against Valley fever</a:t>
            </a:r>
          </a:p>
        </p:txBody>
      </p:sp>
    </p:spTree>
    <p:extLst>
      <p:ext uri="{BB962C8B-B14F-4D97-AF65-F5344CB8AC3E}">
        <p14:creationId xmlns:p14="http://schemas.microsoft.com/office/powerpoint/2010/main" val="26742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par>
                          <p:cTn id="13" fill="hold">
                            <p:stCondLst>
                              <p:cond delay="2000"/>
                            </p:stCondLst>
                            <p:childTnLst>
                              <p:par>
                                <p:cTn id="14" presetID="6" presetClass="entr" presetSubtype="16" fill="hold" grpId="0" nodeType="afterEffect">
                                  <p:stCondLst>
                                    <p:cond delay="400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childTnLst>
                          </p:cTn>
                        </p:par>
                        <p:par>
                          <p:cTn id="17" fill="hold">
                            <p:stCondLst>
                              <p:cond delay="8000"/>
                            </p:stCondLst>
                            <p:childTnLst>
                              <p:par>
                                <p:cTn id="18" presetID="6" presetClass="entr" presetSubtype="16" fill="hold" grpId="0" nodeType="afterEffect">
                                  <p:stCondLst>
                                    <p:cond delay="400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circle(in)">
                                      <p:cBhvr>
                                        <p:cTn id="20" dur="2000"/>
                                        <p:tgtEl>
                                          <p:spTgt spid="3">
                                            <p:txEl>
                                              <p:pRg st="5" end="5"/>
                                            </p:txEl>
                                          </p:spTgt>
                                        </p:tgtEl>
                                      </p:cBhvr>
                                    </p:animEffect>
                                  </p:childTnLst>
                                </p:cTn>
                              </p:par>
                            </p:childTnLst>
                          </p:cTn>
                        </p:par>
                        <p:par>
                          <p:cTn id="21" fill="hold">
                            <p:stCondLst>
                              <p:cond delay="14000"/>
                            </p:stCondLst>
                            <p:childTnLst>
                              <p:par>
                                <p:cTn id="22" presetID="6" presetClass="entr" presetSubtype="16" fill="hold" grpId="0" nodeType="afterEffect">
                                  <p:stCondLst>
                                    <p:cond delay="400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circle(in)">
                                      <p:cBhvr>
                                        <p:cTn id="2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35A4B1-70C0-4A44-A937-77D70DD902F1}"/>
              </a:ext>
            </a:extLst>
          </p:cNvPr>
          <p:cNvSpPr>
            <a:spLocks noGrp="1"/>
          </p:cNvSpPr>
          <p:nvPr>
            <p:ph type="ctrTitle"/>
          </p:nvPr>
        </p:nvSpPr>
        <p:spPr>
          <a:xfrm>
            <a:off x="433755" y="782633"/>
            <a:ext cx="8593014" cy="1069614"/>
          </a:xfrm>
        </p:spPr>
        <p:txBody>
          <a:bodyPr/>
          <a:lstStyle/>
          <a:p>
            <a:r>
              <a:rPr lang="en-US" dirty="0"/>
              <a:t>Scenario</a:t>
            </a:r>
          </a:p>
        </p:txBody>
      </p:sp>
      <p:sp>
        <p:nvSpPr>
          <p:cNvPr id="5" name="Subtitle 4">
            <a:extLst>
              <a:ext uri="{FF2B5EF4-FFF2-40B4-BE49-F238E27FC236}">
                <a16:creationId xmlns:a16="http://schemas.microsoft.com/office/drawing/2014/main" id="{EA4BA748-8BE7-49AB-8D54-1D5685FF17E9}"/>
              </a:ext>
            </a:extLst>
          </p:cNvPr>
          <p:cNvSpPr>
            <a:spLocks noGrp="1"/>
          </p:cNvSpPr>
          <p:nvPr>
            <p:ph type="subTitle" idx="1"/>
          </p:nvPr>
        </p:nvSpPr>
        <p:spPr>
          <a:xfrm>
            <a:off x="433754" y="1957755"/>
            <a:ext cx="8593015" cy="4021014"/>
          </a:xfrm>
        </p:spPr>
        <p:txBody>
          <a:bodyPr>
            <a:normAutofit fontScale="92500" lnSpcReduction="10000"/>
          </a:bodyPr>
          <a:lstStyle/>
          <a:p>
            <a:r>
              <a:rPr lang="en-US" sz="2800" dirty="0"/>
              <a:t>It’s a hot, windy day at a new housing development. A trenching crew is installing a sewer main while a surveyor measures the location of property lines next to them. The trenching crew was trained on Valley fever prior to beginning excavation. The surveyor was not trained. Before digging, the laborers in the trenching crew put on their respirators and the heavy equipment operator confirmed with the foreman that his cab had clean HEPA filters. During the excavation, no water was used for dust suppression. The surveyor, who was downwind, was bothered by the dust. She shouted for the digging to stop until the wind died down but could not be heard, so she kept working.</a:t>
            </a:r>
          </a:p>
        </p:txBody>
      </p:sp>
    </p:spTree>
    <p:extLst>
      <p:ext uri="{BB962C8B-B14F-4D97-AF65-F5344CB8AC3E}">
        <p14:creationId xmlns:p14="http://schemas.microsoft.com/office/powerpoint/2010/main" val="114854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7FD3-51FE-4703-8FDD-CD688F0C8A08}"/>
              </a:ext>
            </a:extLst>
          </p:cNvPr>
          <p:cNvSpPr>
            <a:spLocks noGrp="1"/>
          </p:cNvSpPr>
          <p:nvPr>
            <p:ph type="title"/>
          </p:nvPr>
        </p:nvSpPr>
        <p:spPr/>
        <p:txBody>
          <a:bodyPr anchor="ctr"/>
          <a:lstStyle/>
          <a:p>
            <a:r>
              <a:rPr lang="en-US" dirty="0"/>
              <a:t>What went right in the Scenario ?</a:t>
            </a:r>
          </a:p>
        </p:txBody>
      </p:sp>
      <p:sp>
        <p:nvSpPr>
          <p:cNvPr id="3" name="Content Placeholder 2">
            <a:extLst>
              <a:ext uri="{FF2B5EF4-FFF2-40B4-BE49-F238E27FC236}">
                <a16:creationId xmlns:a16="http://schemas.microsoft.com/office/drawing/2014/main" id="{60FE09A5-D07D-4164-8E6C-570BB9B7844E}"/>
              </a:ext>
            </a:extLst>
          </p:cNvPr>
          <p:cNvSpPr>
            <a:spLocks noGrp="1"/>
          </p:cNvSpPr>
          <p:nvPr>
            <p:ph idx="1"/>
          </p:nvPr>
        </p:nvSpPr>
        <p:spPr>
          <a:xfrm>
            <a:off x="3869268" y="864108"/>
            <a:ext cx="4336886" cy="5120640"/>
          </a:xfrm>
        </p:spPr>
        <p:txBody>
          <a:bodyPr>
            <a:normAutofit/>
          </a:bodyPr>
          <a:lstStyle/>
          <a:p>
            <a:r>
              <a:rPr lang="en-US" sz="2400" b="1" dirty="0"/>
              <a:t>The trenching crew was trained on Valley fever prevention</a:t>
            </a:r>
          </a:p>
          <a:p>
            <a:pPr marL="0" indent="0">
              <a:buNone/>
            </a:pPr>
            <a:endParaRPr lang="en-US" sz="1000" b="1" dirty="0"/>
          </a:p>
          <a:p>
            <a:r>
              <a:rPr lang="en-US" sz="2400" b="1" dirty="0"/>
              <a:t>The crew had respirators</a:t>
            </a:r>
          </a:p>
          <a:p>
            <a:pPr marL="0" indent="0">
              <a:buNone/>
            </a:pPr>
            <a:endParaRPr lang="en-US" sz="1000" b="1" dirty="0"/>
          </a:p>
          <a:p>
            <a:r>
              <a:rPr lang="en-US" sz="2400" b="1" dirty="0"/>
              <a:t>The heavy equipment operator was in an enclosed cab with clean HEPA filters</a:t>
            </a:r>
          </a:p>
          <a:p>
            <a:pPr marL="0" indent="0">
              <a:buNone/>
            </a:pPr>
            <a:endParaRPr lang="en-US" sz="1000" b="1" dirty="0"/>
          </a:p>
          <a:p>
            <a:r>
              <a:rPr lang="en-US" sz="2400" b="1" dirty="0"/>
              <a:t>The surveyor tried to speak up about the dust</a:t>
            </a:r>
          </a:p>
        </p:txBody>
      </p:sp>
      <p:pic>
        <p:nvPicPr>
          <p:cNvPr id="6" name="Picture 5">
            <a:extLst>
              <a:ext uri="{FF2B5EF4-FFF2-40B4-BE49-F238E27FC236}">
                <a16:creationId xmlns:a16="http://schemas.microsoft.com/office/drawing/2014/main" id="{AE57FADA-03AE-41E5-91CB-A7BDAAE63315}"/>
              </a:ext>
            </a:extLst>
          </p:cNvPr>
          <p:cNvPicPr>
            <a:picLocks noChangeAspect="1"/>
          </p:cNvPicPr>
          <p:nvPr/>
        </p:nvPicPr>
        <p:blipFill>
          <a:blip r:embed="rId2"/>
          <a:stretch>
            <a:fillRect/>
          </a:stretch>
        </p:blipFill>
        <p:spPr>
          <a:xfrm rot="21145036">
            <a:off x="7924800" y="1341700"/>
            <a:ext cx="3439005" cy="2067213"/>
          </a:xfrm>
          <a:prstGeom prst="rect">
            <a:avLst/>
          </a:prstGeom>
        </p:spPr>
      </p:pic>
    </p:spTree>
    <p:extLst>
      <p:ext uri="{BB962C8B-B14F-4D97-AF65-F5344CB8AC3E}">
        <p14:creationId xmlns:p14="http://schemas.microsoft.com/office/powerpoint/2010/main" val="38808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par>
                          <p:cTn id="15" fill="hold">
                            <p:stCondLst>
                              <p:cond delay="2000"/>
                            </p:stCondLst>
                            <p:childTnLst>
                              <p:par>
                                <p:cTn id="16" presetID="53" presetClass="entr" presetSubtype="16"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9"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0" dur="2000"/>
                                        <p:tgtEl>
                                          <p:spTgt spid="3">
                                            <p:txEl>
                                              <p:pRg st="2" end="2"/>
                                            </p:txEl>
                                          </p:spTgt>
                                        </p:tgtEl>
                                      </p:cBhvr>
                                    </p:animEffect>
                                  </p:childTnLst>
                                </p:cTn>
                              </p:par>
                            </p:childTnLst>
                          </p:cTn>
                        </p:par>
                        <p:par>
                          <p:cTn id="21" fill="hold">
                            <p:stCondLst>
                              <p:cond delay="4000"/>
                            </p:stCondLst>
                            <p:childTnLst>
                              <p:par>
                                <p:cTn id="22" presetID="53" presetClass="entr" presetSubtype="16"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5"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6" dur="2000"/>
                                        <p:tgtEl>
                                          <p:spTgt spid="3">
                                            <p:txEl>
                                              <p:pRg st="4" end="4"/>
                                            </p:txEl>
                                          </p:spTgt>
                                        </p:tgtEl>
                                      </p:cBhvr>
                                    </p:animEffect>
                                  </p:childTnLst>
                                </p:cTn>
                              </p:par>
                            </p:childTnLst>
                          </p:cTn>
                        </p:par>
                        <p:par>
                          <p:cTn id="27" fill="hold">
                            <p:stCondLst>
                              <p:cond delay="6000"/>
                            </p:stCondLst>
                            <p:childTnLst>
                              <p:par>
                                <p:cTn id="28" presetID="53" presetClass="entr" presetSubtype="16" fill="hold" grpId="0" nodeType="after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p:cTn id="30" dur="2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1" dur="2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2" dur="2000"/>
                                        <p:tgtEl>
                                          <p:spTgt spid="3">
                                            <p:txEl>
                                              <p:pRg st="6" end="6"/>
                                            </p:txEl>
                                          </p:spTgt>
                                        </p:tgtEl>
                                      </p:cBhvr>
                                    </p:animEffect>
                                  </p:childTnLst>
                                </p:cTn>
                              </p:par>
                            </p:childTnLst>
                          </p:cTn>
                        </p:par>
                        <p:par>
                          <p:cTn id="33" fill="hold">
                            <p:stCondLst>
                              <p:cond delay="8000"/>
                            </p:stCondLst>
                            <p:childTnLst>
                              <p:par>
                                <p:cTn id="34" presetID="26"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80">
                                          <p:stCondLst>
                                            <p:cond delay="0"/>
                                          </p:stCondLst>
                                        </p:cTn>
                                        <p:tgtEl>
                                          <p:spTgt spid="6"/>
                                        </p:tgtEl>
                                      </p:cBhvr>
                                    </p:animEffect>
                                    <p:anim calcmode="lin" valueType="num">
                                      <p:cBhvr>
                                        <p:cTn id="3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2" dur="26">
                                          <p:stCondLst>
                                            <p:cond delay="650"/>
                                          </p:stCondLst>
                                        </p:cTn>
                                        <p:tgtEl>
                                          <p:spTgt spid="6"/>
                                        </p:tgtEl>
                                      </p:cBhvr>
                                      <p:to x="100000" y="60000"/>
                                    </p:animScale>
                                    <p:animScale>
                                      <p:cBhvr>
                                        <p:cTn id="43" dur="166" decel="50000">
                                          <p:stCondLst>
                                            <p:cond delay="676"/>
                                          </p:stCondLst>
                                        </p:cTn>
                                        <p:tgtEl>
                                          <p:spTgt spid="6"/>
                                        </p:tgtEl>
                                      </p:cBhvr>
                                      <p:to x="100000" y="100000"/>
                                    </p:animScale>
                                    <p:animScale>
                                      <p:cBhvr>
                                        <p:cTn id="44" dur="26">
                                          <p:stCondLst>
                                            <p:cond delay="1312"/>
                                          </p:stCondLst>
                                        </p:cTn>
                                        <p:tgtEl>
                                          <p:spTgt spid="6"/>
                                        </p:tgtEl>
                                      </p:cBhvr>
                                      <p:to x="100000" y="80000"/>
                                    </p:animScale>
                                    <p:animScale>
                                      <p:cBhvr>
                                        <p:cTn id="45" dur="166" decel="50000">
                                          <p:stCondLst>
                                            <p:cond delay="1338"/>
                                          </p:stCondLst>
                                        </p:cTn>
                                        <p:tgtEl>
                                          <p:spTgt spid="6"/>
                                        </p:tgtEl>
                                      </p:cBhvr>
                                      <p:to x="100000" y="100000"/>
                                    </p:animScale>
                                    <p:animScale>
                                      <p:cBhvr>
                                        <p:cTn id="46" dur="26">
                                          <p:stCondLst>
                                            <p:cond delay="1642"/>
                                          </p:stCondLst>
                                        </p:cTn>
                                        <p:tgtEl>
                                          <p:spTgt spid="6"/>
                                        </p:tgtEl>
                                      </p:cBhvr>
                                      <p:to x="100000" y="90000"/>
                                    </p:animScale>
                                    <p:animScale>
                                      <p:cBhvr>
                                        <p:cTn id="47" dur="166" decel="50000">
                                          <p:stCondLst>
                                            <p:cond delay="1668"/>
                                          </p:stCondLst>
                                        </p:cTn>
                                        <p:tgtEl>
                                          <p:spTgt spid="6"/>
                                        </p:tgtEl>
                                      </p:cBhvr>
                                      <p:to x="100000" y="100000"/>
                                    </p:animScale>
                                    <p:animScale>
                                      <p:cBhvr>
                                        <p:cTn id="48" dur="26">
                                          <p:stCondLst>
                                            <p:cond delay="1808"/>
                                          </p:stCondLst>
                                        </p:cTn>
                                        <p:tgtEl>
                                          <p:spTgt spid="6"/>
                                        </p:tgtEl>
                                      </p:cBhvr>
                                      <p:to x="100000" y="95000"/>
                                    </p:animScale>
                                    <p:animScale>
                                      <p:cBhvr>
                                        <p:cTn id="49"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835369-FCA6-461B-8E80-D8F241105539}"/>
              </a:ext>
            </a:extLst>
          </p:cNvPr>
          <p:cNvSpPr>
            <a:spLocks noGrp="1"/>
          </p:cNvSpPr>
          <p:nvPr>
            <p:ph type="title"/>
          </p:nvPr>
        </p:nvSpPr>
        <p:spPr/>
        <p:txBody>
          <a:bodyPr/>
          <a:lstStyle/>
          <a:p>
            <a:r>
              <a:rPr lang="en-US" dirty="0"/>
              <a:t>What could have been done to prevent the surveyor from possible exposure to Valley fever?</a:t>
            </a:r>
            <a:br>
              <a:rPr lang="en-US" dirty="0"/>
            </a:br>
            <a:endParaRPr lang="en-US" dirty="0"/>
          </a:p>
        </p:txBody>
      </p:sp>
      <p:sp>
        <p:nvSpPr>
          <p:cNvPr id="3" name="Content Placeholder 2">
            <a:extLst>
              <a:ext uri="{FF2B5EF4-FFF2-40B4-BE49-F238E27FC236}">
                <a16:creationId xmlns:a16="http://schemas.microsoft.com/office/drawing/2014/main" id="{60FE09A5-D07D-4164-8E6C-570BB9B7844E}"/>
              </a:ext>
            </a:extLst>
          </p:cNvPr>
          <p:cNvSpPr>
            <a:spLocks noGrp="1"/>
          </p:cNvSpPr>
          <p:nvPr>
            <p:ph idx="1"/>
          </p:nvPr>
        </p:nvSpPr>
        <p:spPr/>
        <p:txBody>
          <a:bodyPr>
            <a:normAutofit lnSpcReduction="10000"/>
          </a:bodyPr>
          <a:lstStyle/>
          <a:p>
            <a:r>
              <a:rPr lang="en-US" sz="2400" b="1" dirty="0"/>
              <a:t>EVERYONE in a dusty area should be trained on Valley fever before working</a:t>
            </a:r>
          </a:p>
          <a:p>
            <a:pPr marL="0" indent="0">
              <a:buNone/>
            </a:pPr>
            <a:endParaRPr lang="en-US" sz="1100" b="1" dirty="0"/>
          </a:p>
          <a:p>
            <a:r>
              <a:rPr lang="en-US" sz="2400" b="1" dirty="0"/>
              <a:t>Water should be used to keep dust down</a:t>
            </a:r>
          </a:p>
          <a:p>
            <a:pPr marL="0" indent="0">
              <a:buNone/>
            </a:pPr>
            <a:endParaRPr lang="en-US" sz="1100" b="1" dirty="0"/>
          </a:p>
          <a:p>
            <a:r>
              <a:rPr lang="en-US" sz="2400" b="1" dirty="0"/>
              <a:t>The work should have been postponed until it was less windy</a:t>
            </a:r>
          </a:p>
          <a:p>
            <a:pPr marL="0" indent="0">
              <a:buNone/>
            </a:pPr>
            <a:endParaRPr lang="en-US" sz="1000" b="1" dirty="0"/>
          </a:p>
          <a:p>
            <a:r>
              <a:rPr lang="en-US" sz="2400" b="1" dirty="0"/>
              <a:t>The supervisor should have made sure no one was downwind</a:t>
            </a:r>
          </a:p>
          <a:p>
            <a:pPr marL="0" indent="0">
              <a:buNone/>
            </a:pPr>
            <a:endParaRPr lang="en-US" sz="1000" b="1" dirty="0"/>
          </a:p>
          <a:p>
            <a:r>
              <a:rPr lang="en-US" sz="2400" b="1" dirty="0"/>
              <a:t>The surveyor should have been included in the respirator program so she would be able to wear a respirator</a:t>
            </a:r>
          </a:p>
        </p:txBody>
      </p:sp>
    </p:spTree>
    <p:extLst>
      <p:ext uri="{BB962C8B-B14F-4D97-AF65-F5344CB8AC3E}">
        <p14:creationId xmlns:p14="http://schemas.microsoft.com/office/powerpoint/2010/main" val="243645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2000"/>
                                        <p:tgtEl>
                                          <p:spTgt spid="3">
                                            <p:txEl>
                                              <p:pRg st="2" end="2"/>
                                            </p:txEl>
                                          </p:spTgt>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2000"/>
                                        <p:tgtEl>
                                          <p:spTgt spid="3">
                                            <p:txEl>
                                              <p:pRg st="4" end="4"/>
                                            </p:txEl>
                                          </p:spTgt>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childTnLst>
                          </p:cTn>
                        </p:par>
                        <p:par>
                          <p:cTn id="25" fill="hold">
                            <p:stCondLst>
                              <p:cond delay="8000"/>
                            </p:stCondLst>
                            <p:childTnLst>
                              <p:par>
                                <p:cTn id="26" presetID="10" presetClass="entr" presetSubtype="0" fill="hold" grpId="0" nodeType="after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C6E92-5A37-4DA4-9B34-D110B9B81274}"/>
              </a:ext>
            </a:extLst>
          </p:cNvPr>
          <p:cNvSpPr>
            <a:spLocks noGrp="1"/>
          </p:cNvSpPr>
          <p:nvPr>
            <p:ph type="title"/>
          </p:nvPr>
        </p:nvSpPr>
        <p:spPr/>
        <p:txBody>
          <a:bodyPr/>
          <a:lstStyle/>
          <a:p>
            <a:r>
              <a:rPr lang="en-US" dirty="0"/>
              <a:t>What can workers do if they are concerned about Valley fever?</a:t>
            </a:r>
          </a:p>
        </p:txBody>
      </p:sp>
      <p:sp>
        <p:nvSpPr>
          <p:cNvPr id="3" name="Content Placeholder 2">
            <a:extLst>
              <a:ext uri="{FF2B5EF4-FFF2-40B4-BE49-F238E27FC236}">
                <a16:creationId xmlns:a16="http://schemas.microsoft.com/office/drawing/2014/main" id="{661A9CC7-BA05-4D0A-89C5-73F4EFA0F36B}"/>
              </a:ext>
            </a:extLst>
          </p:cNvPr>
          <p:cNvSpPr>
            <a:spLocks noGrp="1"/>
          </p:cNvSpPr>
          <p:nvPr>
            <p:ph idx="1"/>
          </p:nvPr>
        </p:nvSpPr>
        <p:spPr>
          <a:xfrm>
            <a:off x="3869267" y="750277"/>
            <a:ext cx="3996917" cy="5287108"/>
          </a:xfrm>
        </p:spPr>
        <p:txBody>
          <a:bodyPr>
            <a:normAutofit/>
          </a:bodyPr>
          <a:lstStyle/>
          <a:p>
            <a:r>
              <a:rPr lang="en-US" sz="2200" b="1" dirty="0"/>
              <a:t>Talk with your supervisor, safety manger or union representative if you have any concerns about dust control, respiratory protection or other health or safety issues</a:t>
            </a:r>
          </a:p>
          <a:p>
            <a:pPr marL="0" indent="0">
              <a:buNone/>
            </a:pPr>
            <a:endParaRPr lang="en-US" sz="2200" b="1" dirty="0"/>
          </a:p>
          <a:p>
            <a:r>
              <a:rPr lang="en-US" sz="2200" b="1" dirty="0"/>
              <a:t>If you have symptoms that may be Valley fever, ask to see an occupational health doctor under workers’ compensation. Tell the doctor where you work and what you do.</a:t>
            </a:r>
          </a:p>
        </p:txBody>
      </p:sp>
      <p:pic>
        <p:nvPicPr>
          <p:cNvPr id="4" name="Picture 3">
            <a:extLst>
              <a:ext uri="{FF2B5EF4-FFF2-40B4-BE49-F238E27FC236}">
                <a16:creationId xmlns:a16="http://schemas.microsoft.com/office/drawing/2014/main" id="{DBF1BBFC-9220-478F-A2A2-507A9690C9FF}"/>
              </a:ext>
            </a:extLst>
          </p:cNvPr>
          <p:cNvPicPr>
            <a:picLocks noChangeAspect="1"/>
          </p:cNvPicPr>
          <p:nvPr/>
        </p:nvPicPr>
        <p:blipFill>
          <a:blip r:embed="rId2"/>
          <a:stretch>
            <a:fillRect/>
          </a:stretch>
        </p:blipFill>
        <p:spPr>
          <a:xfrm rot="356820">
            <a:off x="8290199" y="802712"/>
            <a:ext cx="3067478" cy="4572638"/>
          </a:xfrm>
          <a:prstGeom prst="rect">
            <a:avLst/>
          </a:prstGeom>
        </p:spPr>
      </p:pic>
    </p:spTree>
    <p:extLst>
      <p:ext uri="{BB962C8B-B14F-4D97-AF65-F5344CB8AC3E}">
        <p14:creationId xmlns:p14="http://schemas.microsoft.com/office/powerpoint/2010/main" val="172828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2000"/>
                            </p:stCondLst>
                            <p:childTnLst>
                              <p:par>
                                <p:cTn id="16" presetID="2" presetClass="entr" presetSubtype="4"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6"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C3576A9-38B2-4B34-A9F2-9F967363C6FB}"/>
              </a:ext>
            </a:extLst>
          </p:cNvPr>
          <p:cNvSpPr>
            <a:spLocks noGrp="1"/>
          </p:cNvSpPr>
          <p:nvPr>
            <p:ph type="title"/>
          </p:nvPr>
        </p:nvSpPr>
        <p:spPr/>
        <p:txBody>
          <a:bodyPr/>
          <a:lstStyle/>
          <a:p>
            <a:r>
              <a:rPr lang="en-US" dirty="0"/>
              <a:t>Thank you for your time!</a:t>
            </a:r>
          </a:p>
        </p:txBody>
      </p:sp>
      <p:pic>
        <p:nvPicPr>
          <p:cNvPr id="8" name="Picture 7">
            <a:extLst>
              <a:ext uri="{FF2B5EF4-FFF2-40B4-BE49-F238E27FC236}">
                <a16:creationId xmlns:a16="http://schemas.microsoft.com/office/drawing/2014/main" id="{7BB567EF-5D9D-47D5-8791-7D6689D50714}"/>
              </a:ext>
            </a:extLst>
          </p:cNvPr>
          <p:cNvPicPr>
            <a:picLocks noChangeAspect="1"/>
          </p:cNvPicPr>
          <p:nvPr/>
        </p:nvPicPr>
        <p:blipFill>
          <a:blip r:embed="rId2"/>
          <a:stretch>
            <a:fillRect/>
          </a:stretch>
        </p:blipFill>
        <p:spPr>
          <a:xfrm>
            <a:off x="4353967" y="2712190"/>
            <a:ext cx="6039693" cy="1076475"/>
          </a:xfrm>
          <a:prstGeom prst="rect">
            <a:avLst/>
          </a:prstGeom>
        </p:spPr>
      </p:pic>
    </p:spTree>
    <p:extLst>
      <p:ext uri="{BB962C8B-B14F-4D97-AF65-F5344CB8AC3E}">
        <p14:creationId xmlns:p14="http://schemas.microsoft.com/office/powerpoint/2010/main" val="29220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A2342E-BB59-4D54-85AC-55DCB806F331}"/>
              </a:ext>
            </a:extLst>
          </p:cNvPr>
          <p:cNvSpPr>
            <a:spLocks noGrp="1"/>
          </p:cNvSpPr>
          <p:nvPr>
            <p:ph type="title"/>
          </p:nvPr>
        </p:nvSpPr>
        <p:spPr/>
        <p:txBody>
          <a:bodyPr>
            <a:normAutofit/>
          </a:bodyPr>
          <a:lstStyle/>
          <a:p>
            <a:r>
              <a:rPr lang="en-US" dirty="0"/>
              <a:t>Per AB 203 this training is required for employees working in the following California counties…</a:t>
            </a:r>
          </a:p>
        </p:txBody>
      </p:sp>
      <p:sp>
        <p:nvSpPr>
          <p:cNvPr id="5" name="Content Placeholder 4">
            <a:extLst>
              <a:ext uri="{FF2B5EF4-FFF2-40B4-BE49-F238E27FC236}">
                <a16:creationId xmlns:a16="http://schemas.microsoft.com/office/drawing/2014/main" id="{CB6B61E3-558F-440C-901A-CE5C759A505D}"/>
              </a:ext>
            </a:extLst>
          </p:cNvPr>
          <p:cNvSpPr>
            <a:spLocks noGrp="1"/>
          </p:cNvSpPr>
          <p:nvPr>
            <p:ph sz="half" idx="1"/>
          </p:nvPr>
        </p:nvSpPr>
        <p:spPr>
          <a:xfrm>
            <a:off x="4712678" y="858129"/>
            <a:ext cx="2532887" cy="3538025"/>
          </a:xfrm>
        </p:spPr>
        <p:txBody>
          <a:bodyPr>
            <a:normAutofit/>
          </a:bodyPr>
          <a:lstStyle/>
          <a:p>
            <a:r>
              <a:rPr lang="en-US" sz="2800" b="1" dirty="0"/>
              <a:t>Fresno</a:t>
            </a:r>
          </a:p>
          <a:p>
            <a:r>
              <a:rPr lang="en-US" sz="2800" b="1" dirty="0"/>
              <a:t>Kern</a:t>
            </a:r>
          </a:p>
          <a:p>
            <a:r>
              <a:rPr lang="en-US" sz="2800" b="1" dirty="0"/>
              <a:t>Kings</a:t>
            </a:r>
          </a:p>
          <a:p>
            <a:r>
              <a:rPr lang="en-US" sz="2800" b="1" dirty="0"/>
              <a:t>Madera</a:t>
            </a:r>
          </a:p>
          <a:p>
            <a:r>
              <a:rPr lang="en-US" sz="2800" b="1" dirty="0"/>
              <a:t>Merced</a:t>
            </a:r>
          </a:p>
          <a:p>
            <a:r>
              <a:rPr lang="en-US" sz="2800" b="1" dirty="0"/>
              <a:t>Monterey</a:t>
            </a:r>
          </a:p>
        </p:txBody>
      </p:sp>
      <p:sp>
        <p:nvSpPr>
          <p:cNvPr id="6" name="Content Placeholder 5">
            <a:extLst>
              <a:ext uri="{FF2B5EF4-FFF2-40B4-BE49-F238E27FC236}">
                <a16:creationId xmlns:a16="http://schemas.microsoft.com/office/drawing/2014/main" id="{E040D8DC-A451-4B21-A173-10C836EAB274}"/>
              </a:ext>
            </a:extLst>
          </p:cNvPr>
          <p:cNvSpPr>
            <a:spLocks noGrp="1"/>
          </p:cNvSpPr>
          <p:nvPr>
            <p:ph sz="half" idx="2"/>
          </p:nvPr>
        </p:nvSpPr>
        <p:spPr>
          <a:xfrm>
            <a:off x="3915509" y="4396154"/>
            <a:ext cx="7584830" cy="1828800"/>
          </a:xfrm>
        </p:spPr>
        <p:txBody>
          <a:bodyPr>
            <a:normAutofit/>
          </a:bodyPr>
          <a:lstStyle/>
          <a:p>
            <a:pPr marL="0" indent="0" algn="ctr">
              <a:buNone/>
            </a:pPr>
            <a:r>
              <a:rPr lang="en-US" sz="2800" b="1" dirty="0"/>
              <a:t>These 11 counties have the highest rates of Valley fever where activities disturb the soil.</a:t>
            </a:r>
          </a:p>
        </p:txBody>
      </p:sp>
      <p:sp>
        <p:nvSpPr>
          <p:cNvPr id="10" name="Content Placeholder 4">
            <a:extLst>
              <a:ext uri="{FF2B5EF4-FFF2-40B4-BE49-F238E27FC236}">
                <a16:creationId xmlns:a16="http://schemas.microsoft.com/office/drawing/2014/main" id="{D73602AC-D77F-40B1-821C-2E1ECE342A39}"/>
              </a:ext>
            </a:extLst>
          </p:cNvPr>
          <p:cNvSpPr txBox="1">
            <a:spLocks/>
          </p:cNvSpPr>
          <p:nvPr/>
        </p:nvSpPr>
        <p:spPr>
          <a:xfrm>
            <a:off x="7778614" y="858128"/>
            <a:ext cx="3188676" cy="3538025"/>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r>
              <a:rPr lang="en-US" sz="2800" b="1" dirty="0"/>
              <a:t>San Joaquin</a:t>
            </a:r>
          </a:p>
          <a:p>
            <a:r>
              <a:rPr lang="en-US" sz="2800" b="1" dirty="0"/>
              <a:t>San Luis Obispo</a:t>
            </a:r>
          </a:p>
          <a:p>
            <a:r>
              <a:rPr lang="en-US" sz="2800" b="1" dirty="0"/>
              <a:t>Santa Barbara</a:t>
            </a:r>
          </a:p>
          <a:p>
            <a:r>
              <a:rPr lang="en-US" sz="2800" b="1" dirty="0"/>
              <a:t>Tulare</a:t>
            </a:r>
          </a:p>
          <a:p>
            <a:r>
              <a:rPr lang="en-US" sz="2800" b="1" dirty="0"/>
              <a:t>Ventura</a:t>
            </a:r>
          </a:p>
        </p:txBody>
      </p:sp>
    </p:spTree>
    <p:extLst>
      <p:ext uri="{BB962C8B-B14F-4D97-AF65-F5344CB8AC3E}">
        <p14:creationId xmlns:p14="http://schemas.microsoft.com/office/powerpoint/2010/main" val="49107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4000"/>
                            </p:stCondLst>
                            <p:childTnLst>
                              <p:par>
                                <p:cTn id="20" presetID="2" presetClass="entr" presetSubtype="4" fill="hold" grpId="0" nodeType="after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additive="base">
                                        <p:cTn id="22"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6000"/>
                            </p:stCondLst>
                            <p:childTnLst>
                              <p:par>
                                <p:cTn id="25" presetID="2" presetClass="entr" presetSubtype="4" fill="hold" grpId="0"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additive="base">
                                        <p:cTn id="27"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8000"/>
                            </p:stCondLst>
                            <p:childTnLst>
                              <p:par>
                                <p:cTn id="30" presetID="2" presetClass="entr" presetSubtype="4" fill="hold" grpId="0" nodeType="after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additive="base">
                                        <p:cTn id="32"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0000"/>
                            </p:stCondLst>
                            <p:childTnLst>
                              <p:par>
                                <p:cTn id="35" presetID="2" presetClass="entr" presetSubtype="4" fill="hold" grpId="0" nodeType="after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20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2000"/>
                            </p:stCondLst>
                            <p:childTnLst>
                              <p:par>
                                <p:cTn id="40" presetID="2" presetClass="entr" presetSubtype="4"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 calcmode="lin" valueType="num">
                                      <p:cBhvr additive="base">
                                        <p:cTn id="42" dur="2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14000"/>
                            </p:stCondLst>
                            <p:childTnLst>
                              <p:par>
                                <p:cTn id="45" presetID="2" presetClass="entr" presetSubtype="4" fill="hold" grpId="0" nodeType="after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 calcmode="lin" valueType="num">
                                      <p:cBhvr additive="base">
                                        <p:cTn id="47" dur="20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par>
                          <p:cTn id="49" fill="hold">
                            <p:stCondLst>
                              <p:cond delay="16000"/>
                            </p:stCondLst>
                            <p:childTnLst>
                              <p:par>
                                <p:cTn id="50" presetID="2" presetClass="entr" presetSubtype="4" fill="hold" grpId="0" nodeType="afterEffect">
                                  <p:stCondLst>
                                    <p:cond delay="0"/>
                                  </p:stCondLst>
                                  <p:childTnLst>
                                    <p:set>
                                      <p:cBhvr>
                                        <p:cTn id="51" dur="1" fill="hold">
                                          <p:stCondLst>
                                            <p:cond delay="0"/>
                                          </p:stCondLst>
                                        </p:cTn>
                                        <p:tgtEl>
                                          <p:spTgt spid="10">
                                            <p:txEl>
                                              <p:pRg st="2" end="2"/>
                                            </p:txEl>
                                          </p:spTgt>
                                        </p:tgtEl>
                                        <p:attrNameLst>
                                          <p:attrName>style.visibility</p:attrName>
                                        </p:attrNameLst>
                                      </p:cBhvr>
                                      <p:to>
                                        <p:strVal val="visible"/>
                                      </p:to>
                                    </p:set>
                                    <p:anim calcmode="lin" valueType="num">
                                      <p:cBhvr additive="base">
                                        <p:cTn id="52" dur="20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par>
                          <p:cTn id="54" fill="hold">
                            <p:stCondLst>
                              <p:cond delay="18000"/>
                            </p:stCondLst>
                            <p:childTnLst>
                              <p:par>
                                <p:cTn id="55" presetID="2" presetClass="entr" presetSubtype="4" fill="hold" grpId="0" nodeType="afterEffect">
                                  <p:stCondLst>
                                    <p:cond delay="0"/>
                                  </p:stCondLst>
                                  <p:childTnLst>
                                    <p:set>
                                      <p:cBhvr>
                                        <p:cTn id="56" dur="1" fill="hold">
                                          <p:stCondLst>
                                            <p:cond delay="0"/>
                                          </p:stCondLst>
                                        </p:cTn>
                                        <p:tgtEl>
                                          <p:spTgt spid="10">
                                            <p:txEl>
                                              <p:pRg st="3" end="3"/>
                                            </p:txEl>
                                          </p:spTgt>
                                        </p:tgtEl>
                                        <p:attrNameLst>
                                          <p:attrName>style.visibility</p:attrName>
                                        </p:attrNameLst>
                                      </p:cBhvr>
                                      <p:to>
                                        <p:strVal val="visible"/>
                                      </p:to>
                                    </p:set>
                                    <p:anim calcmode="lin" valueType="num">
                                      <p:cBhvr additive="base">
                                        <p:cTn id="57" dur="20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par>
                          <p:cTn id="59" fill="hold">
                            <p:stCondLst>
                              <p:cond delay="20000"/>
                            </p:stCondLst>
                            <p:childTnLst>
                              <p:par>
                                <p:cTn id="60" presetID="2" presetClass="entr" presetSubtype="4" fill="hold" grpId="0" nodeType="afterEffect">
                                  <p:stCondLst>
                                    <p:cond delay="0"/>
                                  </p:stCondLst>
                                  <p:childTnLst>
                                    <p:set>
                                      <p:cBhvr>
                                        <p:cTn id="61" dur="1" fill="hold">
                                          <p:stCondLst>
                                            <p:cond delay="0"/>
                                          </p:stCondLst>
                                        </p:cTn>
                                        <p:tgtEl>
                                          <p:spTgt spid="10">
                                            <p:txEl>
                                              <p:pRg st="4" end="4"/>
                                            </p:txEl>
                                          </p:spTgt>
                                        </p:tgtEl>
                                        <p:attrNameLst>
                                          <p:attrName>style.visibility</p:attrName>
                                        </p:attrNameLst>
                                      </p:cBhvr>
                                      <p:to>
                                        <p:strVal val="visible"/>
                                      </p:to>
                                    </p:set>
                                    <p:anim calcmode="lin" valueType="num">
                                      <p:cBhvr additive="base">
                                        <p:cTn id="62" dur="20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par>
                          <p:cTn id="64" fill="hold">
                            <p:stCondLst>
                              <p:cond delay="22000"/>
                            </p:stCondLst>
                            <p:childTnLst>
                              <p:par>
                                <p:cTn id="65" presetID="6" presetClass="entr" presetSubtype="16" fill="hold" grpId="0" nodeType="after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animEffect transition="in" filter="circle(in)">
                                      <p:cBhvr>
                                        <p:cTn id="6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p:bldP spid="6" grpId="0" build="p"/>
      <p:bldP spid="10"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4FCD-62FA-4826-A053-55B4AC3FD61D}"/>
              </a:ext>
            </a:extLst>
          </p:cNvPr>
          <p:cNvSpPr>
            <a:spLocks noGrp="1"/>
          </p:cNvSpPr>
          <p:nvPr>
            <p:ph type="title"/>
          </p:nvPr>
        </p:nvSpPr>
        <p:spPr/>
        <p:txBody>
          <a:bodyPr>
            <a:normAutofit/>
          </a:bodyPr>
          <a:lstStyle/>
          <a:p>
            <a:r>
              <a:rPr lang="en-US" sz="4000" dirty="0"/>
              <a:t>What do you already know about Valley fever?</a:t>
            </a:r>
          </a:p>
        </p:txBody>
      </p:sp>
      <p:sp>
        <p:nvSpPr>
          <p:cNvPr id="3" name="Content Placeholder 2">
            <a:extLst>
              <a:ext uri="{FF2B5EF4-FFF2-40B4-BE49-F238E27FC236}">
                <a16:creationId xmlns:a16="http://schemas.microsoft.com/office/drawing/2014/main" id="{0D7F8F2D-1B3E-4A3C-9AD6-A71BA200F9B0}"/>
              </a:ext>
            </a:extLst>
          </p:cNvPr>
          <p:cNvSpPr>
            <a:spLocks noGrp="1"/>
          </p:cNvSpPr>
          <p:nvPr>
            <p:ph idx="1"/>
          </p:nvPr>
        </p:nvSpPr>
        <p:spPr/>
        <p:txBody>
          <a:bodyPr>
            <a:noAutofit/>
          </a:bodyPr>
          <a:lstStyle/>
          <a:p>
            <a:pPr marL="0" indent="0">
              <a:buNone/>
            </a:pPr>
            <a:r>
              <a:rPr lang="en-US" sz="2200" b="1" dirty="0"/>
              <a:t>Valley fever is an illness that usually affects the lungs. It is caused by fungus that lives in the soil in many parts of California.</a:t>
            </a:r>
          </a:p>
          <a:p>
            <a:pPr marL="0" indent="0">
              <a:buNone/>
            </a:pPr>
            <a:endParaRPr lang="en-US" sz="1000" dirty="0"/>
          </a:p>
          <a:p>
            <a:r>
              <a:rPr lang="en-US" sz="2200" b="1" dirty="0"/>
              <a:t>When the soil is disturbed by digging, vehicles, or wind, the fungus spores get into the air. Spores are like tiny seeds that are too small to see</a:t>
            </a:r>
          </a:p>
          <a:p>
            <a:r>
              <a:rPr lang="en-US" sz="2200" b="1" dirty="0"/>
              <a:t>People can breathe the spores into their lungs and get Valley fever</a:t>
            </a:r>
          </a:p>
          <a:p>
            <a:r>
              <a:rPr lang="en-US" sz="2200" b="1" dirty="0"/>
              <a:t>Valley fever affects people differently. While many people who get Valley fever have no symptoms or only very mild ones, others can get very sick or even die</a:t>
            </a:r>
          </a:p>
          <a:p>
            <a:r>
              <a:rPr lang="en-US" sz="2200" b="1" dirty="0"/>
              <a:t>Valley fever is not a contagious disease - it cannot be spread from person to person. It is almost always caused by breathing in the fungus from dust in the air</a:t>
            </a:r>
          </a:p>
        </p:txBody>
      </p:sp>
    </p:spTree>
    <p:extLst>
      <p:ext uri="{BB962C8B-B14F-4D97-AF65-F5344CB8AC3E}">
        <p14:creationId xmlns:p14="http://schemas.microsoft.com/office/powerpoint/2010/main" val="406231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000"/>
                                        <p:tgtEl>
                                          <p:spTgt spid="3">
                                            <p:txEl>
                                              <p:pRg st="0" end="0"/>
                                            </p:txEl>
                                          </p:spTgt>
                                        </p:tgtEl>
                                      </p:cBhvr>
                                    </p:animEffect>
                                  </p:childTnLst>
                                </p:cTn>
                              </p:par>
                            </p:childTnLst>
                          </p:cTn>
                        </p:par>
                        <p:par>
                          <p:cTn id="15" fill="hold">
                            <p:stCondLst>
                              <p:cond delay="7000"/>
                            </p:stCondLst>
                            <p:childTnLst>
                              <p:par>
                                <p:cTn id="16" presetID="10" presetClass="entr" presetSubtype="0"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4400"/>
                                        <p:tgtEl>
                                          <p:spTgt spid="3">
                                            <p:txEl>
                                              <p:pRg st="2" end="2"/>
                                            </p:txEl>
                                          </p:spTgt>
                                        </p:tgtEl>
                                      </p:cBhvr>
                                    </p:animEffect>
                                  </p:childTnLst>
                                </p:cTn>
                              </p:par>
                            </p:childTnLst>
                          </p:cTn>
                        </p:par>
                        <p:par>
                          <p:cTn id="19" fill="hold">
                            <p:stCondLst>
                              <p:cond delay="11400"/>
                            </p:stCondLst>
                            <p:childTnLst>
                              <p:par>
                                <p:cTn id="20" presetID="10" presetClass="entr" presetSubtype="0"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4900"/>
                                        <p:tgtEl>
                                          <p:spTgt spid="3">
                                            <p:txEl>
                                              <p:pRg st="3" end="3"/>
                                            </p:txEl>
                                          </p:spTgt>
                                        </p:tgtEl>
                                      </p:cBhvr>
                                    </p:animEffect>
                                  </p:childTnLst>
                                </p:cTn>
                              </p:par>
                            </p:childTnLst>
                          </p:cTn>
                        </p:par>
                        <p:par>
                          <p:cTn id="23" fill="hold">
                            <p:stCondLst>
                              <p:cond delay="16300"/>
                            </p:stCondLst>
                            <p:childTnLst>
                              <p:par>
                                <p:cTn id="24" presetID="10" presetClass="entr" presetSubtype="0"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100"/>
                                        <p:tgtEl>
                                          <p:spTgt spid="3">
                                            <p:txEl>
                                              <p:pRg st="4" end="4"/>
                                            </p:txEl>
                                          </p:spTgt>
                                        </p:tgtEl>
                                      </p:cBhvr>
                                    </p:animEffect>
                                  </p:childTnLst>
                                </p:cTn>
                              </p:par>
                            </p:childTnLst>
                          </p:cTn>
                        </p:par>
                        <p:par>
                          <p:cTn id="27" fill="hold">
                            <p:stCondLst>
                              <p:cond delay="21400"/>
                            </p:stCondLst>
                            <p:childTnLst>
                              <p:par>
                                <p:cTn id="28" presetID="10" presetClass="entr" presetSubtype="0" fill="hold" grpId="0" nodeType="after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8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E4982-B3EE-49A0-A5AE-861984254E91}"/>
              </a:ext>
            </a:extLst>
          </p:cNvPr>
          <p:cNvSpPr>
            <a:spLocks noGrp="1"/>
          </p:cNvSpPr>
          <p:nvPr>
            <p:ph type="title"/>
          </p:nvPr>
        </p:nvSpPr>
        <p:spPr/>
        <p:txBody>
          <a:bodyPr/>
          <a:lstStyle/>
          <a:p>
            <a:r>
              <a:rPr lang="en-US" dirty="0"/>
              <a:t>What are some symptoms of Valley fever?</a:t>
            </a:r>
          </a:p>
        </p:txBody>
      </p:sp>
      <p:sp>
        <p:nvSpPr>
          <p:cNvPr id="3" name="Content Placeholder 2">
            <a:extLst>
              <a:ext uri="{FF2B5EF4-FFF2-40B4-BE49-F238E27FC236}">
                <a16:creationId xmlns:a16="http://schemas.microsoft.com/office/drawing/2014/main" id="{DFC8BF23-8930-4F89-917E-F09F18CC69B8}"/>
              </a:ext>
            </a:extLst>
          </p:cNvPr>
          <p:cNvSpPr>
            <a:spLocks noGrp="1"/>
          </p:cNvSpPr>
          <p:nvPr>
            <p:ph idx="1"/>
          </p:nvPr>
        </p:nvSpPr>
        <p:spPr>
          <a:xfrm>
            <a:off x="3869268" y="864108"/>
            <a:ext cx="2543255" cy="5120640"/>
          </a:xfrm>
        </p:spPr>
        <p:txBody>
          <a:bodyPr>
            <a:normAutofit/>
          </a:bodyPr>
          <a:lstStyle/>
          <a:p>
            <a:r>
              <a:rPr lang="en-US" b="1" dirty="0"/>
              <a:t>Fatigue(tiredness)</a:t>
            </a:r>
          </a:p>
          <a:p>
            <a:r>
              <a:rPr lang="en-US" b="1" dirty="0"/>
              <a:t>Cough</a:t>
            </a:r>
          </a:p>
          <a:p>
            <a:r>
              <a:rPr lang="en-US" b="1" dirty="0"/>
              <a:t>Difficulty breathing</a:t>
            </a:r>
          </a:p>
          <a:p>
            <a:r>
              <a:rPr lang="en-US" b="1" dirty="0"/>
              <a:t>Fever</a:t>
            </a:r>
          </a:p>
          <a:p>
            <a:r>
              <a:rPr lang="en-US" b="1" dirty="0"/>
              <a:t>Night sweats</a:t>
            </a:r>
          </a:p>
          <a:p>
            <a:r>
              <a:rPr lang="en-US" b="1" dirty="0"/>
              <a:t>Muscle or joint pain</a:t>
            </a:r>
          </a:p>
          <a:p>
            <a:r>
              <a:rPr lang="en-US" b="1" dirty="0"/>
              <a:t>Chest pain</a:t>
            </a:r>
          </a:p>
          <a:p>
            <a:r>
              <a:rPr lang="en-US" b="1" dirty="0"/>
              <a:t>Weight loss</a:t>
            </a:r>
          </a:p>
          <a:p>
            <a:r>
              <a:rPr lang="en-US" b="1" dirty="0"/>
              <a:t>Headache</a:t>
            </a:r>
          </a:p>
          <a:p>
            <a:r>
              <a:rPr lang="en-US" b="1" dirty="0"/>
              <a:t>Rash</a:t>
            </a:r>
          </a:p>
        </p:txBody>
      </p:sp>
      <p:sp>
        <p:nvSpPr>
          <p:cNvPr id="4" name="Content Placeholder 2">
            <a:extLst>
              <a:ext uri="{FF2B5EF4-FFF2-40B4-BE49-F238E27FC236}">
                <a16:creationId xmlns:a16="http://schemas.microsoft.com/office/drawing/2014/main" id="{EBFB9EBD-00BB-455C-9ED3-3BD83D14851C}"/>
              </a:ext>
            </a:extLst>
          </p:cNvPr>
          <p:cNvSpPr txBox="1">
            <a:spLocks/>
          </p:cNvSpPr>
          <p:nvPr/>
        </p:nvSpPr>
        <p:spPr>
          <a:xfrm>
            <a:off x="6953099" y="3429000"/>
            <a:ext cx="4425679" cy="3459886"/>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sz="2400" b="1" dirty="0"/>
              <a:t>60% show no symptoms</a:t>
            </a:r>
          </a:p>
          <a:p>
            <a:r>
              <a:rPr lang="en-US" sz="2400" b="1" dirty="0"/>
              <a:t>1 to 3 weeks for symptoms to develop</a:t>
            </a:r>
          </a:p>
          <a:p>
            <a:r>
              <a:rPr lang="en-US" sz="2400" b="1" dirty="0"/>
              <a:t>Symptoms can be mistaken for a cold, influenza or pneumonia (but last longer than 1 week) and infects the lungs</a:t>
            </a:r>
          </a:p>
          <a:p>
            <a:endParaRPr lang="en-US" dirty="0"/>
          </a:p>
        </p:txBody>
      </p:sp>
      <p:pic>
        <p:nvPicPr>
          <p:cNvPr id="5" name="Picture 4">
            <a:extLst>
              <a:ext uri="{FF2B5EF4-FFF2-40B4-BE49-F238E27FC236}">
                <a16:creationId xmlns:a16="http://schemas.microsoft.com/office/drawing/2014/main" id="{90A831CB-A393-4C5C-9A45-B204AF8FB8FC}"/>
              </a:ext>
            </a:extLst>
          </p:cNvPr>
          <p:cNvPicPr>
            <a:picLocks noChangeAspect="1"/>
          </p:cNvPicPr>
          <p:nvPr/>
        </p:nvPicPr>
        <p:blipFill>
          <a:blip r:embed="rId3"/>
          <a:stretch>
            <a:fillRect/>
          </a:stretch>
        </p:blipFill>
        <p:spPr>
          <a:xfrm>
            <a:off x="7430177" y="444893"/>
            <a:ext cx="2794172" cy="2979535"/>
          </a:xfrm>
          <a:prstGeom prst="rect">
            <a:avLst/>
          </a:prstGeom>
        </p:spPr>
      </p:pic>
    </p:spTree>
    <p:extLst>
      <p:ext uri="{BB962C8B-B14F-4D97-AF65-F5344CB8AC3E}">
        <p14:creationId xmlns:p14="http://schemas.microsoft.com/office/powerpoint/2010/main" val="221721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childTnLst>
                          </p:cTn>
                        </p:par>
                        <p:par>
                          <p:cTn id="27" fill="hold">
                            <p:stCondLst>
                              <p:cond delay="1500"/>
                            </p:stCondLst>
                            <p:childTnLst>
                              <p:par>
                                <p:cTn id="28" presetID="53" presetClass="entr" presetSubtype="16"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3">
                                            <p:txEl>
                                              <p:pRg st="3" end="3"/>
                                            </p:txEl>
                                          </p:spTgt>
                                        </p:tgtEl>
                                      </p:cBhvr>
                                    </p:animEffect>
                                  </p:childTnLst>
                                </p:cTn>
                              </p:par>
                            </p:childTnLst>
                          </p:cTn>
                        </p:par>
                        <p:par>
                          <p:cTn id="33" fill="hold">
                            <p:stCondLst>
                              <p:cond delay="2000"/>
                            </p:stCondLst>
                            <p:childTnLst>
                              <p:par>
                                <p:cTn id="34" presetID="53" presetClass="entr" presetSubtype="16" fill="hold" grpId="0" nodeType="after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8" dur="500"/>
                                        <p:tgtEl>
                                          <p:spTgt spid="3">
                                            <p:txEl>
                                              <p:pRg st="4" end="4"/>
                                            </p:txEl>
                                          </p:spTgt>
                                        </p:tgtEl>
                                      </p:cBhvr>
                                    </p:animEffect>
                                  </p:childTnLst>
                                </p:cTn>
                              </p:par>
                            </p:childTnLst>
                          </p:cTn>
                        </p:par>
                        <p:par>
                          <p:cTn id="39" fill="hold">
                            <p:stCondLst>
                              <p:cond delay="2500"/>
                            </p:stCondLst>
                            <p:childTnLst>
                              <p:par>
                                <p:cTn id="40" presetID="53" presetClass="entr" presetSubtype="16" fill="hold" grpId="0" nodeType="after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par>
                          <p:cTn id="45" fill="hold">
                            <p:stCondLst>
                              <p:cond delay="3000"/>
                            </p:stCondLst>
                            <p:childTnLst>
                              <p:par>
                                <p:cTn id="46" presetID="53" presetClass="entr" presetSubtype="16"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p:cTn id="4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0" dur="500"/>
                                        <p:tgtEl>
                                          <p:spTgt spid="3">
                                            <p:txEl>
                                              <p:pRg st="6" end="6"/>
                                            </p:txEl>
                                          </p:spTgt>
                                        </p:tgtEl>
                                      </p:cBhvr>
                                    </p:animEffect>
                                  </p:childTnLst>
                                </p:cTn>
                              </p:par>
                            </p:childTnLst>
                          </p:cTn>
                        </p:par>
                        <p:par>
                          <p:cTn id="51" fill="hold">
                            <p:stCondLst>
                              <p:cond delay="3500"/>
                            </p:stCondLst>
                            <p:childTnLst>
                              <p:par>
                                <p:cTn id="52" presetID="53" presetClass="entr" presetSubtype="16" fill="hold" grpId="0" nodeType="after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p:cTn id="5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6" dur="500"/>
                                        <p:tgtEl>
                                          <p:spTgt spid="3">
                                            <p:txEl>
                                              <p:pRg st="7" end="7"/>
                                            </p:txEl>
                                          </p:spTgt>
                                        </p:tgtEl>
                                      </p:cBhvr>
                                    </p:animEffect>
                                  </p:childTnLst>
                                </p:cTn>
                              </p:par>
                            </p:childTnLst>
                          </p:cTn>
                        </p:par>
                        <p:par>
                          <p:cTn id="57" fill="hold">
                            <p:stCondLst>
                              <p:cond delay="4000"/>
                            </p:stCondLst>
                            <p:childTnLst>
                              <p:par>
                                <p:cTn id="58" presetID="53" presetClass="entr" presetSubtype="16" fill="hold" grpId="0" nodeType="after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p:cTn id="60"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1"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2" dur="500"/>
                                        <p:tgtEl>
                                          <p:spTgt spid="3">
                                            <p:txEl>
                                              <p:pRg st="8" end="8"/>
                                            </p:txEl>
                                          </p:spTgt>
                                        </p:tgtEl>
                                      </p:cBhvr>
                                    </p:animEffect>
                                  </p:childTnLst>
                                </p:cTn>
                              </p:par>
                            </p:childTnLst>
                          </p:cTn>
                        </p:par>
                        <p:par>
                          <p:cTn id="63" fill="hold">
                            <p:stCondLst>
                              <p:cond delay="4500"/>
                            </p:stCondLst>
                            <p:childTnLst>
                              <p:par>
                                <p:cTn id="64" presetID="53" presetClass="entr" presetSubtype="16" fill="hold" grpId="0" nodeType="after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p:cTn id="66"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8" dur="500"/>
                                        <p:tgtEl>
                                          <p:spTgt spid="3">
                                            <p:txEl>
                                              <p:pRg st="9" end="9"/>
                                            </p:txEl>
                                          </p:spTgt>
                                        </p:tgtEl>
                                      </p:cBhvr>
                                    </p:animEffect>
                                  </p:childTnLst>
                                </p:cTn>
                              </p:par>
                            </p:childTnLst>
                          </p:cTn>
                        </p:par>
                        <p:par>
                          <p:cTn id="69" fill="hold">
                            <p:stCondLst>
                              <p:cond delay="5000"/>
                            </p:stCondLst>
                            <p:childTnLst>
                              <p:par>
                                <p:cTn id="70" presetID="53" presetClass="entr" presetSubtype="16" fill="hold" grpId="0" nodeType="afterEffect">
                                  <p:stCondLst>
                                    <p:cond delay="0"/>
                                  </p:stCondLst>
                                  <p:childTnLst>
                                    <p:set>
                                      <p:cBhvr>
                                        <p:cTn id="71" dur="1" fill="hold">
                                          <p:stCondLst>
                                            <p:cond delay="0"/>
                                          </p:stCondLst>
                                        </p:cTn>
                                        <p:tgtEl>
                                          <p:spTgt spid="4">
                                            <p:txEl>
                                              <p:pRg st="0" end="0"/>
                                            </p:txEl>
                                          </p:spTgt>
                                        </p:tgtEl>
                                        <p:attrNameLst>
                                          <p:attrName>style.visibility</p:attrName>
                                        </p:attrNameLst>
                                      </p:cBhvr>
                                      <p:to>
                                        <p:strVal val="visible"/>
                                      </p:to>
                                    </p:set>
                                    <p:anim calcmode="lin" valueType="num">
                                      <p:cBhvr>
                                        <p:cTn id="72" dur="1700" fill="hold"/>
                                        <p:tgtEl>
                                          <p:spTgt spid="4">
                                            <p:txEl>
                                              <p:pRg st="0" end="0"/>
                                            </p:txEl>
                                          </p:spTgt>
                                        </p:tgtEl>
                                        <p:attrNameLst>
                                          <p:attrName>ppt_w</p:attrName>
                                        </p:attrNameLst>
                                      </p:cBhvr>
                                      <p:tavLst>
                                        <p:tav tm="0">
                                          <p:val>
                                            <p:fltVal val="0"/>
                                          </p:val>
                                        </p:tav>
                                        <p:tav tm="100000">
                                          <p:val>
                                            <p:strVal val="#ppt_w"/>
                                          </p:val>
                                        </p:tav>
                                      </p:tavLst>
                                    </p:anim>
                                    <p:anim calcmode="lin" valueType="num">
                                      <p:cBhvr>
                                        <p:cTn id="73" dur="17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74" dur="1700"/>
                                        <p:tgtEl>
                                          <p:spTgt spid="4">
                                            <p:txEl>
                                              <p:pRg st="0" end="0"/>
                                            </p:txEl>
                                          </p:spTgt>
                                        </p:tgtEl>
                                      </p:cBhvr>
                                    </p:animEffect>
                                  </p:childTnLst>
                                </p:cTn>
                              </p:par>
                            </p:childTnLst>
                          </p:cTn>
                        </p:par>
                        <p:par>
                          <p:cTn id="75" fill="hold">
                            <p:stCondLst>
                              <p:cond delay="6700"/>
                            </p:stCondLst>
                            <p:childTnLst>
                              <p:par>
                                <p:cTn id="76" presetID="53" presetClass="entr" presetSubtype="16" fill="hold" grpId="0" nodeType="after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 calcmode="lin" valueType="num">
                                      <p:cBhvr>
                                        <p:cTn id="78" dur="2200" fill="hold"/>
                                        <p:tgtEl>
                                          <p:spTgt spid="4">
                                            <p:txEl>
                                              <p:pRg st="1" end="1"/>
                                            </p:txEl>
                                          </p:spTgt>
                                        </p:tgtEl>
                                        <p:attrNameLst>
                                          <p:attrName>ppt_w</p:attrName>
                                        </p:attrNameLst>
                                      </p:cBhvr>
                                      <p:tavLst>
                                        <p:tav tm="0">
                                          <p:val>
                                            <p:fltVal val="0"/>
                                          </p:val>
                                        </p:tav>
                                        <p:tav tm="100000">
                                          <p:val>
                                            <p:strVal val="#ppt_w"/>
                                          </p:val>
                                        </p:tav>
                                      </p:tavLst>
                                    </p:anim>
                                    <p:anim calcmode="lin" valueType="num">
                                      <p:cBhvr>
                                        <p:cTn id="79" dur="22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80" dur="2200"/>
                                        <p:tgtEl>
                                          <p:spTgt spid="4">
                                            <p:txEl>
                                              <p:pRg st="1" end="1"/>
                                            </p:txEl>
                                          </p:spTgt>
                                        </p:tgtEl>
                                      </p:cBhvr>
                                    </p:animEffect>
                                  </p:childTnLst>
                                </p:cTn>
                              </p:par>
                            </p:childTnLst>
                          </p:cTn>
                        </p:par>
                        <p:par>
                          <p:cTn id="81" fill="hold">
                            <p:stCondLst>
                              <p:cond delay="8900"/>
                            </p:stCondLst>
                            <p:childTnLst>
                              <p:par>
                                <p:cTn id="82" presetID="53" presetClass="entr" presetSubtype="16" fill="hold" grpId="0" nodeType="afterEffect">
                                  <p:stCondLst>
                                    <p:cond delay="0"/>
                                  </p:stCondLst>
                                  <p:childTnLst>
                                    <p:set>
                                      <p:cBhvr>
                                        <p:cTn id="83" dur="1" fill="hold">
                                          <p:stCondLst>
                                            <p:cond delay="0"/>
                                          </p:stCondLst>
                                        </p:cTn>
                                        <p:tgtEl>
                                          <p:spTgt spid="4">
                                            <p:txEl>
                                              <p:pRg st="2" end="2"/>
                                            </p:txEl>
                                          </p:spTgt>
                                        </p:tgtEl>
                                        <p:attrNameLst>
                                          <p:attrName>style.visibility</p:attrName>
                                        </p:attrNameLst>
                                      </p:cBhvr>
                                      <p:to>
                                        <p:strVal val="visible"/>
                                      </p:to>
                                    </p:set>
                                    <p:anim calcmode="lin" valueType="num">
                                      <p:cBhvr>
                                        <p:cTn id="84" dur="2300" fill="hold"/>
                                        <p:tgtEl>
                                          <p:spTgt spid="4">
                                            <p:txEl>
                                              <p:pRg st="2" end="2"/>
                                            </p:txEl>
                                          </p:spTgt>
                                        </p:tgtEl>
                                        <p:attrNameLst>
                                          <p:attrName>ppt_w</p:attrName>
                                        </p:attrNameLst>
                                      </p:cBhvr>
                                      <p:tavLst>
                                        <p:tav tm="0">
                                          <p:val>
                                            <p:fltVal val="0"/>
                                          </p:val>
                                        </p:tav>
                                        <p:tav tm="100000">
                                          <p:val>
                                            <p:strVal val="#ppt_w"/>
                                          </p:val>
                                        </p:tav>
                                      </p:tavLst>
                                    </p:anim>
                                    <p:anim calcmode="lin" valueType="num">
                                      <p:cBhvr>
                                        <p:cTn id="85" dur="23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86" dur="2300"/>
                                        <p:tgtEl>
                                          <p:spTgt spid="4">
                                            <p:txEl>
                                              <p:pRg st="2" end="2"/>
                                            </p:txEl>
                                          </p:spTgt>
                                        </p:tgtEl>
                                      </p:cBhvr>
                                    </p:animEffect>
                                  </p:childTnLst>
                                </p:cTn>
                              </p:par>
                            </p:childTnLst>
                          </p:cTn>
                        </p:par>
                        <p:par>
                          <p:cTn id="87" fill="hold">
                            <p:stCondLst>
                              <p:cond delay="11200"/>
                            </p:stCondLst>
                            <p:childTnLst>
                              <p:par>
                                <p:cTn id="88" presetID="53" presetClass="entr" presetSubtype="16" fill="hold" nodeType="afterEffect">
                                  <p:stCondLst>
                                    <p:cond delay="0"/>
                                  </p:stCondLst>
                                  <p:childTnLst>
                                    <p:set>
                                      <p:cBhvr>
                                        <p:cTn id="89" dur="1" fill="hold">
                                          <p:stCondLst>
                                            <p:cond delay="0"/>
                                          </p:stCondLst>
                                        </p:cTn>
                                        <p:tgtEl>
                                          <p:spTgt spid="5"/>
                                        </p:tgtEl>
                                        <p:attrNameLst>
                                          <p:attrName>style.visibility</p:attrName>
                                        </p:attrNameLst>
                                      </p:cBhvr>
                                      <p:to>
                                        <p:strVal val="visible"/>
                                      </p:to>
                                    </p:set>
                                    <p:anim calcmode="lin" valueType="num">
                                      <p:cBhvr>
                                        <p:cTn id="90" dur="2000" fill="hold"/>
                                        <p:tgtEl>
                                          <p:spTgt spid="5"/>
                                        </p:tgtEl>
                                        <p:attrNameLst>
                                          <p:attrName>ppt_w</p:attrName>
                                        </p:attrNameLst>
                                      </p:cBhvr>
                                      <p:tavLst>
                                        <p:tav tm="0">
                                          <p:val>
                                            <p:fltVal val="0"/>
                                          </p:val>
                                        </p:tav>
                                        <p:tav tm="100000">
                                          <p:val>
                                            <p:strVal val="#ppt_w"/>
                                          </p:val>
                                        </p:tav>
                                      </p:tavLst>
                                    </p:anim>
                                    <p:anim calcmode="lin" valueType="num">
                                      <p:cBhvr>
                                        <p:cTn id="91" dur="2000" fill="hold"/>
                                        <p:tgtEl>
                                          <p:spTgt spid="5"/>
                                        </p:tgtEl>
                                        <p:attrNameLst>
                                          <p:attrName>ppt_h</p:attrName>
                                        </p:attrNameLst>
                                      </p:cBhvr>
                                      <p:tavLst>
                                        <p:tav tm="0">
                                          <p:val>
                                            <p:fltVal val="0"/>
                                          </p:val>
                                        </p:tav>
                                        <p:tav tm="100000">
                                          <p:val>
                                            <p:strVal val="#ppt_h"/>
                                          </p:val>
                                        </p:tav>
                                      </p:tavLst>
                                    </p:anim>
                                    <p:animEffect transition="in" filter="fade">
                                      <p:cBhvr>
                                        <p:cTn id="9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F88E1B-AEAE-4E5F-99FE-40D2E247A188}"/>
              </a:ext>
            </a:extLst>
          </p:cNvPr>
          <p:cNvSpPr>
            <a:spLocks noGrp="1"/>
          </p:cNvSpPr>
          <p:nvPr>
            <p:ph type="title"/>
          </p:nvPr>
        </p:nvSpPr>
        <p:spPr/>
        <p:txBody>
          <a:bodyPr/>
          <a:lstStyle/>
          <a:p>
            <a:r>
              <a:rPr lang="en-US" dirty="0"/>
              <a:t>How long do Valley fever symptoms last?</a:t>
            </a:r>
          </a:p>
        </p:txBody>
      </p:sp>
      <p:sp>
        <p:nvSpPr>
          <p:cNvPr id="5" name="Content Placeholder 4">
            <a:extLst>
              <a:ext uri="{FF2B5EF4-FFF2-40B4-BE49-F238E27FC236}">
                <a16:creationId xmlns:a16="http://schemas.microsoft.com/office/drawing/2014/main" id="{FC4EB4B6-0441-431F-82D8-F2801F1C8025}"/>
              </a:ext>
            </a:extLst>
          </p:cNvPr>
          <p:cNvSpPr>
            <a:spLocks noGrp="1"/>
          </p:cNvSpPr>
          <p:nvPr>
            <p:ph idx="1"/>
          </p:nvPr>
        </p:nvSpPr>
        <p:spPr>
          <a:xfrm>
            <a:off x="3869268" y="864108"/>
            <a:ext cx="7315200" cy="5208446"/>
          </a:xfrm>
        </p:spPr>
        <p:txBody>
          <a:bodyPr>
            <a:normAutofit lnSpcReduction="10000"/>
          </a:bodyPr>
          <a:lstStyle/>
          <a:p>
            <a:r>
              <a:rPr lang="en-US" sz="2400" b="1" dirty="0"/>
              <a:t>Valley fever can affect people in different ways. Some people may only have mild symptoms that get better on their own within a few weeks.</a:t>
            </a:r>
          </a:p>
          <a:p>
            <a:pPr marL="0" indent="0">
              <a:buNone/>
            </a:pPr>
            <a:endParaRPr lang="en-US" sz="1000" b="1" dirty="0"/>
          </a:p>
          <a:p>
            <a:r>
              <a:rPr lang="en-US" sz="2400" b="1" dirty="0"/>
              <a:t>Some symptoms, especially fatigue can take longer to go away and can last for several months</a:t>
            </a:r>
          </a:p>
          <a:p>
            <a:pPr marL="0" indent="0">
              <a:buNone/>
            </a:pPr>
            <a:endParaRPr lang="en-US" sz="1000" b="1" dirty="0"/>
          </a:p>
          <a:p>
            <a:r>
              <a:rPr lang="en-US" sz="2400" b="1" dirty="0"/>
              <a:t>In rare cases Valley fever can cause severe infections in the lungs or in other parts of the body including the brain, skin, bones or joints. This could lead to hospitalization and follow up medical care for months to years</a:t>
            </a:r>
          </a:p>
          <a:p>
            <a:pPr marL="0" indent="0">
              <a:buNone/>
            </a:pPr>
            <a:endParaRPr lang="en-US" sz="1100" b="1" dirty="0"/>
          </a:p>
          <a:p>
            <a:r>
              <a:rPr lang="en-US" sz="2400" b="1" dirty="0"/>
              <a:t> In very rare instances, severe Valley fever can be fatal</a:t>
            </a:r>
            <a:endParaRPr lang="en-US" b="1" dirty="0"/>
          </a:p>
        </p:txBody>
      </p:sp>
    </p:spTree>
    <p:extLst>
      <p:ext uri="{BB962C8B-B14F-4D97-AF65-F5344CB8AC3E}">
        <p14:creationId xmlns:p14="http://schemas.microsoft.com/office/powerpoint/2010/main" val="211137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1"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ox(in)">
                                      <p:cBhvr>
                                        <p:cTn id="14" dur="4000"/>
                                        <p:tgtEl>
                                          <p:spTgt spid="5">
                                            <p:txEl>
                                              <p:pRg st="0" end="0"/>
                                            </p:txEl>
                                          </p:spTgt>
                                        </p:tgtEl>
                                      </p:cBhvr>
                                    </p:animEffect>
                                  </p:childTnLst>
                                </p:cTn>
                              </p:par>
                            </p:childTnLst>
                          </p:cTn>
                        </p:par>
                        <p:par>
                          <p:cTn id="15" fill="hold">
                            <p:stCondLst>
                              <p:cond delay="4000"/>
                            </p:stCondLst>
                            <p:childTnLst>
                              <p:par>
                                <p:cTn id="16" presetID="4" presetClass="entr" presetSubtype="16" fill="hold" grpId="1" nodeType="after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ox(in)">
                                      <p:cBhvr>
                                        <p:cTn id="18" dur="4100"/>
                                        <p:tgtEl>
                                          <p:spTgt spid="5">
                                            <p:txEl>
                                              <p:pRg st="2" end="2"/>
                                            </p:txEl>
                                          </p:spTgt>
                                        </p:tgtEl>
                                      </p:cBhvr>
                                    </p:animEffect>
                                  </p:childTnLst>
                                </p:cTn>
                              </p:par>
                            </p:childTnLst>
                          </p:cTn>
                        </p:par>
                        <p:par>
                          <p:cTn id="19" fill="hold">
                            <p:stCondLst>
                              <p:cond delay="8100"/>
                            </p:stCondLst>
                            <p:childTnLst>
                              <p:par>
                                <p:cTn id="20" presetID="4" presetClass="entr" presetSubtype="16" fill="hold" grpId="1" nodeType="after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3500"/>
                                        <p:tgtEl>
                                          <p:spTgt spid="5">
                                            <p:txEl>
                                              <p:pRg st="4" end="4"/>
                                            </p:txEl>
                                          </p:spTgt>
                                        </p:tgtEl>
                                      </p:cBhvr>
                                    </p:animEffect>
                                  </p:childTnLst>
                                </p:cTn>
                              </p:par>
                            </p:childTnLst>
                          </p:cTn>
                        </p:par>
                        <p:par>
                          <p:cTn id="23" fill="hold">
                            <p:stCondLst>
                              <p:cond delay="11600"/>
                            </p:stCondLst>
                            <p:childTnLst>
                              <p:par>
                                <p:cTn id="24" presetID="4" presetClass="entr" presetSubtype="16" fill="hold" grpId="1" nodeType="after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box(in)">
                                      <p:cBhvr>
                                        <p:cTn id="26" dur="28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1"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6C1-8281-44E4-90FC-AD882BB26E03}"/>
              </a:ext>
            </a:extLst>
          </p:cNvPr>
          <p:cNvSpPr>
            <a:spLocks noGrp="1"/>
          </p:cNvSpPr>
          <p:nvPr>
            <p:ph type="title"/>
          </p:nvPr>
        </p:nvSpPr>
        <p:spPr/>
        <p:txBody>
          <a:bodyPr anchor="t"/>
          <a:lstStyle/>
          <a:p>
            <a:r>
              <a:rPr lang="en-US" dirty="0"/>
              <a:t>Who can get sick?</a:t>
            </a:r>
          </a:p>
        </p:txBody>
      </p:sp>
      <p:sp>
        <p:nvSpPr>
          <p:cNvPr id="3" name="Content Placeholder 2">
            <a:extLst>
              <a:ext uri="{FF2B5EF4-FFF2-40B4-BE49-F238E27FC236}">
                <a16:creationId xmlns:a16="http://schemas.microsoft.com/office/drawing/2014/main" id="{8240494E-9D07-47F7-A337-47ACA439A42F}"/>
              </a:ext>
            </a:extLst>
          </p:cNvPr>
          <p:cNvSpPr>
            <a:spLocks noGrp="1"/>
          </p:cNvSpPr>
          <p:nvPr>
            <p:ph idx="1"/>
          </p:nvPr>
        </p:nvSpPr>
        <p:spPr>
          <a:xfrm>
            <a:off x="3656896" y="701703"/>
            <a:ext cx="7315200" cy="1828799"/>
          </a:xfrm>
        </p:spPr>
        <p:txBody>
          <a:bodyPr>
            <a:normAutofit/>
          </a:bodyPr>
          <a:lstStyle/>
          <a:p>
            <a:r>
              <a:rPr lang="en-US" sz="2400" b="1" dirty="0"/>
              <a:t>Anyone!  Healthy adults to children</a:t>
            </a:r>
          </a:p>
          <a:p>
            <a:r>
              <a:rPr lang="en-US" sz="2400" b="1" dirty="0"/>
              <a:t>Living, working and even driving around outside in dust can put you at risk</a:t>
            </a:r>
          </a:p>
        </p:txBody>
      </p:sp>
      <p:sp>
        <p:nvSpPr>
          <p:cNvPr id="7" name="Title 1">
            <a:extLst>
              <a:ext uri="{FF2B5EF4-FFF2-40B4-BE49-F238E27FC236}">
                <a16:creationId xmlns:a16="http://schemas.microsoft.com/office/drawing/2014/main" id="{AF72F8A8-6A8D-432E-8F8F-A0AB78483C00}"/>
              </a:ext>
            </a:extLst>
          </p:cNvPr>
          <p:cNvSpPr txBox="1">
            <a:spLocks/>
          </p:cNvSpPr>
          <p:nvPr/>
        </p:nvSpPr>
        <p:spPr>
          <a:xfrm>
            <a:off x="162247" y="3429000"/>
            <a:ext cx="2834640" cy="237744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0" kern="1200" spc="-60" baseline="0">
                <a:solidFill>
                  <a:srgbClr val="FFFFFF"/>
                </a:solidFill>
                <a:latin typeface="+mj-lt"/>
                <a:ea typeface="+mj-ea"/>
                <a:cs typeface="+mj-cs"/>
              </a:defRPr>
            </a:lvl1pPr>
          </a:lstStyle>
          <a:p>
            <a:r>
              <a:rPr lang="en-US" dirty="0"/>
              <a:t>Are any people more likely to get very sick with Valley fever?</a:t>
            </a:r>
          </a:p>
        </p:txBody>
      </p:sp>
      <p:sp>
        <p:nvSpPr>
          <p:cNvPr id="8" name="Content Placeholder 2">
            <a:extLst>
              <a:ext uri="{FF2B5EF4-FFF2-40B4-BE49-F238E27FC236}">
                <a16:creationId xmlns:a16="http://schemas.microsoft.com/office/drawing/2014/main" id="{1EB0DC4D-08A9-42F3-8269-02A0B411A0C1}"/>
              </a:ext>
            </a:extLst>
          </p:cNvPr>
          <p:cNvSpPr txBox="1">
            <a:spLocks/>
          </p:cNvSpPr>
          <p:nvPr/>
        </p:nvSpPr>
        <p:spPr>
          <a:xfrm>
            <a:off x="3656896" y="2847535"/>
            <a:ext cx="7315200" cy="354036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sz="2400" b="1" dirty="0"/>
              <a:t>Older adults (60+), pregnant women and people with diabetes</a:t>
            </a:r>
          </a:p>
          <a:p>
            <a:r>
              <a:rPr lang="en-US" sz="2400" b="1" dirty="0"/>
              <a:t>Certain racial/ethnic groups: African Americans and Filipinos</a:t>
            </a:r>
          </a:p>
          <a:p>
            <a:r>
              <a:rPr lang="en-US" sz="2400" b="1" dirty="0"/>
              <a:t>People with weakened immune systems: cancer, HIV, auto immune illnesses, chemotherapy or steroid treatment and organ transplants</a:t>
            </a:r>
          </a:p>
        </p:txBody>
      </p:sp>
    </p:spTree>
    <p:extLst>
      <p:ext uri="{BB962C8B-B14F-4D97-AF65-F5344CB8AC3E}">
        <p14:creationId xmlns:p14="http://schemas.microsoft.com/office/powerpoint/2010/main" val="86484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1700"/>
                                        <p:tgtEl>
                                          <p:spTgt spid="3">
                                            <p:txEl>
                                              <p:pRg st="0" end="0"/>
                                            </p:txEl>
                                          </p:spTgt>
                                        </p:tgtEl>
                                      </p:cBhvr>
                                    </p:animEffect>
                                  </p:childTnLst>
                                </p:cTn>
                              </p:par>
                            </p:childTnLst>
                          </p:cTn>
                        </p:par>
                        <p:par>
                          <p:cTn id="13" fill="hold">
                            <p:stCondLst>
                              <p:cond delay="1700"/>
                            </p:stCondLst>
                            <p:childTnLst>
                              <p:par>
                                <p:cTn id="14" presetID="22" presetClass="entr" presetSubtype="1"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up)">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2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wipe(up)">
                                      <p:cBhvr>
                                        <p:cTn id="26" dur="3100"/>
                                        <p:tgtEl>
                                          <p:spTgt spid="8">
                                            <p:txEl>
                                              <p:pRg st="0" end="0"/>
                                            </p:txEl>
                                          </p:spTgt>
                                        </p:tgtEl>
                                      </p:cBhvr>
                                    </p:animEffect>
                                  </p:childTnLst>
                                </p:cTn>
                              </p:par>
                            </p:childTnLst>
                          </p:cTn>
                        </p:par>
                        <p:par>
                          <p:cTn id="27" fill="hold">
                            <p:stCondLst>
                              <p:cond delay="3100"/>
                            </p:stCondLst>
                            <p:childTnLst>
                              <p:par>
                                <p:cTn id="28" presetID="22" presetClass="entr" presetSubtype="1" fill="hold" grpId="0" nodeType="after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wipe(up)">
                                      <p:cBhvr>
                                        <p:cTn id="30" dur="3100"/>
                                        <p:tgtEl>
                                          <p:spTgt spid="8">
                                            <p:txEl>
                                              <p:pRg st="1" end="1"/>
                                            </p:txEl>
                                          </p:spTgt>
                                        </p:tgtEl>
                                      </p:cBhvr>
                                    </p:animEffect>
                                  </p:childTnLst>
                                </p:cTn>
                              </p:par>
                            </p:childTnLst>
                          </p:cTn>
                        </p:par>
                        <p:par>
                          <p:cTn id="31" fill="hold">
                            <p:stCondLst>
                              <p:cond delay="6200"/>
                            </p:stCondLst>
                            <p:childTnLst>
                              <p:par>
                                <p:cTn id="32" presetID="22" presetClass="entr" presetSubtype="1" fill="hold" grpId="0" nodeType="after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wipe(up)">
                                      <p:cBhvr>
                                        <p:cTn id="34" dur="31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7" grpId="0"/>
      <p:bldP spid="8"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B5DF2-D0A1-451B-A1CD-B583159FECE8}"/>
              </a:ext>
            </a:extLst>
          </p:cNvPr>
          <p:cNvSpPr>
            <a:spLocks noGrp="1"/>
          </p:cNvSpPr>
          <p:nvPr>
            <p:ph type="title"/>
          </p:nvPr>
        </p:nvSpPr>
        <p:spPr/>
        <p:txBody>
          <a:bodyPr/>
          <a:lstStyle/>
          <a:p>
            <a:r>
              <a:rPr lang="en-US" dirty="0"/>
              <a:t>How is Valley fever </a:t>
            </a:r>
            <a:r>
              <a:rPr lang="en-US" u="sng" dirty="0"/>
              <a:t>diagnosed</a:t>
            </a:r>
            <a:r>
              <a:rPr lang="en-US" dirty="0"/>
              <a:t> and treated?</a:t>
            </a:r>
          </a:p>
        </p:txBody>
      </p:sp>
      <p:sp>
        <p:nvSpPr>
          <p:cNvPr id="3" name="Content Placeholder 2">
            <a:extLst>
              <a:ext uri="{FF2B5EF4-FFF2-40B4-BE49-F238E27FC236}">
                <a16:creationId xmlns:a16="http://schemas.microsoft.com/office/drawing/2014/main" id="{A33E2FB6-69FE-4AE7-932C-B3D1EDFE1248}"/>
              </a:ext>
            </a:extLst>
          </p:cNvPr>
          <p:cNvSpPr>
            <a:spLocks noGrp="1"/>
          </p:cNvSpPr>
          <p:nvPr>
            <p:ph idx="1"/>
          </p:nvPr>
        </p:nvSpPr>
        <p:spPr>
          <a:xfrm>
            <a:off x="3857545" y="780874"/>
            <a:ext cx="7315200" cy="5287107"/>
          </a:xfrm>
        </p:spPr>
        <p:txBody>
          <a:bodyPr>
            <a:normAutofit/>
          </a:bodyPr>
          <a:lstStyle/>
          <a:p>
            <a:pPr marL="0" indent="0">
              <a:spcBef>
                <a:spcPts val="0"/>
              </a:spcBef>
              <a:buNone/>
            </a:pPr>
            <a:r>
              <a:rPr lang="en-US" sz="2400" b="1" dirty="0"/>
              <a:t>Valley fever can be diagnosed with a blood test or other laboratory test. </a:t>
            </a:r>
          </a:p>
          <a:p>
            <a:pPr marL="0" indent="0">
              <a:spcBef>
                <a:spcPts val="0"/>
              </a:spcBef>
              <a:buNone/>
            </a:pPr>
            <a:endParaRPr lang="en-US" sz="2400" b="1" dirty="0"/>
          </a:p>
          <a:p>
            <a:pPr>
              <a:spcBef>
                <a:spcPts val="0"/>
              </a:spcBef>
            </a:pPr>
            <a:r>
              <a:rPr lang="en-US" sz="2400" b="1" dirty="0"/>
              <a:t>It is </a:t>
            </a:r>
            <a:r>
              <a:rPr lang="en-US" sz="2400" b="1" u="sng" dirty="0"/>
              <a:t>very important </a:t>
            </a:r>
            <a:r>
              <a:rPr lang="en-US" sz="2400" b="1" dirty="0"/>
              <a:t>that you report symptoms that might be Valley fever as soon as you suspect it, so that a doctor can evaluate you</a:t>
            </a:r>
          </a:p>
          <a:p>
            <a:pPr marL="0" indent="0">
              <a:spcBef>
                <a:spcPts val="0"/>
              </a:spcBef>
              <a:buNone/>
            </a:pPr>
            <a:endParaRPr lang="en-US" sz="2100" b="1" dirty="0"/>
          </a:p>
          <a:p>
            <a:pPr>
              <a:spcBef>
                <a:spcPts val="0"/>
              </a:spcBef>
            </a:pPr>
            <a:r>
              <a:rPr lang="en-US" sz="2400" b="1" dirty="0"/>
              <a:t>Be sure to tell your doctor if, in the month before you got sick, you were in an area where Valley fever has been reported and if you were exposed to dirt or dust in that area (you were at a worksite where digging was occurring or if you were outdoors during a dust storm)</a:t>
            </a:r>
          </a:p>
          <a:p>
            <a:pPr marL="0" indent="0">
              <a:spcBef>
                <a:spcPts val="0"/>
              </a:spcBef>
              <a:buNone/>
            </a:pPr>
            <a:endParaRPr lang="en-US" sz="2100" b="1" dirty="0"/>
          </a:p>
          <a:p>
            <a:pPr>
              <a:spcBef>
                <a:spcPts val="0"/>
              </a:spcBef>
            </a:pPr>
            <a:r>
              <a:rPr lang="en-US" sz="2400" b="1" dirty="0"/>
              <a:t>Your doctor will consider a number of factors when deciding if you need testing, treatment or neither</a:t>
            </a:r>
          </a:p>
          <a:p>
            <a:pPr marL="0" indent="0">
              <a:spcBef>
                <a:spcPts val="0"/>
              </a:spcBef>
              <a:buNone/>
            </a:pPr>
            <a:endParaRPr lang="en-US" sz="2100" b="1" dirty="0"/>
          </a:p>
        </p:txBody>
      </p:sp>
    </p:spTree>
    <p:extLst>
      <p:ext uri="{BB962C8B-B14F-4D97-AF65-F5344CB8AC3E}">
        <p14:creationId xmlns:p14="http://schemas.microsoft.com/office/powerpoint/2010/main" val="421697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10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28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28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2900"/>
                            </p:stCondLst>
                            <p:childTnLst>
                              <p:par>
                                <p:cTn id="16" presetID="2" presetClass="entr" presetSubtype="4" fill="hold" grpId="0" nodeType="afterEffect">
                                  <p:stCondLst>
                                    <p:cond delay="500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400"/>
                            </p:stCondLst>
                            <p:childTnLst>
                              <p:par>
                                <p:cTn id="21" presetID="2" presetClass="entr" presetSubtype="4" fill="hold" grpId="0" nodeType="afterEffect">
                                  <p:stCondLst>
                                    <p:cond delay="500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34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34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8800"/>
                            </p:stCondLst>
                            <p:childTnLst>
                              <p:par>
                                <p:cTn id="26" presetID="2" presetClass="entr" presetSubtype="4" fill="hold" grpId="0" nodeType="afterEffect">
                                  <p:stCondLst>
                                    <p:cond delay="500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additive="base">
                                        <p:cTn id="28" dur="27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9" dur="27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B5DF2-D0A1-451B-A1CD-B583159FECE8}"/>
              </a:ext>
            </a:extLst>
          </p:cNvPr>
          <p:cNvSpPr>
            <a:spLocks noGrp="1"/>
          </p:cNvSpPr>
          <p:nvPr>
            <p:ph type="title"/>
          </p:nvPr>
        </p:nvSpPr>
        <p:spPr/>
        <p:txBody>
          <a:bodyPr/>
          <a:lstStyle/>
          <a:p>
            <a:r>
              <a:rPr lang="en-US" dirty="0"/>
              <a:t>How is Valley fever diagnosed and </a:t>
            </a:r>
            <a:r>
              <a:rPr lang="en-US" u="sng" dirty="0"/>
              <a:t>treated</a:t>
            </a:r>
            <a:r>
              <a:rPr lang="en-US" dirty="0"/>
              <a:t>?</a:t>
            </a:r>
          </a:p>
        </p:txBody>
      </p:sp>
      <p:sp>
        <p:nvSpPr>
          <p:cNvPr id="3" name="Content Placeholder 2">
            <a:extLst>
              <a:ext uri="{FF2B5EF4-FFF2-40B4-BE49-F238E27FC236}">
                <a16:creationId xmlns:a16="http://schemas.microsoft.com/office/drawing/2014/main" id="{A33E2FB6-69FE-4AE7-932C-B3D1EDFE1248}"/>
              </a:ext>
            </a:extLst>
          </p:cNvPr>
          <p:cNvSpPr>
            <a:spLocks noGrp="1"/>
          </p:cNvSpPr>
          <p:nvPr>
            <p:ph idx="1"/>
          </p:nvPr>
        </p:nvSpPr>
        <p:spPr>
          <a:xfrm>
            <a:off x="3869268" y="703385"/>
            <a:ext cx="7315200" cy="5404337"/>
          </a:xfrm>
        </p:spPr>
        <p:txBody>
          <a:bodyPr>
            <a:normAutofit/>
          </a:bodyPr>
          <a:lstStyle/>
          <a:p>
            <a:pPr marL="0" indent="0">
              <a:spcBef>
                <a:spcPts val="0"/>
              </a:spcBef>
              <a:buNone/>
            </a:pPr>
            <a:endParaRPr lang="en-US" sz="2100" b="1" dirty="0"/>
          </a:p>
          <a:p>
            <a:pPr>
              <a:spcBef>
                <a:spcPts val="0"/>
              </a:spcBef>
            </a:pPr>
            <a:r>
              <a:rPr lang="en-US" sz="2400" b="1" dirty="0"/>
              <a:t>Some people will get better without treatment because their bodies will fight off the infection naturally</a:t>
            </a:r>
          </a:p>
          <a:p>
            <a:pPr marL="0" indent="0">
              <a:spcBef>
                <a:spcPts val="0"/>
              </a:spcBef>
              <a:buNone/>
            </a:pPr>
            <a:endParaRPr lang="en-US" sz="2400" b="1" dirty="0"/>
          </a:p>
          <a:p>
            <a:pPr marL="0" indent="0">
              <a:spcBef>
                <a:spcPts val="0"/>
              </a:spcBef>
              <a:buNone/>
            </a:pPr>
            <a:endParaRPr lang="en-US" sz="2100" b="1" dirty="0"/>
          </a:p>
          <a:p>
            <a:pPr>
              <a:spcBef>
                <a:spcPts val="0"/>
              </a:spcBef>
            </a:pPr>
            <a:r>
              <a:rPr lang="en-US" sz="2400" b="1" dirty="0"/>
              <a:t>Antifungal medications used to treat Valley fever will be given and may need to be taken for months or even years</a:t>
            </a:r>
          </a:p>
          <a:p>
            <a:pPr marL="0" indent="0">
              <a:spcBef>
                <a:spcPts val="0"/>
              </a:spcBef>
              <a:buNone/>
            </a:pPr>
            <a:endParaRPr lang="en-US" sz="2400" b="1" dirty="0"/>
          </a:p>
          <a:p>
            <a:pPr marL="0" indent="0">
              <a:spcBef>
                <a:spcPts val="0"/>
              </a:spcBef>
              <a:buNone/>
            </a:pPr>
            <a:endParaRPr lang="en-US" sz="2100" b="1" dirty="0"/>
          </a:p>
          <a:p>
            <a:pPr>
              <a:spcBef>
                <a:spcPts val="0"/>
              </a:spcBef>
            </a:pPr>
            <a:r>
              <a:rPr lang="en-US" sz="2400" b="1" dirty="0"/>
              <a:t>Not everyone with Valley fever needs to take these medications</a:t>
            </a:r>
          </a:p>
        </p:txBody>
      </p:sp>
    </p:spTree>
    <p:extLst>
      <p:ext uri="{BB962C8B-B14F-4D97-AF65-F5344CB8AC3E}">
        <p14:creationId xmlns:p14="http://schemas.microsoft.com/office/powerpoint/2010/main" val="222837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par>
                          <p:cTn id="15" fill="hold">
                            <p:stCondLst>
                              <p:cond delay="500"/>
                            </p:stCondLst>
                            <p:childTnLst>
                              <p:par>
                                <p:cTn id="16" presetID="16" presetClass="entr" presetSubtype="21" fill="hold" grpId="0" nodeType="afterEffect">
                                  <p:stCondLst>
                                    <p:cond delay="500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par>
                          <p:cTn id="19" fill="hold">
                            <p:stCondLst>
                              <p:cond delay="6000"/>
                            </p:stCondLst>
                            <p:childTnLst>
                              <p:par>
                                <p:cTn id="20" presetID="16" presetClass="entr" presetSubtype="21" fill="hold" grpId="0" nodeType="afterEffect">
                                  <p:stCondLst>
                                    <p:cond delay="500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68D4B0-5DB0-4C47-BF03-2ED6EA535845}"/>
              </a:ext>
            </a:extLst>
          </p:cNvPr>
          <p:cNvSpPr>
            <a:spLocks noGrp="1"/>
          </p:cNvSpPr>
          <p:nvPr>
            <p:ph type="title"/>
          </p:nvPr>
        </p:nvSpPr>
        <p:spPr/>
        <p:txBody>
          <a:bodyPr/>
          <a:lstStyle/>
          <a:p>
            <a:r>
              <a:rPr lang="en-US" dirty="0"/>
              <a:t>How do you know if the fungus is present in the soil?</a:t>
            </a:r>
          </a:p>
        </p:txBody>
      </p:sp>
      <p:sp>
        <p:nvSpPr>
          <p:cNvPr id="8" name="Content Placeholder 7">
            <a:extLst>
              <a:ext uri="{FF2B5EF4-FFF2-40B4-BE49-F238E27FC236}">
                <a16:creationId xmlns:a16="http://schemas.microsoft.com/office/drawing/2014/main" id="{34CA8165-CF9C-48EC-AC16-658AB551D858}"/>
              </a:ext>
            </a:extLst>
          </p:cNvPr>
          <p:cNvSpPr>
            <a:spLocks noGrp="1"/>
          </p:cNvSpPr>
          <p:nvPr>
            <p:ph idx="1"/>
          </p:nvPr>
        </p:nvSpPr>
        <p:spPr/>
        <p:txBody>
          <a:bodyPr>
            <a:normAutofit/>
          </a:bodyPr>
          <a:lstStyle/>
          <a:p>
            <a:r>
              <a:rPr lang="en-US" sz="2400" b="1" dirty="0"/>
              <a:t>Fungus in the soil is too small to see. There is no reliable way to test the dirt around a worksite.</a:t>
            </a:r>
          </a:p>
          <a:p>
            <a:pPr marL="0" indent="0">
              <a:buNone/>
            </a:pPr>
            <a:endParaRPr lang="en-US" sz="2400" b="1" dirty="0"/>
          </a:p>
          <a:p>
            <a:r>
              <a:rPr lang="en-US" sz="2400" b="1" dirty="0"/>
              <a:t>Valley fever is most common in the Central Valley and Central Coast</a:t>
            </a:r>
          </a:p>
          <a:p>
            <a:pPr marL="0" indent="0">
              <a:buNone/>
            </a:pPr>
            <a:endParaRPr lang="en-US" sz="2400" b="1" dirty="0"/>
          </a:p>
          <a:p>
            <a:r>
              <a:rPr lang="en-US" sz="2400" b="1" dirty="0"/>
              <a:t>Best practice is to prevent dust form getting in the air on all jobsites</a:t>
            </a:r>
          </a:p>
        </p:txBody>
      </p:sp>
    </p:spTree>
    <p:extLst>
      <p:ext uri="{BB962C8B-B14F-4D97-AF65-F5344CB8AC3E}">
        <p14:creationId xmlns:p14="http://schemas.microsoft.com/office/powerpoint/2010/main" val="414030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200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1000"/>
                                        <p:tgtEl>
                                          <p:spTgt spid="8">
                                            <p:txEl>
                                              <p:pRg st="2" end="2"/>
                                            </p:txEl>
                                          </p:spTgt>
                                        </p:tgtEl>
                                      </p:cBhvr>
                                    </p:animEffect>
                                    <p:anim calcmode="lin" valueType="num">
                                      <p:cBhvr>
                                        <p:cTn id="2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4000"/>
                            </p:stCondLst>
                            <p:childTnLst>
                              <p:par>
                                <p:cTn id="24" presetID="42" presetClass="entr" presetSubtype="0" fill="hold" grpId="0" nodeType="afterEffect">
                                  <p:stCondLst>
                                    <p:cond delay="200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uiExpand="1" build="p"/>
    </p:bldLst>
  </p:timing>
</p:sld>
</file>

<file path=ppt/theme/theme1.xml><?xml version="1.0" encoding="utf-8"?>
<a:theme xmlns:a="http://schemas.openxmlformats.org/drawingml/2006/main" name="Fra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25285</TotalTime>
  <Words>1250</Words>
  <Application>Microsoft Office PowerPoint</Application>
  <PresentationFormat>Widescreen</PresentationFormat>
  <Paragraphs>120</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Corbel</vt:lpstr>
      <vt:lpstr>Wingdings 2</vt:lpstr>
      <vt:lpstr>Frame</vt:lpstr>
      <vt:lpstr>PowerPoint Presentation</vt:lpstr>
      <vt:lpstr>Per AB 203 this training is required for employees working in the following California counties…</vt:lpstr>
      <vt:lpstr>What do you already know about Valley fever?</vt:lpstr>
      <vt:lpstr>What are some symptoms of Valley fever?</vt:lpstr>
      <vt:lpstr>How long do Valley fever symptoms last?</vt:lpstr>
      <vt:lpstr>Who can get sick?</vt:lpstr>
      <vt:lpstr>How is Valley fever diagnosed and treated?</vt:lpstr>
      <vt:lpstr>How is Valley fever diagnosed and treated?</vt:lpstr>
      <vt:lpstr>How do you know if the fungus is present in the soil?</vt:lpstr>
      <vt:lpstr>This map shows where people who had Valley fever lived, not where they worked.</vt:lpstr>
      <vt:lpstr>What are some things we can do to prevent worker exposure to the Valley fever fungus?</vt:lpstr>
      <vt:lpstr>What are some things we can do to prevent worker exposure to the Valley fever fungus?</vt:lpstr>
      <vt:lpstr>Scenario</vt:lpstr>
      <vt:lpstr>What went right in the Scenario ?</vt:lpstr>
      <vt:lpstr>What could have been done to prevent the surveyor from possible exposure to Valley fever? </vt:lpstr>
      <vt:lpstr>What can workers do if they are concerned about Valley fever?</vt:lpstr>
      <vt:lpstr>Thank you for your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Giacalone, Justine</dc:creator>
  <cp:lastModifiedBy>David A Alamillo</cp:lastModifiedBy>
  <cp:revision>47</cp:revision>
  <dcterms:created xsi:type="dcterms:W3CDTF">2020-05-19T19:49:03Z</dcterms:created>
  <dcterms:modified xsi:type="dcterms:W3CDTF">2020-08-24T22:41:31Z</dcterms:modified>
</cp:coreProperties>
</file>