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702" r:id="rId2"/>
  </p:sldMasterIdLst>
  <p:handoutMasterIdLst>
    <p:handoutMasterId r:id="rId40"/>
  </p:handoutMasterIdLst>
  <p:sldIdLst>
    <p:sldId id="293" r:id="rId3"/>
    <p:sldId id="315" r:id="rId4"/>
    <p:sldId id="257" r:id="rId5"/>
    <p:sldId id="286" r:id="rId6"/>
    <p:sldId id="287" r:id="rId7"/>
    <p:sldId id="316" r:id="rId8"/>
    <p:sldId id="298" r:id="rId9"/>
    <p:sldId id="314" r:id="rId10"/>
    <p:sldId id="292" r:id="rId11"/>
    <p:sldId id="299" r:id="rId12"/>
    <p:sldId id="301" r:id="rId13"/>
    <p:sldId id="305" r:id="rId14"/>
    <p:sldId id="302" r:id="rId15"/>
    <p:sldId id="317" r:id="rId16"/>
    <p:sldId id="288" r:id="rId17"/>
    <p:sldId id="290" r:id="rId18"/>
    <p:sldId id="294" r:id="rId19"/>
    <p:sldId id="300" r:id="rId20"/>
    <p:sldId id="291" r:id="rId21"/>
    <p:sldId id="321" r:id="rId22"/>
    <p:sldId id="289" r:id="rId23"/>
    <p:sldId id="284" r:id="rId24"/>
    <p:sldId id="303" r:id="rId25"/>
    <p:sldId id="285" r:id="rId26"/>
    <p:sldId id="295" r:id="rId27"/>
    <p:sldId id="326" r:id="rId28"/>
    <p:sldId id="283" r:id="rId29"/>
    <p:sldId id="307" r:id="rId30"/>
    <p:sldId id="319" r:id="rId31"/>
    <p:sldId id="323" r:id="rId32"/>
    <p:sldId id="324" r:id="rId33"/>
    <p:sldId id="322" r:id="rId34"/>
    <p:sldId id="325" r:id="rId35"/>
    <p:sldId id="296" r:id="rId36"/>
    <p:sldId id="310" r:id="rId37"/>
    <p:sldId id="311" r:id="rId38"/>
    <p:sldId id="297" r:id="rId39"/>
  </p:sldIdLst>
  <p:sldSz cx="9144000" cy="6858000" type="screen4x3"/>
  <p:notesSz cx="7102475" cy="93884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4660"/>
  </p:normalViewPr>
  <p:slideViewPr>
    <p:cSldViewPr snapToGrid="0" snapToObjects="1">
      <p:cViewPr varScale="1">
        <p:scale>
          <a:sx n="43" d="100"/>
          <a:sy n="43" d="100"/>
        </p:scale>
        <p:origin x="1108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2824" y="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D5722E45-EBAA-47B6-999F-047E16F4E18D}" type="datetimeFigureOut">
              <a:rPr lang="en-US" smtClean="0"/>
              <a:t>11/2/2020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30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2824" y="8917300"/>
            <a:ext cx="3078058" cy="471175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E2CC14C6-CFA2-4CED-BA6E-CBD4494BCD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075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943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5D81A-3D73-274D-864F-15F38B6002DB}" type="datetimeFigureOut">
              <a:rPr lang="en-US"/>
              <a:pPr>
                <a:defRPr/>
              </a:pPr>
              <a:t>11/2/2020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6D70FA-212C-9C4C-A3B5-B8BC0433DA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90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2699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7590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15439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15439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1170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34763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5707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4549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2928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9906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4405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103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2168E-51D6-B442-B454-9110B2BC6164}" type="datetimeFigureOut">
              <a:rPr lang="en-US"/>
              <a:pPr>
                <a:defRPr/>
              </a:pPr>
              <a:t>11/2/2020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4C592-CD11-4441-8E58-D5877BFD50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540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2" name="Picture 1" descr="Wave+ANRLogo_UCanr_long_swash.png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97" y="5697329"/>
            <a:ext cx="9131808" cy="96926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CC843E-C13A-5744-B272-0F6E46035465}" type="datetimeFigureOut">
              <a:rPr lang="en-US"/>
              <a:pPr>
                <a:defRPr/>
              </a:pPr>
              <a:t>11/2/2020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E48070-5850-0046-B6B0-CC18AED003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ucanr.edu/sites/anrstaff/files/338768.docx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ucanr.edu/sites/ANRSPU/ELR/Contracting_Out/" TargetMode="External"/><Relationship Id="rId7" Type="http://schemas.openxmlformats.org/officeDocument/2006/relationships/hyperlink" Target="https://ucanr.edu/sites/anrstaff/files/314580.pdf" TargetMode="External"/><Relationship Id="rId2" Type="http://schemas.openxmlformats.org/officeDocument/2006/relationships/hyperlink" Target="https://regents.universityofcalifornia.edu/governance/policies/5402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ucanr.edu/sites/anrstaff/files/322414.pdf" TargetMode="External"/><Relationship Id="rId5" Type="http://schemas.openxmlformats.org/officeDocument/2006/relationships/hyperlink" Target="https://ucanr.edu/sites/ANRSPU/files/326931.pdf" TargetMode="External"/><Relationship Id="rId4" Type="http://schemas.openxmlformats.org/officeDocument/2006/relationships/hyperlink" Target="https://ucanr.edu/sites/ANRSPU/files/326927.pdf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ucanr.edu/sites/anrstaff/files/334266.pdf" TargetMode="External"/><Relationship Id="rId2" Type="http://schemas.openxmlformats.org/officeDocument/2006/relationships/hyperlink" Target="https://ucdavisit.service-now.com/servicehub?catalog=95d9f84113366b403527bd122244b07d&amp;id=catalog&amp;spa=1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ucanr.zendesk.com/hc/en-us/requests/new?ticket_form_id=360000108287" TargetMode="External"/><Relationship Id="rId4" Type="http://schemas.openxmlformats.org/officeDocument/2006/relationships/hyperlink" Target="https://ucanr.edu/sites/anrstaff/files/282770.pdf" TargetMode="Externa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5EB9-E791-44E1-A856-539AD33E9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923" y="1714500"/>
            <a:ext cx="8229600" cy="1143000"/>
          </a:xfrm>
        </p:spPr>
        <p:txBody>
          <a:bodyPr/>
          <a:lstStyle/>
          <a:p>
            <a:r>
              <a:rPr lang="en-US" sz="3600" b="1" dirty="0">
                <a:solidFill>
                  <a:srgbClr val="0070C0"/>
                </a:solidFill>
              </a:rPr>
              <a:t>In-Sourcing Covered Services</a:t>
            </a:r>
            <a:br>
              <a:rPr lang="en-US" sz="3600" b="1" dirty="0">
                <a:solidFill>
                  <a:srgbClr val="0070C0"/>
                </a:solidFill>
              </a:rPr>
            </a:br>
            <a:r>
              <a:rPr lang="en-US" sz="3600" b="1" dirty="0">
                <a:solidFill>
                  <a:srgbClr val="0070C0"/>
                </a:solidFill>
              </a:rPr>
              <a:t>UC Regents Policy 5402 and Article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DA221-41AC-482F-8343-DBC03BAA3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368" y="4479043"/>
            <a:ext cx="8229600" cy="1552302"/>
          </a:xfrm>
        </p:spPr>
        <p:txBody>
          <a:bodyPr/>
          <a:lstStyle/>
          <a:p>
            <a:pPr marL="0" indent="0" algn="ctr">
              <a:buNone/>
            </a:pPr>
            <a:r>
              <a:rPr lang="en-US" sz="2200" dirty="0">
                <a:solidFill>
                  <a:srgbClr val="0070C0"/>
                </a:solidFill>
              </a:rPr>
              <a:t>UC ANR Employee and Labor Relations (Mary Vlandis)</a:t>
            </a:r>
          </a:p>
          <a:p>
            <a:pPr marL="0" indent="0" algn="ctr">
              <a:buNone/>
            </a:pPr>
            <a:r>
              <a:rPr lang="en-US" sz="2200" dirty="0">
                <a:solidFill>
                  <a:srgbClr val="0070C0"/>
                </a:solidFill>
              </a:rPr>
              <a:t>Business Operations Center (Emily LaRue and Sally Harmsworth)</a:t>
            </a:r>
          </a:p>
          <a:p>
            <a:pPr marL="0" indent="0" algn="ctr">
              <a:buNone/>
            </a:pPr>
            <a:r>
              <a:rPr lang="en-US" sz="2200" dirty="0">
                <a:solidFill>
                  <a:srgbClr val="0070C0"/>
                </a:solidFill>
              </a:rPr>
              <a:t>October 29, 2020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051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855" y="640793"/>
            <a:ext cx="8190345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A Service:  Vendor </a:t>
            </a:r>
            <a:r>
              <a:rPr lang="en-US" sz="2800" b="1" dirty="0">
                <a:solidFill>
                  <a:srgbClr val="0070C0"/>
                </a:solidFill>
              </a:rPr>
              <a:t>Works On or Creates</a:t>
            </a:r>
            <a:br>
              <a:rPr lang="en-US" sz="2800" b="1" dirty="0">
                <a:solidFill>
                  <a:srgbClr val="0070C0"/>
                </a:solidFill>
              </a:rPr>
            </a:br>
            <a:r>
              <a:rPr lang="en-US" sz="2800" b="1" dirty="0">
                <a:solidFill>
                  <a:srgbClr val="0070C0"/>
                </a:solidFill>
              </a:rPr>
              <a:t> Something</a:t>
            </a:r>
            <a:r>
              <a:rPr lang="en-US" sz="2800" b="1" dirty="0">
                <a:solidFill>
                  <a:srgbClr val="002060"/>
                </a:solidFill>
              </a:rPr>
              <a:t> for UC ANR, continued</a:t>
            </a:r>
            <a:br>
              <a:rPr lang="en-US" sz="28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327" y="1548403"/>
            <a:ext cx="7047346" cy="3518547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Security / fire monitoring </a:t>
            </a:r>
            <a:r>
              <a:rPr lang="en-US" sz="2400" i="1" dirty="0">
                <a:solidFill>
                  <a:srgbClr val="002060"/>
                </a:solidFill>
              </a:rPr>
              <a:t>(building alarm service)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Signage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Sign language interpreting </a:t>
            </a:r>
            <a:r>
              <a:rPr lang="en-US" sz="2400" i="1" dirty="0">
                <a:solidFill>
                  <a:srgbClr val="002060"/>
                </a:solidFill>
              </a:rPr>
              <a:t>(program delivery)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Soil and other sample analysis </a:t>
            </a:r>
            <a:r>
              <a:rPr lang="en-US" sz="2400" i="1" dirty="0">
                <a:solidFill>
                  <a:srgbClr val="002060"/>
                </a:solidFill>
              </a:rPr>
              <a:t>(research)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Translation services </a:t>
            </a:r>
            <a:r>
              <a:rPr lang="en-US" sz="2400" i="1" dirty="0">
                <a:solidFill>
                  <a:srgbClr val="002060"/>
                </a:solidFill>
              </a:rPr>
              <a:t>(program delivery)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Transcribing services </a:t>
            </a:r>
            <a:r>
              <a:rPr lang="en-US" sz="2400" i="1" dirty="0">
                <a:solidFill>
                  <a:srgbClr val="002060"/>
                </a:solidFill>
              </a:rPr>
              <a:t>(program delivery)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Website design </a:t>
            </a:r>
          </a:p>
          <a:p>
            <a:pPr lvl="1" algn="l">
              <a:defRPr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7851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A Service:  When Vendor requires </a:t>
            </a:r>
            <a:r>
              <a:rPr lang="en-US" sz="2800" b="1" dirty="0">
                <a:solidFill>
                  <a:srgbClr val="0070C0"/>
                </a:solidFill>
              </a:rPr>
              <a:t>access to a UC location </a:t>
            </a:r>
            <a:r>
              <a:rPr lang="en-US" sz="2800" b="1" dirty="0">
                <a:solidFill>
                  <a:srgbClr val="002060"/>
                </a:solidFill>
              </a:rPr>
              <a:t>in order to complete service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964" y="1527124"/>
            <a:ext cx="7047346" cy="4559640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Building maintenance, plumbing, electrical, HVAC, painters)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Catering hired to </a:t>
            </a:r>
            <a:r>
              <a:rPr lang="en-US" sz="2400" u="sng" dirty="0">
                <a:solidFill>
                  <a:srgbClr val="002060"/>
                </a:solidFill>
              </a:rPr>
              <a:t>serve</a:t>
            </a:r>
            <a:r>
              <a:rPr lang="en-US" sz="2400" dirty="0">
                <a:solidFill>
                  <a:srgbClr val="002060"/>
                </a:solidFill>
              </a:rPr>
              <a:t> food/drinks during an event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Custodial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Copier repair / maintenance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DJ or performer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Farm hands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Farriers</a:t>
            </a:r>
          </a:p>
          <a:p>
            <a:pPr lvl="1" algn="l">
              <a:defRPr/>
            </a:pP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38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A Service:  When Vendor is required to handle or work on something that is </a:t>
            </a:r>
            <a:r>
              <a:rPr lang="en-US" sz="2800" b="1" dirty="0">
                <a:solidFill>
                  <a:srgbClr val="0070C0"/>
                </a:solidFill>
              </a:rPr>
              <a:t>owned by UC</a:t>
            </a:r>
            <a:endParaRPr lang="en-US" sz="2400" dirty="0">
              <a:solidFill>
                <a:srgbClr val="0070C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964" y="1724572"/>
            <a:ext cx="7047346" cy="4020446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Vehicle maintenance / repairs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Computer / phone repairs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Farm equipment repairs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Laundry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Transportation (e.g., charter bus)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Lawnmower/ misc. equipment repair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 algn="l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>
              <a:defRPr/>
            </a:pPr>
            <a:r>
              <a:rPr lang="en-US" sz="2400" dirty="0">
                <a:solidFill>
                  <a:srgbClr val="002060"/>
                </a:solidFill>
              </a:rPr>
              <a:t>On or off UC ANR premises</a:t>
            </a:r>
          </a:p>
        </p:txBody>
      </p:sp>
    </p:spTree>
    <p:extLst>
      <p:ext uri="{BB962C8B-B14F-4D97-AF65-F5344CB8AC3E}">
        <p14:creationId xmlns:p14="http://schemas.microsoft.com/office/powerpoint/2010/main" val="19608262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A </a:t>
            </a:r>
            <a:r>
              <a:rPr lang="en-US" sz="2800" b="1" dirty="0">
                <a:solidFill>
                  <a:srgbClr val="FF0000"/>
                </a:solidFill>
              </a:rPr>
              <a:t>Covered</a:t>
            </a:r>
            <a:r>
              <a:rPr lang="en-US" sz="2800" b="1" dirty="0">
                <a:solidFill>
                  <a:srgbClr val="002060"/>
                </a:solidFill>
              </a:rPr>
              <a:t> Service:  When Vendor function is carried out by a </a:t>
            </a:r>
            <a:r>
              <a:rPr lang="en-US" sz="2800" b="1" dirty="0">
                <a:solidFill>
                  <a:srgbClr val="0070C0"/>
                </a:solidFill>
              </a:rPr>
              <a:t>UC represented position</a:t>
            </a:r>
            <a:endParaRPr lang="en-US" sz="2400" dirty="0">
              <a:solidFill>
                <a:srgbClr val="0070C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5964" y="1724572"/>
            <a:ext cx="7047346" cy="3687937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Building maintenance (plumbing, HVAC, painters, etc.)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Catering / food services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Cleaning, custodial, janitorial, housekeeping services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Landscaping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Reprographics (large and small volume printing, copying, collating, book binding)</a:t>
            </a:r>
          </a:p>
        </p:txBody>
      </p:sp>
    </p:spTree>
    <p:extLst>
      <p:ext uri="{BB962C8B-B14F-4D97-AF65-F5344CB8AC3E}">
        <p14:creationId xmlns:p14="http://schemas.microsoft.com/office/powerpoint/2010/main" val="3511976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0782"/>
            <a:ext cx="8229600" cy="120765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Questions about services?</a:t>
            </a:r>
          </a:p>
        </p:txBody>
      </p:sp>
    </p:spTree>
    <p:extLst>
      <p:ext uri="{BB962C8B-B14F-4D97-AF65-F5344CB8AC3E}">
        <p14:creationId xmlns:p14="http://schemas.microsoft.com/office/powerpoint/2010/main" val="31522182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63883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Contracting for an outside service?</a:t>
            </a:r>
            <a:r>
              <a:rPr lang="en-US" sz="3200" b="1" dirty="0">
                <a:solidFill>
                  <a:srgbClr val="002060"/>
                </a:solidFill>
              </a:rPr>
              <a:t/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2455" y="1175009"/>
            <a:ext cx="7348756" cy="4507982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Step 1 - Complete UC ANR </a:t>
            </a:r>
            <a:r>
              <a:rPr lang="en-US" sz="2400" b="1" dirty="0">
                <a:solidFill>
                  <a:srgbClr val="0070C0"/>
                </a:solidFill>
              </a:rPr>
              <a:t>Contracting Out Services Form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Submit to Mary Vlandis,  UC ANR Employee and Labor Relations (E &amp; LR)</a:t>
            </a:r>
          </a:p>
          <a:p>
            <a:pPr marL="914400" lvl="1" indent="-4572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E &amp; LR will work to determine that wage and benefit parity is agreed to by supplier/vendor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Allow 4-5 days minimum to process 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Any </a:t>
            </a:r>
            <a:r>
              <a:rPr lang="en-US" sz="2400" u="sng" dirty="0">
                <a:solidFill>
                  <a:srgbClr val="002060"/>
                </a:solidFill>
              </a:rPr>
              <a:t>new</a:t>
            </a:r>
            <a:r>
              <a:rPr lang="en-US" sz="2400" dirty="0">
                <a:solidFill>
                  <a:srgbClr val="002060"/>
                </a:solidFill>
              </a:rPr>
              <a:t> agreements need to be routed to E &amp; LR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All agreements expiring before 1/31/21 need to be reviewed, with intent to bring in-house </a:t>
            </a:r>
          </a:p>
        </p:txBody>
      </p:sp>
    </p:spTree>
    <p:extLst>
      <p:ext uri="{BB962C8B-B14F-4D97-AF65-F5344CB8AC3E}">
        <p14:creationId xmlns:p14="http://schemas.microsoft.com/office/powerpoint/2010/main" val="2641522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78983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Fiscal Transaction Processing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327" y="1443147"/>
            <a:ext cx="7047346" cy="4283398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Step 2 – Initiator/Requestor submits a Blanket Purchase Order/Agreement with approved form from E &amp; LR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Project through 6/30/21 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Submit request to the BOC/REC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Include form and supporting documents to E &amp; LR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Allow 2-3 weeks for processing (routes through UCD Purchasing)</a:t>
            </a:r>
          </a:p>
        </p:txBody>
      </p:sp>
    </p:spTree>
    <p:extLst>
      <p:ext uri="{BB962C8B-B14F-4D97-AF65-F5344CB8AC3E}">
        <p14:creationId xmlns:p14="http://schemas.microsoft.com/office/powerpoint/2010/main" val="33487609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78983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Fiscal Transaction Processing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327" y="1245371"/>
            <a:ext cx="7047346" cy="423264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Step 3 – PAYMENT - Use p-card or invoice to pay 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If payment made with p-card, reference original Purchase Agreement # and receipts with p-card detail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Or submit invoice to BOC/REC office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Continue to use p-card or invoices for payment of service</a:t>
            </a:r>
          </a:p>
          <a:p>
            <a:pPr lvl="1" algn="l"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70C0"/>
                </a:solidFill>
              </a:rPr>
              <a:t>Once PO/Agreement created for the year, no need to submit another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Next May, plan to extend Purchasing PO/Agreements for another 12 months if you will still require service</a:t>
            </a:r>
          </a:p>
        </p:txBody>
      </p:sp>
    </p:spTree>
    <p:extLst>
      <p:ext uri="{BB962C8B-B14F-4D97-AF65-F5344CB8AC3E}">
        <p14:creationId xmlns:p14="http://schemas.microsoft.com/office/powerpoint/2010/main" val="40723051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8164" y="600363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Business Processing Changes for most of us!</a:t>
            </a:r>
            <a:r>
              <a:rPr lang="en-US" sz="3200" b="1" dirty="0">
                <a:solidFill>
                  <a:srgbClr val="002060"/>
                </a:solidFill>
              </a:rPr>
              <a:t/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073" y="1552206"/>
            <a:ext cx="7832436" cy="4192812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“Services” haven’t changed, the distinction now becomes what we consider ‘covered service’</a:t>
            </a:r>
          </a:p>
          <a:p>
            <a:pPr marL="1257300" lvl="2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Under 5402 and Article 5, E &amp; LR determines if covered service policy applies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P-cards may have been used for payment of services in the past – now require </a:t>
            </a:r>
            <a:r>
              <a:rPr lang="en-US" sz="2400" dirty="0" err="1">
                <a:solidFill>
                  <a:srgbClr val="002060"/>
                </a:solidFill>
              </a:rPr>
              <a:t>add’l</a:t>
            </a:r>
            <a:r>
              <a:rPr lang="en-US" sz="2400" dirty="0">
                <a:solidFill>
                  <a:srgbClr val="002060"/>
                </a:solidFill>
              </a:rPr>
              <a:t> PO/PA to be set up</a:t>
            </a:r>
          </a:p>
          <a:p>
            <a:pPr lvl="1" algn="l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 algn="l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 algn="l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 algn="l">
              <a:defRPr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981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778311"/>
            <a:ext cx="7409873" cy="4735798"/>
          </a:xfrm>
        </p:spPr>
        <p:txBody>
          <a:bodyPr/>
          <a:lstStyle/>
          <a:p>
            <a:pPr>
              <a:defRPr/>
            </a:pPr>
            <a:r>
              <a:rPr lang="en-US" sz="2800" dirty="0">
                <a:solidFill>
                  <a:srgbClr val="FF0000"/>
                </a:solidFill>
              </a:rPr>
              <a:t>Don’t wait – 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Project your service needs through next June with routine services/vendors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Submit ANR Contracting Out forms to E &amp; LR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Submit Purchase Order/Agreement Request to the BOC with approved forms &amp; documentation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Conduct your program activities using preferred method of payment as frequently as you need to without worry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chemeClr val="tx1"/>
                </a:solidFill>
              </a:rPr>
              <a:t>Done for the year!</a:t>
            </a:r>
          </a:p>
        </p:txBody>
      </p:sp>
    </p:spTree>
    <p:extLst>
      <p:ext uri="{BB962C8B-B14F-4D97-AF65-F5344CB8AC3E}">
        <p14:creationId xmlns:p14="http://schemas.microsoft.com/office/powerpoint/2010/main" val="3719294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7855" y="428357"/>
            <a:ext cx="8190345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  <a:cs typeface="+mj-cs"/>
              </a:rPr>
              <a:t>Anticipated Outcomes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1127" y="1278598"/>
            <a:ext cx="8201891" cy="4872820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Better understanding of UC Policy 5402 and Article 5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Learn what “services” are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Hear how HR and the BOC are working together to standardize and process your service request needs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Learn the 3 steps for processing – not to complicate but to simplify!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Interactive – discussion between sections!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Respond to common-themed questions received by BOC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Leave this session with a greater understanding of the policy to ensure compliance!</a:t>
            </a:r>
          </a:p>
        </p:txBody>
      </p:sp>
    </p:spTree>
    <p:extLst>
      <p:ext uri="{BB962C8B-B14F-4D97-AF65-F5344CB8AC3E}">
        <p14:creationId xmlns:p14="http://schemas.microsoft.com/office/powerpoint/2010/main" val="189382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0782"/>
            <a:ext cx="8229600" cy="120765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Questions about the process?</a:t>
            </a:r>
          </a:p>
        </p:txBody>
      </p:sp>
    </p:spTree>
    <p:extLst>
      <p:ext uri="{BB962C8B-B14F-4D97-AF65-F5344CB8AC3E}">
        <p14:creationId xmlns:p14="http://schemas.microsoft.com/office/powerpoint/2010/main" val="27130022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5857B-8CE5-47BB-81A9-9F9866070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1432"/>
          </a:xfrm>
        </p:spPr>
        <p:txBody>
          <a:bodyPr/>
          <a:lstStyle/>
          <a:p>
            <a:r>
              <a:rPr lang="en-US" sz="2800" b="1" dirty="0">
                <a:solidFill>
                  <a:srgbClr val="002060"/>
                </a:solidFill>
              </a:rPr>
              <a:t>What’s a Carve Out?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B0388-B24F-41B3-9C55-459BDCC09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36659"/>
            <a:ext cx="8229600" cy="5031631"/>
          </a:xfrm>
        </p:spPr>
        <p:txBody>
          <a:bodyPr/>
          <a:lstStyle/>
          <a:p>
            <a:pPr marL="57150" indent="0">
              <a:buNone/>
            </a:pPr>
            <a:r>
              <a:rPr lang="en-US" sz="2800" dirty="0">
                <a:solidFill>
                  <a:srgbClr val="002060"/>
                </a:solidFill>
              </a:rPr>
              <a:t>E &amp; LR may determine carve outs as applicable when services are:</a:t>
            </a:r>
          </a:p>
          <a:p>
            <a:pPr marL="514350" indent="-457200"/>
            <a:r>
              <a:rPr lang="en-US" sz="2800" dirty="0">
                <a:solidFill>
                  <a:srgbClr val="002060"/>
                </a:solidFill>
              </a:rPr>
              <a:t>Needed to address an emergency</a:t>
            </a:r>
          </a:p>
          <a:p>
            <a:pPr marL="514350" indent="-457200"/>
            <a:r>
              <a:rPr lang="en-US" sz="2800" dirty="0">
                <a:solidFill>
                  <a:srgbClr val="002060"/>
                </a:solidFill>
              </a:rPr>
              <a:t>Not available at the location in sufficient quantity or expertise level (despite efforts to hire)</a:t>
            </a:r>
          </a:p>
          <a:p>
            <a:pPr marL="514350" indent="-457200"/>
            <a:r>
              <a:rPr lang="en-US" sz="2800" dirty="0">
                <a:solidFill>
                  <a:srgbClr val="002060"/>
                </a:solidFill>
              </a:rPr>
              <a:t>Incidental to a leased property</a:t>
            </a:r>
          </a:p>
          <a:p>
            <a:pPr marL="514350" indent="-457200"/>
            <a:r>
              <a:rPr lang="en-US" sz="2800" dirty="0">
                <a:solidFill>
                  <a:srgbClr val="002060"/>
                </a:solidFill>
              </a:rPr>
              <a:t>Urgent, temporary or occasional</a:t>
            </a:r>
          </a:p>
          <a:p>
            <a:pPr marL="514350" indent="-457200"/>
            <a:r>
              <a:rPr lang="en-US" sz="2800" dirty="0">
                <a:solidFill>
                  <a:srgbClr val="002060"/>
                </a:solidFill>
              </a:rPr>
              <a:t>Securing equipment, material or services UC ANR location can’t feasibly provide (10-mile rule)</a:t>
            </a:r>
          </a:p>
          <a:p>
            <a:pPr marL="57150" indent="0">
              <a:buNone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47138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B0388-B24F-41B3-9C55-459BDCC09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31860"/>
            <a:ext cx="8229600" cy="4957740"/>
          </a:xfrm>
        </p:spPr>
        <p:txBody>
          <a:bodyPr/>
          <a:lstStyle/>
          <a:p>
            <a:pPr marL="57150" indent="0">
              <a:buNone/>
            </a:pPr>
            <a:r>
              <a:rPr lang="en-US" sz="2800" b="1" dirty="0">
                <a:solidFill>
                  <a:srgbClr val="002060"/>
                </a:solidFill>
              </a:rPr>
              <a:t>Guidance for using </a:t>
            </a:r>
            <a:r>
              <a:rPr lang="en-US" sz="2800" b="1" dirty="0"/>
              <a:t>UC Campus </a:t>
            </a:r>
            <a:r>
              <a:rPr lang="en-US" sz="2800" b="1" dirty="0">
                <a:solidFill>
                  <a:srgbClr val="002060"/>
                </a:solidFill>
              </a:rPr>
              <a:t>when nearby to UC ANR Organizational Unit (UCCE, REC, etc.)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Guidelines from Policy 5402 apply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For outside services, try to use UC staff resources when practical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Otherwise, send ANR Contracting Out Form to Employee and Labor Relations for approval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2060"/>
                </a:solidFill>
              </a:rPr>
              <a:t>Due to nature of UCCE work in remote locations, it could  be considered an exception</a:t>
            </a:r>
          </a:p>
          <a:p>
            <a:pPr marL="457200" lvl="1" indent="0">
              <a:buNone/>
            </a:pPr>
            <a:endParaRPr lang="en-US" sz="2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en-US" sz="2800" dirty="0">
                <a:solidFill>
                  <a:srgbClr val="002060"/>
                </a:solidFill>
              </a:rPr>
              <a:t>UC ANR E &amp; LR makes this determination for us!</a:t>
            </a:r>
          </a:p>
        </p:txBody>
      </p:sp>
    </p:spTree>
    <p:extLst>
      <p:ext uri="{BB962C8B-B14F-4D97-AF65-F5344CB8AC3E}">
        <p14:creationId xmlns:p14="http://schemas.microsoft.com/office/powerpoint/2010/main" val="27136354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74254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</a:rPr>
              <a:t>A FEW EXCEPTIONS APPLY!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2121" y="1993323"/>
            <a:ext cx="7499758" cy="3345295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02060"/>
                </a:solidFill>
              </a:rPr>
              <a:t>No need to work through Employee and Labor Relations / HR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02060"/>
                </a:solidFill>
              </a:rPr>
              <a:t>Select services do not require a Purchase Agreement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srgbClr val="002060"/>
                </a:solidFill>
              </a:rPr>
              <a:t> Use of a p-card or Disbursement Voucher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is allowable</a:t>
            </a:r>
            <a:r>
              <a:rPr lang="en-US" sz="2800" dirty="0">
                <a:solidFill>
                  <a:srgbClr val="002060"/>
                </a:solidFill>
              </a:rPr>
              <a:t> for payment</a:t>
            </a:r>
          </a:p>
          <a:p>
            <a:pPr algn="l">
              <a:defRPr/>
            </a:pP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779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</a:rPr>
              <a:t>EXCEPTIONS APPLY</a:t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8565" y="1365249"/>
            <a:ext cx="7499758" cy="4231987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Examples of services </a:t>
            </a:r>
            <a:r>
              <a:rPr lang="en-US" sz="2800" b="1" dirty="0">
                <a:solidFill>
                  <a:srgbClr val="0070C0"/>
                </a:solidFill>
              </a:rPr>
              <a:t>not</a:t>
            </a:r>
            <a:r>
              <a:rPr lang="en-US" sz="2800" dirty="0">
                <a:solidFill>
                  <a:srgbClr val="002060"/>
                </a:solidFill>
              </a:rPr>
              <a:t> requiring a Purchasing  Agreement 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Utilities (landline/cell phone, PG&amp;E, internet, water)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Short term rentals &lt; 30 days (e.g., one-day Home Depot equipment rental)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Mail deliveries (FedEx, UPS, USPS)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u="sng" dirty="0">
                <a:solidFill>
                  <a:schemeClr val="tx1"/>
                </a:solidFill>
              </a:rPr>
              <a:t>Curbside</a:t>
            </a:r>
            <a:r>
              <a:rPr lang="en-US" sz="2400" dirty="0">
                <a:solidFill>
                  <a:srgbClr val="002060"/>
                </a:solidFill>
              </a:rPr>
              <a:t> catering services / food pickup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Bottled water delivery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Self Service photocopying</a:t>
            </a:r>
          </a:p>
          <a:p>
            <a:pPr lvl="1" algn="l">
              <a:defRPr/>
            </a:pP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0412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327" y="1412824"/>
            <a:ext cx="7047346" cy="2865562"/>
          </a:xfrm>
        </p:spPr>
        <p:txBody>
          <a:bodyPr/>
          <a:lstStyle/>
          <a:p>
            <a:pPr algn="l">
              <a:defRPr/>
            </a:pPr>
            <a:r>
              <a:rPr lang="en-US" sz="2800" b="1" dirty="0">
                <a:solidFill>
                  <a:srgbClr val="002060"/>
                </a:solidFill>
              </a:rPr>
              <a:t>Taxis (Uber, Lyft, cabs, rideshares)</a:t>
            </a:r>
          </a:p>
          <a:p>
            <a:pPr marL="914400" lvl="1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FF0000"/>
                </a:solidFill>
              </a:rPr>
              <a:t>Not considered a service</a:t>
            </a:r>
          </a:p>
          <a:p>
            <a:pPr marL="914400" lvl="1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Use travel &amp; entertainment card only</a:t>
            </a:r>
          </a:p>
          <a:p>
            <a:pPr marL="914400" lvl="1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Submit expense report in AggieTravel </a:t>
            </a:r>
          </a:p>
          <a:p>
            <a:pPr marL="914400" lvl="1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P-cards not allowed</a:t>
            </a: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5640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1564" y="1600200"/>
            <a:ext cx="7375236" cy="3816350"/>
          </a:xfrm>
        </p:spPr>
        <p:txBody>
          <a:bodyPr/>
          <a:lstStyle/>
          <a:p>
            <a:pPr marL="0" indent="0">
              <a:buNone/>
            </a:pPr>
            <a:r>
              <a:rPr lang="en-US" sz="2800" b="1" dirty="0"/>
              <a:t>Software/IT Services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Not considered a service</a:t>
            </a:r>
          </a:p>
          <a:p>
            <a:r>
              <a:rPr lang="en-US" sz="2400" dirty="0" smtClean="0"/>
              <a:t>Fo</a:t>
            </a:r>
            <a:r>
              <a:rPr lang="en-US" sz="2400" dirty="0" smtClean="0"/>
              <a:t>llow instructions for purchasing </a:t>
            </a:r>
            <a:br>
              <a:rPr lang="en-US" sz="2400" dirty="0" smtClean="0"/>
            </a:br>
            <a:r>
              <a:rPr lang="en-US" sz="2400" dirty="0" smtClean="0">
                <a:hlinkClick r:id="rId2"/>
              </a:rPr>
              <a:t>IT-related software and services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1509269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Policy Compliance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82" y="1517971"/>
            <a:ext cx="8303491" cy="4227047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What constitutes UC Policy 5402 non-compliance?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No E &amp; LR review and approval prior to date of service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Committing to supplier/vendor for their contracted labor prior to approval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Using p-card without proper documentation/approvals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Hiring casual labor to perform UC ANR work (rescinded in January 2020)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2000" dirty="0">
              <a:solidFill>
                <a:srgbClr val="002060"/>
              </a:solidFill>
            </a:endParaRP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</a:rPr>
              <a:t>Your BOC Business Partner is here to help you understand </a:t>
            </a:r>
          </a:p>
          <a:p>
            <a:pPr lvl="1">
              <a:defRPr/>
            </a:pPr>
            <a:r>
              <a:rPr lang="en-US" sz="2000" dirty="0">
                <a:solidFill>
                  <a:srgbClr val="FF0000"/>
                </a:solidFill>
              </a:rPr>
              <a:t>the policy and work within it!</a:t>
            </a:r>
          </a:p>
        </p:txBody>
      </p:sp>
    </p:spTree>
    <p:extLst>
      <p:ext uri="{BB962C8B-B14F-4D97-AF65-F5344CB8AC3E}">
        <p14:creationId xmlns:p14="http://schemas.microsoft.com/office/powerpoint/2010/main" val="36109790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509" y="585958"/>
            <a:ext cx="8534400" cy="538167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Oops, I used my p-card before getting</a:t>
            </a:r>
            <a:br>
              <a:rPr lang="en-US" sz="2800" b="1" dirty="0">
                <a:solidFill>
                  <a:srgbClr val="002060"/>
                </a:solidFill>
              </a:rPr>
            </a:br>
            <a:r>
              <a:rPr lang="en-US" sz="2800" b="1" dirty="0">
                <a:solidFill>
                  <a:srgbClr val="002060"/>
                </a:solidFill>
              </a:rPr>
              <a:t> Agreement in place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2800" y="1447068"/>
            <a:ext cx="7749309" cy="435179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Complete ANR Contracting Out Form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Complete and send with supporting documents to UC ANR E &amp; LR (receipts, etc)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Return approved form and backup documentation to your </a:t>
            </a:r>
            <a:r>
              <a:rPr lang="en-US" sz="2400" dirty="0" err="1">
                <a:solidFill>
                  <a:srgbClr val="002060"/>
                </a:solidFill>
                <a:sym typeface="Wingdings" panose="05000000000000000000" pitchFamily="2" charset="2"/>
              </a:rPr>
              <a:t>pcard</a:t>
            </a: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 reviewer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solidFill>
                  <a:srgbClr val="002060"/>
                </a:solidFill>
                <a:sym typeface="Wingdings" panose="05000000000000000000" pitchFamily="2" charset="2"/>
              </a:rPr>
              <a:t>Pcard</a:t>
            </a: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 reviewer attaches form and invoice with detail to </a:t>
            </a:r>
            <a:r>
              <a:rPr lang="en-US" sz="2400" dirty="0" err="1">
                <a:solidFill>
                  <a:srgbClr val="002060"/>
                </a:solidFill>
                <a:sym typeface="Wingdings" panose="05000000000000000000" pitchFamily="2" charset="2"/>
              </a:rPr>
              <a:t>pcard</a:t>
            </a: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 document in KFS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No need to self-report to Robert Fischer or to contact  Vartan Vartkessian at UCD Purchasing Unit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41681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091" y="2121911"/>
            <a:ext cx="8229600" cy="1143000"/>
          </a:xfrm>
        </p:spPr>
        <p:txBody>
          <a:bodyPr/>
          <a:lstStyle/>
          <a:p>
            <a:r>
              <a:rPr lang="en-US" dirty="0"/>
              <a:t>Questions about Exceptions and Compliance?</a:t>
            </a:r>
          </a:p>
        </p:txBody>
      </p:sp>
    </p:spTree>
    <p:extLst>
      <p:ext uri="{BB962C8B-B14F-4D97-AF65-F5344CB8AC3E}">
        <p14:creationId xmlns:p14="http://schemas.microsoft.com/office/powerpoint/2010/main" val="2889649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In-Sourcing Covered Services </a:t>
            </a:r>
            <a:br>
              <a:rPr lang="en-US" sz="28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2700" y="1332313"/>
            <a:ext cx="8078599" cy="4085437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University of California is committed to bringing in-house “Covered Services” to the fullest extent possible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November 2019, the UC Board of Regents approved Regents Policy 5402:  Generally Prohibiting contracting for Services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January 31, 2020 UC and American Federation of State, County and Municipal Employees (AFSCME) ratified their Collective Bargaining Agreement, including </a:t>
            </a:r>
            <a:r>
              <a:rPr lang="en-US" sz="2400" dirty="0">
                <a:solidFill>
                  <a:srgbClr val="0070C0"/>
                </a:solidFill>
              </a:rPr>
              <a:t>Article 5 “Contracting Out” which incorporates and strengthens the commitments of Policy 5402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4813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</a:rPr>
              <a:t>We heard you! </a:t>
            </a:r>
            <a:br>
              <a:rPr lang="en-US" sz="3200" b="1" dirty="0">
                <a:solidFill>
                  <a:srgbClr val="002060"/>
                </a:solidFill>
              </a:rPr>
            </a:br>
            <a:r>
              <a:rPr lang="en-US" sz="3200" b="1" dirty="0">
                <a:solidFill>
                  <a:srgbClr val="002060"/>
                </a:solidFill>
              </a:rPr>
              <a:t> (Responses to your FAQ)</a:t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385" y="1743941"/>
            <a:ext cx="7499758" cy="4167332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What services need to be reviewed?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Excluding Exception list, all services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Error on the safe side to prevent delays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We weren’t aware of the change - (new, existing contracts/services)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Retroactively submit form to UC ANR E &amp; LR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Use form as backup for p-card or invoice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Process correctly in the future</a:t>
            </a:r>
          </a:p>
          <a:p>
            <a:pPr lvl="1" algn="l">
              <a:defRPr/>
            </a:pPr>
            <a:r>
              <a:rPr lang="en-US" sz="2000" dirty="0">
                <a:solidFill>
                  <a:srgbClr val="002060"/>
                </a:solidFill>
              </a:rPr>
              <a:t>We are allowing some period of time for information to be communicated</a:t>
            </a:r>
          </a:p>
        </p:txBody>
      </p:sp>
    </p:spTree>
    <p:extLst>
      <p:ext uri="{BB962C8B-B14F-4D97-AF65-F5344CB8AC3E}">
        <p14:creationId xmlns:p14="http://schemas.microsoft.com/office/powerpoint/2010/main" val="36877670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</a:rPr>
              <a:t>We heard you!</a:t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385" y="1633104"/>
            <a:ext cx="7499758" cy="4204278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Cost is unknown to create Purchase Order/ Agreement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Annual Purchase Agreement (estimate high but within reason)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Time-Sensitive Services (lab analysis, printing jobs, crop harvest, vehicle maintenance)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Annual Purchase Agreement - 	P-card payment OK</a:t>
            </a:r>
          </a:p>
          <a:p>
            <a:pPr lvl="1" algn="l">
              <a:defRPr/>
            </a:pPr>
            <a:r>
              <a:rPr lang="en-US" sz="2000" dirty="0">
                <a:solidFill>
                  <a:srgbClr val="002060"/>
                </a:solidFill>
              </a:rPr>
              <a:t>Plan ahead this first time – future months of expenses will be covered by the blanket agreement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Source of funds</a:t>
            </a:r>
            <a:r>
              <a:rPr lang="en-US" sz="2000" dirty="0">
                <a:solidFill>
                  <a:srgbClr val="002060"/>
                </a:solidFill>
              </a:rPr>
              <a:t>	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Policy applies, no matter what the funding (e.g. grants)</a:t>
            </a:r>
          </a:p>
          <a:p>
            <a:pPr algn="l">
              <a:defRPr/>
            </a:pP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9044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8618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</a:rPr>
              <a:t>We heard you!</a:t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8565" y="884958"/>
            <a:ext cx="7499758" cy="5100206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Going to be more difficult to use p-cards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Request Purchase Agreement first - p-card payment OK</a:t>
            </a:r>
          </a:p>
          <a:p>
            <a:pPr lvl="1" algn="l">
              <a:defRPr/>
            </a:pPr>
            <a:r>
              <a:rPr lang="en-US" sz="2000" dirty="0">
                <a:solidFill>
                  <a:srgbClr val="002060"/>
                </a:solidFill>
              </a:rPr>
              <a:t>Compliance with policy critical</a:t>
            </a:r>
          </a:p>
          <a:p>
            <a:pPr lvl="1" algn="l">
              <a:defRPr/>
            </a:pPr>
            <a:r>
              <a:rPr lang="en-US" sz="2000" dirty="0">
                <a:solidFill>
                  <a:srgbClr val="002060"/>
                </a:solidFill>
              </a:rPr>
              <a:t>We have to make this work together!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10-Mile Rule</a:t>
            </a:r>
          </a:p>
          <a:p>
            <a:pPr lvl="1" algn="l">
              <a:defRPr/>
            </a:pPr>
            <a:r>
              <a:rPr lang="en-US" sz="2000" dirty="0">
                <a:solidFill>
                  <a:srgbClr val="002060"/>
                </a:solidFill>
              </a:rPr>
              <a:t>Uniqueness of ANRs locations and proximity to campus</a:t>
            </a:r>
          </a:p>
          <a:p>
            <a:pPr lvl="1" algn="l">
              <a:defRPr/>
            </a:pPr>
            <a:r>
              <a:rPr lang="en-US" sz="2000" dirty="0">
                <a:solidFill>
                  <a:srgbClr val="002060"/>
                </a:solidFill>
              </a:rPr>
              <a:t>UC ANR E &amp; LR still needs to review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Lab Analysis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Is considered a service</a:t>
            </a:r>
          </a:p>
          <a:p>
            <a:pPr lvl="1" algn="l">
              <a:defRPr/>
            </a:pPr>
            <a:r>
              <a:rPr lang="en-US" sz="2000" dirty="0">
                <a:solidFill>
                  <a:srgbClr val="002060"/>
                </a:solidFill>
              </a:rPr>
              <a:t>Request Purchase Agreement first - p-card payment OK</a:t>
            </a:r>
          </a:p>
        </p:txBody>
      </p:sp>
    </p:spTree>
    <p:extLst>
      <p:ext uri="{BB962C8B-B14F-4D97-AF65-F5344CB8AC3E}">
        <p14:creationId xmlns:p14="http://schemas.microsoft.com/office/powerpoint/2010/main" val="6006578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>
                <a:solidFill>
                  <a:srgbClr val="002060"/>
                </a:solidFill>
              </a:rPr>
              <a:t>We heard you!</a:t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7385" y="1527124"/>
            <a:ext cx="7499758" cy="2735697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Emergency Services</a:t>
            </a: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	</a:t>
            </a:r>
            <a:r>
              <a:rPr lang="en-US" sz="2000" dirty="0">
                <a:solidFill>
                  <a:srgbClr val="002060"/>
                </a:solidFill>
              </a:rPr>
              <a:t>Appliance outage, sewage services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Exceptions can apply!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Safety and welfare a consideration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</a:rPr>
              <a:t>	Must be reasonable justification</a:t>
            </a:r>
          </a:p>
          <a:p>
            <a:pPr algn="l">
              <a:defRPr/>
            </a:pP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0502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We Need Your Help!</a:t>
            </a:r>
            <a:r>
              <a:rPr lang="en-US" sz="3200" b="1" dirty="0">
                <a:solidFill>
                  <a:srgbClr val="002060"/>
                </a:solidFill>
              </a:rPr>
              <a:t/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327" y="1121412"/>
            <a:ext cx="7047346" cy="5128893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Request that you communicate this message to all in your UC ANR location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 err="1">
                <a:solidFill>
                  <a:srgbClr val="002060"/>
                </a:solidFill>
                <a:sym typeface="Wingdings" panose="05000000000000000000" pitchFamily="2" charset="2"/>
              </a:rPr>
              <a:t>Slidedeck</a:t>
            </a: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sym typeface="Wingdings" panose="05000000000000000000" pitchFamily="2" charset="2"/>
              </a:rPr>
              <a:t>and recorded session will </a:t>
            </a: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be posted </a:t>
            </a:r>
            <a:r>
              <a:rPr lang="en-US" sz="2400" dirty="0" smtClean="0">
                <a:solidFill>
                  <a:srgbClr val="002060"/>
                </a:solidFill>
                <a:sym typeface="Wingdings" panose="05000000000000000000" pitchFamily="2" charset="2"/>
              </a:rPr>
              <a:t>on the BOC website</a:t>
            </a:r>
            <a:endParaRPr lang="en-US" sz="2400" dirty="0">
              <a:solidFill>
                <a:srgbClr val="002060"/>
              </a:solidFill>
              <a:sym typeface="Wingdings" panose="05000000000000000000" pitchFamily="2" charset="2"/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2060"/>
                </a:solidFill>
                <a:sym typeface="Wingdings" panose="05000000000000000000" pitchFamily="2" charset="2"/>
              </a:rPr>
              <a:t>Plan </a:t>
            </a: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ahead – submit Purchase Requests to the BOC/REC office as early as possible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  <a:sym typeface="Wingdings" panose="05000000000000000000" pitchFamily="2" charset="2"/>
              </a:rPr>
              <a:t>Watch for updates 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sym typeface="Wingdings" panose="05000000000000000000" pitchFamily="2" charset="2"/>
              </a:rPr>
              <a:t>Working on additional information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  <a:sym typeface="Wingdings" panose="05000000000000000000" pitchFamily="2" charset="2"/>
              </a:rPr>
              <a:t>Developing lists for frequently used services or vendors</a:t>
            </a:r>
          </a:p>
        </p:txBody>
      </p:sp>
    </p:spTree>
    <p:extLst>
      <p:ext uri="{BB962C8B-B14F-4D97-AF65-F5344CB8AC3E}">
        <p14:creationId xmlns:p14="http://schemas.microsoft.com/office/powerpoint/2010/main" val="18592634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7921"/>
            <a:ext cx="7772400" cy="78374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Resources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2098" y="1081669"/>
            <a:ext cx="7805853" cy="5342486"/>
          </a:xfrm>
        </p:spPr>
        <p:txBody>
          <a:bodyPr/>
          <a:lstStyle/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UC Regents Policy 5402: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2"/>
              </a:rPr>
              <a:t>https://regents.universityofcalifornia.edu/governance/policies/5402.html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UC ANR Contracting Out Webpage: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3"/>
              </a:rPr>
              <a:t>https://ucanr.edu/sites/ANRSPU/ELR/Contracting_Out/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Vendor Services – Contracting Our Workflow: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4"/>
              </a:rPr>
              <a:t>https://ucanr.edu/sites/ANRSPU/files/326927.pdf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ANR Contracting Out Form: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5"/>
              </a:rPr>
              <a:t>https://ucanr.edu/sites/ANRSPU/files/326931.pdf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Request for Purchase Order (UCCE)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6"/>
              </a:rPr>
              <a:t>https://ucanr.edu/sites/anrstaff/files/322414.pdf</a:t>
            </a:r>
            <a:endParaRPr lang="en-US" sz="2000" dirty="0">
              <a:solidFill>
                <a:srgbClr val="002060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Purchase Request Form (RECS, Statewide and Admin Units):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7"/>
              </a:rPr>
              <a:t>https://ucanr.edu/sites/anrstaff/files/314580.pdf</a:t>
            </a:r>
            <a:endParaRPr lang="en-US" sz="2000" dirty="0">
              <a:solidFill>
                <a:srgbClr val="002060"/>
              </a:solidFill>
            </a:endParaRPr>
          </a:p>
          <a:p>
            <a:pPr algn="l">
              <a:defRPr/>
            </a:pP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0550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97921"/>
            <a:ext cx="7772400" cy="78374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Resources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0584" y="1081668"/>
            <a:ext cx="7917367" cy="5186369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UC Davis Software Catalog: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2"/>
              </a:rPr>
              <a:t>https://ucdavisit.service-now.com/servicehub?catalog=95d9f84113366b403527bd122244b07d&amp;id=catalog&amp;spa=1</a:t>
            </a:r>
            <a:endParaRPr lang="en-US" sz="2000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G-46 Employee Eligibility Form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3"/>
              </a:rPr>
              <a:t>https://ucanr.edu/sites/anrstaff/files/334266.pdf</a:t>
            </a:r>
            <a:endParaRPr lang="en-US" sz="2000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G-46 Employee Agreement Form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4"/>
              </a:rPr>
              <a:t>https://ucanr.edu/sites/anrstaff/files/282770.pdf</a:t>
            </a:r>
            <a:endParaRPr lang="en-US" sz="2000" dirty="0">
              <a:solidFill>
                <a:srgbClr val="002060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srgbClr val="002060"/>
                </a:solidFill>
              </a:rPr>
              <a:t>IT Computer Purchase Request</a:t>
            </a:r>
          </a:p>
          <a:p>
            <a:pPr algn="l">
              <a:defRPr/>
            </a:pPr>
            <a:r>
              <a:rPr lang="en-US" sz="2000" dirty="0">
                <a:solidFill>
                  <a:srgbClr val="002060"/>
                </a:solidFill>
                <a:hlinkClick r:id="rId5"/>
              </a:rPr>
              <a:t>https://ucanr.zendesk.com/hc/en-us/requests/new?ticket_form_id=360000108287</a:t>
            </a:r>
            <a:endParaRPr lang="en-US" sz="2000" dirty="0">
              <a:solidFill>
                <a:srgbClr val="002060"/>
              </a:solidFill>
            </a:endParaRPr>
          </a:p>
          <a:p>
            <a:pPr algn="l">
              <a:defRPr/>
            </a:pPr>
            <a:endParaRPr lang="en-US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3209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E932A-4314-42E6-89B7-4EC5171860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1630" y="2550253"/>
            <a:ext cx="6656664" cy="2557456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General Questions?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Thank you for joining us today</a:t>
            </a:r>
          </a:p>
        </p:txBody>
      </p:sp>
    </p:spTree>
    <p:extLst>
      <p:ext uri="{BB962C8B-B14F-4D97-AF65-F5344CB8AC3E}">
        <p14:creationId xmlns:p14="http://schemas.microsoft.com/office/powerpoint/2010/main" val="1928933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Goals of the Policy 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327" y="1381699"/>
            <a:ext cx="7047346" cy="4245603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To bring services in-house whenever possible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To ensure that workers receive wages and benefits equivalent to what the University provides to its employees, in the rare instances when contracting out is necessary</a:t>
            </a:r>
          </a:p>
          <a:p>
            <a:pPr marL="457200" indent="-4572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To provide contractors who have performed services to the University on a long-term and continuous basis the opportunity to become University employees</a:t>
            </a:r>
          </a:p>
        </p:txBody>
      </p:sp>
    </p:spTree>
    <p:extLst>
      <p:ext uri="{BB962C8B-B14F-4D97-AF65-F5344CB8AC3E}">
        <p14:creationId xmlns:p14="http://schemas.microsoft.com/office/powerpoint/2010/main" val="145577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More Policy - What is a Covered Service?</a:t>
            </a:r>
            <a:r>
              <a:rPr lang="en-US" sz="3200" b="1" dirty="0">
                <a:solidFill>
                  <a:srgbClr val="002060"/>
                </a:solidFill>
              </a:rPr>
              <a:t/>
            </a:r>
            <a:br>
              <a:rPr lang="en-US" sz="3200" b="1" dirty="0">
                <a:solidFill>
                  <a:srgbClr val="002060"/>
                </a:solidFill>
              </a:rPr>
            </a:b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2218" y="1148433"/>
            <a:ext cx="7047346" cy="4707421"/>
          </a:xfrm>
        </p:spPr>
        <p:txBody>
          <a:bodyPr/>
          <a:lstStyle/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“The University will utilize its employees to perform </a:t>
            </a:r>
            <a:r>
              <a:rPr lang="en-US" sz="2800" b="1" dirty="0">
                <a:solidFill>
                  <a:srgbClr val="002060"/>
                </a:solidFill>
              </a:rPr>
              <a:t>Covered Services </a:t>
            </a:r>
            <a:r>
              <a:rPr lang="en-US" sz="2800" dirty="0">
                <a:solidFill>
                  <a:srgbClr val="002060"/>
                </a:solidFill>
              </a:rPr>
              <a:t>to the greatest extent possible before resorting to the use of contractors to provide such services” (Article 5)</a:t>
            </a:r>
          </a:p>
          <a:p>
            <a:pPr algn="l">
              <a:defRPr/>
            </a:pPr>
            <a:endParaRPr lang="en-US" sz="2800" dirty="0">
              <a:solidFill>
                <a:srgbClr val="002060"/>
              </a:solidFill>
            </a:endParaRPr>
          </a:p>
          <a:p>
            <a:pPr algn="l">
              <a:defRPr/>
            </a:pPr>
            <a:r>
              <a:rPr lang="en-US" sz="2800" dirty="0">
                <a:solidFill>
                  <a:srgbClr val="002060"/>
                </a:solidFill>
              </a:rPr>
              <a:t>Work customarily performed by bargaining unit employees (SX) units at the University</a:t>
            </a:r>
          </a:p>
          <a:p>
            <a:pPr algn="l">
              <a:defRPr/>
            </a:pPr>
            <a:endParaRPr lang="en-US" sz="2800" dirty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400" dirty="0">
                <a:solidFill>
                  <a:srgbClr val="0070C0"/>
                </a:solidFill>
              </a:rPr>
              <a:t>UC ANR’s HR Unit reviews policy and makes this determination on our behalf!!! – MORE LATER</a:t>
            </a:r>
          </a:p>
        </p:txBody>
      </p:sp>
    </p:spTree>
    <p:extLst>
      <p:ext uri="{BB962C8B-B14F-4D97-AF65-F5344CB8AC3E}">
        <p14:creationId xmlns:p14="http://schemas.microsoft.com/office/powerpoint/2010/main" val="2927560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3691"/>
            <a:ext cx="8229600" cy="120765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Questions about the policy?</a:t>
            </a:r>
          </a:p>
        </p:txBody>
      </p:sp>
    </p:spTree>
    <p:extLst>
      <p:ext uri="{BB962C8B-B14F-4D97-AF65-F5344CB8AC3E}">
        <p14:creationId xmlns:p14="http://schemas.microsoft.com/office/powerpoint/2010/main" val="3758055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By definition…..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617" y="1613736"/>
            <a:ext cx="8608291" cy="4085099"/>
          </a:xfrm>
        </p:spPr>
        <p:txBody>
          <a:bodyPr/>
          <a:lstStyle/>
          <a:p>
            <a:pPr lvl="1" algn="l">
              <a:defRPr/>
            </a:pPr>
            <a:r>
              <a:rPr lang="en-US" sz="2400" dirty="0">
                <a:solidFill>
                  <a:schemeClr val="tx1"/>
                </a:solidFill>
              </a:rPr>
              <a:t>Service: Labor performed for another; </a:t>
            </a:r>
            <a:r>
              <a:rPr lang="en-US" sz="2400" b="1" dirty="0">
                <a:solidFill>
                  <a:schemeClr val="tx1"/>
                </a:solidFill>
              </a:rPr>
              <a:t>useful labor that may or may not produce a tangible commodity</a:t>
            </a:r>
            <a:r>
              <a:rPr lang="en-US" sz="2400" dirty="0">
                <a:solidFill>
                  <a:schemeClr val="tx1"/>
                </a:solidFill>
              </a:rPr>
              <a:t>. Service includes, but is not limited to: bookstore operation; use of security guards; transportation; computer programming; clothing rental and cleaning; laundry; tests and analysis; film processing; janitorial work; window washing; rubbish and waste removal; and service and repairs to office equipment, transportation equipment, laboratory and medical equipment, and musical instruments. (See also Personal and Professional Services.)</a:t>
            </a:r>
          </a:p>
        </p:txBody>
      </p:sp>
    </p:spTree>
    <p:extLst>
      <p:ext uri="{BB962C8B-B14F-4D97-AF65-F5344CB8AC3E}">
        <p14:creationId xmlns:p14="http://schemas.microsoft.com/office/powerpoint/2010/main" val="2580817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43345"/>
            <a:ext cx="7772400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What is BOC’s (more detailed) definition?*</a:t>
            </a:r>
            <a:endParaRPr lang="en-US" sz="2400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617" y="1613736"/>
            <a:ext cx="8608291" cy="4085099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When a vendor </a:t>
            </a:r>
            <a:r>
              <a:rPr lang="en-US" sz="2400" u="sng" dirty="0">
                <a:solidFill>
                  <a:srgbClr val="0070C0"/>
                </a:solidFill>
              </a:rPr>
              <a:t>creates, redesigns or produces </a:t>
            </a:r>
            <a:r>
              <a:rPr lang="en-US" sz="2400" dirty="0">
                <a:solidFill>
                  <a:srgbClr val="002060"/>
                </a:solidFill>
              </a:rPr>
              <a:t>an item for UC ANR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When a vendor requires </a:t>
            </a:r>
            <a:r>
              <a:rPr lang="en-US" sz="2400" u="sng" dirty="0">
                <a:solidFill>
                  <a:srgbClr val="0070C0"/>
                </a:solidFill>
              </a:rPr>
              <a:t>access to a UC location </a:t>
            </a:r>
            <a:r>
              <a:rPr lang="en-US" sz="2400" dirty="0">
                <a:solidFill>
                  <a:srgbClr val="002060"/>
                </a:solidFill>
              </a:rPr>
              <a:t>in order to complete the work that is required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When a vendor is required to handle or work on something that is </a:t>
            </a:r>
            <a:r>
              <a:rPr lang="en-US" sz="2400" u="sng" dirty="0">
                <a:solidFill>
                  <a:srgbClr val="0070C0"/>
                </a:solidFill>
              </a:rPr>
              <a:t>owned by UC 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endParaRPr lang="en-US" sz="2400" u="sng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800" dirty="0">
                <a:solidFill>
                  <a:srgbClr val="0070C0"/>
                </a:solidFill>
              </a:rPr>
              <a:t>Often, the services the vendor provides could be completed by a UC represented position (SX)</a:t>
            </a:r>
          </a:p>
          <a:p>
            <a:pPr lvl="1" algn="l">
              <a:defRPr/>
            </a:pPr>
            <a:r>
              <a:rPr lang="en-US" sz="2400" dirty="0">
                <a:solidFill>
                  <a:srgbClr val="002060"/>
                </a:solidFill>
              </a:rPr>
              <a:t>*</a:t>
            </a:r>
            <a:r>
              <a:rPr lang="en-US" sz="1600" dirty="0">
                <a:solidFill>
                  <a:srgbClr val="002060"/>
                </a:solidFill>
              </a:rPr>
              <a:t>Disclaimer:  some exceptions apply</a:t>
            </a:r>
          </a:p>
          <a:p>
            <a:pPr lvl="1" algn="l">
              <a:defRPr/>
            </a:pPr>
            <a:endParaRPr lang="en-US" sz="2400" dirty="0">
              <a:solidFill>
                <a:srgbClr val="002060"/>
              </a:solidFill>
            </a:endParaRPr>
          </a:p>
          <a:p>
            <a:pPr lvl="1">
              <a:defRPr/>
            </a:pPr>
            <a:r>
              <a:rPr lang="en-US" sz="2400" dirty="0">
                <a:solidFill>
                  <a:srgbClr val="002060"/>
                </a:solidFill>
              </a:rPr>
              <a:t>Some exceptions apply</a:t>
            </a:r>
          </a:p>
        </p:txBody>
      </p:sp>
    </p:spTree>
    <p:extLst>
      <p:ext uri="{BB962C8B-B14F-4D97-AF65-F5344CB8AC3E}">
        <p14:creationId xmlns:p14="http://schemas.microsoft.com/office/powerpoint/2010/main" val="2392894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4037" y="443345"/>
            <a:ext cx="8552872" cy="1083779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b="1" dirty="0">
                <a:solidFill>
                  <a:srgbClr val="002060"/>
                </a:solidFill>
              </a:rPr>
              <a:t>A Service:  Vendor </a:t>
            </a:r>
            <a:r>
              <a:rPr lang="en-US" sz="2800" b="1" dirty="0">
                <a:solidFill>
                  <a:srgbClr val="0070C0"/>
                </a:solidFill>
              </a:rPr>
              <a:t>Works On or Creates </a:t>
            </a:r>
            <a:br>
              <a:rPr lang="en-US" sz="2800" b="1" dirty="0">
                <a:solidFill>
                  <a:srgbClr val="0070C0"/>
                </a:solidFill>
              </a:rPr>
            </a:br>
            <a:r>
              <a:rPr lang="en-US" sz="2800" b="1" dirty="0">
                <a:solidFill>
                  <a:srgbClr val="0070C0"/>
                </a:solidFill>
              </a:rPr>
              <a:t>Something </a:t>
            </a:r>
            <a:r>
              <a:rPr lang="en-US" sz="2800" b="1" dirty="0">
                <a:solidFill>
                  <a:srgbClr val="002060"/>
                </a:solidFill>
              </a:rPr>
              <a:t>for UC ANR</a:t>
            </a:r>
            <a:endParaRPr lang="en-US" sz="2400" b="1" dirty="0">
              <a:solidFill>
                <a:srgbClr val="002060"/>
              </a:solidFill>
              <a:ea typeface="+mj-ea"/>
              <a:cs typeface="+mj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521011"/>
            <a:ext cx="7047346" cy="4393385"/>
          </a:xfrm>
        </p:spPr>
        <p:txBody>
          <a:bodyPr/>
          <a:lstStyle/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Audio visual, recording, editing </a:t>
            </a:r>
            <a:r>
              <a:rPr lang="en-US" sz="2400" i="1" dirty="0">
                <a:solidFill>
                  <a:srgbClr val="002060"/>
                </a:solidFill>
              </a:rPr>
              <a:t>(program instructional video)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ANR/program logo wear embroidery </a:t>
            </a:r>
            <a:r>
              <a:rPr lang="en-US" sz="2400" i="1" dirty="0">
                <a:solidFill>
                  <a:srgbClr val="002060"/>
                </a:solidFill>
              </a:rPr>
              <a:t>(t-shirt)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Art and graphic design </a:t>
            </a:r>
            <a:r>
              <a:rPr lang="en-US" sz="2400" i="1" dirty="0">
                <a:solidFill>
                  <a:srgbClr val="002060"/>
                </a:solidFill>
              </a:rPr>
              <a:t>(flyer)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Consultants – </a:t>
            </a:r>
            <a:r>
              <a:rPr lang="en-US" sz="2400" i="1" dirty="0">
                <a:solidFill>
                  <a:srgbClr val="002060"/>
                </a:solidFill>
              </a:rPr>
              <a:t>(technical advice)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Farming and fishing – </a:t>
            </a:r>
            <a:r>
              <a:rPr lang="en-US" sz="2400" i="1" dirty="0">
                <a:solidFill>
                  <a:srgbClr val="002060"/>
                </a:solidFill>
              </a:rPr>
              <a:t>(harvest crews)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Forestry – </a:t>
            </a:r>
            <a:r>
              <a:rPr lang="en-US" sz="2400" i="1" dirty="0">
                <a:solidFill>
                  <a:srgbClr val="002060"/>
                </a:solidFill>
              </a:rPr>
              <a:t>(log removal)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Landscaping repairs – </a:t>
            </a:r>
            <a:r>
              <a:rPr lang="en-US" sz="2400" i="1" dirty="0">
                <a:solidFill>
                  <a:srgbClr val="002060"/>
                </a:solidFill>
              </a:rPr>
              <a:t>(sprinkler repair)</a:t>
            </a:r>
          </a:p>
          <a:p>
            <a:pPr marL="800100" lvl="1" indent="-342900" algn="l">
              <a:buFont typeface="Arial" panose="020B0604020202020204" pitchFamily="34" charset="0"/>
              <a:buChar char="•"/>
              <a:defRPr/>
            </a:pPr>
            <a:r>
              <a:rPr lang="en-US" sz="2400" dirty="0">
                <a:solidFill>
                  <a:srgbClr val="002060"/>
                </a:solidFill>
              </a:rPr>
              <a:t>Legal Services </a:t>
            </a:r>
            <a:r>
              <a:rPr lang="en-US" sz="2400" i="1" dirty="0">
                <a:solidFill>
                  <a:srgbClr val="002060"/>
                </a:solidFill>
              </a:rPr>
              <a:t>(contract review)</a:t>
            </a:r>
          </a:p>
        </p:txBody>
      </p:sp>
    </p:spTree>
    <p:extLst>
      <p:ext uri="{BB962C8B-B14F-4D97-AF65-F5344CB8AC3E}">
        <p14:creationId xmlns:p14="http://schemas.microsoft.com/office/powerpoint/2010/main" val="4165755487"/>
      </p:ext>
    </p:extLst>
  </p:cSld>
  <p:clrMapOvr>
    <a:masterClrMapping/>
  </p:clrMapOvr>
</p:sld>
</file>

<file path=ppt/theme/theme1.xml><?xml version="1.0" encoding="utf-8"?>
<a:theme xmlns:a="http://schemas.openxmlformats.org/drawingml/2006/main" name="ANRBrand_UC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C Announcement May2019 McDougald" id="{2B003329-E693-4507-859C-72345EBEF249}" vid="{43E2D714-DC35-45B7-843F-363A3FD743FC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C Announcement May2019 McDougald" id="{2B003329-E693-4507-859C-72345EBEF249}" vid="{31233BD7-0889-48E3-BE4E-1EC7FC53C23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BOC Announcement May2019 McDougald</Template>
  <TotalTime>2487</TotalTime>
  <Words>1705</Words>
  <Application>Microsoft Office PowerPoint</Application>
  <PresentationFormat>On-screen Show (4:3)</PresentationFormat>
  <Paragraphs>232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ＭＳ Ｐゴシック</vt:lpstr>
      <vt:lpstr>Arial</vt:lpstr>
      <vt:lpstr>Calibri</vt:lpstr>
      <vt:lpstr>Wingdings</vt:lpstr>
      <vt:lpstr>ANRBrand_UCCE</vt:lpstr>
      <vt:lpstr>Custom Design</vt:lpstr>
      <vt:lpstr>In-Sourcing Covered Services UC Regents Policy 5402 and Article 5</vt:lpstr>
      <vt:lpstr>Anticipated Outcomes</vt:lpstr>
      <vt:lpstr>In-Sourcing Covered Services  </vt:lpstr>
      <vt:lpstr>Goals of the Policy </vt:lpstr>
      <vt:lpstr>More Policy - What is a Covered Service? </vt:lpstr>
      <vt:lpstr>PowerPoint Presentation</vt:lpstr>
      <vt:lpstr>By definition…..</vt:lpstr>
      <vt:lpstr>What is BOC’s (more detailed) definition?*</vt:lpstr>
      <vt:lpstr>A Service:  Vendor Works On or Creates  Something for UC ANR</vt:lpstr>
      <vt:lpstr>A Service:  Vendor Works On or Creates  Something for UC ANR, continued </vt:lpstr>
      <vt:lpstr>A Service:  When Vendor requires access to a UC location in order to complete service</vt:lpstr>
      <vt:lpstr>A Service:  When Vendor is required to handle or work on something that is owned by UC</vt:lpstr>
      <vt:lpstr>A Covered Service:  When Vendor function is carried out by a UC represented position</vt:lpstr>
      <vt:lpstr>PowerPoint Presentation</vt:lpstr>
      <vt:lpstr>Contracting for an outside service? </vt:lpstr>
      <vt:lpstr>Fiscal Transaction Processing</vt:lpstr>
      <vt:lpstr>Fiscal Transaction Processing</vt:lpstr>
      <vt:lpstr>Business Processing Changes for most of us! </vt:lpstr>
      <vt:lpstr>PowerPoint Presentation</vt:lpstr>
      <vt:lpstr>PowerPoint Presentation</vt:lpstr>
      <vt:lpstr>What’s a Carve Out?</vt:lpstr>
      <vt:lpstr>PowerPoint Presentation</vt:lpstr>
      <vt:lpstr>A FEW EXCEPTIONS APPLY!</vt:lpstr>
      <vt:lpstr>EXCEPTIONS APPLY </vt:lpstr>
      <vt:lpstr>PowerPoint Presentation</vt:lpstr>
      <vt:lpstr>PowerPoint Presentation</vt:lpstr>
      <vt:lpstr>Policy Compliance</vt:lpstr>
      <vt:lpstr>Oops, I used my p-card before getting  Agreement in place</vt:lpstr>
      <vt:lpstr>Questions about Exceptions and Compliance?</vt:lpstr>
      <vt:lpstr>We heard you!   (Responses to your FAQ) </vt:lpstr>
      <vt:lpstr>We heard you! </vt:lpstr>
      <vt:lpstr>We heard you! </vt:lpstr>
      <vt:lpstr>We heard you! </vt:lpstr>
      <vt:lpstr>We Need Your Help! </vt:lpstr>
      <vt:lpstr>Resources</vt:lpstr>
      <vt:lpstr>Resources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AVP Tran Update presented by Cherie McDougald</dc:title>
  <dc:creator>Keith</dc:creator>
  <cp:lastModifiedBy>Sally Harmsworth</cp:lastModifiedBy>
  <cp:revision>160</cp:revision>
  <cp:lastPrinted>2020-09-30T20:21:35Z</cp:lastPrinted>
  <dcterms:created xsi:type="dcterms:W3CDTF">2019-05-15T03:13:56Z</dcterms:created>
  <dcterms:modified xsi:type="dcterms:W3CDTF">2020-11-02T22:53:45Z</dcterms:modified>
</cp:coreProperties>
</file>