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3.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6" r:id="rId2"/>
    <p:sldId id="307" r:id="rId3"/>
    <p:sldId id="316" r:id="rId4"/>
    <p:sldId id="366" r:id="rId5"/>
    <p:sldId id="398" r:id="rId6"/>
    <p:sldId id="411" r:id="rId7"/>
    <p:sldId id="386" r:id="rId8"/>
    <p:sldId id="395" r:id="rId9"/>
    <p:sldId id="396" r:id="rId10"/>
    <p:sldId id="399" r:id="rId11"/>
    <p:sldId id="379" r:id="rId12"/>
    <p:sldId id="400" r:id="rId13"/>
    <p:sldId id="404" r:id="rId14"/>
    <p:sldId id="381" r:id="rId15"/>
    <p:sldId id="382" r:id="rId16"/>
    <p:sldId id="383" r:id="rId17"/>
    <p:sldId id="401" r:id="rId18"/>
    <p:sldId id="348" r:id="rId19"/>
    <p:sldId id="367" r:id="rId20"/>
    <p:sldId id="403" r:id="rId21"/>
    <p:sldId id="412" r:id="rId22"/>
    <p:sldId id="402" r:id="rId23"/>
    <p:sldId id="405" r:id="rId24"/>
    <p:sldId id="406" r:id="rId25"/>
    <p:sldId id="407" r:id="rId26"/>
    <p:sldId id="408" r:id="rId27"/>
    <p:sldId id="409" r:id="rId28"/>
    <p:sldId id="363" r:id="rId29"/>
    <p:sldId id="36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9E"/>
    <a:srgbClr val="FBB131"/>
    <a:srgbClr val="91C2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265" autoAdjust="0"/>
    <p:restoredTop sz="66230" autoAdjust="0"/>
  </p:normalViewPr>
  <p:slideViewPr>
    <p:cSldViewPr snapToGrid="0">
      <p:cViewPr varScale="1">
        <p:scale>
          <a:sx n="45" d="100"/>
          <a:sy n="45" d="100"/>
        </p:scale>
        <p:origin x="988" y="52"/>
      </p:cViewPr>
      <p:guideLst/>
    </p:cSldViewPr>
  </p:slideViewPr>
  <p:notesTextViewPr>
    <p:cViewPr>
      <p:scale>
        <a:sx n="1" d="1"/>
        <a:sy n="1" d="1"/>
      </p:scale>
      <p:origin x="0" y="-156"/>
    </p:cViewPr>
  </p:notesTextViewPr>
  <p:sorterViewPr>
    <p:cViewPr>
      <p:scale>
        <a:sx n="100" d="100"/>
        <a:sy n="100" d="100"/>
      </p:scale>
      <p:origin x="0" y="-221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3E98AD-7B51-4DC6-82E1-521A52F6A235}" type="datetimeFigureOut">
              <a:rPr lang="en-US" smtClean="0"/>
              <a:t>11/9/2020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C40387-D8E8-4747-B676-98ED036C8F01}" type="slidenum">
              <a:rPr lang="en-US" smtClean="0"/>
              <a:t>‹#›</a:t>
            </a:fld>
            <a:endParaRPr lang="en-US" dirty="0"/>
          </a:p>
        </p:txBody>
      </p:sp>
    </p:spTree>
    <p:extLst>
      <p:ext uri="{BB962C8B-B14F-4D97-AF65-F5344CB8AC3E}">
        <p14:creationId xmlns:p14="http://schemas.microsoft.com/office/powerpoint/2010/main" val="1031257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ucanr.edu/survey/survey.cfm?surveynumber=32373"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 everyone and welcome to this</a:t>
            </a:r>
            <a:r>
              <a:rPr lang="en-US" baseline="0" dirty="0" smtClean="0"/>
              <a:t> Brown Bag Webinar on the topic of our upcoming COVID-19 and Volunteerism Survey Results. My name is Marisa Coyne and I am the Academic Coordinator for Volunteer Engagement with the UC Master Gardener Program. We are joined today by my statewide program teammates, Missy Gable, Melissa Womack, Lauren Snowden, and Tamekia Wilkins.</a:t>
            </a:r>
          </a:p>
          <a:p>
            <a:endParaRPr lang="en-US" baseline="0" dirty="0" smtClean="0"/>
          </a:p>
          <a:p>
            <a:pPr rtl="0"/>
            <a:r>
              <a:rPr lang="en-US" sz="1200" b="0" i="0" u="none" strike="noStrike" kern="1200" dirty="0" smtClean="0">
                <a:solidFill>
                  <a:schemeClr val="tx1"/>
                </a:solidFill>
                <a:effectLst/>
                <a:latin typeface="+mn-lt"/>
                <a:ea typeface="+mn-ea"/>
                <a:cs typeface="+mn-cs"/>
              </a:rPr>
              <a:t>Results of a  COVID-19 and volunteerism statewide survey of UC Master Gardener Program volunteers (n=3500) indicate that the UC Master Gardener Program should expect diminished volunteer commitment for the 2020-2021 program year. 45% of respondents indicated that they are interested in continuing in-person volunteer commitments, as public health guidance allows. 45% of respondents indicated that they are interested in providing community education online. Only 22% of respondents stated that they open to  volunteering both in-person and online. Local, county-based UC Master Gardener Program coordinators need tools and support as they make decisions to move forward impactful projects in a moment of limited volunteer capacity.</a:t>
            </a:r>
            <a:endParaRPr lang="en-US" b="0" dirty="0" smtClean="0">
              <a:effectLst/>
            </a:endParaRPr>
          </a:p>
          <a:p>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The UC Master Gardener Program developed a rubric to help county-based staff score UC Master Gardener Program projects on their connection to mission, strategic initiatives, partnerships, local priorities, unique areas of volunteer brilliance, alignment with community need, and other criteria. </a:t>
            </a:r>
            <a:r>
              <a:rPr lang="en-US" sz="1200" b="0" i="0" u="none" strike="noStrike" kern="1200" smtClean="0">
                <a:solidFill>
                  <a:schemeClr val="tx1"/>
                </a:solidFill>
                <a:effectLst/>
                <a:latin typeface="+mn-lt"/>
                <a:ea typeface="+mn-ea"/>
                <a:cs typeface="+mn-cs"/>
              </a:rPr>
              <a:t>Coordinators can use the rubric results to identify focus projects for the coming program year, to assess proposed projects, and/or to improve existing projects. </a:t>
            </a:r>
            <a:endParaRPr lang="en-US" baseline="0" dirty="0" smtClean="0"/>
          </a:p>
          <a:p>
            <a:r>
              <a:rPr lang="en-US" baseline="0" dirty="0" smtClean="0"/>
              <a:t>This meeting is being recorded and will be posted to the Coordinator website.</a:t>
            </a:r>
          </a:p>
          <a:p>
            <a:endParaRPr lang="en-US" baseline="0" dirty="0" smtClean="0"/>
          </a:p>
        </p:txBody>
      </p:sp>
      <p:sp>
        <p:nvSpPr>
          <p:cNvPr id="4" name="Slide Number Placeholder 3"/>
          <p:cNvSpPr>
            <a:spLocks noGrp="1"/>
          </p:cNvSpPr>
          <p:nvPr>
            <p:ph type="sldNum" sz="quarter" idx="10"/>
          </p:nvPr>
        </p:nvSpPr>
        <p:spPr/>
        <p:txBody>
          <a:bodyPr/>
          <a:lstStyle/>
          <a:p>
            <a:fld id="{E2C40387-D8E8-4747-B676-98ED036C8F01}" type="slidenum">
              <a:rPr lang="en-US" smtClean="0"/>
              <a:t>1</a:t>
            </a:fld>
            <a:endParaRPr lang="en-US" dirty="0"/>
          </a:p>
        </p:txBody>
      </p:sp>
    </p:spTree>
    <p:extLst>
      <p:ext uri="{BB962C8B-B14F-4D97-AF65-F5344CB8AC3E}">
        <p14:creationId xmlns:p14="http://schemas.microsoft.com/office/powerpoint/2010/main" val="1527363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E2C40387-D8E8-4747-B676-98ED036C8F01}" type="slidenum">
              <a:rPr lang="en-US" smtClean="0"/>
              <a:t>10</a:t>
            </a:fld>
            <a:endParaRPr lang="en-US" dirty="0"/>
          </a:p>
        </p:txBody>
      </p:sp>
    </p:spTree>
    <p:extLst>
      <p:ext uri="{BB962C8B-B14F-4D97-AF65-F5344CB8AC3E}">
        <p14:creationId xmlns:p14="http://schemas.microsoft.com/office/powerpoint/2010/main" val="144593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&lt;&lt; DROP</a:t>
            </a:r>
            <a:r>
              <a:rPr lang="en-US" baseline="0" dirty="0" smtClean="0"/>
              <a:t> into chat! &gt;&gt;</a:t>
            </a:r>
          </a:p>
          <a:p>
            <a:endParaRPr lang="en-US" baseline="0" dirty="0" smtClean="0"/>
          </a:p>
          <a:p>
            <a:r>
              <a:rPr lang="en-US" baseline="0" dirty="0" smtClean="0"/>
              <a:t>We are going to quickly run through the Project Prioritization Rubric criteria. (We won’t be spending much time on these slides because they are covered in depth in our prior Brown Bags).</a:t>
            </a:r>
            <a:endParaRPr lang="en-US" dirty="0"/>
          </a:p>
        </p:txBody>
      </p:sp>
      <p:sp>
        <p:nvSpPr>
          <p:cNvPr id="4" name="Slide Number Placeholder 3"/>
          <p:cNvSpPr>
            <a:spLocks noGrp="1"/>
          </p:cNvSpPr>
          <p:nvPr>
            <p:ph type="sldNum" sz="quarter" idx="10"/>
          </p:nvPr>
        </p:nvSpPr>
        <p:spPr/>
        <p:txBody>
          <a:bodyPr/>
          <a:lstStyle/>
          <a:p>
            <a:fld id="{E2C40387-D8E8-4747-B676-98ED036C8F01}" type="slidenum">
              <a:rPr lang="en-US" smtClean="0"/>
              <a:t>11</a:t>
            </a:fld>
            <a:endParaRPr lang="en-US" dirty="0"/>
          </a:p>
        </p:txBody>
      </p:sp>
    </p:spTree>
    <p:extLst>
      <p:ext uri="{BB962C8B-B14F-4D97-AF65-F5344CB8AC3E}">
        <p14:creationId xmlns:p14="http://schemas.microsoft.com/office/powerpoint/2010/main" val="2862219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C40387-D8E8-4747-B676-98ED036C8F01}" type="slidenum">
              <a:rPr lang="en-US" smtClean="0"/>
              <a:t>12</a:t>
            </a:fld>
            <a:endParaRPr lang="en-US" dirty="0"/>
          </a:p>
        </p:txBody>
      </p:sp>
    </p:spTree>
    <p:extLst>
      <p:ext uri="{BB962C8B-B14F-4D97-AF65-F5344CB8AC3E}">
        <p14:creationId xmlns:p14="http://schemas.microsoft.com/office/powerpoint/2010/main" val="4280644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C40387-D8E8-4747-B676-98ED036C8F01}" type="slidenum">
              <a:rPr lang="en-US" smtClean="0"/>
              <a:t>13</a:t>
            </a:fld>
            <a:endParaRPr lang="en-US" dirty="0"/>
          </a:p>
        </p:txBody>
      </p:sp>
    </p:spTree>
    <p:extLst>
      <p:ext uri="{BB962C8B-B14F-4D97-AF65-F5344CB8AC3E}">
        <p14:creationId xmlns:p14="http://schemas.microsoft.com/office/powerpoint/2010/main" val="37363496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C40387-D8E8-4747-B676-98ED036C8F01}" type="slidenum">
              <a:rPr lang="en-US" smtClean="0"/>
              <a:t>14</a:t>
            </a:fld>
            <a:endParaRPr lang="en-US" dirty="0"/>
          </a:p>
        </p:txBody>
      </p:sp>
    </p:spTree>
    <p:extLst>
      <p:ext uri="{BB962C8B-B14F-4D97-AF65-F5344CB8AC3E}">
        <p14:creationId xmlns:p14="http://schemas.microsoft.com/office/powerpoint/2010/main" val="3267420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C40387-D8E8-4747-B676-98ED036C8F01}" type="slidenum">
              <a:rPr lang="en-US" smtClean="0"/>
              <a:t>15</a:t>
            </a:fld>
            <a:endParaRPr lang="en-US" dirty="0"/>
          </a:p>
        </p:txBody>
      </p:sp>
    </p:spTree>
    <p:extLst>
      <p:ext uri="{BB962C8B-B14F-4D97-AF65-F5344CB8AC3E}">
        <p14:creationId xmlns:p14="http://schemas.microsoft.com/office/powerpoint/2010/main" val="22175028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C40387-D8E8-4747-B676-98ED036C8F01}" type="slidenum">
              <a:rPr lang="en-US" smtClean="0"/>
              <a:t>16</a:t>
            </a:fld>
            <a:endParaRPr lang="en-US" dirty="0"/>
          </a:p>
        </p:txBody>
      </p:sp>
    </p:spTree>
    <p:extLst>
      <p:ext uri="{BB962C8B-B14F-4D97-AF65-F5344CB8AC3E}">
        <p14:creationId xmlns:p14="http://schemas.microsoft.com/office/powerpoint/2010/main" val="25299161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2020</a:t>
            </a:r>
            <a:r>
              <a:rPr lang="en-US" baseline="0" dirty="0" smtClean="0"/>
              <a:t>’s Search for Excellence winners are GREAT examples of projects that excel in this area!</a:t>
            </a:r>
            <a:endParaRPr lang="en-US" dirty="0"/>
          </a:p>
        </p:txBody>
      </p:sp>
      <p:sp>
        <p:nvSpPr>
          <p:cNvPr id="4" name="Slide Number Placeholder 3"/>
          <p:cNvSpPr>
            <a:spLocks noGrp="1"/>
          </p:cNvSpPr>
          <p:nvPr>
            <p:ph type="sldNum" sz="quarter" idx="10"/>
          </p:nvPr>
        </p:nvSpPr>
        <p:spPr/>
        <p:txBody>
          <a:bodyPr/>
          <a:lstStyle/>
          <a:p>
            <a:fld id="{E2C40387-D8E8-4747-B676-98ED036C8F01}" type="slidenum">
              <a:rPr lang="en-US" smtClean="0"/>
              <a:t>17</a:t>
            </a:fld>
            <a:endParaRPr lang="en-US" dirty="0"/>
          </a:p>
        </p:txBody>
      </p:sp>
    </p:spTree>
    <p:extLst>
      <p:ext uri="{BB962C8B-B14F-4D97-AF65-F5344CB8AC3E}">
        <p14:creationId xmlns:p14="http://schemas.microsoft.com/office/powerpoint/2010/main" val="16039217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C40387-D8E8-4747-B676-98ED036C8F01}" type="slidenum">
              <a:rPr lang="en-US" smtClean="0"/>
              <a:t>18</a:t>
            </a:fld>
            <a:endParaRPr lang="en-US" dirty="0"/>
          </a:p>
        </p:txBody>
      </p:sp>
    </p:spTree>
    <p:extLst>
      <p:ext uri="{BB962C8B-B14F-4D97-AF65-F5344CB8AC3E}">
        <p14:creationId xmlns:p14="http://schemas.microsoft.com/office/powerpoint/2010/main" val="39506993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E2C40387-D8E8-4747-B676-98ED036C8F01}" type="slidenum">
              <a:rPr lang="en-US" smtClean="0"/>
              <a:t>19</a:t>
            </a:fld>
            <a:endParaRPr lang="en-US" dirty="0"/>
          </a:p>
        </p:txBody>
      </p:sp>
    </p:spTree>
    <p:extLst>
      <p:ext uri="{BB962C8B-B14F-4D97-AF65-F5344CB8AC3E}">
        <p14:creationId xmlns:p14="http://schemas.microsoft.com/office/powerpoint/2010/main" val="305685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E2C40387-D8E8-4747-B676-98ED036C8F01}" type="slidenum">
              <a:rPr lang="en-US" smtClean="0"/>
              <a:t>2</a:t>
            </a:fld>
            <a:endParaRPr lang="en-US" dirty="0"/>
          </a:p>
        </p:txBody>
      </p:sp>
    </p:spTree>
    <p:extLst>
      <p:ext uri="{BB962C8B-B14F-4D97-AF65-F5344CB8AC3E}">
        <p14:creationId xmlns:p14="http://schemas.microsoft.com/office/powerpoint/2010/main" val="25966127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Digital</a:t>
            </a:r>
            <a:r>
              <a:rPr lang="en-US" baseline="0" dirty="0" smtClean="0"/>
              <a:t> Rubric Templates </a:t>
            </a:r>
            <a:r>
              <a:rPr lang="en-US" baseline="0" smtClean="0"/>
              <a:t>are available in </a:t>
            </a:r>
            <a:endParaRPr lang="en-US" dirty="0"/>
          </a:p>
        </p:txBody>
      </p:sp>
      <p:sp>
        <p:nvSpPr>
          <p:cNvPr id="4" name="Slide Number Placeholder 3"/>
          <p:cNvSpPr>
            <a:spLocks noGrp="1"/>
          </p:cNvSpPr>
          <p:nvPr>
            <p:ph type="sldNum" sz="quarter" idx="10"/>
          </p:nvPr>
        </p:nvSpPr>
        <p:spPr/>
        <p:txBody>
          <a:bodyPr/>
          <a:lstStyle/>
          <a:p>
            <a:fld id="{E2C40387-D8E8-4747-B676-98ED036C8F01}" type="slidenum">
              <a:rPr lang="en-US" smtClean="0"/>
              <a:t>20</a:t>
            </a:fld>
            <a:endParaRPr lang="en-US" dirty="0"/>
          </a:p>
        </p:txBody>
      </p:sp>
    </p:spTree>
    <p:extLst>
      <p:ext uri="{BB962C8B-B14F-4D97-AF65-F5344CB8AC3E}">
        <p14:creationId xmlns:p14="http://schemas.microsoft.com/office/powerpoint/2010/main" val="9100836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SAMPLE Digital</a:t>
            </a:r>
            <a:r>
              <a:rPr lang="en-US" baseline="0" dirty="0" smtClean="0"/>
              <a:t> Rubric: </a:t>
            </a:r>
            <a:r>
              <a:rPr lang="en-US" sz="1200" b="0" i="0" u="sng" kern="1200" dirty="0" smtClean="0">
                <a:solidFill>
                  <a:schemeClr val="tx1"/>
                </a:solidFill>
                <a:effectLst/>
                <a:latin typeface="+mn-lt"/>
                <a:ea typeface="+mn-ea"/>
                <a:cs typeface="+mn-cs"/>
                <a:hlinkClick r:id="rId3"/>
              </a:rPr>
              <a:t>http://ucanr.edu/survey/survey.cfm?surveynumber=32373</a:t>
            </a:r>
            <a:endParaRPr lang="en-US" dirty="0"/>
          </a:p>
        </p:txBody>
      </p:sp>
      <p:sp>
        <p:nvSpPr>
          <p:cNvPr id="4" name="Slide Number Placeholder 3"/>
          <p:cNvSpPr>
            <a:spLocks noGrp="1"/>
          </p:cNvSpPr>
          <p:nvPr>
            <p:ph type="sldNum" sz="quarter" idx="10"/>
          </p:nvPr>
        </p:nvSpPr>
        <p:spPr/>
        <p:txBody>
          <a:bodyPr/>
          <a:lstStyle/>
          <a:p>
            <a:fld id="{E2C40387-D8E8-4747-B676-98ED036C8F01}" type="slidenum">
              <a:rPr lang="en-US" smtClean="0"/>
              <a:t>21</a:t>
            </a:fld>
            <a:endParaRPr lang="en-US" dirty="0"/>
          </a:p>
        </p:txBody>
      </p:sp>
    </p:spTree>
    <p:extLst>
      <p:ext uri="{BB962C8B-B14F-4D97-AF65-F5344CB8AC3E}">
        <p14:creationId xmlns:p14="http://schemas.microsoft.com/office/powerpoint/2010/main" val="17391268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Now we are going to discuss you came up with when you reviewed sample projects in your breakout rooms. Note: Projects that raise funds must include the ROI criteria. The overall score for these projects is out of 35. Projects that do not raise funds do not include the ROI criteria. The overall score for these projects is out of 30.</a:t>
            </a:r>
          </a:p>
        </p:txBody>
      </p:sp>
      <p:sp>
        <p:nvSpPr>
          <p:cNvPr id="4" name="Slide Number Placeholder 3"/>
          <p:cNvSpPr>
            <a:spLocks noGrp="1"/>
          </p:cNvSpPr>
          <p:nvPr>
            <p:ph type="sldNum" sz="quarter" idx="10"/>
          </p:nvPr>
        </p:nvSpPr>
        <p:spPr/>
        <p:txBody>
          <a:bodyPr/>
          <a:lstStyle/>
          <a:p>
            <a:fld id="{E2C40387-D8E8-4747-B676-98ED036C8F01}" type="slidenum">
              <a:rPr lang="en-US" smtClean="0"/>
              <a:t>22</a:t>
            </a:fld>
            <a:endParaRPr lang="en-US" dirty="0"/>
          </a:p>
        </p:txBody>
      </p:sp>
    </p:spTree>
    <p:extLst>
      <p:ext uri="{BB962C8B-B14F-4D97-AF65-F5344CB8AC3E}">
        <p14:creationId xmlns:p14="http://schemas.microsoft.com/office/powerpoint/2010/main" val="36127436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OVERALL</a:t>
            </a:r>
            <a:r>
              <a:rPr lang="en-US" b="1" baseline="0" dirty="0" smtClean="0"/>
              <a:t> </a:t>
            </a:r>
            <a:r>
              <a:rPr lang="en-US" b="1" dirty="0" smtClean="0"/>
              <a:t>SCORE:</a:t>
            </a:r>
            <a:r>
              <a:rPr lang="en-US" b="1" baseline="0" dirty="0" smtClean="0"/>
              <a:t> 9 = NEEDS IMPROVEMENT</a:t>
            </a:r>
            <a:endParaRPr lang="en-US" b="1" baseline="0" dirty="0"/>
          </a:p>
          <a:p>
            <a:r>
              <a:rPr lang="en-US" baseline="0" dirty="0" smtClean="0"/>
              <a:t>Program Mission + Core Values: 1</a:t>
            </a:r>
          </a:p>
          <a:p>
            <a:r>
              <a:rPr lang="en-US" baseline="0" dirty="0" smtClean="0"/>
              <a:t>Strategic Initiatives: 1</a:t>
            </a:r>
          </a:p>
          <a:p>
            <a:r>
              <a:rPr lang="en-US" baseline="0" dirty="0" smtClean="0"/>
              <a:t>UCCE Priorities: 2</a:t>
            </a:r>
          </a:p>
          <a:p>
            <a:r>
              <a:rPr lang="en-US" baseline="0" dirty="0" smtClean="0"/>
              <a:t>County + Partner Priorities: 2</a:t>
            </a:r>
          </a:p>
          <a:p>
            <a:r>
              <a:rPr lang="en-US" baseline="0" dirty="0" smtClean="0"/>
              <a:t>Unique Areas of Brilliance: 1</a:t>
            </a:r>
          </a:p>
          <a:p>
            <a:r>
              <a:rPr lang="en-US" baseline="0" dirty="0" smtClean="0"/>
              <a:t>Communities Underinvested: 1</a:t>
            </a:r>
          </a:p>
          <a:p>
            <a:r>
              <a:rPr lang="en-US" baseline="0" dirty="0" smtClean="0"/>
              <a:t>Fundraising ROI: </a:t>
            </a:r>
            <a:r>
              <a:rPr lang="en-US" baseline="0" dirty="0" smtClean="0"/>
              <a:t>1</a:t>
            </a:r>
          </a:p>
          <a:p>
            <a:endParaRPr lang="en-US" baseline="0" dirty="0" smtClean="0"/>
          </a:p>
          <a:p>
            <a:r>
              <a:rPr lang="en-US" baseline="0" dirty="0" smtClean="0"/>
              <a:t>How could this project be improved? What specific changes would </a:t>
            </a:r>
            <a:r>
              <a:rPr lang="en-US" baseline="0" smtClean="0"/>
              <a:t>you make?</a:t>
            </a:r>
          </a:p>
          <a:p>
            <a:endParaRPr lang="en-US" baseline="0" dirty="0" smtClean="0"/>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Note</a:t>
            </a:r>
            <a:r>
              <a:rPr lang="en-US" sz="1200" kern="1200" dirty="0" smtClean="0">
                <a:solidFill>
                  <a:schemeClr val="tx1"/>
                </a:solidFill>
                <a:effectLst/>
                <a:latin typeface="+mn-lt"/>
                <a:ea typeface="+mn-ea"/>
                <a:cs typeface="+mn-cs"/>
              </a:rPr>
              <a:t>: This is an event that raises funds. Therefore, reviewers included the ROI criteria. The overall score for this event is out of a total of 35.</a:t>
            </a:r>
          </a:p>
          <a:p>
            <a:endParaRPr lang="en-US" baseline="0" dirty="0" smtClean="0"/>
          </a:p>
        </p:txBody>
      </p:sp>
      <p:sp>
        <p:nvSpPr>
          <p:cNvPr id="4" name="Slide Number Placeholder 3"/>
          <p:cNvSpPr>
            <a:spLocks noGrp="1"/>
          </p:cNvSpPr>
          <p:nvPr>
            <p:ph type="sldNum" sz="quarter" idx="10"/>
          </p:nvPr>
        </p:nvSpPr>
        <p:spPr/>
        <p:txBody>
          <a:bodyPr/>
          <a:lstStyle/>
          <a:p>
            <a:fld id="{E2C40387-D8E8-4747-B676-98ED036C8F01}" type="slidenum">
              <a:rPr lang="en-US" smtClean="0"/>
              <a:t>23</a:t>
            </a:fld>
            <a:endParaRPr lang="en-US" dirty="0"/>
          </a:p>
        </p:txBody>
      </p:sp>
    </p:spTree>
    <p:extLst>
      <p:ext uri="{BB962C8B-B14F-4D97-AF65-F5344CB8AC3E}">
        <p14:creationId xmlns:p14="http://schemas.microsoft.com/office/powerpoint/2010/main" val="701621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OVERALL</a:t>
            </a:r>
            <a:r>
              <a:rPr lang="en-US" b="1" baseline="0" dirty="0" smtClean="0"/>
              <a:t> </a:t>
            </a:r>
            <a:r>
              <a:rPr lang="en-US" b="1" dirty="0" smtClean="0"/>
              <a:t>SCORE:</a:t>
            </a:r>
            <a:r>
              <a:rPr lang="en-US" b="1" baseline="0" dirty="0" smtClean="0"/>
              <a:t> 17 = ACCEPTABLE</a:t>
            </a:r>
          </a:p>
          <a:p>
            <a:r>
              <a:rPr lang="en-US" baseline="0" dirty="0" smtClean="0"/>
              <a:t>Program Mission + Core Values: 3</a:t>
            </a:r>
          </a:p>
          <a:p>
            <a:r>
              <a:rPr lang="en-US" baseline="0" dirty="0" smtClean="0"/>
              <a:t>Strategic Initiatives: 3</a:t>
            </a:r>
          </a:p>
          <a:p>
            <a:r>
              <a:rPr lang="en-US" baseline="0" dirty="0" smtClean="0"/>
              <a:t>UCCE Priorities: 3</a:t>
            </a:r>
          </a:p>
          <a:p>
            <a:r>
              <a:rPr lang="en-US" baseline="0" dirty="0" smtClean="0"/>
              <a:t>County + Partner Priorities: 3</a:t>
            </a:r>
          </a:p>
          <a:p>
            <a:r>
              <a:rPr lang="en-US" baseline="0" dirty="0" smtClean="0"/>
              <a:t>Unique Areas of Brilliance: 3</a:t>
            </a:r>
          </a:p>
          <a:p>
            <a:r>
              <a:rPr lang="en-US" baseline="0" dirty="0" smtClean="0"/>
              <a:t>Communities Underinvested: 2</a:t>
            </a:r>
          </a:p>
          <a:p>
            <a:r>
              <a:rPr lang="en-US" baseline="0" dirty="0" smtClean="0"/>
              <a:t>Fundraising ROI: N/A</a:t>
            </a:r>
          </a:p>
          <a:p>
            <a:endParaRPr lang="en-US" baseline="0" dirty="0" smtClean="0"/>
          </a:p>
          <a:p>
            <a:r>
              <a:rPr lang="en-US" baseline="0" dirty="0" smtClean="0"/>
              <a:t>How could this project be strengthened?</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Note</a:t>
            </a:r>
            <a:r>
              <a:rPr lang="en-US" sz="1200" kern="1200" dirty="0" smtClean="0">
                <a:solidFill>
                  <a:schemeClr val="tx1"/>
                </a:solidFill>
                <a:effectLst/>
                <a:latin typeface="+mn-lt"/>
                <a:ea typeface="+mn-ea"/>
                <a:cs typeface="+mn-cs"/>
              </a:rPr>
              <a:t>: This is an event that does not raise funds. Therefore, it will include exclude ROI criteria. The overall score for this event is out of a total of 30.</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2C40387-D8E8-4747-B676-98ED036C8F01}" type="slidenum">
              <a:rPr lang="en-US" smtClean="0"/>
              <a:t>24</a:t>
            </a:fld>
            <a:endParaRPr lang="en-US" dirty="0"/>
          </a:p>
        </p:txBody>
      </p:sp>
    </p:spTree>
    <p:extLst>
      <p:ext uri="{BB962C8B-B14F-4D97-AF65-F5344CB8AC3E}">
        <p14:creationId xmlns:p14="http://schemas.microsoft.com/office/powerpoint/2010/main" val="34684993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OVERALL</a:t>
            </a:r>
            <a:r>
              <a:rPr lang="en-US" b="1" baseline="0" dirty="0" smtClean="0"/>
              <a:t> </a:t>
            </a:r>
            <a:r>
              <a:rPr lang="en-US" b="1" dirty="0" smtClean="0"/>
              <a:t>SCORE:</a:t>
            </a:r>
            <a:r>
              <a:rPr lang="en-US" b="1" baseline="0" dirty="0" smtClean="0"/>
              <a:t> 21 = GOOD</a:t>
            </a:r>
          </a:p>
          <a:p>
            <a:r>
              <a:rPr lang="en-US" baseline="0" dirty="0" smtClean="0"/>
              <a:t>Program Mission + Core Values: 4</a:t>
            </a:r>
          </a:p>
          <a:p>
            <a:r>
              <a:rPr lang="en-US" baseline="0" dirty="0" smtClean="0"/>
              <a:t>Strategic Initiatives: 4</a:t>
            </a:r>
          </a:p>
          <a:p>
            <a:r>
              <a:rPr lang="en-US" baseline="0" dirty="0" smtClean="0"/>
              <a:t>UCCE Priorities: 3</a:t>
            </a:r>
          </a:p>
          <a:p>
            <a:r>
              <a:rPr lang="en-US" baseline="0" dirty="0" smtClean="0"/>
              <a:t>County + Partner Priorities: 4</a:t>
            </a:r>
          </a:p>
          <a:p>
            <a:r>
              <a:rPr lang="en-US" baseline="0" dirty="0" smtClean="0"/>
              <a:t>Unique Areas of Brilliance: 3</a:t>
            </a:r>
          </a:p>
          <a:p>
            <a:r>
              <a:rPr lang="en-US" baseline="0" dirty="0" smtClean="0"/>
              <a:t>Communities Underinvested: 3</a:t>
            </a:r>
          </a:p>
          <a:p>
            <a:r>
              <a:rPr lang="en-US" baseline="0" dirty="0" smtClean="0"/>
              <a:t>Fundraising ROI: N/A</a:t>
            </a:r>
          </a:p>
          <a:p>
            <a:endParaRPr lang="en-US" baseline="0" dirty="0" smtClean="0"/>
          </a:p>
          <a:p>
            <a:r>
              <a:rPr lang="en-US" baseline="0" dirty="0" smtClean="0"/>
              <a:t>How could this project be strengthened?</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Note</a:t>
            </a:r>
            <a:r>
              <a:rPr lang="en-US" sz="1200" kern="1200" dirty="0" smtClean="0">
                <a:solidFill>
                  <a:schemeClr val="tx1"/>
                </a:solidFill>
                <a:effectLst/>
                <a:latin typeface="+mn-lt"/>
                <a:ea typeface="+mn-ea"/>
                <a:cs typeface="+mn-cs"/>
              </a:rPr>
              <a:t>: This is an event that does not raise funds. Therefore, it will include exclude ROI criteria. The overall score for this event is out of a total of 30.</a:t>
            </a:r>
          </a:p>
          <a:p>
            <a:endParaRPr lang="en-US" baseline="0" dirty="0" smtClean="0"/>
          </a:p>
        </p:txBody>
      </p:sp>
      <p:sp>
        <p:nvSpPr>
          <p:cNvPr id="4" name="Slide Number Placeholder 3"/>
          <p:cNvSpPr>
            <a:spLocks noGrp="1"/>
          </p:cNvSpPr>
          <p:nvPr>
            <p:ph type="sldNum" sz="quarter" idx="10"/>
          </p:nvPr>
        </p:nvSpPr>
        <p:spPr/>
        <p:txBody>
          <a:bodyPr/>
          <a:lstStyle/>
          <a:p>
            <a:fld id="{E2C40387-D8E8-4747-B676-98ED036C8F01}" type="slidenum">
              <a:rPr lang="en-US" smtClean="0"/>
              <a:t>25</a:t>
            </a:fld>
            <a:endParaRPr lang="en-US" dirty="0"/>
          </a:p>
        </p:txBody>
      </p:sp>
    </p:spTree>
    <p:extLst>
      <p:ext uri="{BB962C8B-B14F-4D97-AF65-F5344CB8AC3E}">
        <p14:creationId xmlns:p14="http://schemas.microsoft.com/office/powerpoint/2010/main" val="14625023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OVERALL</a:t>
            </a:r>
            <a:r>
              <a:rPr lang="en-US" b="1" baseline="0" dirty="0" smtClean="0"/>
              <a:t> </a:t>
            </a:r>
            <a:r>
              <a:rPr lang="en-US" b="1" dirty="0" smtClean="0"/>
              <a:t>SCORE:</a:t>
            </a:r>
            <a:r>
              <a:rPr lang="en-US" b="1" baseline="0" dirty="0" smtClean="0"/>
              <a:t> 10 = POOR</a:t>
            </a:r>
          </a:p>
          <a:p>
            <a:r>
              <a:rPr lang="en-US" baseline="0" dirty="0" smtClean="0"/>
              <a:t>Program Mission + Core Values: 1</a:t>
            </a:r>
          </a:p>
          <a:p>
            <a:r>
              <a:rPr lang="en-US" baseline="0" dirty="0" smtClean="0"/>
              <a:t>Strategic Initiatives: 1</a:t>
            </a:r>
          </a:p>
          <a:p>
            <a:r>
              <a:rPr lang="en-US" baseline="0" dirty="0" smtClean="0"/>
              <a:t>UCCE Priorities: 2</a:t>
            </a:r>
          </a:p>
          <a:p>
            <a:r>
              <a:rPr lang="en-US" baseline="0" dirty="0" smtClean="0"/>
              <a:t>County + Partner Priorities: 2</a:t>
            </a:r>
          </a:p>
          <a:p>
            <a:r>
              <a:rPr lang="en-US" baseline="0" dirty="0" smtClean="0"/>
              <a:t>Unique Areas of Brilliance: 3</a:t>
            </a:r>
          </a:p>
          <a:p>
            <a:r>
              <a:rPr lang="en-US" baseline="0" dirty="0" smtClean="0"/>
              <a:t>Communities Underinvested: 1</a:t>
            </a:r>
          </a:p>
          <a:p>
            <a:r>
              <a:rPr lang="en-US" baseline="0" dirty="0" smtClean="0"/>
              <a:t>Fundraising ROI: </a:t>
            </a:r>
            <a:r>
              <a:rPr lang="en-US" baseline="0" dirty="0" smtClean="0"/>
              <a:t>2</a:t>
            </a:r>
          </a:p>
          <a:p>
            <a:endParaRPr lang="en-US" baseline="0" dirty="0" smtClean="0"/>
          </a:p>
          <a:p>
            <a:r>
              <a:rPr lang="en-US" baseline="0" dirty="0" smtClean="0"/>
              <a:t>How could this project be improved?</a:t>
            </a:r>
            <a:endParaRPr lang="en-US" baseline="0" dirty="0" smtClean="0"/>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Note</a:t>
            </a:r>
            <a:r>
              <a:rPr lang="en-US" sz="1200" kern="1200" dirty="0" smtClean="0">
                <a:solidFill>
                  <a:schemeClr val="tx1"/>
                </a:solidFill>
                <a:effectLst/>
                <a:latin typeface="+mn-lt"/>
                <a:ea typeface="+mn-ea"/>
                <a:cs typeface="+mn-cs"/>
              </a:rPr>
              <a:t>: This is an event that raises funds. Therefore, reviewers included the ROI criteria. The overall score for this event is out of a total of 35.</a:t>
            </a:r>
          </a:p>
          <a:p>
            <a:endParaRPr lang="en-US" baseline="0" dirty="0" smtClean="0"/>
          </a:p>
        </p:txBody>
      </p:sp>
      <p:sp>
        <p:nvSpPr>
          <p:cNvPr id="4" name="Slide Number Placeholder 3"/>
          <p:cNvSpPr>
            <a:spLocks noGrp="1"/>
          </p:cNvSpPr>
          <p:nvPr>
            <p:ph type="sldNum" sz="quarter" idx="10"/>
          </p:nvPr>
        </p:nvSpPr>
        <p:spPr/>
        <p:txBody>
          <a:bodyPr/>
          <a:lstStyle/>
          <a:p>
            <a:fld id="{E2C40387-D8E8-4747-B676-98ED036C8F01}" type="slidenum">
              <a:rPr lang="en-US" smtClean="0"/>
              <a:t>26</a:t>
            </a:fld>
            <a:endParaRPr lang="en-US" dirty="0"/>
          </a:p>
        </p:txBody>
      </p:sp>
    </p:spTree>
    <p:extLst>
      <p:ext uri="{BB962C8B-B14F-4D97-AF65-F5344CB8AC3E}">
        <p14:creationId xmlns:p14="http://schemas.microsoft.com/office/powerpoint/2010/main" val="11873578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OVERALL</a:t>
            </a:r>
            <a:r>
              <a:rPr lang="en-US" b="1" baseline="0" dirty="0" smtClean="0"/>
              <a:t> </a:t>
            </a:r>
            <a:r>
              <a:rPr lang="en-US" b="1" dirty="0" smtClean="0"/>
              <a:t>SCORE:</a:t>
            </a:r>
            <a:r>
              <a:rPr lang="en-US" b="1" baseline="0" dirty="0" smtClean="0"/>
              <a:t> 27 = EXEMPLARY</a:t>
            </a:r>
          </a:p>
          <a:p>
            <a:r>
              <a:rPr lang="en-US" baseline="0" dirty="0" smtClean="0"/>
              <a:t>Program Mission + Core Values: 5</a:t>
            </a:r>
          </a:p>
          <a:p>
            <a:r>
              <a:rPr lang="en-US" baseline="0" dirty="0" smtClean="0"/>
              <a:t>Strategic Initiatives: 5</a:t>
            </a:r>
          </a:p>
          <a:p>
            <a:r>
              <a:rPr lang="en-US" baseline="0" dirty="0" smtClean="0"/>
              <a:t>UCCE Priorities: 5</a:t>
            </a:r>
          </a:p>
          <a:p>
            <a:r>
              <a:rPr lang="en-US" baseline="0" dirty="0" smtClean="0"/>
              <a:t>County + Partner Priorities: 5</a:t>
            </a:r>
          </a:p>
          <a:p>
            <a:r>
              <a:rPr lang="en-US" baseline="0" dirty="0" smtClean="0"/>
              <a:t>Unique Areas of Brilliance: 4</a:t>
            </a:r>
          </a:p>
          <a:p>
            <a:r>
              <a:rPr lang="en-US" baseline="0" dirty="0" smtClean="0"/>
              <a:t>Communities Underinvested: 3</a:t>
            </a:r>
          </a:p>
          <a:p>
            <a:r>
              <a:rPr lang="en-US" baseline="0" dirty="0" smtClean="0"/>
              <a:t>Fundraising ROI: N/A</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Note</a:t>
            </a:r>
            <a:r>
              <a:rPr lang="en-US" sz="1200" kern="1200" dirty="0" smtClean="0">
                <a:solidFill>
                  <a:schemeClr val="tx1"/>
                </a:solidFill>
                <a:effectLst/>
                <a:latin typeface="+mn-lt"/>
                <a:ea typeface="+mn-ea"/>
                <a:cs typeface="+mn-cs"/>
              </a:rPr>
              <a:t>: This is an event that does not raise funds. Therefore, it will include exclude ROI criteria. </a:t>
            </a:r>
            <a:r>
              <a:rPr lang="en-US" sz="1200" kern="1200" smtClean="0">
                <a:solidFill>
                  <a:schemeClr val="tx1"/>
                </a:solidFill>
                <a:effectLst/>
                <a:latin typeface="+mn-lt"/>
                <a:ea typeface="+mn-ea"/>
                <a:cs typeface="+mn-cs"/>
              </a:rPr>
              <a:t>The overall score for this event is out of a total of 30.</a:t>
            </a:r>
          </a:p>
          <a:p>
            <a:endParaRPr lang="en-US" baseline="0" dirty="0" smtClean="0"/>
          </a:p>
        </p:txBody>
      </p:sp>
      <p:sp>
        <p:nvSpPr>
          <p:cNvPr id="4" name="Slide Number Placeholder 3"/>
          <p:cNvSpPr>
            <a:spLocks noGrp="1"/>
          </p:cNvSpPr>
          <p:nvPr>
            <p:ph type="sldNum" sz="quarter" idx="10"/>
          </p:nvPr>
        </p:nvSpPr>
        <p:spPr/>
        <p:txBody>
          <a:bodyPr/>
          <a:lstStyle/>
          <a:p>
            <a:fld id="{E2C40387-D8E8-4747-B676-98ED036C8F01}" type="slidenum">
              <a:rPr lang="en-US" smtClean="0"/>
              <a:t>27</a:t>
            </a:fld>
            <a:endParaRPr lang="en-US" dirty="0"/>
          </a:p>
        </p:txBody>
      </p:sp>
    </p:spTree>
    <p:extLst>
      <p:ext uri="{BB962C8B-B14F-4D97-AF65-F5344CB8AC3E}">
        <p14:creationId xmlns:p14="http://schemas.microsoft.com/office/powerpoint/2010/main" val="27392665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E2C40387-D8E8-4747-B676-98ED036C8F01}" type="slidenum">
              <a:rPr lang="en-US" smtClean="0"/>
              <a:t>28</a:t>
            </a:fld>
            <a:endParaRPr lang="en-US" dirty="0"/>
          </a:p>
        </p:txBody>
      </p:sp>
    </p:spTree>
    <p:extLst>
      <p:ext uri="{BB962C8B-B14F-4D97-AF65-F5344CB8AC3E}">
        <p14:creationId xmlns:p14="http://schemas.microsoft.com/office/powerpoint/2010/main" val="13173054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C40387-D8E8-4747-B676-98ED036C8F01}" type="slidenum">
              <a:rPr lang="en-US" smtClean="0"/>
              <a:t>29</a:t>
            </a:fld>
            <a:endParaRPr lang="en-US" dirty="0"/>
          </a:p>
        </p:txBody>
      </p:sp>
    </p:spTree>
    <p:extLst>
      <p:ext uri="{BB962C8B-B14F-4D97-AF65-F5344CB8AC3E}">
        <p14:creationId xmlns:p14="http://schemas.microsoft.com/office/powerpoint/2010/main" val="155847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E2C40387-D8E8-4747-B676-98ED036C8F01}" type="slidenum">
              <a:rPr lang="en-US" smtClean="0"/>
              <a:t>3</a:t>
            </a:fld>
            <a:endParaRPr lang="en-US" dirty="0"/>
          </a:p>
        </p:txBody>
      </p:sp>
    </p:spTree>
    <p:extLst>
      <p:ext uri="{BB962C8B-B14F-4D97-AF65-F5344CB8AC3E}">
        <p14:creationId xmlns:p14="http://schemas.microsoft.com/office/powerpoint/2010/main" val="3027771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&lt;&lt; Add bullets</a:t>
            </a:r>
            <a:r>
              <a:rPr lang="en-US" sz="1200" kern="1200" baseline="0" dirty="0" smtClean="0">
                <a:solidFill>
                  <a:schemeClr val="tx1"/>
                </a:solidFill>
                <a:effectLst/>
                <a:latin typeface="+mn-lt"/>
                <a:ea typeface="+mn-ea"/>
                <a:cs typeface="+mn-cs"/>
              </a:rPr>
              <a:t> representing your </a:t>
            </a:r>
            <a:r>
              <a:rPr lang="en-US" sz="1200" kern="1200" dirty="0" smtClean="0">
                <a:solidFill>
                  <a:schemeClr val="tx1"/>
                </a:solidFill>
                <a:effectLst/>
                <a:latin typeface="+mn-lt"/>
                <a:ea typeface="+mn-ea"/>
                <a:cs typeface="+mn-cs"/>
              </a:rPr>
              <a:t>county’s processes</a:t>
            </a:r>
            <a:r>
              <a:rPr lang="en-US" sz="1200" kern="1200" baseline="0" dirty="0" smtClean="0">
                <a:solidFill>
                  <a:schemeClr val="tx1"/>
                </a:solidFill>
                <a:effectLst/>
                <a:latin typeface="+mn-lt"/>
                <a:ea typeface="+mn-ea"/>
                <a:cs typeface="+mn-cs"/>
              </a:rPr>
              <a:t> &gt;&gt;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C40387-D8E8-4747-B676-98ED036C8F01}" type="slidenum">
              <a:rPr lang="en-US" smtClean="0"/>
              <a:t>4</a:t>
            </a:fld>
            <a:endParaRPr lang="en-US" dirty="0"/>
          </a:p>
        </p:txBody>
      </p:sp>
    </p:spTree>
    <p:extLst>
      <p:ext uri="{BB962C8B-B14F-4D97-AF65-F5344CB8AC3E}">
        <p14:creationId xmlns:p14="http://schemas.microsoft.com/office/powerpoint/2010/main" val="759604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Background</a:t>
            </a:r>
            <a:r>
              <a:rPr lang="en-US" sz="1200" kern="1200" baseline="0" dirty="0" smtClean="0">
                <a:solidFill>
                  <a:schemeClr val="tx1"/>
                </a:solidFill>
                <a:effectLst/>
                <a:latin typeface="+mn-lt"/>
                <a:ea typeface="+mn-ea"/>
                <a:cs typeface="+mn-cs"/>
              </a:rPr>
              <a:t> information on this project can be found on the UC Master Gardener Program Coordinator website’s Brown Bag Webinar page. Recordings detail the motivation behind this project as well as statewide results.</a:t>
            </a:r>
          </a:p>
          <a:p>
            <a:endParaRPr lang="en-US" sz="1200" kern="1200" baseline="0" dirty="0" smtClean="0">
              <a:solidFill>
                <a:schemeClr val="tx1"/>
              </a:solidFill>
              <a:effectLst/>
              <a:latin typeface="+mn-lt"/>
              <a:ea typeface="+mn-ea"/>
              <a:cs typeface="+mn-cs"/>
            </a:endParaRPr>
          </a:p>
          <a:p>
            <a:r>
              <a:rPr lang="en-US" sz="1200" b="1" kern="1200" baseline="0" dirty="0" smtClean="0">
                <a:solidFill>
                  <a:schemeClr val="tx1"/>
                </a:solidFill>
                <a:effectLst/>
                <a:latin typeface="+mn-lt"/>
                <a:ea typeface="+mn-ea"/>
                <a:cs typeface="+mn-cs"/>
              </a:rPr>
              <a:t>Links</a:t>
            </a:r>
          </a:p>
          <a:p>
            <a:r>
              <a:rPr lang="en-US" sz="1200" kern="1200" baseline="0" dirty="0" smtClean="0">
                <a:solidFill>
                  <a:schemeClr val="tx1"/>
                </a:solidFill>
                <a:effectLst/>
                <a:latin typeface="+mn-lt"/>
                <a:ea typeface="+mn-ea"/>
                <a:cs typeface="+mn-cs"/>
              </a:rPr>
              <a:t>COVID-19 and Volunteerism Survey:</a:t>
            </a:r>
          </a:p>
          <a:p>
            <a:r>
              <a:rPr lang="en-US" sz="1200" kern="1200" baseline="0" dirty="0" smtClean="0">
                <a:solidFill>
                  <a:schemeClr val="tx1"/>
                </a:solidFill>
                <a:effectLst/>
                <a:latin typeface="+mn-lt"/>
                <a:ea typeface="+mn-ea"/>
                <a:cs typeface="+mn-cs"/>
              </a:rPr>
              <a:t>https://www.youtube.com/watch?v=1csB3cYqahY&amp;feature=youtu.be&amp;ab_channel=UCMasterGardenerProgram</a:t>
            </a:r>
          </a:p>
          <a:p>
            <a:r>
              <a:rPr lang="en-US" sz="1200" kern="1200" baseline="0" dirty="0" smtClean="0">
                <a:solidFill>
                  <a:schemeClr val="tx1"/>
                </a:solidFill>
                <a:effectLst/>
                <a:latin typeface="+mn-lt"/>
                <a:ea typeface="+mn-ea"/>
                <a:cs typeface="+mn-cs"/>
              </a:rPr>
              <a:t>COVID-19 and Volunteerism Survey RESULTS (statewide):</a:t>
            </a:r>
          </a:p>
          <a:p>
            <a:r>
              <a:rPr lang="en-US" sz="1200" kern="1200" baseline="0" dirty="0" smtClean="0">
                <a:solidFill>
                  <a:schemeClr val="tx1"/>
                </a:solidFill>
                <a:effectLst/>
                <a:latin typeface="+mn-lt"/>
                <a:ea typeface="+mn-ea"/>
                <a:cs typeface="+mn-cs"/>
              </a:rPr>
              <a:t>https://www.youtube.com/watch?v=r0SNh7xliP0&amp;feature=youtu.be&amp;ab_channel=UCMasterGardenerProgram</a:t>
            </a:r>
          </a:p>
        </p:txBody>
      </p:sp>
      <p:sp>
        <p:nvSpPr>
          <p:cNvPr id="4" name="Slide Number Placeholder 3"/>
          <p:cNvSpPr>
            <a:spLocks noGrp="1"/>
          </p:cNvSpPr>
          <p:nvPr>
            <p:ph type="sldNum" sz="quarter" idx="10"/>
          </p:nvPr>
        </p:nvSpPr>
        <p:spPr/>
        <p:txBody>
          <a:bodyPr/>
          <a:lstStyle/>
          <a:p>
            <a:fld id="{E2C40387-D8E8-4747-B676-98ED036C8F01}" type="slidenum">
              <a:rPr lang="en-US" smtClean="0"/>
              <a:t>5</a:t>
            </a:fld>
            <a:endParaRPr lang="en-US" dirty="0"/>
          </a:p>
        </p:txBody>
      </p:sp>
    </p:spTree>
    <p:extLst>
      <p:ext uri="{BB962C8B-B14F-4D97-AF65-F5344CB8AC3E}">
        <p14:creationId xmlns:p14="http://schemas.microsoft.com/office/powerpoint/2010/main" val="3338361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a:t>
            </a:r>
            <a:r>
              <a:rPr lang="en-US" baseline="0" dirty="0" smtClean="0"/>
              <a:t> take a look at a few statewide figures. </a:t>
            </a:r>
          </a:p>
          <a:p>
            <a:endParaRPr lang="en-US" dirty="0" smtClean="0"/>
          </a:p>
          <a:p>
            <a:r>
              <a:rPr lang="en-US" dirty="0" smtClean="0"/>
              <a:t>These</a:t>
            </a:r>
            <a:r>
              <a:rPr lang="en-US" baseline="0" dirty="0" smtClean="0"/>
              <a:t> figures reflect the percentage of the TOTAL number of respondents.</a:t>
            </a:r>
            <a:r>
              <a:rPr lang="en-US" dirty="0" smtClean="0"/>
              <a:t> 22% of responding</a:t>
            </a:r>
            <a:r>
              <a:rPr lang="en-US" baseline="0" dirty="0" smtClean="0"/>
              <a:t> volunteers are interested in both in-person and online. This is a significant because it indicates that nearly a third of volunteers ONLY want to help in-person … meaning that 44% (or less than one half of respondents) are interested in continuing their commitment regardless of the extension method).</a:t>
            </a:r>
            <a:endParaRPr lang="en-US" dirty="0"/>
          </a:p>
        </p:txBody>
      </p:sp>
      <p:sp>
        <p:nvSpPr>
          <p:cNvPr id="4" name="Slide Number Placeholder 3"/>
          <p:cNvSpPr>
            <a:spLocks noGrp="1"/>
          </p:cNvSpPr>
          <p:nvPr>
            <p:ph type="sldNum" sz="quarter" idx="10"/>
          </p:nvPr>
        </p:nvSpPr>
        <p:spPr/>
        <p:txBody>
          <a:bodyPr/>
          <a:lstStyle/>
          <a:p>
            <a:fld id="{E2C40387-D8E8-4747-B676-98ED036C8F01}" type="slidenum">
              <a:rPr lang="en-US" smtClean="0"/>
              <a:t>6</a:t>
            </a:fld>
            <a:endParaRPr lang="en-US" dirty="0"/>
          </a:p>
        </p:txBody>
      </p:sp>
    </p:spTree>
    <p:extLst>
      <p:ext uri="{BB962C8B-B14F-4D97-AF65-F5344CB8AC3E}">
        <p14:creationId xmlns:p14="http://schemas.microsoft.com/office/powerpoint/2010/main" val="205690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take away here is that</a:t>
            </a:r>
            <a:r>
              <a:rPr lang="en-US" baseline="0" dirty="0" smtClean="0"/>
              <a:t> volunteers are concerned about the impact of COVID-19 on the program, but they are MORE concerned about THEIR specific activities and projects. This means that limiting the number of projects for the coming program year may require some strategy on your part as a coordinator. You may want to think about how you want to position and roll-out this change. Of course, you are welcome to these slides and to anything you need to make the case. Remember: staff and academics ARE the program authority in their counties. </a:t>
            </a:r>
            <a:endParaRPr lang="en-US" dirty="0"/>
          </a:p>
        </p:txBody>
      </p:sp>
      <p:sp>
        <p:nvSpPr>
          <p:cNvPr id="4" name="Slide Number Placeholder 3"/>
          <p:cNvSpPr>
            <a:spLocks noGrp="1"/>
          </p:cNvSpPr>
          <p:nvPr>
            <p:ph type="sldNum" sz="quarter" idx="10"/>
          </p:nvPr>
        </p:nvSpPr>
        <p:spPr/>
        <p:txBody>
          <a:bodyPr/>
          <a:lstStyle/>
          <a:p>
            <a:fld id="{E2C40387-D8E8-4747-B676-98ED036C8F01}" type="slidenum">
              <a:rPr lang="en-US" smtClean="0"/>
              <a:t>7</a:t>
            </a:fld>
            <a:endParaRPr lang="en-US" dirty="0"/>
          </a:p>
        </p:txBody>
      </p:sp>
    </p:spTree>
    <p:extLst>
      <p:ext uri="{BB962C8B-B14F-4D97-AF65-F5344CB8AC3E}">
        <p14:creationId xmlns:p14="http://schemas.microsoft.com/office/powerpoint/2010/main" val="1943572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context for this project is that: there is expected depression in volunteer commitment; we may need to do ‘less with less’ per UCANR’s VP Glenda </a:t>
            </a:r>
            <a:r>
              <a:rPr lang="en-US" sz="1200" kern="1200" baseline="0" dirty="0" err="1" smtClean="0">
                <a:solidFill>
                  <a:schemeClr val="tx1"/>
                </a:solidFill>
                <a:effectLst/>
                <a:latin typeface="+mn-lt"/>
                <a:ea typeface="+mn-ea"/>
                <a:cs typeface="+mn-cs"/>
              </a:rPr>
              <a:t>Humiston</a:t>
            </a:r>
            <a:r>
              <a:rPr lang="en-US" sz="1200" kern="1200" baseline="0" dirty="0" smtClean="0">
                <a:solidFill>
                  <a:schemeClr val="tx1"/>
                </a:solidFill>
                <a:effectLst/>
                <a:latin typeface="+mn-lt"/>
                <a:ea typeface="+mn-ea"/>
                <a:cs typeface="+mn-cs"/>
              </a:rPr>
              <a:t>; we need tools to help us strategically plan during these unprecedented times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C40387-D8E8-4747-B676-98ED036C8F01}" type="slidenum">
              <a:rPr lang="en-US" smtClean="0"/>
              <a:t>8</a:t>
            </a:fld>
            <a:endParaRPr lang="en-US" dirty="0"/>
          </a:p>
        </p:txBody>
      </p:sp>
    </p:spTree>
    <p:extLst>
      <p:ext uri="{BB962C8B-B14F-4D97-AF65-F5344CB8AC3E}">
        <p14:creationId xmlns:p14="http://schemas.microsoft.com/office/powerpoint/2010/main" val="23449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Remember</a:t>
            </a:r>
            <a:r>
              <a:rPr lang="en-US" sz="1200" kern="1200" baseline="0" dirty="0" smtClean="0">
                <a:solidFill>
                  <a:schemeClr val="tx1"/>
                </a:solidFill>
                <a:effectLst/>
                <a:latin typeface="+mn-lt"/>
                <a:ea typeface="+mn-ea"/>
                <a:cs typeface="+mn-cs"/>
              </a:rPr>
              <a:t> – You do not need to use this rubric to pause or furlough projects. Instead, you might use it to get specific about areas of potential improvement.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C40387-D8E8-4747-B676-98ED036C8F01}" type="slidenum">
              <a:rPr lang="en-US" smtClean="0"/>
              <a:t>9</a:t>
            </a:fld>
            <a:endParaRPr lang="en-US" dirty="0"/>
          </a:p>
        </p:txBody>
      </p:sp>
    </p:spTree>
    <p:extLst>
      <p:ext uri="{BB962C8B-B14F-4D97-AF65-F5344CB8AC3E}">
        <p14:creationId xmlns:p14="http://schemas.microsoft.com/office/powerpoint/2010/main" val="28297701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B0CA8BD-0DB8-644A-9282-E9F3E48811B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7097485"/>
          </a:xfrm>
          <a:prstGeom prst="rect">
            <a:avLst/>
          </a:prstGeom>
        </p:spPr>
      </p:pic>
      <p:sp>
        <p:nvSpPr>
          <p:cNvPr id="7" name="Title Placeholder 1">
            <a:extLst>
              <a:ext uri="{FF2B5EF4-FFF2-40B4-BE49-F238E27FC236}">
                <a16:creationId xmlns:a16="http://schemas.microsoft.com/office/drawing/2014/main" id="{6E88C916-3666-9740-89F0-549B7BA79015}"/>
              </a:ext>
            </a:extLst>
          </p:cNvPr>
          <p:cNvSpPr>
            <a:spLocks noGrp="1"/>
          </p:cNvSpPr>
          <p:nvPr>
            <p:ph type="title"/>
          </p:nvPr>
        </p:nvSpPr>
        <p:spPr>
          <a:xfrm>
            <a:off x="838200" y="1057321"/>
            <a:ext cx="10515600" cy="1325563"/>
          </a:xfrm>
          <a:prstGeom prst="rect">
            <a:avLst/>
          </a:prstGeom>
          <a:ln>
            <a:noFill/>
          </a:ln>
        </p:spPr>
        <p:txBody>
          <a:bodyPr vert="horz" lIns="91440" tIns="45720" rIns="91440" bIns="45720" rtlCol="0" anchor="ctr">
            <a:normAutofit/>
          </a:bodyPr>
          <a:lstStyle>
            <a:lvl1pPr algn="l">
              <a:defRPr sz="600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56F8CCC4-58F0-AE4A-83B2-DFB6FD6EAF36}"/>
              </a:ext>
            </a:extLst>
          </p:cNvPr>
          <p:cNvSpPr>
            <a:spLocks noGrp="1"/>
          </p:cNvSpPr>
          <p:nvPr>
            <p:ph type="body" sz="quarter" idx="10" hasCustomPrompt="1"/>
          </p:nvPr>
        </p:nvSpPr>
        <p:spPr>
          <a:xfrm>
            <a:off x="838200" y="4361380"/>
            <a:ext cx="3414109" cy="660400"/>
          </a:xfrm>
        </p:spPr>
        <p:txBody>
          <a:bodyPr>
            <a:normAutofit/>
          </a:bodyPr>
          <a:lstStyle>
            <a:lvl1pPr marL="0" indent="0" algn="l">
              <a:lnSpc>
                <a:spcPct val="100000"/>
              </a:lnSpc>
              <a:buNone/>
              <a:defRPr sz="1800">
                <a:solidFill>
                  <a:schemeClr val="bg1"/>
                </a:solidFill>
              </a:defRPr>
            </a:lvl1pPr>
          </a:lstStyle>
          <a:p>
            <a:pPr lvl="0"/>
            <a:r>
              <a:rPr lang="en-US" dirty="0"/>
              <a:t>Presented by</a:t>
            </a:r>
          </a:p>
        </p:txBody>
      </p:sp>
      <p:sp>
        <p:nvSpPr>
          <p:cNvPr id="19" name="Text Placeholder 18">
            <a:extLst>
              <a:ext uri="{FF2B5EF4-FFF2-40B4-BE49-F238E27FC236}">
                <a16:creationId xmlns:a16="http://schemas.microsoft.com/office/drawing/2014/main" id="{743F913D-44F0-6943-AF7B-1B5EDA4EA863}"/>
              </a:ext>
            </a:extLst>
          </p:cNvPr>
          <p:cNvSpPr>
            <a:spLocks noGrp="1"/>
          </p:cNvSpPr>
          <p:nvPr>
            <p:ph type="body" sz="quarter" idx="11" hasCustomPrompt="1"/>
          </p:nvPr>
        </p:nvSpPr>
        <p:spPr>
          <a:xfrm>
            <a:off x="838200" y="5057207"/>
            <a:ext cx="2859088" cy="531813"/>
          </a:xfrm>
        </p:spPr>
        <p:txBody>
          <a:bodyPr>
            <a:normAutofit/>
          </a:bodyPr>
          <a:lstStyle>
            <a:lvl1pPr marL="0" indent="0" algn="l">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
        <p:nvSpPr>
          <p:cNvPr id="4" name="Text Placeholder 3">
            <a:extLst>
              <a:ext uri="{FF2B5EF4-FFF2-40B4-BE49-F238E27FC236}">
                <a16:creationId xmlns:a16="http://schemas.microsoft.com/office/drawing/2014/main" id="{E907FFB7-E6B7-604F-AB8A-3636592F9D47}"/>
              </a:ext>
            </a:extLst>
          </p:cNvPr>
          <p:cNvSpPr>
            <a:spLocks noGrp="1"/>
          </p:cNvSpPr>
          <p:nvPr>
            <p:ph type="body" sz="quarter" idx="12" hasCustomPrompt="1"/>
          </p:nvPr>
        </p:nvSpPr>
        <p:spPr>
          <a:xfrm>
            <a:off x="838200" y="2750550"/>
            <a:ext cx="8265886" cy="798192"/>
          </a:xfrm>
        </p:spPr>
        <p:txBody>
          <a:bodyPr>
            <a:noAutofit/>
          </a:bodyPr>
          <a:lstStyle>
            <a:lvl1pPr marL="0" indent="0" algn="l">
              <a:buNone/>
              <a:defRPr sz="3600">
                <a:solidFill>
                  <a:schemeClr val="bg1"/>
                </a:solidFill>
                <a:effectLst>
                  <a:outerShdw blurRad="50800" dist="38100" dir="2700000" algn="tl" rotWithShape="0">
                    <a:prstClr val="black">
                      <a:alpha val="40000"/>
                    </a:prstClr>
                  </a:outerShdw>
                </a:effectLst>
              </a:defRPr>
            </a:lvl1pPr>
          </a:lstStyle>
          <a:p>
            <a:pPr lvl="0"/>
            <a:r>
              <a:rPr lang="en-US" dirty="0"/>
              <a:t>Subtitle here</a:t>
            </a:r>
          </a:p>
        </p:txBody>
      </p:sp>
    </p:spTree>
    <p:extLst>
      <p:ext uri="{BB962C8B-B14F-4D97-AF65-F5344CB8AC3E}">
        <p14:creationId xmlns:p14="http://schemas.microsoft.com/office/powerpoint/2010/main" val="2000181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DBB1BB-D2E3-8E41-AA94-A70F0C76979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1598278"/>
          </a:xfrm>
          <a:prstGeom prst="rect">
            <a:avLst/>
          </a:prstGeom>
        </p:spPr>
      </p:pic>
      <p:sp>
        <p:nvSpPr>
          <p:cNvPr id="2" name="Title 1"/>
          <p:cNvSpPr>
            <a:spLocks noGrp="1"/>
          </p:cNvSpPr>
          <p:nvPr>
            <p:ph type="title"/>
          </p:nvPr>
        </p:nvSpPr>
        <p:spPr>
          <a:xfrm>
            <a:off x="684734" y="313786"/>
            <a:ext cx="10817838" cy="767528"/>
          </a:xfrm>
          <a:noFill/>
        </p:spPr>
        <p:txBody>
          <a:bodyPr>
            <a:normAutofit/>
          </a:bodyPr>
          <a:lstStyle>
            <a:lvl1pPr>
              <a:defRPr sz="3500" baseline="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CAF34E-9A6B-4D28-A7B9-972D816465A9}" type="datetimeFigureOut">
              <a:rPr lang="en-US" smtClean="0"/>
              <a:t>11/9/2020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5AB6C3-3666-4A99-912F-5AB9870711E1}" type="slidenum">
              <a:rPr lang="en-US" smtClean="0"/>
              <a:t>‹#›</a:t>
            </a:fld>
            <a:endParaRPr lang="en-US" dirty="0"/>
          </a:p>
        </p:txBody>
      </p:sp>
      <p:sp>
        <p:nvSpPr>
          <p:cNvPr id="10" name="Text Placeholder 2">
            <a:extLst>
              <a:ext uri="{FF2B5EF4-FFF2-40B4-BE49-F238E27FC236}">
                <a16:creationId xmlns:a16="http://schemas.microsoft.com/office/drawing/2014/main" id="{9A24928A-1E60-514D-A9CC-960B78A9B436}"/>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5897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DBB1BB-D2E3-8E41-AA94-A70F0C76979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2657" y="0"/>
            <a:ext cx="12257314" cy="1617141"/>
          </a:xfrm>
          <a:prstGeom prst="rect">
            <a:avLst/>
          </a:prstGeom>
        </p:spPr>
      </p:pic>
      <p:sp>
        <p:nvSpPr>
          <p:cNvPr id="2" name="Title 1"/>
          <p:cNvSpPr>
            <a:spLocks noGrp="1"/>
          </p:cNvSpPr>
          <p:nvPr>
            <p:ph type="title"/>
          </p:nvPr>
        </p:nvSpPr>
        <p:spPr>
          <a:xfrm>
            <a:off x="684733" y="55078"/>
            <a:ext cx="10970237" cy="1257014"/>
          </a:xfrm>
          <a:noFill/>
        </p:spPr>
        <p:txBody>
          <a:bodyPr>
            <a:normAutofit/>
          </a:bodyPr>
          <a:lstStyle>
            <a:lvl1pPr>
              <a:defRPr sz="3500" baseline="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CAF34E-9A6B-4D28-A7B9-972D816465A9}" type="datetimeFigureOut">
              <a:rPr lang="en-US" smtClean="0"/>
              <a:t>11/9/2020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5AB6C3-3666-4A99-912F-5AB9870711E1}" type="slidenum">
              <a:rPr lang="en-US" smtClean="0"/>
              <a:t>‹#›</a:t>
            </a:fld>
            <a:endParaRPr lang="en-US" dirty="0"/>
          </a:p>
        </p:txBody>
      </p:sp>
      <p:sp>
        <p:nvSpPr>
          <p:cNvPr id="10" name="Text Placeholder 2">
            <a:extLst>
              <a:ext uri="{FF2B5EF4-FFF2-40B4-BE49-F238E27FC236}">
                <a16:creationId xmlns:a16="http://schemas.microsoft.com/office/drawing/2014/main" id="{9A24928A-1E60-514D-A9CC-960B78A9B436}"/>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82276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DBB1BB-D2E3-8E41-AA94-A70F0C76979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2655" y="0"/>
            <a:ext cx="12257310" cy="1617141"/>
          </a:xfrm>
          <a:prstGeom prst="rect">
            <a:avLst/>
          </a:prstGeom>
        </p:spPr>
      </p:pic>
      <p:sp>
        <p:nvSpPr>
          <p:cNvPr id="2" name="Title 1"/>
          <p:cNvSpPr>
            <a:spLocks noGrp="1"/>
          </p:cNvSpPr>
          <p:nvPr>
            <p:ph type="title"/>
          </p:nvPr>
        </p:nvSpPr>
        <p:spPr>
          <a:xfrm>
            <a:off x="684734" y="14437"/>
            <a:ext cx="10515600" cy="1325563"/>
          </a:xfrm>
          <a:noFill/>
        </p:spPr>
        <p:txBody>
          <a:bodyPr>
            <a:normAutofit/>
          </a:bodyPr>
          <a:lstStyle>
            <a:lvl1pPr>
              <a:defRPr sz="3500" baseline="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CAF34E-9A6B-4D28-A7B9-972D816465A9}" type="datetimeFigureOut">
              <a:rPr lang="en-US" smtClean="0"/>
              <a:t>11/9/2020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5AB6C3-3666-4A99-912F-5AB9870711E1}" type="slidenum">
              <a:rPr lang="en-US" smtClean="0"/>
              <a:t>‹#›</a:t>
            </a:fld>
            <a:endParaRPr lang="en-US" dirty="0"/>
          </a:p>
        </p:txBody>
      </p:sp>
      <p:sp>
        <p:nvSpPr>
          <p:cNvPr id="10" name="Text Placeholder 2">
            <a:extLst>
              <a:ext uri="{FF2B5EF4-FFF2-40B4-BE49-F238E27FC236}">
                <a16:creationId xmlns:a16="http://schemas.microsoft.com/office/drawing/2014/main" id="{9A24928A-1E60-514D-A9CC-960B78A9B436}"/>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97758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CAF34E-9A6B-4D28-A7B9-972D816465A9}" type="datetimeFigureOut">
              <a:rPr lang="en-US" smtClean="0"/>
              <a:t>11/9/2020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5AB6C3-3666-4A99-912F-5AB9870711E1}" type="slidenum">
              <a:rPr lang="en-US" smtClean="0"/>
              <a:t>‹#›</a:t>
            </a:fld>
            <a:endParaRPr lang="en-US" dirty="0"/>
          </a:p>
        </p:txBody>
      </p:sp>
      <p:sp>
        <p:nvSpPr>
          <p:cNvPr id="5" name="Rectangle 4">
            <a:extLst>
              <a:ext uri="{FF2B5EF4-FFF2-40B4-BE49-F238E27FC236}">
                <a16:creationId xmlns:a16="http://schemas.microsoft.com/office/drawing/2014/main" id="{32071C8D-2A51-D246-AA94-E9CB910FBB98}"/>
              </a:ext>
            </a:extLst>
          </p:cNvPr>
          <p:cNvSpPr/>
          <p:nvPr userDrawn="1"/>
        </p:nvSpPr>
        <p:spPr>
          <a:xfrm>
            <a:off x="6390640" y="6085840"/>
            <a:ext cx="5516880" cy="772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57946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hasCustomPrompt="1"/>
          </p:nvPr>
        </p:nvSpPr>
        <p:spPr>
          <a:xfrm>
            <a:off x="5183188" y="987425"/>
            <a:ext cx="6172200" cy="4873625"/>
          </a:xfrm>
        </p:spPr>
        <p:txBody>
          <a:bodyPr/>
          <a:lstStyle>
            <a:lvl1pPr>
              <a:defRPr sz="2800"/>
            </a:lvl1pPr>
            <a:lvl2pPr>
              <a:defRPr sz="25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CAF34E-9A6B-4D28-A7B9-972D816465A9}" type="datetimeFigureOut">
              <a:rPr lang="en-US" smtClean="0"/>
              <a:t>11/9/2020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5AB6C3-3666-4A99-912F-5AB9870711E1}" type="slidenum">
              <a:rPr lang="en-US" smtClean="0"/>
              <a:t>‹#›</a:t>
            </a:fld>
            <a:endParaRPr lang="en-US" dirty="0"/>
          </a:p>
        </p:txBody>
      </p:sp>
    </p:spTree>
    <p:extLst>
      <p:ext uri="{BB962C8B-B14F-4D97-AF65-F5344CB8AC3E}">
        <p14:creationId xmlns:p14="http://schemas.microsoft.com/office/powerpoint/2010/main" val="4241054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PictureRight with Text">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3DAC27D6-E9D0-064A-9A19-6303A81CED53}"/>
              </a:ext>
            </a:extLst>
          </p:cNvPr>
          <p:cNvSpPr>
            <a:spLocks noGrp="1"/>
          </p:cNvSpPr>
          <p:nvPr>
            <p:ph type="pic" idx="13"/>
          </p:nvPr>
        </p:nvSpPr>
        <p:spPr>
          <a:xfrm>
            <a:off x="6875874" y="130630"/>
            <a:ext cx="5178239" cy="6590846"/>
          </a:xfrm>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Slide Number Placeholder 6"/>
          <p:cNvSpPr>
            <a:spLocks noGrp="1"/>
          </p:cNvSpPr>
          <p:nvPr>
            <p:ph type="sldNum" sz="quarter" idx="12"/>
          </p:nvPr>
        </p:nvSpPr>
        <p:spPr>
          <a:xfrm>
            <a:off x="3770811" y="6356350"/>
            <a:ext cx="2743200" cy="365125"/>
          </a:xfrm>
        </p:spPr>
        <p:txBody>
          <a:bodyPr/>
          <a:lstStyle/>
          <a:p>
            <a:fld id="{B65AB6C3-3666-4A99-912F-5AB9870711E1}" type="slidenum">
              <a:rPr lang="en-US" smtClean="0"/>
              <a:t>‹#›</a:t>
            </a:fld>
            <a:endParaRPr lang="en-US" dirty="0"/>
          </a:p>
        </p:txBody>
      </p:sp>
      <p:sp>
        <p:nvSpPr>
          <p:cNvPr id="16" name="Text Placeholder 2">
            <a:extLst>
              <a:ext uri="{FF2B5EF4-FFF2-40B4-BE49-F238E27FC236}">
                <a16:creationId xmlns:a16="http://schemas.microsoft.com/office/drawing/2014/main" id="{72F85374-D0B7-6940-BDEE-221BD6F4225F}"/>
              </a:ext>
            </a:extLst>
          </p:cNvPr>
          <p:cNvSpPr>
            <a:spLocks noGrp="1"/>
          </p:cNvSpPr>
          <p:nvPr>
            <p:ph idx="15"/>
          </p:nvPr>
        </p:nvSpPr>
        <p:spPr>
          <a:xfrm>
            <a:off x="838200"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CAF34E-9A6B-4D28-A7B9-972D816465A9}" type="datetimeFigureOut">
              <a:rPr lang="en-US" smtClean="0"/>
              <a:t>11/9/2020</a:t>
            </a:fld>
            <a:endParaRPr lang="en-US" dirty="0"/>
          </a:p>
        </p:txBody>
      </p:sp>
      <p:sp>
        <p:nvSpPr>
          <p:cNvPr id="15" name="Title Placeholder 1">
            <a:extLst>
              <a:ext uri="{FF2B5EF4-FFF2-40B4-BE49-F238E27FC236}">
                <a16:creationId xmlns:a16="http://schemas.microsoft.com/office/drawing/2014/main" id="{BEE63C50-1412-2E42-A934-5BA2B928B334}"/>
              </a:ext>
            </a:extLst>
          </p:cNvPr>
          <p:cNvSpPr>
            <a:spLocks noGrp="1"/>
          </p:cNvSpPr>
          <p:nvPr>
            <p:ph type="title"/>
          </p:nvPr>
        </p:nvSpPr>
        <p:spPr>
          <a:xfrm>
            <a:off x="838200"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8" name="Picture Placeholder 2">
            <a:extLst>
              <a:ext uri="{FF2B5EF4-FFF2-40B4-BE49-F238E27FC236}">
                <a16:creationId xmlns:a16="http://schemas.microsoft.com/office/drawing/2014/main" id="{B5A84DAB-EC3E-0B44-B20D-4056EC3F0125}"/>
              </a:ext>
            </a:extLst>
          </p:cNvPr>
          <p:cNvSpPr>
            <a:spLocks noGrp="1"/>
          </p:cNvSpPr>
          <p:nvPr>
            <p:ph type="pic" idx="16"/>
          </p:nvPr>
        </p:nvSpPr>
        <p:spPr>
          <a:xfrm>
            <a:off x="6875874" y="133577"/>
            <a:ext cx="5178239" cy="6590846"/>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3675890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PictureLeft with Text">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3DAC27D6-E9D0-064A-9A19-6303A81CED53}"/>
              </a:ext>
            </a:extLst>
          </p:cNvPr>
          <p:cNvSpPr>
            <a:spLocks noGrp="1"/>
          </p:cNvSpPr>
          <p:nvPr>
            <p:ph type="pic" idx="13"/>
          </p:nvPr>
        </p:nvSpPr>
        <p:spPr>
          <a:xfrm>
            <a:off x="152400" y="152400"/>
            <a:ext cx="5137806" cy="6569075"/>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Text Placeholder 2">
            <a:extLst>
              <a:ext uri="{FF2B5EF4-FFF2-40B4-BE49-F238E27FC236}">
                <a16:creationId xmlns:a16="http://schemas.microsoft.com/office/drawing/2014/main" id="{4E688AFC-0F3C-934F-ACB2-4EF128FCF622}"/>
              </a:ext>
            </a:extLst>
          </p:cNvPr>
          <p:cNvSpPr>
            <a:spLocks noGrp="1"/>
          </p:cNvSpPr>
          <p:nvPr>
            <p:ph idx="16"/>
          </p:nvPr>
        </p:nvSpPr>
        <p:spPr>
          <a:xfrm>
            <a:off x="5677988"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4">
            <a:extLst>
              <a:ext uri="{FF2B5EF4-FFF2-40B4-BE49-F238E27FC236}">
                <a16:creationId xmlns:a16="http://schemas.microsoft.com/office/drawing/2014/main" id="{294EB706-0D78-4B4D-9752-B222D4B427D2}"/>
              </a:ext>
            </a:extLst>
          </p:cNvPr>
          <p:cNvSpPr>
            <a:spLocks noGrp="1"/>
          </p:cNvSpPr>
          <p:nvPr>
            <p:ph type="dt" sz="half" idx="10"/>
          </p:nvPr>
        </p:nvSpPr>
        <p:spPr>
          <a:xfrm>
            <a:off x="5677989" y="6356350"/>
            <a:ext cx="2743200" cy="365125"/>
          </a:xfrm>
        </p:spPr>
        <p:txBody>
          <a:bodyPr/>
          <a:lstStyle/>
          <a:p>
            <a:fld id="{2FCAF34E-9A6B-4D28-A7B9-972D816465A9}" type="datetimeFigureOut">
              <a:rPr lang="en-US" smtClean="0"/>
              <a:t>11/9/2020</a:t>
            </a:fld>
            <a:endParaRPr lang="en-US" dirty="0"/>
          </a:p>
        </p:txBody>
      </p:sp>
      <p:sp>
        <p:nvSpPr>
          <p:cNvPr id="10" name="Slide Number Placeholder 4">
            <a:extLst>
              <a:ext uri="{FF2B5EF4-FFF2-40B4-BE49-F238E27FC236}">
                <a16:creationId xmlns:a16="http://schemas.microsoft.com/office/drawing/2014/main" id="{E93944E4-DF33-4C41-8E07-6F86F4A7CA5C}"/>
              </a:ext>
            </a:extLst>
          </p:cNvPr>
          <p:cNvSpPr>
            <a:spLocks noGrp="1"/>
          </p:cNvSpPr>
          <p:nvPr>
            <p:ph type="sldNum" sz="quarter" idx="12"/>
          </p:nvPr>
        </p:nvSpPr>
        <p:spPr>
          <a:xfrm>
            <a:off x="8610600" y="6356350"/>
            <a:ext cx="2743200" cy="365125"/>
          </a:xfrm>
        </p:spPr>
        <p:txBody>
          <a:bodyPr/>
          <a:lstStyle/>
          <a:p>
            <a:fld id="{B65AB6C3-3666-4A99-912F-5AB9870711E1}" type="slidenum">
              <a:rPr lang="en-US" smtClean="0"/>
              <a:t>‹#›</a:t>
            </a:fld>
            <a:endParaRPr lang="en-US" dirty="0"/>
          </a:p>
        </p:txBody>
      </p:sp>
      <p:sp>
        <p:nvSpPr>
          <p:cNvPr id="11" name="Title Placeholder 1">
            <a:extLst>
              <a:ext uri="{FF2B5EF4-FFF2-40B4-BE49-F238E27FC236}">
                <a16:creationId xmlns:a16="http://schemas.microsoft.com/office/drawing/2014/main" id="{4B7F958F-69A1-D94A-976F-4605308CC028}"/>
              </a:ext>
            </a:extLst>
          </p:cNvPr>
          <p:cNvSpPr>
            <a:spLocks noGrp="1"/>
          </p:cNvSpPr>
          <p:nvPr>
            <p:ph type="title"/>
          </p:nvPr>
        </p:nvSpPr>
        <p:spPr>
          <a:xfrm>
            <a:off x="5677988"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7" name="Rectangle 6">
            <a:extLst>
              <a:ext uri="{FF2B5EF4-FFF2-40B4-BE49-F238E27FC236}">
                <a16:creationId xmlns:a16="http://schemas.microsoft.com/office/drawing/2014/main" id="{58FE2F57-8BC4-4C49-9F97-4B6098A8A6BB}"/>
              </a:ext>
            </a:extLst>
          </p:cNvPr>
          <p:cNvSpPr/>
          <p:nvPr userDrawn="1"/>
        </p:nvSpPr>
        <p:spPr>
          <a:xfrm>
            <a:off x="6492240" y="6176962"/>
            <a:ext cx="5384800" cy="544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04762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PictureRight with Text">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3DAC27D6-E9D0-064A-9A19-6303A81CED53}"/>
              </a:ext>
            </a:extLst>
          </p:cNvPr>
          <p:cNvSpPr>
            <a:spLocks noGrp="1"/>
          </p:cNvSpPr>
          <p:nvPr>
            <p:ph type="pic" idx="13"/>
          </p:nvPr>
        </p:nvSpPr>
        <p:spPr>
          <a:xfrm>
            <a:off x="6875876" y="130628"/>
            <a:ext cx="5185496" cy="3278503"/>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4" name="Picture Placeholder 2">
            <a:extLst>
              <a:ext uri="{FF2B5EF4-FFF2-40B4-BE49-F238E27FC236}">
                <a16:creationId xmlns:a16="http://schemas.microsoft.com/office/drawing/2014/main" id="{B35CAD8E-52A8-3B41-B832-F31E95F81F63}"/>
              </a:ext>
            </a:extLst>
          </p:cNvPr>
          <p:cNvSpPr>
            <a:spLocks noGrp="1"/>
          </p:cNvSpPr>
          <p:nvPr>
            <p:ph type="pic" idx="14"/>
          </p:nvPr>
        </p:nvSpPr>
        <p:spPr>
          <a:xfrm>
            <a:off x="6875874" y="3448870"/>
            <a:ext cx="5185497" cy="3258633"/>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Slide Number Placeholder 6"/>
          <p:cNvSpPr>
            <a:spLocks noGrp="1"/>
          </p:cNvSpPr>
          <p:nvPr>
            <p:ph type="sldNum" sz="quarter" idx="12"/>
          </p:nvPr>
        </p:nvSpPr>
        <p:spPr>
          <a:xfrm>
            <a:off x="3770811" y="6356350"/>
            <a:ext cx="2743200" cy="365125"/>
          </a:xfrm>
        </p:spPr>
        <p:txBody>
          <a:bodyPr/>
          <a:lstStyle/>
          <a:p>
            <a:fld id="{B65AB6C3-3666-4A99-912F-5AB9870711E1}" type="slidenum">
              <a:rPr lang="en-US" smtClean="0"/>
              <a:t>‹#›</a:t>
            </a:fld>
            <a:endParaRPr lang="en-US" dirty="0"/>
          </a:p>
        </p:txBody>
      </p:sp>
      <p:sp>
        <p:nvSpPr>
          <p:cNvPr id="16" name="Text Placeholder 2">
            <a:extLst>
              <a:ext uri="{FF2B5EF4-FFF2-40B4-BE49-F238E27FC236}">
                <a16:creationId xmlns:a16="http://schemas.microsoft.com/office/drawing/2014/main" id="{72F85374-D0B7-6940-BDEE-221BD6F4225F}"/>
              </a:ext>
            </a:extLst>
          </p:cNvPr>
          <p:cNvSpPr>
            <a:spLocks noGrp="1"/>
          </p:cNvSpPr>
          <p:nvPr>
            <p:ph idx="15"/>
          </p:nvPr>
        </p:nvSpPr>
        <p:spPr>
          <a:xfrm>
            <a:off x="838200"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CAF34E-9A6B-4D28-A7B9-972D816465A9}" type="datetimeFigureOut">
              <a:rPr lang="en-US" smtClean="0"/>
              <a:t>11/9/2020</a:t>
            </a:fld>
            <a:endParaRPr lang="en-US" dirty="0"/>
          </a:p>
        </p:txBody>
      </p:sp>
      <p:sp>
        <p:nvSpPr>
          <p:cNvPr id="15" name="Title Placeholder 1">
            <a:extLst>
              <a:ext uri="{FF2B5EF4-FFF2-40B4-BE49-F238E27FC236}">
                <a16:creationId xmlns:a16="http://schemas.microsoft.com/office/drawing/2014/main" id="{BEE63C50-1412-2E42-A934-5BA2B928B334}"/>
              </a:ext>
            </a:extLst>
          </p:cNvPr>
          <p:cNvSpPr>
            <a:spLocks noGrp="1"/>
          </p:cNvSpPr>
          <p:nvPr>
            <p:ph type="title"/>
          </p:nvPr>
        </p:nvSpPr>
        <p:spPr>
          <a:xfrm>
            <a:off x="838200"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Tree>
    <p:extLst>
      <p:ext uri="{BB962C8B-B14F-4D97-AF65-F5344CB8AC3E}">
        <p14:creationId xmlns:p14="http://schemas.microsoft.com/office/powerpoint/2010/main" val="24649712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PictureLeft with Text">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3DAC27D6-E9D0-064A-9A19-6303A81CED53}"/>
              </a:ext>
            </a:extLst>
          </p:cNvPr>
          <p:cNvSpPr>
            <a:spLocks noGrp="1"/>
          </p:cNvSpPr>
          <p:nvPr>
            <p:ph type="pic" idx="13"/>
          </p:nvPr>
        </p:nvSpPr>
        <p:spPr>
          <a:xfrm>
            <a:off x="152401" y="217714"/>
            <a:ext cx="5160666" cy="3211286"/>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4" name="Picture Placeholder 2">
            <a:extLst>
              <a:ext uri="{FF2B5EF4-FFF2-40B4-BE49-F238E27FC236}">
                <a16:creationId xmlns:a16="http://schemas.microsoft.com/office/drawing/2014/main" id="{B35CAD8E-52A8-3B41-B832-F31E95F81F63}"/>
              </a:ext>
            </a:extLst>
          </p:cNvPr>
          <p:cNvSpPr>
            <a:spLocks noGrp="1"/>
          </p:cNvSpPr>
          <p:nvPr>
            <p:ph type="pic" idx="14"/>
          </p:nvPr>
        </p:nvSpPr>
        <p:spPr>
          <a:xfrm>
            <a:off x="152400" y="3429000"/>
            <a:ext cx="5160666" cy="3292475"/>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Text Placeholder 2">
            <a:extLst>
              <a:ext uri="{FF2B5EF4-FFF2-40B4-BE49-F238E27FC236}">
                <a16:creationId xmlns:a16="http://schemas.microsoft.com/office/drawing/2014/main" id="{80B5C06A-4695-D04A-B4EC-9611DA53EE00}"/>
              </a:ext>
            </a:extLst>
          </p:cNvPr>
          <p:cNvSpPr>
            <a:spLocks noGrp="1"/>
          </p:cNvSpPr>
          <p:nvPr>
            <p:ph idx="16"/>
          </p:nvPr>
        </p:nvSpPr>
        <p:spPr>
          <a:xfrm>
            <a:off x="5677988"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4">
            <a:extLst>
              <a:ext uri="{FF2B5EF4-FFF2-40B4-BE49-F238E27FC236}">
                <a16:creationId xmlns:a16="http://schemas.microsoft.com/office/drawing/2014/main" id="{A7C7B9C6-41DC-8E4C-AC0C-BF219311D4ED}"/>
              </a:ext>
            </a:extLst>
          </p:cNvPr>
          <p:cNvSpPr>
            <a:spLocks noGrp="1"/>
          </p:cNvSpPr>
          <p:nvPr>
            <p:ph type="dt" sz="half" idx="10"/>
          </p:nvPr>
        </p:nvSpPr>
        <p:spPr>
          <a:xfrm>
            <a:off x="5677989" y="6356350"/>
            <a:ext cx="2743200" cy="365125"/>
          </a:xfrm>
        </p:spPr>
        <p:txBody>
          <a:bodyPr/>
          <a:lstStyle/>
          <a:p>
            <a:fld id="{2FCAF34E-9A6B-4D28-A7B9-972D816465A9}" type="datetimeFigureOut">
              <a:rPr lang="en-US" smtClean="0"/>
              <a:t>11/9/2020</a:t>
            </a:fld>
            <a:endParaRPr lang="en-US" dirty="0"/>
          </a:p>
        </p:txBody>
      </p:sp>
      <p:sp>
        <p:nvSpPr>
          <p:cNvPr id="10" name="Slide Number Placeholder 4">
            <a:extLst>
              <a:ext uri="{FF2B5EF4-FFF2-40B4-BE49-F238E27FC236}">
                <a16:creationId xmlns:a16="http://schemas.microsoft.com/office/drawing/2014/main" id="{B1982A7A-1223-C34E-B84C-91F804438A36}"/>
              </a:ext>
            </a:extLst>
          </p:cNvPr>
          <p:cNvSpPr>
            <a:spLocks noGrp="1"/>
          </p:cNvSpPr>
          <p:nvPr>
            <p:ph type="sldNum" sz="quarter" idx="12"/>
          </p:nvPr>
        </p:nvSpPr>
        <p:spPr>
          <a:xfrm>
            <a:off x="8610600" y="6356350"/>
            <a:ext cx="2743200" cy="365125"/>
          </a:xfrm>
        </p:spPr>
        <p:txBody>
          <a:bodyPr/>
          <a:lstStyle/>
          <a:p>
            <a:fld id="{B65AB6C3-3666-4A99-912F-5AB9870711E1}" type="slidenum">
              <a:rPr lang="en-US" smtClean="0"/>
              <a:t>‹#›</a:t>
            </a:fld>
            <a:endParaRPr lang="en-US" dirty="0"/>
          </a:p>
        </p:txBody>
      </p:sp>
      <p:sp>
        <p:nvSpPr>
          <p:cNvPr id="11" name="Title Placeholder 1">
            <a:extLst>
              <a:ext uri="{FF2B5EF4-FFF2-40B4-BE49-F238E27FC236}">
                <a16:creationId xmlns:a16="http://schemas.microsoft.com/office/drawing/2014/main" id="{8B182AA3-5BE9-FB41-8469-AA22466C00A3}"/>
              </a:ext>
            </a:extLst>
          </p:cNvPr>
          <p:cNvSpPr>
            <a:spLocks noGrp="1"/>
          </p:cNvSpPr>
          <p:nvPr>
            <p:ph type="title"/>
          </p:nvPr>
        </p:nvSpPr>
        <p:spPr>
          <a:xfrm>
            <a:off x="5677988"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12" name="Rectangle 11">
            <a:extLst>
              <a:ext uri="{FF2B5EF4-FFF2-40B4-BE49-F238E27FC236}">
                <a16:creationId xmlns:a16="http://schemas.microsoft.com/office/drawing/2014/main" id="{12BA4694-FB48-6F4A-8A5C-D1D81285C306}"/>
              </a:ext>
            </a:extLst>
          </p:cNvPr>
          <p:cNvSpPr/>
          <p:nvPr userDrawn="1"/>
        </p:nvSpPr>
        <p:spPr>
          <a:xfrm>
            <a:off x="6705600" y="6176962"/>
            <a:ext cx="5160666" cy="544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3902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PictureRight with Tex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9308203" y="190499"/>
            <a:ext cx="2731397" cy="3209803"/>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3" name="Picture Placeholder 2">
            <a:extLst>
              <a:ext uri="{FF2B5EF4-FFF2-40B4-BE49-F238E27FC236}">
                <a16:creationId xmlns:a16="http://schemas.microsoft.com/office/drawing/2014/main" id="{3DAC27D6-E9D0-064A-9A19-6303A81CED53}"/>
              </a:ext>
            </a:extLst>
          </p:cNvPr>
          <p:cNvSpPr>
            <a:spLocks noGrp="1"/>
          </p:cNvSpPr>
          <p:nvPr>
            <p:ph type="pic" idx="13"/>
          </p:nvPr>
        </p:nvSpPr>
        <p:spPr>
          <a:xfrm>
            <a:off x="6918729" y="190500"/>
            <a:ext cx="2389474" cy="3215772"/>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4" name="Picture Placeholder 2">
            <a:extLst>
              <a:ext uri="{FF2B5EF4-FFF2-40B4-BE49-F238E27FC236}">
                <a16:creationId xmlns:a16="http://schemas.microsoft.com/office/drawing/2014/main" id="{B35CAD8E-52A8-3B41-B832-F31E95F81F63}"/>
              </a:ext>
            </a:extLst>
          </p:cNvPr>
          <p:cNvSpPr>
            <a:spLocks noGrp="1"/>
          </p:cNvSpPr>
          <p:nvPr>
            <p:ph type="pic" idx="14"/>
          </p:nvPr>
        </p:nvSpPr>
        <p:spPr>
          <a:xfrm>
            <a:off x="6918729" y="3419595"/>
            <a:ext cx="5120871" cy="3301879"/>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Slide Number Placeholder 6"/>
          <p:cNvSpPr>
            <a:spLocks noGrp="1"/>
          </p:cNvSpPr>
          <p:nvPr>
            <p:ph type="sldNum" sz="quarter" idx="12"/>
          </p:nvPr>
        </p:nvSpPr>
        <p:spPr>
          <a:xfrm>
            <a:off x="3770811" y="6356350"/>
            <a:ext cx="2743200" cy="365125"/>
          </a:xfrm>
        </p:spPr>
        <p:txBody>
          <a:bodyPr/>
          <a:lstStyle/>
          <a:p>
            <a:fld id="{B65AB6C3-3666-4A99-912F-5AB9870711E1}" type="slidenum">
              <a:rPr lang="en-US" smtClean="0"/>
              <a:t>‹#›</a:t>
            </a:fld>
            <a:endParaRPr lang="en-US" dirty="0"/>
          </a:p>
        </p:txBody>
      </p:sp>
      <p:sp>
        <p:nvSpPr>
          <p:cNvPr id="16" name="Text Placeholder 2">
            <a:extLst>
              <a:ext uri="{FF2B5EF4-FFF2-40B4-BE49-F238E27FC236}">
                <a16:creationId xmlns:a16="http://schemas.microsoft.com/office/drawing/2014/main" id="{72F85374-D0B7-6940-BDEE-221BD6F4225F}"/>
              </a:ext>
            </a:extLst>
          </p:cNvPr>
          <p:cNvSpPr>
            <a:spLocks noGrp="1"/>
          </p:cNvSpPr>
          <p:nvPr>
            <p:ph idx="15"/>
          </p:nvPr>
        </p:nvSpPr>
        <p:spPr>
          <a:xfrm>
            <a:off x="838200"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CAF34E-9A6B-4D28-A7B9-972D816465A9}" type="datetimeFigureOut">
              <a:rPr lang="en-US" smtClean="0"/>
              <a:t>11/9/2020</a:t>
            </a:fld>
            <a:endParaRPr lang="en-US" dirty="0"/>
          </a:p>
        </p:txBody>
      </p:sp>
      <p:sp>
        <p:nvSpPr>
          <p:cNvPr id="15" name="Title Placeholder 1">
            <a:extLst>
              <a:ext uri="{FF2B5EF4-FFF2-40B4-BE49-F238E27FC236}">
                <a16:creationId xmlns:a16="http://schemas.microsoft.com/office/drawing/2014/main" id="{BEE63C50-1412-2E42-A934-5BA2B928B334}"/>
              </a:ext>
            </a:extLst>
          </p:cNvPr>
          <p:cNvSpPr>
            <a:spLocks noGrp="1"/>
          </p:cNvSpPr>
          <p:nvPr>
            <p:ph type="title"/>
          </p:nvPr>
        </p:nvSpPr>
        <p:spPr>
          <a:xfrm>
            <a:off x="838200"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Tree>
    <p:extLst>
      <p:ext uri="{BB962C8B-B14F-4D97-AF65-F5344CB8AC3E}">
        <p14:creationId xmlns:p14="http://schemas.microsoft.com/office/powerpoint/2010/main" val="16896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32077"/>
            <a:ext cx="9144000" cy="2387600"/>
          </a:xfrm>
        </p:spPr>
        <p:txBody>
          <a:bodyPr anchor="b">
            <a:normAutofit/>
          </a:bodyPr>
          <a:lstStyle>
            <a:lvl1pPr algn="ctr">
              <a:defRPr sz="5400">
                <a:latin typeface="Myriad Pro" panose="020B0503030403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473872"/>
            <a:ext cx="9144000" cy="1655762"/>
          </a:xfrm>
        </p:spPr>
        <p:txBody>
          <a:bodyPr>
            <a:normAutofit/>
          </a:bodyPr>
          <a:lstStyle>
            <a:lvl1pPr marL="0" indent="0" algn="ctr">
              <a:buNone/>
              <a:defRPr sz="2600">
                <a:solidFill>
                  <a:schemeClr val="tx1">
                    <a:lumMod val="50000"/>
                    <a:lumOff val="50000"/>
                  </a:schemeClr>
                </a:solidFill>
                <a:latin typeface="Minion Pro" panose="020405030502010202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2FCAF34E-9A6B-4D28-A7B9-972D816465A9}" type="datetimeFigureOut">
              <a:rPr lang="en-US" smtClean="0"/>
              <a:t>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5AB6C3-3666-4A99-912F-5AB9870711E1}" type="slidenum">
              <a:rPr lang="en-US" smtClean="0"/>
              <a:t>‹#›</a:t>
            </a:fld>
            <a:endParaRPr lang="en-US" dirty="0"/>
          </a:p>
        </p:txBody>
      </p:sp>
      <p:sp>
        <p:nvSpPr>
          <p:cNvPr id="7" name="Rectangle 6">
            <a:extLst>
              <a:ext uri="{FF2B5EF4-FFF2-40B4-BE49-F238E27FC236}">
                <a16:creationId xmlns:a16="http://schemas.microsoft.com/office/drawing/2014/main" id="{C5FAC313-4F1F-2A45-AB18-3446BB9C1FC8}"/>
              </a:ext>
            </a:extLst>
          </p:cNvPr>
          <p:cNvSpPr/>
          <p:nvPr userDrawn="1"/>
        </p:nvSpPr>
        <p:spPr>
          <a:xfrm>
            <a:off x="6624320" y="6127827"/>
            <a:ext cx="5262880" cy="6771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95DB12B-3AB0-B14A-95E8-50F5D33B7B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58" y="-114196"/>
            <a:ext cx="12348905" cy="985837"/>
          </a:xfrm>
          <a:prstGeom prst="rect">
            <a:avLst/>
          </a:prstGeom>
        </p:spPr>
      </p:pic>
      <p:pic>
        <p:nvPicPr>
          <p:cNvPr id="15" name="Picture 14">
            <a:extLst>
              <a:ext uri="{FF2B5EF4-FFF2-40B4-BE49-F238E27FC236}">
                <a16:creationId xmlns:a16="http://schemas.microsoft.com/office/drawing/2014/main" id="{33130DE3-AC00-864A-ADFE-9CA427BB8A8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68298" y="5932545"/>
            <a:ext cx="12348905" cy="933675"/>
          </a:xfrm>
          <a:prstGeom prst="rect">
            <a:avLst/>
          </a:prstGeom>
        </p:spPr>
      </p:pic>
      <p:pic>
        <p:nvPicPr>
          <p:cNvPr id="12" name="Picture 11">
            <a:extLst>
              <a:ext uri="{FF2B5EF4-FFF2-40B4-BE49-F238E27FC236}">
                <a16:creationId xmlns:a16="http://schemas.microsoft.com/office/drawing/2014/main" id="{879B26FE-356E-8C42-ACF7-4AD5B643D16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85680" y="5158060"/>
            <a:ext cx="6070080" cy="986388"/>
          </a:xfrm>
          <a:prstGeom prst="rect">
            <a:avLst/>
          </a:prstGeom>
        </p:spPr>
      </p:pic>
    </p:spTree>
    <p:extLst>
      <p:ext uri="{BB962C8B-B14F-4D97-AF65-F5344CB8AC3E}">
        <p14:creationId xmlns:p14="http://schemas.microsoft.com/office/powerpoint/2010/main" val="28414021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PictureRight with Text 2">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FCAF34E-9A6B-4D28-A7B9-972D816465A9}" type="datetimeFigureOut">
              <a:rPr lang="en-US" smtClean="0"/>
              <a:t>11/9/2020</a:t>
            </a:fld>
            <a:endParaRPr lang="en-US" dirty="0"/>
          </a:p>
        </p:txBody>
      </p:sp>
      <p:sp>
        <p:nvSpPr>
          <p:cNvPr id="7" name="Slide Number Placeholder 6"/>
          <p:cNvSpPr>
            <a:spLocks noGrp="1"/>
          </p:cNvSpPr>
          <p:nvPr>
            <p:ph type="sldNum" sz="quarter" idx="12"/>
          </p:nvPr>
        </p:nvSpPr>
        <p:spPr>
          <a:xfrm>
            <a:off x="3770811" y="6356350"/>
            <a:ext cx="2743200" cy="365125"/>
          </a:xfrm>
        </p:spPr>
        <p:txBody>
          <a:bodyPr/>
          <a:lstStyle/>
          <a:p>
            <a:fld id="{B65AB6C3-3666-4A99-912F-5AB9870711E1}" type="slidenum">
              <a:rPr lang="en-US" smtClean="0"/>
              <a:t>‹#›</a:t>
            </a:fld>
            <a:endParaRPr lang="en-US" dirty="0"/>
          </a:p>
        </p:txBody>
      </p:sp>
      <p:sp>
        <p:nvSpPr>
          <p:cNvPr id="17" name="Picture Placeholder 2">
            <a:extLst>
              <a:ext uri="{FF2B5EF4-FFF2-40B4-BE49-F238E27FC236}">
                <a16:creationId xmlns:a16="http://schemas.microsoft.com/office/drawing/2014/main" id="{B344ADF4-4A34-FF4B-B28E-F0DA464C7613}"/>
              </a:ext>
            </a:extLst>
          </p:cNvPr>
          <p:cNvSpPr>
            <a:spLocks noGrp="1"/>
          </p:cNvSpPr>
          <p:nvPr>
            <p:ph type="pic" idx="1"/>
          </p:nvPr>
        </p:nvSpPr>
        <p:spPr>
          <a:xfrm>
            <a:off x="6865986" y="3562350"/>
            <a:ext cx="2849513" cy="3159123"/>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8" name="Picture Placeholder 2">
            <a:extLst>
              <a:ext uri="{FF2B5EF4-FFF2-40B4-BE49-F238E27FC236}">
                <a16:creationId xmlns:a16="http://schemas.microsoft.com/office/drawing/2014/main" id="{94C6B3AA-21EE-4D48-B66A-5607DDB3A8F5}"/>
              </a:ext>
            </a:extLst>
          </p:cNvPr>
          <p:cNvSpPr>
            <a:spLocks noGrp="1"/>
          </p:cNvSpPr>
          <p:nvPr>
            <p:ph type="pic" idx="13"/>
          </p:nvPr>
        </p:nvSpPr>
        <p:spPr>
          <a:xfrm>
            <a:off x="9715500" y="3562351"/>
            <a:ext cx="2333626" cy="3159124"/>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9" name="Picture Placeholder 2">
            <a:extLst>
              <a:ext uri="{FF2B5EF4-FFF2-40B4-BE49-F238E27FC236}">
                <a16:creationId xmlns:a16="http://schemas.microsoft.com/office/drawing/2014/main" id="{1EBB1F3C-E931-3844-833F-B99E12BCA602}"/>
              </a:ext>
            </a:extLst>
          </p:cNvPr>
          <p:cNvSpPr>
            <a:spLocks noGrp="1"/>
          </p:cNvSpPr>
          <p:nvPr>
            <p:ph type="pic" idx="14"/>
          </p:nvPr>
        </p:nvSpPr>
        <p:spPr>
          <a:xfrm>
            <a:off x="6848924" y="150581"/>
            <a:ext cx="5200201" cy="3411769"/>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0" name="Text Placeholder 2">
            <a:extLst>
              <a:ext uri="{FF2B5EF4-FFF2-40B4-BE49-F238E27FC236}">
                <a16:creationId xmlns:a16="http://schemas.microsoft.com/office/drawing/2014/main" id="{52D27C7D-F2B9-8F43-8A9D-7FB590B10F56}"/>
              </a:ext>
            </a:extLst>
          </p:cNvPr>
          <p:cNvSpPr>
            <a:spLocks noGrp="1"/>
          </p:cNvSpPr>
          <p:nvPr>
            <p:ph idx="15"/>
          </p:nvPr>
        </p:nvSpPr>
        <p:spPr>
          <a:xfrm>
            <a:off x="838200"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itle Placeholder 1">
            <a:extLst>
              <a:ext uri="{FF2B5EF4-FFF2-40B4-BE49-F238E27FC236}">
                <a16:creationId xmlns:a16="http://schemas.microsoft.com/office/drawing/2014/main" id="{486FD241-EACA-E94A-BED0-4225E29BA7F8}"/>
              </a:ext>
            </a:extLst>
          </p:cNvPr>
          <p:cNvSpPr>
            <a:spLocks noGrp="1"/>
          </p:cNvSpPr>
          <p:nvPr>
            <p:ph type="title"/>
          </p:nvPr>
        </p:nvSpPr>
        <p:spPr>
          <a:xfrm>
            <a:off x="838200"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Tree>
    <p:extLst>
      <p:ext uri="{BB962C8B-B14F-4D97-AF65-F5344CB8AC3E}">
        <p14:creationId xmlns:p14="http://schemas.microsoft.com/office/powerpoint/2010/main" val="40036305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PictureLeft with Text">
    <p:spTree>
      <p:nvGrpSpPr>
        <p:cNvPr id="1" name=""/>
        <p:cNvGrpSpPr/>
        <p:nvPr/>
      </p:nvGrpSpPr>
      <p:grpSpPr>
        <a:xfrm>
          <a:off x="0" y="0"/>
          <a:ext cx="0" cy="0"/>
          <a:chOff x="0" y="0"/>
          <a:chExt cx="0" cy="0"/>
        </a:xfrm>
      </p:grpSpPr>
      <p:sp>
        <p:nvSpPr>
          <p:cNvPr id="25" name="Text Placeholder 2">
            <a:extLst>
              <a:ext uri="{FF2B5EF4-FFF2-40B4-BE49-F238E27FC236}">
                <a16:creationId xmlns:a16="http://schemas.microsoft.com/office/drawing/2014/main" id="{DA79FB5E-8D60-F34A-BDAC-7D2C449BB5B5}"/>
              </a:ext>
            </a:extLst>
          </p:cNvPr>
          <p:cNvSpPr>
            <a:spLocks noGrp="1"/>
          </p:cNvSpPr>
          <p:nvPr>
            <p:ph idx="16"/>
          </p:nvPr>
        </p:nvSpPr>
        <p:spPr>
          <a:xfrm>
            <a:off x="5677988"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5677989" y="6356350"/>
            <a:ext cx="2743200" cy="365125"/>
          </a:xfrm>
        </p:spPr>
        <p:txBody>
          <a:bodyPr/>
          <a:lstStyle/>
          <a:p>
            <a:fld id="{2FCAF34E-9A6B-4D28-A7B9-972D816465A9}" type="datetimeFigureOut">
              <a:rPr lang="en-US" smtClean="0"/>
              <a:t>11/9/2020</a:t>
            </a:fld>
            <a:endParaRPr lang="en-US" dirty="0"/>
          </a:p>
        </p:txBody>
      </p:sp>
      <p:sp>
        <p:nvSpPr>
          <p:cNvPr id="21" name="Slide Number Placeholder 4">
            <a:extLst>
              <a:ext uri="{FF2B5EF4-FFF2-40B4-BE49-F238E27FC236}">
                <a16:creationId xmlns:a16="http://schemas.microsoft.com/office/drawing/2014/main" id="{54992B99-9973-4F4A-A703-2D8443A08E0E}"/>
              </a:ext>
            </a:extLst>
          </p:cNvPr>
          <p:cNvSpPr>
            <a:spLocks noGrp="1"/>
          </p:cNvSpPr>
          <p:nvPr>
            <p:ph type="sldNum" sz="quarter" idx="12"/>
          </p:nvPr>
        </p:nvSpPr>
        <p:spPr>
          <a:xfrm>
            <a:off x="8610600" y="6356350"/>
            <a:ext cx="2743200" cy="365125"/>
          </a:xfrm>
        </p:spPr>
        <p:txBody>
          <a:bodyPr/>
          <a:lstStyle/>
          <a:p>
            <a:fld id="{B65AB6C3-3666-4A99-912F-5AB9870711E1}" type="slidenum">
              <a:rPr lang="en-US" smtClean="0"/>
              <a:t>‹#›</a:t>
            </a:fld>
            <a:endParaRPr lang="en-US" dirty="0"/>
          </a:p>
        </p:txBody>
      </p:sp>
      <p:sp>
        <p:nvSpPr>
          <p:cNvPr id="22" name="Picture Placeholder 2">
            <a:extLst>
              <a:ext uri="{FF2B5EF4-FFF2-40B4-BE49-F238E27FC236}">
                <a16:creationId xmlns:a16="http://schemas.microsoft.com/office/drawing/2014/main" id="{AC298B6B-BF39-3843-8902-AF9A00E8C91D}"/>
              </a:ext>
            </a:extLst>
          </p:cNvPr>
          <p:cNvSpPr>
            <a:spLocks noGrp="1"/>
          </p:cNvSpPr>
          <p:nvPr>
            <p:ph type="pic" idx="1"/>
          </p:nvPr>
        </p:nvSpPr>
        <p:spPr>
          <a:xfrm>
            <a:off x="237393" y="237391"/>
            <a:ext cx="2461846" cy="2779543"/>
          </a:xfrm>
          <a:solidFill>
            <a:schemeClr val="bg1">
              <a:lumMod val="95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3" name="Picture Placeholder 2">
            <a:extLst>
              <a:ext uri="{FF2B5EF4-FFF2-40B4-BE49-F238E27FC236}">
                <a16:creationId xmlns:a16="http://schemas.microsoft.com/office/drawing/2014/main" id="{D100450A-C4B4-C445-AD3C-2E402A21C265}"/>
              </a:ext>
            </a:extLst>
          </p:cNvPr>
          <p:cNvSpPr>
            <a:spLocks noGrp="1"/>
          </p:cNvSpPr>
          <p:nvPr>
            <p:ph type="pic" idx="13"/>
          </p:nvPr>
        </p:nvSpPr>
        <p:spPr>
          <a:xfrm>
            <a:off x="2927838" y="237391"/>
            <a:ext cx="2385061" cy="2779544"/>
          </a:xfrm>
          <a:solidFill>
            <a:schemeClr val="bg1">
              <a:lumMod val="95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4" name="Picture Placeholder 2">
            <a:extLst>
              <a:ext uri="{FF2B5EF4-FFF2-40B4-BE49-F238E27FC236}">
                <a16:creationId xmlns:a16="http://schemas.microsoft.com/office/drawing/2014/main" id="{BF57ABBD-43FE-3444-A52E-AEE5B2C4D5BA}"/>
              </a:ext>
            </a:extLst>
          </p:cNvPr>
          <p:cNvSpPr>
            <a:spLocks noGrp="1"/>
          </p:cNvSpPr>
          <p:nvPr>
            <p:ph type="pic" idx="14"/>
          </p:nvPr>
        </p:nvSpPr>
        <p:spPr>
          <a:xfrm>
            <a:off x="237392" y="3235568"/>
            <a:ext cx="5075508" cy="3385041"/>
          </a:xfrm>
          <a:solidFill>
            <a:schemeClr val="bg1">
              <a:lumMod val="95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itle Placeholder 1">
            <a:extLst>
              <a:ext uri="{FF2B5EF4-FFF2-40B4-BE49-F238E27FC236}">
                <a16:creationId xmlns:a16="http://schemas.microsoft.com/office/drawing/2014/main" id="{C8765529-376F-D74F-B0E8-FAF8CDCBBC7F}"/>
              </a:ext>
            </a:extLst>
          </p:cNvPr>
          <p:cNvSpPr>
            <a:spLocks noGrp="1"/>
          </p:cNvSpPr>
          <p:nvPr>
            <p:ph type="title"/>
          </p:nvPr>
        </p:nvSpPr>
        <p:spPr>
          <a:xfrm>
            <a:off x="5677988"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9" name="Rectangle 8">
            <a:extLst>
              <a:ext uri="{FF2B5EF4-FFF2-40B4-BE49-F238E27FC236}">
                <a16:creationId xmlns:a16="http://schemas.microsoft.com/office/drawing/2014/main" id="{FD378A8D-9A34-FB4D-A95C-22FDADEBF2DA}"/>
              </a:ext>
            </a:extLst>
          </p:cNvPr>
          <p:cNvSpPr/>
          <p:nvPr userDrawn="1"/>
        </p:nvSpPr>
        <p:spPr>
          <a:xfrm>
            <a:off x="6583680" y="6176962"/>
            <a:ext cx="5242560" cy="544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90451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PictureLeft with Text 2">
    <p:spTree>
      <p:nvGrpSpPr>
        <p:cNvPr id="1" name=""/>
        <p:cNvGrpSpPr/>
        <p:nvPr/>
      </p:nvGrpSpPr>
      <p:grpSpPr>
        <a:xfrm>
          <a:off x="0" y="0"/>
          <a:ext cx="0" cy="0"/>
          <a:chOff x="0" y="0"/>
          <a:chExt cx="0" cy="0"/>
        </a:xfrm>
      </p:grpSpPr>
      <p:sp>
        <p:nvSpPr>
          <p:cNvPr id="17" name="Date Placeholder 4">
            <a:extLst>
              <a:ext uri="{FF2B5EF4-FFF2-40B4-BE49-F238E27FC236}">
                <a16:creationId xmlns:a16="http://schemas.microsoft.com/office/drawing/2014/main" id="{FC1475E7-C14F-E446-8414-83DF64418F5B}"/>
              </a:ext>
            </a:extLst>
          </p:cNvPr>
          <p:cNvSpPr>
            <a:spLocks noGrp="1"/>
          </p:cNvSpPr>
          <p:nvPr>
            <p:ph type="dt" sz="half" idx="10"/>
          </p:nvPr>
        </p:nvSpPr>
        <p:spPr>
          <a:xfrm>
            <a:off x="5677989" y="6356350"/>
            <a:ext cx="2743200" cy="365125"/>
          </a:xfrm>
        </p:spPr>
        <p:txBody>
          <a:bodyPr/>
          <a:lstStyle/>
          <a:p>
            <a:fld id="{2FCAF34E-9A6B-4D28-A7B9-972D816465A9}" type="datetimeFigureOut">
              <a:rPr lang="en-US" smtClean="0"/>
              <a:t>11/9/2020</a:t>
            </a:fld>
            <a:endParaRPr lang="en-US" dirty="0"/>
          </a:p>
        </p:txBody>
      </p:sp>
      <p:sp>
        <p:nvSpPr>
          <p:cNvPr id="20" name="Slide Number Placeholder 4">
            <a:extLst>
              <a:ext uri="{FF2B5EF4-FFF2-40B4-BE49-F238E27FC236}">
                <a16:creationId xmlns:a16="http://schemas.microsoft.com/office/drawing/2014/main" id="{765ABCE9-2F11-F34E-B0DB-AA9F09637B5A}"/>
              </a:ext>
            </a:extLst>
          </p:cNvPr>
          <p:cNvSpPr>
            <a:spLocks noGrp="1"/>
          </p:cNvSpPr>
          <p:nvPr>
            <p:ph type="sldNum" sz="quarter" idx="12"/>
          </p:nvPr>
        </p:nvSpPr>
        <p:spPr>
          <a:xfrm>
            <a:off x="8610600" y="6356350"/>
            <a:ext cx="2743200" cy="365125"/>
          </a:xfrm>
        </p:spPr>
        <p:txBody>
          <a:bodyPr/>
          <a:lstStyle/>
          <a:p>
            <a:fld id="{B65AB6C3-3666-4A99-912F-5AB9870711E1}" type="slidenum">
              <a:rPr lang="en-US" smtClean="0"/>
              <a:t>‹#›</a:t>
            </a:fld>
            <a:endParaRPr lang="en-US" dirty="0"/>
          </a:p>
        </p:txBody>
      </p:sp>
      <p:sp>
        <p:nvSpPr>
          <p:cNvPr id="21" name="Picture Placeholder 2">
            <a:extLst>
              <a:ext uri="{FF2B5EF4-FFF2-40B4-BE49-F238E27FC236}">
                <a16:creationId xmlns:a16="http://schemas.microsoft.com/office/drawing/2014/main" id="{836FE405-E176-BB45-9B4B-1F865C9F76E4}"/>
              </a:ext>
            </a:extLst>
          </p:cNvPr>
          <p:cNvSpPr>
            <a:spLocks noGrp="1"/>
          </p:cNvSpPr>
          <p:nvPr>
            <p:ph type="pic" idx="1"/>
          </p:nvPr>
        </p:nvSpPr>
        <p:spPr>
          <a:xfrm>
            <a:off x="180974" y="3807935"/>
            <a:ext cx="2753145" cy="2821465"/>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2" name="Picture Placeholder 2">
            <a:extLst>
              <a:ext uri="{FF2B5EF4-FFF2-40B4-BE49-F238E27FC236}">
                <a16:creationId xmlns:a16="http://schemas.microsoft.com/office/drawing/2014/main" id="{96633653-4F6F-5241-9C3E-088CD2932487}"/>
              </a:ext>
            </a:extLst>
          </p:cNvPr>
          <p:cNvSpPr>
            <a:spLocks noGrp="1"/>
          </p:cNvSpPr>
          <p:nvPr>
            <p:ph type="pic" idx="13"/>
          </p:nvPr>
        </p:nvSpPr>
        <p:spPr>
          <a:xfrm>
            <a:off x="2935430" y="3814573"/>
            <a:ext cx="2377469" cy="2814828"/>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3" name="Picture Placeholder 2">
            <a:extLst>
              <a:ext uri="{FF2B5EF4-FFF2-40B4-BE49-F238E27FC236}">
                <a16:creationId xmlns:a16="http://schemas.microsoft.com/office/drawing/2014/main" id="{07E68BAB-DEDD-C848-9DE4-0062DD19E028}"/>
              </a:ext>
            </a:extLst>
          </p:cNvPr>
          <p:cNvSpPr>
            <a:spLocks noGrp="1"/>
          </p:cNvSpPr>
          <p:nvPr>
            <p:ph type="pic" idx="14"/>
          </p:nvPr>
        </p:nvSpPr>
        <p:spPr>
          <a:xfrm>
            <a:off x="180974" y="228600"/>
            <a:ext cx="5131925" cy="3574795"/>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4" name="Text Placeholder 2">
            <a:extLst>
              <a:ext uri="{FF2B5EF4-FFF2-40B4-BE49-F238E27FC236}">
                <a16:creationId xmlns:a16="http://schemas.microsoft.com/office/drawing/2014/main" id="{BAC95668-9F03-824A-9DD6-E490F6522A84}"/>
              </a:ext>
            </a:extLst>
          </p:cNvPr>
          <p:cNvSpPr>
            <a:spLocks noGrp="1"/>
          </p:cNvSpPr>
          <p:nvPr>
            <p:ph idx="16"/>
          </p:nvPr>
        </p:nvSpPr>
        <p:spPr>
          <a:xfrm>
            <a:off x="5677988"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1">
            <a:extLst>
              <a:ext uri="{FF2B5EF4-FFF2-40B4-BE49-F238E27FC236}">
                <a16:creationId xmlns:a16="http://schemas.microsoft.com/office/drawing/2014/main" id="{81FD3FA0-56F1-A142-9AD7-B40B89BCC5D4}"/>
              </a:ext>
            </a:extLst>
          </p:cNvPr>
          <p:cNvSpPr>
            <a:spLocks noGrp="1"/>
          </p:cNvSpPr>
          <p:nvPr>
            <p:ph type="title"/>
          </p:nvPr>
        </p:nvSpPr>
        <p:spPr>
          <a:xfrm>
            <a:off x="5677988"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10" name="Rectangle 9">
            <a:extLst>
              <a:ext uri="{FF2B5EF4-FFF2-40B4-BE49-F238E27FC236}">
                <a16:creationId xmlns:a16="http://schemas.microsoft.com/office/drawing/2014/main" id="{9283562B-E6B3-4F45-B377-5EB770C60F95}"/>
              </a:ext>
            </a:extLst>
          </p:cNvPr>
          <p:cNvSpPr/>
          <p:nvPr userDrawn="1"/>
        </p:nvSpPr>
        <p:spPr>
          <a:xfrm>
            <a:off x="6654800" y="6176962"/>
            <a:ext cx="5212080" cy="544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85046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PictureRight with Tex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9481103" y="3265362"/>
            <a:ext cx="2520397" cy="3435792"/>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3" name="Picture Placeholder 2">
            <a:extLst>
              <a:ext uri="{FF2B5EF4-FFF2-40B4-BE49-F238E27FC236}">
                <a16:creationId xmlns:a16="http://schemas.microsoft.com/office/drawing/2014/main" id="{3DAC27D6-E9D0-064A-9A19-6303A81CED53}"/>
              </a:ext>
            </a:extLst>
          </p:cNvPr>
          <p:cNvSpPr>
            <a:spLocks noGrp="1"/>
          </p:cNvSpPr>
          <p:nvPr>
            <p:ph type="pic" idx="13"/>
          </p:nvPr>
        </p:nvSpPr>
        <p:spPr>
          <a:xfrm>
            <a:off x="6875876" y="3265361"/>
            <a:ext cx="2592690" cy="3435793"/>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4" name="Picture Placeholder 2">
            <a:extLst>
              <a:ext uri="{FF2B5EF4-FFF2-40B4-BE49-F238E27FC236}">
                <a16:creationId xmlns:a16="http://schemas.microsoft.com/office/drawing/2014/main" id="{B35CAD8E-52A8-3B41-B832-F31E95F81F63}"/>
              </a:ext>
            </a:extLst>
          </p:cNvPr>
          <p:cNvSpPr>
            <a:spLocks noGrp="1"/>
          </p:cNvSpPr>
          <p:nvPr>
            <p:ph type="pic" idx="14"/>
          </p:nvPr>
        </p:nvSpPr>
        <p:spPr>
          <a:xfrm>
            <a:off x="6875876" y="198754"/>
            <a:ext cx="2592690" cy="3066606"/>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2FCAF34E-9A6B-4D28-A7B9-972D816465A9}" type="datetimeFigureOut">
              <a:rPr lang="en-US" smtClean="0"/>
              <a:t>11/9/2020</a:t>
            </a:fld>
            <a:endParaRPr lang="en-US" dirty="0"/>
          </a:p>
        </p:txBody>
      </p:sp>
      <p:sp>
        <p:nvSpPr>
          <p:cNvPr id="7" name="Slide Number Placeholder 6"/>
          <p:cNvSpPr>
            <a:spLocks noGrp="1"/>
          </p:cNvSpPr>
          <p:nvPr>
            <p:ph type="sldNum" sz="quarter" idx="12"/>
          </p:nvPr>
        </p:nvSpPr>
        <p:spPr>
          <a:xfrm>
            <a:off x="3770811" y="6356350"/>
            <a:ext cx="2743200" cy="365125"/>
          </a:xfrm>
        </p:spPr>
        <p:txBody>
          <a:bodyPr/>
          <a:lstStyle/>
          <a:p>
            <a:fld id="{B65AB6C3-3666-4A99-912F-5AB9870711E1}" type="slidenum">
              <a:rPr lang="en-US" smtClean="0"/>
              <a:t>‹#›</a:t>
            </a:fld>
            <a:endParaRPr lang="en-US" dirty="0"/>
          </a:p>
        </p:txBody>
      </p:sp>
      <p:sp>
        <p:nvSpPr>
          <p:cNvPr id="26" name="Picture Placeholder 2">
            <a:extLst>
              <a:ext uri="{FF2B5EF4-FFF2-40B4-BE49-F238E27FC236}">
                <a16:creationId xmlns:a16="http://schemas.microsoft.com/office/drawing/2014/main" id="{8FA893B7-81D2-9A4B-B847-562AF6A61997}"/>
              </a:ext>
            </a:extLst>
          </p:cNvPr>
          <p:cNvSpPr>
            <a:spLocks noGrp="1"/>
          </p:cNvSpPr>
          <p:nvPr>
            <p:ph type="pic" idx="16"/>
          </p:nvPr>
        </p:nvSpPr>
        <p:spPr>
          <a:xfrm>
            <a:off x="9480603" y="198753"/>
            <a:ext cx="2520897" cy="3066607"/>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7" name="Text Placeholder 2">
            <a:extLst>
              <a:ext uri="{FF2B5EF4-FFF2-40B4-BE49-F238E27FC236}">
                <a16:creationId xmlns:a16="http://schemas.microsoft.com/office/drawing/2014/main" id="{4B63FE48-61DA-6245-8958-8284086BB561}"/>
              </a:ext>
            </a:extLst>
          </p:cNvPr>
          <p:cNvSpPr>
            <a:spLocks noGrp="1"/>
          </p:cNvSpPr>
          <p:nvPr>
            <p:ph idx="15"/>
          </p:nvPr>
        </p:nvSpPr>
        <p:spPr>
          <a:xfrm>
            <a:off x="838200"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Title Placeholder 1">
            <a:extLst>
              <a:ext uri="{FF2B5EF4-FFF2-40B4-BE49-F238E27FC236}">
                <a16:creationId xmlns:a16="http://schemas.microsoft.com/office/drawing/2014/main" id="{6472E66B-5FF6-7F47-995B-C928AB6A1CA0}"/>
              </a:ext>
            </a:extLst>
          </p:cNvPr>
          <p:cNvSpPr>
            <a:spLocks noGrp="1"/>
          </p:cNvSpPr>
          <p:nvPr>
            <p:ph type="title"/>
          </p:nvPr>
        </p:nvSpPr>
        <p:spPr>
          <a:xfrm>
            <a:off x="838200"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Tree>
    <p:extLst>
      <p:ext uri="{BB962C8B-B14F-4D97-AF65-F5344CB8AC3E}">
        <p14:creationId xmlns:p14="http://schemas.microsoft.com/office/powerpoint/2010/main" val="4249527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735495"/>
            <a:ext cx="10515600" cy="1090129"/>
          </a:xfrm>
        </p:spPr>
        <p:txBody>
          <a:bodyPr anchor="t" anchorCtr="0"/>
          <a:lstStyle/>
          <a:p>
            <a:r>
              <a:rPr lang="en-US"/>
              <a:t>Click to edit Master title style</a:t>
            </a:r>
            <a:endParaRPr lang="en-US" dirty="0"/>
          </a:p>
        </p:txBody>
      </p:sp>
      <p:sp>
        <p:nvSpPr>
          <p:cNvPr id="3" name="Content Placeholder 2"/>
          <p:cNvSpPr>
            <a:spLocks noGrp="1"/>
          </p:cNvSpPr>
          <p:nvPr>
            <p:ph idx="1"/>
          </p:nvPr>
        </p:nvSpPr>
        <p:spPr/>
        <p:txBody>
          <a:bodyPr/>
          <a:lstStyle>
            <a:lvl1pPr>
              <a:defRPr sz="2600" baseline="0"/>
            </a:lvl1pPr>
            <a:lvl2pPr>
              <a:defRPr sz="2200" baseline="0"/>
            </a:lvl2pPr>
            <a:lvl3pPr>
              <a:defRPr sz="1800" baseline="0"/>
            </a:lvl3pPr>
            <a:lvl4pPr>
              <a:defRPr sz="1600" baseline="0"/>
            </a:lvl4pPr>
            <a:lvl5pPr>
              <a:defRPr sz="16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CAF34E-9A6B-4D28-A7B9-972D816465A9}" type="datetimeFigureOut">
              <a:rPr lang="en-US" smtClean="0"/>
              <a:t>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5AB6C3-3666-4A99-912F-5AB9870711E1}" type="slidenum">
              <a:rPr lang="en-US" smtClean="0"/>
              <a:t>‹#›</a:t>
            </a:fld>
            <a:endParaRPr lang="en-US" dirty="0"/>
          </a:p>
        </p:txBody>
      </p:sp>
    </p:spTree>
    <p:extLst>
      <p:ext uri="{BB962C8B-B14F-4D97-AF65-F5344CB8AC3E}">
        <p14:creationId xmlns:p14="http://schemas.microsoft.com/office/powerpoint/2010/main" val="732094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A3E05A-6A19-714F-848E-32E7E202EA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117" y="-25378"/>
            <a:ext cx="12282233" cy="6908756"/>
          </a:xfrm>
          <a:prstGeom prst="rect">
            <a:avLst/>
          </a:prstGeom>
        </p:spPr>
      </p:pic>
      <p:sp>
        <p:nvSpPr>
          <p:cNvPr id="2" name="Title 1"/>
          <p:cNvSpPr>
            <a:spLocks noGrp="1"/>
          </p:cNvSpPr>
          <p:nvPr>
            <p:ph type="title"/>
          </p:nvPr>
        </p:nvSpPr>
        <p:spPr>
          <a:xfrm>
            <a:off x="831850" y="1396412"/>
            <a:ext cx="10515600" cy="2852737"/>
          </a:xfrm>
        </p:spPr>
        <p:txBody>
          <a:bodyPr anchor="b">
            <a:normAutofit/>
          </a:bodyPr>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831849" y="4249149"/>
            <a:ext cx="10515600" cy="1500187"/>
          </a:xfrm>
        </p:spPr>
        <p:txBody>
          <a:bodyPr>
            <a:normAutofit/>
          </a:bodyPr>
          <a:lstStyle>
            <a:lvl1pPr marL="0" indent="0">
              <a:buNone/>
              <a:defRPr sz="28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CAF34E-9A6B-4D28-A7B9-972D816465A9}" type="datetimeFigureOut">
              <a:rPr lang="en-US" smtClean="0"/>
              <a:t>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5AB6C3-3666-4A99-912F-5AB9870711E1}" type="slidenum">
              <a:rPr lang="en-US" smtClean="0"/>
              <a:t>‹#›</a:t>
            </a:fld>
            <a:endParaRPr lang="en-US" dirty="0"/>
          </a:p>
        </p:txBody>
      </p:sp>
      <p:pic>
        <p:nvPicPr>
          <p:cNvPr id="9" name="Picture 8">
            <a:extLst>
              <a:ext uri="{FF2B5EF4-FFF2-40B4-BE49-F238E27FC236}">
                <a16:creationId xmlns:a16="http://schemas.microsoft.com/office/drawing/2014/main" id="{8ADE3D99-5CE4-0341-9321-75C5EAD1F19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46240" y="5973064"/>
            <a:ext cx="5445760" cy="884936"/>
          </a:xfrm>
          <a:prstGeom prst="rect">
            <a:avLst/>
          </a:prstGeom>
        </p:spPr>
      </p:pic>
    </p:spTree>
    <p:extLst>
      <p:ext uri="{BB962C8B-B14F-4D97-AF65-F5344CB8AC3E}">
        <p14:creationId xmlns:p14="http://schemas.microsoft.com/office/powerpoint/2010/main" val="2486278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A3E05A-6A19-714F-848E-32E7E202EA2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5117" y="-50756"/>
            <a:ext cx="12282232" cy="6908755"/>
          </a:xfrm>
          <a:prstGeom prst="rect">
            <a:avLst/>
          </a:prstGeom>
        </p:spPr>
      </p:pic>
      <p:sp>
        <p:nvSpPr>
          <p:cNvPr id="2" name="Title 1"/>
          <p:cNvSpPr>
            <a:spLocks noGrp="1"/>
          </p:cNvSpPr>
          <p:nvPr>
            <p:ph type="title"/>
          </p:nvPr>
        </p:nvSpPr>
        <p:spPr>
          <a:xfrm>
            <a:off x="831850" y="1396412"/>
            <a:ext cx="10515600" cy="2852737"/>
          </a:xfrm>
        </p:spPr>
        <p:txBody>
          <a:bodyPr anchor="b">
            <a:normAutofit/>
          </a:bodyPr>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831849" y="4249149"/>
            <a:ext cx="10515600" cy="1500187"/>
          </a:xfrm>
        </p:spPr>
        <p:txBody>
          <a:bodyPr>
            <a:normAutofit/>
          </a:bodyPr>
          <a:lstStyle>
            <a:lvl1pPr marL="0" indent="0">
              <a:buNone/>
              <a:defRPr sz="28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CAF34E-9A6B-4D28-A7B9-972D816465A9}" type="datetimeFigureOut">
              <a:rPr lang="en-US" smtClean="0"/>
              <a:t>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5AB6C3-3666-4A99-912F-5AB9870711E1}" type="slidenum">
              <a:rPr lang="en-US" smtClean="0"/>
              <a:t>‹#›</a:t>
            </a:fld>
            <a:endParaRPr lang="en-US" dirty="0"/>
          </a:p>
        </p:txBody>
      </p:sp>
    </p:spTree>
    <p:extLst>
      <p:ext uri="{BB962C8B-B14F-4D97-AF65-F5344CB8AC3E}">
        <p14:creationId xmlns:p14="http://schemas.microsoft.com/office/powerpoint/2010/main" val="3793031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CAF34E-9A6B-4D28-A7B9-972D816465A9}" type="datetimeFigureOut">
              <a:rPr lang="en-US" smtClean="0"/>
              <a:t>11/9/2020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5AB6C3-3666-4A99-912F-5AB9870711E1}" type="slidenum">
              <a:rPr lang="en-US" smtClean="0"/>
              <a:t>‹#›</a:t>
            </a:fld>
            <a:endParaRPr lang="en-US" dirty="0"/>
          </a:p>
        </p:txBody>
      </p:sp>
    </p:spTree>
    <p:extLst>
      <p:ext uri="{BB962C8B-B14F-4D97-AF65-F5344CB8AC3E}">
        <p14:creationId xmlns:p14="http://schemas.microsoft.com/office/powerpoint/2010/main" val="920493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CAF34E-9A6B-4D28-A7B9-972D816465A9}" type="datetimeFigureOut">
              <a:rPr lang="en-US" smtClean="0"/>
              <a:t>11/9/2020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5AB6C3-3666-4A99-912F-5AB9870711E1}" type="slidenum">
              <a:rPr lang="en-US" smtClean="0"/>
              <a:t>‹#›</a:t>
            </a:fld>
            <a:endParaRPr lang="en-US" dirty="0"/>
          </a:p>
        </p:txBody>
      </p:sp>
    </p:spTree>
    <p:extLst>
      <p:ext uri="{BB962C8B-B14F-4D97-AF65-F5344CB8AC3E}">
        <p14:creationId xmlns:p14="http://schemas.microsoft.com/office/powerpoint/2010/main" val="2195945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681037"/>
            <a:ext cx="10515600" cy="889855"/>
          </a:xfrm>
        </p:spPr>
        <p:txBody>
          <a:bodyPr anchor="t" anchorCtr="0"/>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CAF34E-9A6B-4D28-A7B9-972D816465A9}" type="datetimeFigureOut">
              <a:rPr lang="en-US" smtClean="0"/>
              <a:t>11/9/2020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5AB6C3-3666-4A99-912F-5AB9870711E1}" type="slidenum">
              <a:rPr lang="en-US" smtClean="0"/>
              <a:t>‹#›</a:t>
            </a:fld>
            <a:endParaRPr lang="en-US" dirty="0"/>
          </a:p>
        </p:txBody>
      </p:sp>
    </p:spTree>
    <p:extLst>
      <p:ext uri="{BB962C8B-B14F-4D97-AF65-F5344CB8AC3E}">
        <p14:creationId xmlns:p14="http://schemas.microsoft.com/office/powerpoint/2010/main" val="1679005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DBB1BB-D2E3-8E41-AA94-A70F0C76979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 y="0"/>
            <a:ext cx="12191992" cy="1598278"/>
          </a:xfrm>
          <a:prstGeom prst="rect">
            <a:avLst/>
          </a:prstGeom>
        </p:spPr>
      </p:pic>
      <p:sp>
        <p:nvSpPr>
          <p:cNvPr id="2" name="Title 1"/>
          <p:cNvSpPr>
            <a:spLocks noGrp="1"/>
          </p:cNvSpPr>
          <p:nvPr>
            <p:ph type="title"/>
          </p:nvPr>
        </p:nvSpPr>
        <p:spPr>
          <a:xfrm>
            <a:off x="684734" y="24597"/>
            <a:ext cx="10515600" cy="1325563"/>
          </a:xfrm>
          <a:noFill/>
        </p:spPr>
        <p:txBody>
          <a:bodyPr>
            <a:normAutofit/>
          </a:bodyPr>
          <a:lstStyle>
            <a:lvl1pPr>
              <a:defRPr sz="3500" baseline="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CAF34E-9A6B-4D28-A7B9-972D816465A9}" type="datetimeFigureOut">
              <a:rPr lang="en-US" smtClean="0"/>
              <a:t>11/9/2020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5AB6C3-3666-4A99-912F-5AB9870711E1}" type="slidenum">
              <a:rPr lang="en-US" smtClean="0"/>
              <a:t>‹#›</a:t>
            </a:fld>
            <a:endParaRPr lang="en-US" dirty="0"/>
          </a:p>
        </p:txBody>
      </p:sp>
      <p:sp>
        <p:nvSpPr>
          <p:cNvPr id="10" name="Text Placeholder 2">
            <a:extLst>
              <a:ext uri="{FF2B5EF4-FFF2-40B4-BE49-F238E27FC236}">
                <a16:creationId xmlns:a16="http://schemas.microsoft.com/office/drawing/2014/main" id="{9A24928A-1E60-514D-A9CC-960B78A9B436}"/>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53120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CAF34E-9A6B-4D28-A7B9-972D816465A9}" type="datetimeFigureOut">
              <a:rPr lang="en-US" smtClean="0"/>
              <a:t>11/9/2020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5AB6C3-3666-4A99-912F-5AB9870711E1}" type="slidenum">
              <a:rPr lang="en-US" smtClean="0"/>
              <a:t>‹#›</a:t>
            </a:fld>
            <a:endParaRPr lang="en-US" dirty="0"/>
          </a:p>
        </p:txBody>
      </p:sp>
      <p:pic>
        <p:nvPicPr>
          <p:cNvPr id="10" name="Picture 9">
            <a:extLst>
              <a:ext uri="{FF2B5EF4-FFF2-40B4-BE49-F238E27FC236}">
                <a16:creationId xmlns:a16="http://schemas.microsoft.com/office/drawing/2014/main" id="{A57A2CEA-F61C-F147-A2E1-B5BB7180032F}"/>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6746240" y="5973064"/>
            <a:ext cx="5445760" cy="884936"/>
          </a:xfrm>
          <a:prstGeom prst="rect">
            <a:avLst/>
          </a:prstGeom>
        </p:spPr>
      </p:pic>
    </p:spTree>
    <p:extLst>
      <p:ext uri="{BB962C8B-B14F-4D97-AF65-F5344CB8AC3E}">
        <p14:creationId xmlns:p14="http://schemas.microsoft.com/office/powerpoint/2010/main" val="930085637"/>
      </p:ext>
    </p:extLst>
  </p:cSld>
  <p:clrMap bg1="lt1" tx1="dk1" bg2="lt2" tx2="dk2" accent1="accent1" accent2="accent2" accent3="accent3" accent4="accent4" accent5="accent5" accent6="accent6" hlink="hlink" folHlink="folHlink"/>
  <p:sldLayoutIdLst>
    <p:sldLayoutId id="2147483674" r:id="rId1"/>
    <p:sldLayoutId id="2147483649" r:id="rId2"/>
    <p:sldLayoutId id="2147483650" r:id="rId3"/>
    <p:sldLayoutId id="2147483651" r:id="rId4"/>
    <p:sldLayoutId id="2147483679" r:id="rId5"/>
    <p:sldLayoutId id="2147483652" r:id="rId6"/>
    <p:sldLayoutId id="2147483653" r:id="rId7"/>
    <p:sldLayoutId id="2147483654" r:id="rId8"/>
    <p:sldLayoutId id="2147483676" r:id="rId9"/>
    <p:sldLayoutId id="2147483675" r:id="rId10"/>
    <p:sldLayoutId id="2147483677" r:id="rId11"/>
    <p:sldLayoutId id="2147483678" r:id="rId12"/>
    <p:sldLayoutId id="2147483655" r:id="rId13"/>
    <p:sldLayoutId id="2147483656" r:id="rId14"/>
    <p:sldLayoutId id="2147483669" r:id="rId15"/>
    <p:sldLayoutId id="2147483670" r:id="rId16"/>
    <p:sldLayoutId id="2147483668" r:id="rId17"/>
    <p:sldLayoutId id="2147483671" r:id="rId18"/>
    <p:sldLayoutId id="2147483657" r:id="rId19"/>
    <p:sldLayoutId id="2147483663" r:id="rId20"/>
    <p:sldLayoutId id="2147483664" r:id="rId21"/>
    <p:sldLayoutId id="2147483665" r:id="rId22"/>
    <p:sldLayoutId id="2147483666" r:id="rId23"/>
  </p:sldLayoutIdLst>
  <p:txStyles>
    <p:titleStyle>
      <a:lvl1pPr algn="l" defTabSz="914400" rtl="0" eaLnBrk="1" latinLnBrk="0" hangingPunct="1">
        <a:lnSpc>
          <a:spcPct val="90000"/>
        </a:lnSpc>
        <a:spcBef>
          <a:spcPct val="0"/>
        </a:spcBef>
        <a:buNone/>
        <a:defRPr sz="3700" b="1" i="0" kern="1200" baseline="0">
          <a:solidFill>
            <a:srgbClr val="005A9E"/>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slideLayout" Target="../slideLayouts/slideLayout3.xml"/><Relationship Id="rId7" Type="http://schemas.openxmlformats.org/officeDocument/2006/relationships/image" Target="../media/image19.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3.xml"/><Relationship Id="rId5" Type="http://schemas.openxmlformats.org/officeDocument/2006/relationships/image" Target="../media/image10.jpe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10.jpeg"/></Relationships>
</file>

<file path=ppt/slides/_rels/slide16.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1.jpg"/><Relationship Id="rId5" Type="http://schemas.openxmlformats.org/officeDocument/2006/relationships/image" Target="../media/image30.png"/><Relationship Id="rId4" Type="http://schemas.openxmlformats.org/officeDocument/2006/relationships/image" Target="../media/image29.jpg"/><Relationship Id="rId9"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0.jpeg"/><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mgcoord.ucanr.edu/"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hyperlink" Target="mailto:eddelk@ucanr.edu"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32225" y="1315901"/>
            <a:ext cx="8959960" cy="1470025"/>
          </a:xfrm>
        </p:spPr>
        <p:txBody>
          <a:bodyPr rtlCol="0">
            <a:normAutofit/>
          </a:bodyPr>
          <a:lstStyle/>
          <a:p>
            <a:pPr>
              <a:defRPr/>
            </a:pPr>
            <a:r>
              <a:rPr lang="en-US" sz="5000" dirty="0">
                <a:cs typeface="+mj-cs"/>
              </a:rPr>
              <a:t>Project Prioritization Rubric </a:t>
            </a:r>
            <a:r>
              <a:rPr lang="en-US" sz="5000" dirty="0" smtClean="0">
                <a:cs typeface="+mj-cs"/>
              </a:rPr>
              <a:t>Practice</a:t>
            </a:r>
            <a:endParaRPr lang="en-US" sz="5000" dirty="0">
              <a:ea typeface="+mj-ea"/>
              <a:cs typeface="+mj-cs"/>
            </a:endParaRPr>
          </a:p>
        </p:txBody>
      </p:sp>
      <p:sp>
        <p:nvSpPr>
          <p:cNvPr id="3" name="Subtitle 2"/>
          <p:cNvSpPr>
            <a:spLocks noGrp="1"/>
          </p:cNvSpPr>
          <p:nvPr>
            <p:ph type="subTitle" idx="1"/>
          </p:nvPr>
        </p:nvSpPr>
        <p:spPr>
          <a:xfrm>
            <a:off x="2125980" y="3105468"/>
            <a:ext cx="8172450" cy="2038350"/>
          </a:xfrm>
        </p:spPr>
        <p:txBody>
          <a:bodyPr>
            <a:normAutofit fontScale="70000" lnSpcReduction="20000"/>
          </a:bodyPr>
          <a:lstStyle/>
          <a:p>
            <a:pPr>
              <a:defRPr/>
            </a:pPr>
            <a:r>
              <a:rPr lang="en-US" sz="2700" b="1" dirty="0" smtClean="0">
                <a:solidFill>
                  <a:schemeClr val="tx1"/>
                </a:solidFill>
              </a:rPr>
              <a:t>Wed. Nov. 4</a:t>
            </a:r>
            <a:r>
              <a:rPr lang="en-US" sz="2700" b="1" baseline="30000" dirty="0" smtClean="0">
                <a:solidFill>
                  <a:schemeClr val="tx1"/>
                </a:solidFill>
              </a:rPr>
              <a:t>th</a:t>
            </a:r>
            <a:r>
              <a:rPr lang="en-US" sz="2700" b="1" dirty="0" smtClean="0">
                <a:solidFill>
                  <a:schemeClr val="tx1"/>
                </a:solidFill>
              </a:rPr>
              <a:t> 2020 – 1:00 PM-2:00 PM</a:t>
            </a:r>
          </a:p>
          <a:p>
            <a:pPr>
              <a:defRPr/>
            </a:pPr>
            <a:endParaRPr lang="en-US" sz="2400" dirty="0">
              <a:solidFill>
                <a:schemeClr val="tx1"/>
              </a:solidFill>
            </a:endParaRPr>
          </a:p>
          <a:p>
            <a:pPr>
              <a:lnSpc>
                <a:spcPct val="120000"/>
              </a:lnSpc>
              <a:spcBef>
                <a:spcPts val="0"/>
              </a:spcBef>
            </a:pPr>
            <a:r>
              <a:rPr lang="en-US" sz="2400" dirty="0">
                <a:solidFill>
                  <a:schemeClr val="tx1"/>
                </a:solidFill>
              </a:rPr>
              <a:t>Welcome! This </a:t>
            </a:r>
            <a:r>
              <a:rPr lang="en-US" sz="2400" dirty="0" smtClean="0">
                <a:solidFill>
                  <a:schemeClr val="tx1"/>
                </a:solidFill>
              </a:rPr>
              <a:t>beginning of this meeting will be recorded and posted to the UC Master Gardener Program Coordinator website. All materials will be shared via the Coordinator website and Collaborative Tools</a:t>
            </a:r>
            <a:endParaRPr lang="en-US" sz="2400" dirty="0">
              <a:solidFill>
                <a:schemeClr val="tx1"/>
              </a:solidFill>
            </a:endParaRPr>
          </a:p>
          <a:p>
            <a:pPr>
              <a:defRPr/>
            </a:pPr>
            <a:endParaRPr lang="en-US" sz="2400" dirty="0">
              <a:solidFill>
                <a:schemeClr val="tx1"/>
              </a:solidFill>
            </a:endParaRPr>
          </a:p>
          <a:p>
            <a:pPr>
              <a:defRPr/>
            </a:pPr>
            <a:r>
              <a:rPr lang="en-US" sz="2400" dirty="0">
                <a:solidFill>
                  <a:schemeClr val="tx1"/>
                </a:solidFill>
              </a:rPr>
              <a:t>We will begin exactly at </a:t>
            </a:r>
            <a:r>
              <a:rPr lang="en-US" sz="2400" dirty="0" smtClean="0">
                <a:solidFill>
                  <a:schemeClr val="tx1"/>
                </a:solidFill>
              </a:rPr>
              <a:t>1:00 PM.</a:t>
            </a:r>
            <a:endParaRPr lang="en-US" sz="2400" dirty="0">
              <a:solidFill>
                <a:schemeClr val="tx1"/>
              </a:solidFill>
            </a:endParaRPr>
          </a:p>
          <a:p>
            <a:pPr>
              <a:defRPr/>
            </a:pPr>
            <a:endParaRPr lang="en-US" dirty="0">
              <a:solidFill>
                <a:schemeClr val="tx1"/>
              </a:solidFill>
            </a:endParaRPr>
          </a:p>
          <a:p>
            <a:pPr>
              <a:defRPr/>
            </a:pPr>
            <a:endParaRPr lang="en-US" dirty="0" smtClean="0">
              <a:solidFill>
                <a:schemeClr val="tx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6537" y="5302839"/>
            <a:ext cx="1639062" cy="649224"/>
          </a:xfrm>
          <a:prstGeom prst="rect">
            <a:avLst/>
          </a:prstGeom>
        </p:spPr>
      </p:pic>
    </p:spTree>
    <p:extLst>
      <p:ext uri="{BB962C8B-B14F-4D97-AF65-F5344CB8AC3E}">
        <p14:creationId xmlns:p14="http://schemas.microsoft.com/office/powerpoint/2010/main" val="34426882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604735"/>
            <a:ext cx="7772400" cy="1470025"/>
          </a:xfrm>
        </p:spPr>
        <p:txBody>
          <a:bodyPr rtlCol="0">
            <a:normAutofit/>
          </a:bodyPr>
          <a:lstStyle/>
          <a:p>
            <a:pPr>
              <a:defRPr/>
            </a:pPr>
            <a:r>
              <a:rPr lang="en-US" sz="4500" dirty="0" smtClean="0">
                <a:cs typeface="+mj-cs"/>
              </a:rPr>
              <a:t>Project Prioritization Rubric</a:t>
            </a:r>
            <a:endParaRPr lang="en-US" sz="4500" dirty="0">
              <a:cs typeface="+mj-cs"/>
            </a:endParaRPr>
          </a:p>
        </p:txBody>
      </p:sp>
      <p:sp>
        <p:nvSpPr>
          <p:cNvPr id="3" name="Subtitle 2"/>
          <p:cNvSpPr>
            <a:spLocks noGrp="1"/>
          </p:cNvSpPr>
          <p:nvPr>
            <p:ph type="subTitle" idx="1"/>
          </p:nvPr>
        </p:nvSpPr>
        <p:spPr>
          <a:xfrm>
            <a:off x="2209800" y="3590210"/>
            <a:ext cx="8172450" cy="2038350"/>
          </a:xfrm>
        </p:spPr>
        <p:txBody>
          <a:bodyPr>
            <a:normAutofit/>
          </a:bodyPr>
          <a:lstStyle/>
          <a:p>
            <a:pPr>
              <a:defRPr/>
            </a:pPr>
            <a:r>
              <a:rPr lang="en-US" sz="2700" b="1" dirty="0" smtClean="0">
                <a:solidFill>
                  <a:schemeClr val="tx1"/>
                </a:solidFill>
              </a:rPr>
              <a:t>Marisa Coyne, </a:t>
            </a:r>
            <a:r>
              <a:rPr lang="en-US" sz="2700" i="1" dirty="0" smtClean="0">
                <a:solidFill>
                  <a:schemeClr val="tx1"/>
                </a:solidFill>
              </a:rPr>
              <a:t>Volunteer Engagement Coordinator – UC Master Gardener Program</a:t>
            </a:r>
          </a:p>
          <a:p>
            <a:pPr>
              <a:defRPr/>
            </a:pPr>
            <a:endParaRPr lang="en-US" sz="2400" dirty="0">
              <a:solidFill>
                <a:schemeClr val="tx1"/>
              </a:solidFill>
            </a:endParaRPr>
          </a:p>
          <a:p>
            <a:pPr>
              <a:defRPr/>
            </a:pPr>
            <a:endParaRPr lang="en-US" dirty="0">
              <a:solidFill>
                <a:schemeClr val="tx1"/>
              </a:solidFill>
            </a:endParaRPr>
          </a:p>
          <a:p>
            <a:pPr>
              <a:defRPr/>
            </a:pPr>
            <a:endParaRPr lang="en-US" dirty="0" smtClean="0">
              <a:solidFill>
                <a:schemeClr val="tx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6537" y="5302839"/>
            <a:ext cx="1639062" cy="649224"/>
          </a:xfrm>
          <a:prstGeom prst="rect">
            <a:avLst/>
          </a:prstGeom>
        </p:spPr>
      </p:pic>
    </p:spTree>
    <p:extLst>
      <p:ext uri="{BB962C8B-B14F-4D97-AF65-F5344CB8AC3E}">
        <p14:creationId xmlns:p14="http://schemas.microsoft.com/office/powerpoint/2010/main" val="18487403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7738" y="746125"/>
            <a:ext cx="11244262" cy="1090129"/>
          </a:xfrm>
        </p:spPr>
        <p:txBody>
          <a:bodyPr>
            <a:noAutofit/>
          </a:bodyPr>
          <a:lstStyle/>
          <a:p>
            <a:r>
              <a:rPr lang="en-US" sz="4000" dirty="0" smtClean="0">
                <a:latin typeface="Myriad Pro" panose="020B0503030403020204" pitchFamily="34" charset="0"/>
              </a:rPr>
              <a:t>Current DRAFT</a:t>
            </a:r>
            <a:endParaRPr lang="en-US" sz="4000" dirty="0">
              <a:latin typeface="Myriad Pro" panose="020B050303040302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8495" y="6100194"/>
            <a:ext cx="1639062" cy="649224"/>
          </a:xfrm>
          <a:prstGeom prst="rect">
            <a:avLst/>
          </a:prstGeom>
        </p:spPr>
      </p:pic>
      <p:pic>
        <p:nvPicPr>
          <p:cNvPr id="3" name="Picture 2"/>
          <p:cNvPicPr>
            <a:picLocks noChangeAspect="1"/>
          </p:cNvPicPr>
          <p:nvPr/>
        </p:nvPicPr>
        <p:blipFill>
          <a:blip r:embed="rId4"/>
          <a:stretch>
            <a:fillRect/>
          </a:stretch>
        </p:blipFill>
        <p:spPr>
          <a:xfrm>
            <a:off x="1913233" y="1534077"/>
            <a:ext cx="8010524" cy="435743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2428022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7738" y="746125"/>
            <a:ext cx="11244262" cy="1090129"/>
          </a:xfrm>
        </p:spPr>
        <p:txBody>
          <a:bodyPr>
            <a:noAutofit/>
          </a:bodyPr>
          <a:lstStyle/>
          <a:p>
            <a:r>
              <a:rPr lang="en-US" sz="4000" dirty="0" smtClean="0">
                <a:latin typeface="Myriad Pro" panose="020B0503030403020204" pitchFamily="34" charset="0"/>
              </a:rPr>
              <a:t>Mission Statement</a:t>
            </a:r>
            <a:endParaRPr lang="en-US" sz="4000" dirty="0">
              <a:latin typeface="Myriad Pro" panose="020B0503030403020204" pitchFamily="34" charset="0"/>
            </a:endParaRPr>
          </a:p>
        </p:txBody>
      </p:sp>
      <p:sp>
        <p:nvSpPr>
          <p:cNvPr id="3" name="Content Placeholder 2"/>
          <p:cNvSpPr>
            <a:spLocks noGrp="1"/>
          </p:cNvSpPr>
          <p:nvPr>
            <p:ph idx="1"/>
          </p:nvPr>
        </p:nvSpPr>
        <p:spPr>
          <a:xfrm>
            <a:off x="947738" y="1781001"/>
            <a:ext cx="10293627" cy="2207109"/>
          </a:xfrm>
        </p:spPr>
        <p:txBody>
          <a:bodyPr>
            <a:normAutofit/>
          </a:bodyPr>
          <a:lstStyle/>
          <a:p>
            <a:pPr algn="ctr">
              <a:spcBef>
                <a:spcPct val="0"/>
              </a:spcBef>
              <a:buNone/>
            </a:pPr>
            <a:r>
              <a:rPr lang="en-US" altLang="en-US" sz="2400" dirty="0">
                <a:latin typeface="Minion Pro" panose="02040503050201020203" pitchFamily="18" charset="0"/>
              </a:rPr>
              <a:t>“To extend research based knowledge and information on home horticulture, pest management, and sustainable landscape practices to the residents of California and be guided by our core values and strategic initiatives.”</a:t>
            </a:r>
          </a:p>
          <a:p>
            <a:pPr marL="457200" lvl="1" indent="0" algn="ctr">
              <a:buNone/>
            </a:pPr>
            <a:endParaRPr lang="en-US" sz="2400" dirty="0" smtClean="0">
              <a:latin typeface="Minion Pro" panose="02040503050201020203" pitchFamily="18" charset="0"/>
            </a:endParaRPr>
          </a:p>
          <a:p>
            <a:pPr lvl="1" algn="ctr"/>
            <a:endParaRPr lang="en-US" sz="2400" dirty="0" smtClean="0">
              <a:latin typeface="Minion Pro" panose="02040503050201020203" pitchFamily="18" charset="0"/>
            </a:endParaRPr>
          </a:p>
          <a:p>
            <a:pPr algn="ctr"/>
            <a:endParaRPr lang="en-US" sz="2400" dirty="0" smtClean="0">
              <a:latin typeface="Minion Pro" panose="02040503050201020203" pitchFamily="18" charset="0"/>
            </a:endParaRPr>
          </a:p>
          <a:p>
            <a:pPr algn="ctr"/>
            <a:endParaRPr lang="en-US" sz="2400" dirty="0" smtClean="0">
              <a:latin typeface="Minion Pro" panose="02040503050201020203" pitchFamily="18" charset="0"/>
            </a:endParaRPr>
          </a:p>
          <a:p>
            <a:pPr lvl="1" algn="ctr"/>
            <a:endParaRPr lang="en-US" sz="2000" dirty="0">
              <a:latin typeface="Minion Pro" panose="02040503050201020203" pitchFamily="18" charset="0"/>
            </a:endParaRPr>
          </a:p>
        </p:txBody>
      </p:sp>
      <p:grpSp>
        <p:nvGrpSpPr>
          <p:cNvPr id="4" name="Group 1"/>
          <p:cNvGrpSpPr>
            <a:grpSpLocks/>
          </p:cNvGrpSpPr>
          <p:nvPr>
            <p:custDataLst>
              <p:tags r:id="rId1"/>
            </p:custDataLst>
          </p:nvPr>
        </p:nvGrpSpPr>
        <p:grpSpPr bwMode="auto">
          <a:xfrm>
            <a:off x="1914663" y="3246438"/>
            <a:ext cx="8359775" cy="2790825"/>
            <a:chOff x="457200" y="3089275"/>
            <a:chExt cx="8359542" cy="2791599"/>
          </a:xfrm>
        </p:grpSpPr>
        <p:pic>
          <p:nvPicPr>
            <p:cNvPr id="5"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3095625"/>
              <a:ext cx="2514600" cy="248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314700" y="3089275"/>
              <a:ext cx="2514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57200" y="3089275"/>
              <a:ext cx="2514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6"/>
            <p:cNvSpPr txBox="1">
              <a:spLocks noChangeArrowheads="1"/>
            </p:cNvSpPr>
            <p:nvPr>
              <p:custDataLst>
                <p:tags r:id="rId2"/>
              </p:custDataLst>
            </p:nvPr>
          </p:nvSpPr>
          <p:spPr bwMode="auto">
            <a:xfrm>
              <a:off x="6969006" y="5603875"/>
              <a:ext cx="18477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1200"/>
                <a:t>© University of California </a:t>
              </a:r>
            </a:p>
          </p:txBody>
        </p:sp>
      </p:grpSp>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18495" y="6100194"/>
            <a:ext cx="1639062" cy="649224"/>
          </a:xfrm>
          <a:prstGeom prst="rect">
            <a:avLst/>
          </a:prstGeom>
        </p:spPr>
      </p:pic>
    </p:spTree>
    <p:extLst>
      <p:ext uri="{BB962C8B-B14F-4D97-AF65-F5344CB8AC3E}">
        <p14:creationId xmlns:p14="http://schemas.microsoft.com/office/powerpoint/2010/main" val="17066283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7738" y="746125"/>
            <a:ext cx="11244262" cy="1090129"/>
          </a:xfrm>
        </p:spPr>
        <p:txBody>
          <a:bodyPr>
            <a:noAutofit/>
          </a:bodyPr>
          <a:lstStyle/>
          <a:p>
            <a:r>
              <a:rPr lang="en-US" sz="4000" dirty="0" smtClean="0">
                <a:latin typeface="Myriad Pro" panose="020B0503030403020204" pitchFamily="34" charset="0"/>
              </a:rPr>
              <a:t>Core Values</a:t>
            </a:r>
            <a:endParaRPr lang="en-US" sz="4000" dirty="0">
              <a:latin typeface="Myriad Pro" panose="020B0503030403020204" pitchFamily="34" charset="0"/>
            </a:endParaRPr>
          </a:p>
        </p:txBody>
      </p:sp>
      <p:sp>
        <p:nvSpPr>
          <p:cNvPr id="3" name="Content Placeholder 2"/>
          <p:cNvSpPr>
            <a:spLocks noGrp="1"/>
          </p:cNvSpPr>
          <p:nvPr>
            <p:ph idx="1"/>
          </p:nvPr>
        </p:nvSpPr>
        <p:spPr>
          <a:xfrm>
            <a:off x="947738" y="1781001"/>
            <a:ext cx="5367337" cy="3933999"/>
          </a:xfrm>
        </p:spPr>
        <p:txBody>
          <a:bodyPr>
            <a:noAutofit/>
          </a:bodyPr>
          <a:lstStyle/>
          <a:p>
            <a:pPr>
              <a:spcBef>
                <a:spcPct val="0"/>
              </a:spcBef>
            </a:pPr>
            <a:r>
              <a:rPr lang="en-US" altLang="en-US" sz="2400" b="1" dirty="0">
                <a:solidFill>
                  <a:srgbClr val="000000"/>
                </a:solidFill>
                <a:latin typeface="Minion Pro" panose="02040503050201020203" pitchFamily="18" charset="0"/>
              </a:rPr>
              <a:t>Utilize trained and certified </a:t>
            </a:r>
            <a:br>
              <a:rPr lang="en-US" altLang="en-US" sz="2400" b="1" dirty="0">
                <a:solidFill>
                  <a:srgbClr val="000000"/>
                </a:solidFill>
                <a:latin typeface="Minion Pro" panose="02040503050201020203" pitchFamily="18" charset="0"/>
              </a:rPr>
            </a:br>
            <a:r>
              <a:rPr lang="en-US" altLang="en-US" sz="2400" b="1" dirty="0">
                <a:solidFill>
                  <a:srgbClr val="000000"/>
                </a:solidFill>
                <a:latin typeface="Minion Pro" panose="02040503050201020203" pitchFamily="18" charset="0"/>
              </a:rPr>
              <a:t>volunteers at the county level </a:t>
            </a:r>
            <a:br>
              <a:rPr lang="en-US" altLang="en-US" sz="2400" b="1" dirty="0">
                <a:solidFill>
                  <a:srgbClr val="000000"/>
                </a:solidFill>
                <a:latin typeface="Minion Pro" panose="02040503050201020203" pitchFamily="18" charset="0"/>
              </a:rPr>
            </a:br>
            <a:endParaRPr lang="en-US" altLang="en-US" sz="2400" b="1" dirty="0">
              <a:solidFill>
                <a:srgbClr val="000000"/>
              </a:solidFill>
              <a:latin typeface="Minion Pro" panose="02040503050201020203" pitchFamily="18" charset="0"/>
            </a:endParaRPr>
          </a:p>
          <a:p>
            <a:pPr>
              <a:spcBef>
                <a:spcPct val="0"/>
              </a:spcBef>
            </a:pPr>
            <a:r>
              <a:rPr lang="en-US" altLang="en-US" sz="2400" dirty="0">
                <a:solidFill>
                  <a:srgbClr val="000000"/>
                </a:solidFill>
                <a:latin typeface="Minion Pro" panose="02040503050201020203" pitchFamily="18" charset="0"/>
              </a:rPr>
              <a:t>Conduct research-based </a:t>
            </a:r>
            <a:br>
              <a:rPr lang="en-US" altLang="en-US" sz="2400" dirty="0">
                <a:solidFill>
                  <a:srgbClr val="000000"/>
                </a:solidFill>
                <a:latin typeface="Minion Pro" panose="02040503050201020203" pitchFamily="18" charset="0"/>
              </a:rPr>
            </a:br>
            <a:r>
              <a:rPr lang="en-US" altLang="en-US" sz="2400" dirty="0">
                <a:solidFill>
                  <a:srgbClr val="000000"/>
                </a:solidFill>
                <a:latin typeface="Minion Pro" panose="02040503050201020203" pitchFamily="18" charset="0"/>
              </a:rPr>
              <a:t>educational programs that meet </a:t>
            </a:r>
            <a:br>
              <a:rPr lang="en-US" altLang="en-US" sz="2400" dirty="0">
                <a:solidFill>
                  <a:srgbClr val="000000"/>
                </a:solidFill>
                <a:latin typeface="Minion Pro" panose="02040503050201020203" pitchFamily="18" charset="0"/>
              </a:rPr>
            </a:br>
            <a:r>
              <a:rPr lang="en-US" altLang="en-US" sz="2400" dirty="0">
                <a:solidFill>
                  <a:srgbClr val="000000"/>
                </a:solidFill>
                <a:latin typeface="Minion Pro" panose="02040503050201020203" pitchFamily="18" charset="0"/>
              </a:rPr>
              <a:t>horticulture and pest management needs of </a:t>
            </a:r>
            <a:br>
              <a:rPr lang="en-US" altLang="en-US" sz="2400" dirty="0">
                <a:solidFill>
                  <a:srgbClr val="000000"/>
                </a:solidFill>
                <a:latin typeface="Minion Pro" panose="02040503050201020203" pitchFamily="18" charset="0"/>
              </a:rPr>
            </a:br>
            <a:r>
              <a:rPr lang="en-US" altLang="en-US" sz="2400" dirty="0">
                <a:solidFill>
                  <a:srgbClr val="000000"/>
                </a:solidFill>
                <a:latin typeface="Minion Pro" panose="02040503050201020203" pitchFamily="18" charset="0"/>
              </a:rPr>
              <a:t>non-commercial clientele</a:t>
            </a:r>
            <a:br>
              <a:rPr lang="en-US" altLang="en-US" sz="2400" dirty="0">
                <a:solidFill>
                  <a:srgbClr val="000000"/>
                </a:solidFill>
                <a:latin typeface="Minion Pro" panose="02040503050201020203" pitchFamily="18" charset="0"/>
              </a:rPr>
            </a:br>
            <a:endParaRPr lang="en-US" altLang="en-US" sz="2400" dirty="0">
              <a:solidFill>
                <a:srgbClr val="000000"/>
              </a:solidFill>
              <a:latin typeface="Minion Pro" panose="02040503050201020203" pitchFamily="18" charset="0"/>
            </a:endParaRPr>
          </a:p>
          <a:p>
            <a:pPr>
              <a:spcBef>
                <a:spcPct val="0"/>
              </a:spcBef>
            </a:pPr>
            <a:r>
              <a:rPr lang="en-US" altLang="en-US" sz="2400" dirty="0">
                <a:solidFill>
                  <a:srgbClr val="000000"/>
                </a:solidFill>
                <a:latin typeface="Minion Pro" panose="02040503050201020203" pitchFamily="18" charset="0"/>
              </a:rPr>
              <a:t>Focus on educational programs </a:t>
            </a:r>
            <a:br>
              <a:rPr lang="en-US" altLang="en-US" sz="2400" dirty="0">
                <a:solidFill>
                  <a:srgbClr val="000000"/>
                </a:solidFill>
                <a:latin typeface="Minion Pro" panose="02040503050201020203" pitchFamily="18" charset="0"/>
              </a:rPr>
            </a:br>
            <a:r>
              <a:rPr lang="en-US" altLang="en-US" sz="2400" dirty="0">
                <a:solidFill>
                  <a:srgbClr val="000000"/>
                </a:solidFill>
                <a:latin typeface="Minion Pro" panose="02040503050201020203" pitchFamily="18" charset="0"/>
              </a:rPr>
              <a:t>that address the Strategic Vision </a:t>
            </a:r>
            <a:br>
              <a:rPr lang="en-US" altLang="en-US" sz="2400" dirty="0">
                <a:solidFill>
                  <a:srgbClr val="000000"/>
                </a:solidFill>
                <a:latin typeface="Minion Pro" panose="02040503050201020203" pitchFamily="18" charset="0"/>
              </a:rPr>
            </a:br>
            <a:r>
              <a:rPr lang="en-US" altLang="en-US" sz="2400" dirty="0">
                <a:solidFill>
                  <a:srgbClr val="000000"/>
                </a:solidFill>
                <a:latin typeface="Minion Pro" panose="02040503050201020203" pitchFamily="18" charset="0"/>
              </a:rPr>
              <a:t>of UC ANR</a:t>
            </a:r>
          </a:p>
          <a:p>
            <a:pPr lvl="1"/>
            <a:endParaRPr lang="en-US" sz="2000" dirty="0" smtClean="0">
              <a:latin typeface="Minion Pro" panose="02040503050201020203" pitchFamily="18" charset="0"/>
            </a:endParaRPr>
          </a:p>
          <a:p>
            <a:pPr lvl="1"/>
            <a:endParaRPr lang="en-US" sz="2000" dirty="0" smtClean="0">
              <a:latin typeface="Minion Pro" panose="02040503050201020203" pitchFamily="18" charset="0"/>
            </a:endParaRPr>
          </a:p>
          <a:p>
            <a:endParaRPr lang="en-US" sz="2000" dirty="0" smtClean="0">
              <a:latin typeface="Minion Pro" panose="02040503050201020203" pitchFamily="18" charset="0"/>
            </a:endParaRPr>
          </a:p>
          <a:p>
            <a:endParaRPr lang="en-US" sz="2000" dirty="0" smtClean="0">
              <a:latin typeface="Minion Pro" panose="02040503050201020203" pitchFamily="18" charset="0"/>
            </a:endParaRPr>
          </a:p>
          <a:p>
            <a:pPr lvl="1"/>
            <a:endParaRPr lang="en-US" sz="1800" dirty="0">
              <a:latin typeface="Minion Pro" panose="02040503050201020203" pitchFamily="18"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7900" y="903288"/>
            <a:ext cx="5119883" cy="467189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8495" y="6100194"/>
            <a:ext cx="1639062" cy="649224"/>
          </a:xfrm>
          <a:prstGeom prst="rect">
            <a:avLst/>
          </a:prstGeom>
        </p:spPr>
      </p:pic>
    </p:spTree>
    <p:extLst>
      <p:ext uri="{BB962C8B-B14F-4D97-AF65-F5344CB8AC3E}">
        <p14:creationId xmlns:p14="http://schemas.microsoft.com/office/powerpoint/2010/main" val="29086885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276" y="837540"/>
            <a:ext cx="11244262" cy="1090129"/>
          </a:xfrm>
        </p:spPr>
        <p:txBody>
          <a:bodyPr>
            <a:noAutofit/>
          </a:bodyPr>
          <a:lstStyle/>
          <a:p>
            <a:r>
              <a:rPr lang="en-US" sz="4000" dirty="0" smtClean="0">
                <a:latin typeface="Myriad Pro" panose="020B0503030403020204" pitchFamily="34" charset="0"/>
              </a:rPr>
              <a:t>Strategic Initiatives</a:t>
            </a:r>
            <a:endParaRPr lang="en-US" sz="4000" dirty="0">
              <a:latin typeface="Myriad Pro" panose="020B0503030403020204" pitchFamily="34" charset="0"/>
            </a:endParaRPr>
          </a:p>
        </p:txBody>
      </p:sp>
      <p:sp>
        <p:nvSpPr>
          <p:cNvPr id="3" name="Content Placeholder 2"/>
          <p:cNvSpPr>
            <a:spLocks noGrp="1"/>
          </p:cNvSpPr>
          <p:nvPr>
            <p:ph idx="1"/>
          </p:nvPr>
        </p:nvSpPr>
        <p:spPr>
          <a:xfrm>
            <a:off x="5557838" y="1927669"/>
            <a:ext cx="5855105" cy="3933999"/>
          </a:xfrm>
        </p:spPr>
        <p:txBody>
          <a:bodyPr>
            <a:noAutofit/>
          </a:bodyPr>
          <a:lstStyle/>
          <a:p>
            <a:pPr marL="457200" indent="-457200">
              <a:spcBef>
                <a:spcPts val="600"/>
              </a:spcBef>
              <a:buFont typeface="+mj-lt"/>
              <a:buAutoNum type="arabicPeriod"/>
            </a:pPr>
            <a:r>
              <a:rPr lang="en-US" altLang="en-US" sz="2800" dirty="0">
                <a:solidFill>
                  <a:srgbClr val="000000"/>
                </a:solidFill>
                <a:latin typeface="Minion Pro" panose="02040503050201020203" pitchFamily="18" charset="0"/>
              </a:rPr>
              <a:t>Endemic and invasive pests and diseases</a:t>
            </a:r>
          </a:p>
          <a:p>
            <a:pPr marL="457200" indent="-457200">
              <a:spcBef>
                <a:spcPts val="600"/>
              </a:spcBef>
              <a:buFont typeface="+mj-lt"/>
              <a:buAutoNum type="arabicPeriod"/>
            </a:pPr>
            <a:r>
              <a:rPr lang="en-US" altLang="en-US" sz="2800" dirty="0">
                <a:solidFill>
                  <a:srgbClr val="000000"/>
                </a:solidFill>
                <a:latin typeface="Minion Pro" panose="02040503050201020203" pitchFamily="18" charset="0"/>
              </a:rPr>
              <a:t>Healthy families and communities</a:t>
            </a:r>
          </a:p>
          <a:p>
            <a:pPr marL="457200" indent="-457200">
              <a:spcBef>
                <a:spcPts val="600"/>
              </a:spcBef>
              <a:buFont typeface="+mj-lt"/>
              <a:buAutoNum type="arabicPeriod"/>
            </a:pPr>
            <a:r>
              <a:rPr lang="en-US" altLang="en-US" sz="2800" dirty="0">
                <a:solidFill>
                  <a:srgbClr val="000000"/>
                </a:solidFill>
                <a:latin typeface="Minion Pro" panose="02040503050201020203" pitchFamily="18" charset="0"/>
              </a:rPr>
              <a:t>Sustainable food systems</a:t>
            </a:r>
          </a:p>
          <a:p>
            <a:pPr marL="457200" indent="-457200">
              <a:spcBef>
                <a:spcPts val="600"/>
              </a:spcBef>
              <a:buFont typeface="+mj-lt"/>
              <a:buAutoNum type="arabicPeriod"/>
            </a:pPr>
            <a:r>
              <a:rPr lang="en-US" altLang="en-US" sz="2800" dirty="0">
                <a:solidFill>
                  <a:srgbClr val="000000"/>
                </a:solidFill>
                <a:latin typeface="Minion Pro" panose="02040503050201020203" pitchFamily="18" charset="0"/>
              </a:rPr>
              <a:t>Sustainable natural ecosystems</a:t>
            </a:r>
          </a:p>
          <a:p>
            <a:pPr marL="457200" indent="-457200">
              <a:spcBef>
                <a:spcPts val="600"/>
              </a:spcBef>
              <a:buFont typeface="+mj-lt"/>
              <a:buAutoNum type="arabicPeriod"/>
            </a:pPr>
            <a:r>
              <a:rPr lang="en-US" altLang="en-US" sz="2800" dirty="0">
                <a:solidFill>
                  <a:srgbClr val="000000"/>
                </a:solidFill>
                <a:latin typeface="Minion Pro" panose="02040503050201020203" pitchFamily="18" charset="0"/>
              </a:rPr>
              <a:t>Water quality, quantity and </a:t>
            </a:r>
            <a:r>
              <a:rPr lang="en-US" altLang="en-US" sz="2800" dirty="0" smtClean="0">
                <a:solidFill>
                  <a:srgbClr val="000000"/>
                </a:solidFill>
                <a:latin typeface="Minion Pro" panose="02040503050201020203" pitchFamily="18" charset="0"/>
              </a:rPr>
              <a:t>security</a:t>
            </a:r>
            <a:endParaRPr lang="en-US" sz="2400" dirty="0" smtClean="0">
              <a:latin typeface="Minion Pro" panose="02040503050201020203" pitchFamily="18" charset="0"/>
            </a:endParaRPr>
          </a:p>
          <a:p>
            <a:pPr lvl="1"/>
            <a:endParaRPr lang="en-US" sz="2000" dirty="0" smtClean="0">
              <a:latin typeface="Minion Pro" panose="02040503050201020203" pitchFamily="18" charset="0"/>
            </a:endParaRPr>
          </a:p>
          <a:p>
            <a:endParaRPr lang="en-US" sz="2000" dirty="0" smtClean="0">
              <a:latin typeface="Minion Pro" panose="02040503050201020203" pitchFamily="18" charset="0"/>
            </a:endParaRPr>
          </a:p>
          <a:p>
            <a:endParaRPr lang="en-US" sz="2000" dirty="0" smtClean="0">
              <a:latin typeface="Minion Pro" panose="02040503050201020203" pitchFamily="18" charset="0"/>
            </a:endParaRPr>
          </a:p>
          <a:p>
            <a:pPr lvl="1"/>
            <a:endParaRPr lang="en-US" sz="1800" dirty="0">
              <a:latin typeface="Minion Pro" panose="02040503050201020203" pitchFamily="18" charset="0"/>
            </a:endParaRPr>
          </a:p>
        </p:txBody>
      </p:sp>
      <p:pic>
        <p:nvPicPr>
          <p:cNvPr id="5" name="Picture 1"/>
          <p:cNvPicPr>
            <a:picLocks noChangeAspect="1" noChangeArrowheads="1"/>
          </p:cNvPicPr>
          <p:nvPr>
            <p:custDataLst>
              <p:tags r:id="rId1"/>
            </p:custDataLst>
          </p:nvPr>
        </p:nvPicPr>
        <p:blipFill>
          <a:blip r:embed="rId4"/>
          <a:srcRect/>
          <a:stretch>
            <a:fillRect/>
          </a:stretch>
        </p:blipFill>
        <p:spPr bwMode="auto">
          <a:xfrm rot="21346220">
            <a:off x="1195388" y="1733286"/>
            <a:ext cx="3387725" cy="432276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18495" y="6100194"/>
            <a:ext cx="1639062" cy="649224"/>
          </a:xfrm>
          <a:prstGeom prst="rect">
            <a:avLst/>
          </a:prstGeom>
        </p:spPr>
      </p:pic>
    </p:spTree>
    <p:extLst>
      <p:ext uri="{BB962C8B-B14F-4D97-AF65-F5344CB8AC3E}">
        <p14:creationId xmlns:p14="http://schemas.microsoft.com/office/powerpoint/2010/main" val="39253613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857" y="767827"/>
            <a:ext cx="11244262" cy="1090129"/>
          </a:xfrm>
        </p:spPr>
        <p:txBody>
          <a:bodyPr>
            <a:noAutofit/>
          </a:bodyPr>
          <a:lstStyle/>
          <a:p>
            <a:r>
              <a:rPr lang="en-US" sz="4000" dirty="0" smtClean="0">
                <a:latin typeface="Myriad Pro" panose="020B0503030403020204" pitchFamily="34" charset="0"/>
              </a:rPr>
              <a:t>Local Priorities</a:t>
            </a:r>
            <a:endParaRPr lang="en-US" sz="4000" dirty="0">
              <a:latin typeface="Myriad Pro" panose="020B0503030403020204" pitchFamily="34" charset="0"/>
            </a:endParaRPr>
          </a:p>
        </p:txBody>
      </p:sp>
      <p:sp>
        <p:nvSpPr>
          <p:cNvPr id="3" name="Content Placeholder 2"/>
          <p:cNvSpPr>
            <a:spLocks noGrp="1"/>
          </p:cNvSpPr>
          <p:nvPr>
            <p:ph idx="1"/>
          </p:nvPr>
        </p:nvSpPr>
        <p:spPr>
          <a:xfrm>
            <a:off x="642937" y="1682654"/>
            <a:ext cx="5427627" cy="4350234"/>
          </a:xfrm>
        </p:spPr>
        <p:txBody>
          <a:bodyPr>
            <a:noAutofit/>
          </a:bodyPr>
          <a:lstStyle/>
          <a:p>
            <a:pPr>
              <a:spcBef>
                <a:spcPts val="600"/>
              </a:spcBef>
            </a:pPr>
            <a:r>
              <a:rPr lang="en-US" altLang="en-US" sz="2400" dirty="0" smtClean="0">
                <a:solidFill>
                  <a:srgbClr val="000000"/>
                </a:solidFill>
                <a:latin typeface="Minion Pro" panose="02040503050201020203" pitchFamily="18" charset="0"/>
              </a:rPr>
              <a:t>Local UCCE  </a:t>
            </a:r>
          </a:p>
          <a:p>
            <a:pPr>
              <a:spcBef>
                <a:spcPts val="600"/>
              </a:spcBef>
            </a:pPr>
            <a:r>
              <a:rPr lang="en-US" altLang="en-US" sz="2400" dirty="0" smtClean="0">
                <a:solidFill>
                  <a:srgbClr val="000000"/>
                </a:solidFill>
                <a:latin typeface="Minion Pro" panose="02040503050201020203" pitchFamily="18" charset="0"/>
              </a:rPr>
              <a:t>County leadership </a:t>
            </a:r>
          </a:p>
          <a:p>
            <a:pPr lvl="1">
              <a:spcBef>
                <a:spcPts val="600"/>
              </a:spcBef>
            </a:pPr>
            <a:r>
              <a:rPr lang="en-US" altLang="en-US" sz="2000" dirty="0" smtClean="0">
                <a:solidFill>
                  <a:srgbClr val="000000"/>
                </a:solidFill>
                <a:latin typeface="Minion Pro" panose="02040503050201020203" pitchFamily="18" charset="0"/>
              </a:rPr>
              <a:t>Advisor research projects</a:t>
            </a:r>
          </a:p>
          <a:p>
            <a:pPr>
              <a:spcBef>
                <a:spcPts val="600"/>
              </a:spcBef>
            </a:pPr>
            <a:r>
              <a:rPr lang="en-US" altLang="en-US" sz="2400" dirty="0" smtClean="0">
                <a:solidFill>
                  <a:srgbClr val="000000"/>
                </a:solidFill>
                <a:latin typeface="Minion Pro" panose="02040503050201020203" pitchFamily="18" charset="0"/>
              </a:rPr>
              <a:t>Partner organizations, community-based organizations</a:t>
            </a:r>
          </a:p>
          <a:p>
            <a:pPr lvl="1">
              <a:spcBef>
                <a:spcPts val="600"/>
              </a:spcBef>
            </a:pPr>
            <a:r>
              <a:rPr lang="en-US" altLang="en-US" sz="2000" dirty="0" smtClean="0">
                <a:solidFill>
                  <a:srgbClr val="000000"/>
                </a:solidFill>
                <a:latin typeface="Minion Pro" panose="02040503050201020203" pitchFamily="18" charset="0"/>
              </a:rPr>
              <a:t>School districts</a:t>
            </a:r>
          </a:p>
          <a:p>
            <a:pPr lvl="1">
              <a:spcBef>
                <a:spcPts val="600"/>
              </a:spcBef>
            </a:pPr>
            <a:r>
              <a:rPr lang="en-US" altLang="en-US" sz="2000" dirty="0" smtClean="0">
                <a:solidFill>
                  <a:srgbClr val="000000"/>
                </a:solidFill>
                <a:latin typeface="Minion Pro" panose="02040503050201020203" pitchFamily="18" charset="0"/>
              </a:rPr>
              <a:t>Resource conservation districts</a:t>
            </a:r>
          </a:p>
          <a:p>
            <a:pPr lvl="1">
              <a:spcBef>
                <a:spcPts val="600"/>
              </a:spcBef>
            </a:pPr>
            <a:r>
              <a:rPr lang="en-US" altLang="en-US" sz="2000" dirty="0" smtClean="0">
                <a:solidFill>
                  <a:srgbClr val="000000"/>
                </a:solidFill>
                <a:latin typeface="Minion Pro" panose="02040503050201020203" pitchFamily="18" charset="0"/>
              </a:rPr>
              <a:t>Crisis centers</a:t>
            </a:r>
          </a:p>
          <a:p>
            <a:pPr>
              <a:spcBef>
                <a:spcPts val="600"/>
              </a:spcBef>
            </a:pPr>
            <a:r>
              <a:rPr lang="en-US" sz="2400" dirty="0" smtClean="0">
                <a:solidFill>
                  <a:srgbClr val="000000"/>
                </a:solidFill>
                <a:latin typeface="Minion Pro" panose="02040503050201020203" pitchFamily="18" charset="0"/>
              </a:rPr>
              <a:t>Program funders, sponsors, grant makers</a:t>
            </a:r>
          </a:p>
          <a:p>
            <a:pPr lvl="1">
              <a:spcBef>
                <a:spcPts val="600"/>
              </a:spcBef>
            </a:pPr>
            <a:r>
              <a:rPr lang="en-US" sz="2000" dirty="0" smtClean="0">
                <a:solidFill>
                  <a:srgbClr val="000000"/>
                </a:solidFill>
                <a:latin typeface="Minion Pro" panose="02040503050201020203" pitchFamily="18" charset="0"/>
              </a:rPr>
              <a:t>Municipal districts</a:t>
            </a:r>
          </a:p>
          <a:p>
            <a:pPr marL="457200" lvl="1" indent="0">
              <a:spcBef>
                <a:spcPts val="600"/>
              </a:spcBef>
              <a:buNone/>
            </a:pPr>
            <a:endParaRPr lang="en-US" sz="2000" dirty="0" smtClean="0">
              <a:solidFill>
                <a:srgbClr val="000000"/>
              </a:solidFill>
              <a:latin typeface="Minion Pro" panose="02040503050201020203" pitchFamily="18" charset="0"/>
            </a:endParaRPr>
          </a:p>
          <a:p>
            <a:pPr marL="0" indent="0">
              <a:spcBef>
                <a:spcPts val="600"/>
              </a:spcBef>
              <a:buNone/>
            </a:pPr>
            <a:endParaRPr lang="en-US" sz="2000" dirty="0" smtClean="0">
              <a:latin typeface="Minion Pro" panose="02040503050201020203" pitchFamily="18" charset="0"/>
            </a:endParaRPr>
          </a:p>
          <a:p>
            <a:pPr lvl="1"/>
            <a:endParaRPr lang="en-US" sz="1800" dirty="0" smtClean="0">
              <a:latin typeface="Minion Pro" panose="02040503050201020203" pitchFamily="18" charset="0"/>
            </a:endParaRPr>
          </a:p>
          <a:p>
            <a:endParaRPr lang="en-US" sz="1800" dirty="0" smtClean="0">
              <a:latin typeface="Minion Pro" panose="02040503050201020203" pitchFamily="18" charset="0"/>
            </a:endParaRPr>
          </a:p>
          <a:p>
            <a:endParaRPr lang="en-US" sz="1800" dirty="0" smtClean="0">
              <a:latin typeface="Minion Pro" panose="02040503050201020203" pitchFamily="18" charset="0"/>
            </a:endParaRPr>
          </a:p>
          <a:p>
            <a:pPr lvl="1"/>
            <a:endParaRPr lang="en-US" sz="1600" dirty="0">
              <a:latin typeface="Minion Pro" panose="02040503050201020203" pitchFamily="18" charset="0"/>
            </a:endParaRPr>
          </a:p>
        </p:txBody>
      </p:sp>
      <p:pic>
        <p:nvPicPr>
          <p:cNvPr id="6" name="Picture 4" descr="File:Seal of San Joaquin County, Californi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1791" y="541318"/>
            <a:ext cx="1410322" cy="14039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LandPaths Logo, a tree with the words LandPaths and a wavy line underneath 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74597" y="4260453"/>
            <a:ext cx="1666875" cy="74295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MWD_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9625" y="817853"/>
            <a:ext cx="2409825" cy="7715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may contain: food, text that says 'UNIVERSITY Agriculture CALIFORNIA Resources Master Gardener Program citrus Alternatives to Citrus Workshop Master Gardener Program offering ONLINE teach L.A. County about debilitating disease directly impacts communities Saturday June 13 10 am https://canr.om.us/94145120206 Meeting Password: oranges L.A. Countyi currently under for insect that carries disease killsall of citrus trees oranges, lemons, grapefruit, Workshop topics will include: and Asian Citrus Psyllid Recognizing and Huanglongbing Disease) Selecting non-citrus trees for Southern California Eating fruit for healthy Citrus Learn how you can slow the spread this disease ensure future of localcitru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215377">
            <a:off x="6483117" y="2046241"/>
            <a:ext cx="2723065" cy="362306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and Trust of Napa Count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18734" y="2495903"/>
            <a:ext cx="1724025" cy="110490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Mariposa County Unified School district closing due to COVID-19 concerns |  YourCentralValley.com"/>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826962" y="541318"/>
            <a:ext cx="1665600" cy="157216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18495" y="6100194"/>
            <a:ext cx="1639062" cy="649224"/>
          </a:xfrm>
          <a:prstGeom prst="rect">
            <a:avLst/>
          </a:prstGeom>
        </p:spPr>
      </p:pic>
    </p:spTree>
    <p:extLst>
      <p:ext uri="{BB962C8B-B14F-4D97-AF65-F5344CB8AC3E}">
        <p14:creationId xmlns:p14="http://schemas.microsoft.com/office/powerpoint/2010/main" val="14780634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6"/>
          <p:cNvPicPr>
            <a:picLocks/>
          </p:cNvPicPr>
          <p:nvPr/>
        </p:nvPicPr>
        <p:blipFill>
          <a:blip r:embed="rId3" cstate="print">
            <a:extLst>
              <a:ext uri="{28A0092B-C50C-407E-A947-70E740481C1C}">
                <a14:useLocalDpi xmlns:a14="http://schemas.microsoft.com/office/drawing/2010/main" val="0"/>
              </a:ext>
            </a:extLst>
          </a:blip>
          <a:srcRect l="23911" r="23911"/>
          <a:stretch>
            <a:fillRect/>
          </a:stretch>
        </p:blipFill>
        <p:spPr>
          <a:xfrm rot="21148198">
            <a:off x="8873470" y="560735"/>
            <a:ext cx="2608031" cy="3261897"/>
          </a:xfrm>
          <a:prstGeom prst="rect">
            <a:avLst/>
          </a:prstGeom>
          <a:ln>
            <a:noFill/>
          </a:ln>
          <a:effectLst>
            <a:outerShdw blurRad="190500" algn="tl" rotWithShape="0">
              <a:srgbClr val="000000">
                <a:alpha val="70000"/>
              </a:srgbClr>
            </a:outerShdw>
          </a:effectLst>
        </p:spPr>
      </p:pic>
      <p:sp>
        <p:nvSpPr>
          <p:cNvPr id="2" name="Title 1"/>
          <p:cNvSpPr>
            <a:spLocks noGrp="1"/>
          </p:cNvSpPr>
          <p:nvPr>
            <p:ph type="title"/>
          </p:nvPr>
        </p:nvSpPr>
        <p:spPr>
          <a:xfrm>
            <a:off x="947738" y="746125"/>
            <a:ext cx="11244262" cy="1090129"/>
          </a:xfrm>
        </p:spPr>
        <p:txBody>
          <a:bodyPr>
            <a:noAutofit/>
          </a:bodyPr>
          <a:lstStyle/>
          <a:p>
            <a:r>
              <a:rPr lang="en-US" sz="4000" dirty="0" smtClean="0">
                <a:latin typeface="Myriad Pro" panose="020B0503030403020204" pitchFamily="34" charset="0"/>
              </a:rPr>
              <a:t>Unique Areas of Brilliance</a:t>
            </a:r>
            <a:endParaRPr lang="en-US" sz="4000" dirty="0">
              <a:latin typeface="Myriad Pro" panose="020B0503030403020204" pitchFamily="34" charset="0"/>
            </a:endParaRPr>
          </a:p>
        </p:txBody>
      </p:sp>
      <p:pic>
        <p:nvPicPr>
          <p:cNvPr id="11" name="Picture Placeholder 6"/>
          <p:cNvPicPr>
            <a:picLocks/>
          </p:cNvPicPr>
          <p:nvPr/>
        </p:nvPicPr>
        <p:blipFill>
          <a:blip r:embed="rId4">
            <a:extLst>
              <a:ext uri="{28A0092B-C50C-407E-A947-70E740481C1C}">
                <a14:useLocalDpi xmlns:a14="http://schemas.microsoft.com/office/drawing/2010/main" val="0"/>
              </a:ext>
            </a:extLst>
          </a:blip>
          <a:stretch>
            <a:fillRect/>
          </a:stretch>
        </p:blipFill>
        <p:spPr>
          <a:xfrm rot="21418751">
            <a:off x="576138" y="1747844"/>
            <a:ext cx="5357993" cy="3966616"/>
          </a:xfrm>
          <a:prstGeom prst="rect">
            <a:avLst/>
          </a:prstGeom>
          <a:ln>
            <a:noFill/>
          </a:ln>
          <a:effectLst>
            <a:outerShdw blurRad="190500" algn="tl" rotWithShape="0">
              <a:srgbClr val="000000">
                <a:alpha val="70000"/>
              </a:srgbClr>
            </a:outerShdw>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36475">
            <a:off x="6427857" y="3018525"/>
            <a:ext cx="5268197" cy="2904052"/>
          </a:xfrm>
          <a:prstGeom prst="rect">
            <a:avLst/>
          </a:prstGeom>
          <a:ln>
            <a:noFill/>
          </a:ln>
          <a:effectLst>
            <a:outerShdw blurRad="190500" algn="tl" rotWithShape="0">
              <a:srgbClr val="000000">
                <a:alpha val="70000"/>
              </a:srgbClr>
            </a:outerShdw>
          </a:effectLst>
        </p:spPr>
      </p:pic>
      <p:pic>
        <p:nvPicPr>
          <p:cNvPr id="12" name="Picture Placeholder 1"/>
          <p:cNvPicPr>
            <a:picLocks noGrp="1" noChangeAspect="1"/>
          </p:cNvPicPr>
          <p:nvPr>
            <p:ph idx="1"/>
          </p:nvPr>
        </p:nvPicPr>
        <p:blipFill>
          <a:blip r:embed="rId6">
            <a:extLst>
              <a:ext uri="{28A0092B-C50C-407E-A947-70E740481C1C}">
                <a14:useLocalDpi xmlns:a14="http://schemas.microsoft.com/office/drawing/2010/main" val="0"/>
              </a:ext>
            </a:extLst>
          </a:blip>
          <a:srcRect t="7389" b="7389"/>
          <a:stretch>
            <a:fillRect/>
          </a:stretch>
        </p:blipFill>
        <p:spPr>
          <a:xfrm>
            <a:off x="3857382" y="1763226"/>
            <a:ext cx="3118806" cy="3986864"/>
          </a:xfrm>
          <a:prstGeom prst="rect">
            <a:avLst/>
          </a:prstGeom>
          <a:ln>
            <a:noFill/>
          </a:ln>
          <a:effectLst>
            <a:outerShdw blurRad="190500" algn="tl" rotWithShape="0">
              <a:srgbClr val="000000">
                <a:alpha val="70000"/>
              </a:srgbClr>
            </a:outerShdw>
          </a:effectLst>
        </p:spPr>
      </p:pic>
      <p:pic>
        <p:nvPicPr>
          <p:cNvPr id="15" name="Picture Placeholder 6"/>
          <p:cNvPicPr>
            <a:picLocks/>
          </p:cNvPicPr>
          <p:nvPr/>
        </p:nvPicPr>
        <p:blipFill>
          <a:blip r:embed="rId7" cstate="print">
            <a:extLst>
              <a:ext uri="{28A0092B-C50C-407E-A947-70E740481C1C}">
                <a14:useLocalDpi xmlns:a14="http://schemas.microsoft.com/office/drawing/2010/main" val="0"/>
              </a:ext>
            </a:extLst>
          </a:blip>
          <a:srcRect l="20652" r="20652"/>
          <a:stretch>
            <a:fillRect/>
          </a:stretch>
        </p:blipFill>
        <p:spPr>
          <a:xfrm rot="21412088">
            <a:off x="2598700" y="3646351"/>
            <a:ext cx="2180588" cy="2809827"/>
          </a:xfrm>
          <a:prstGeom prst="rect">
            <a:avLst/>
          </a:prstGeom>
          <a:ln>
            <a:noFill/>
          </a:ln>
          <a:effectLst>
            <a:outerShdw blurRad="190500" algn="tl" rotWithShape="0">
              <a:srgbClr val="000000">
                <a:alpha val="70000"/>
              </a:srgbClr>
            </a:outerShdw>
          </a:effectLst>
        </p:spPr>
      </p:pic>
      <p:pic>
        <p:nvPicPr>
          <p:cNvPr id="16" name="Picture Placeholder 1"/>
          <p:cNvPicPr>
            <a:picLocks noChangeAspect="1"/>
          </p:cNvPicPr>
          <p:nvPr/>
        </p:nvPicPr>
        <p:blipFill>
          <a:blip r:embed="rId8">
            <a:extLst>
              <a:ext uri="{28A0092B-C50C-407E-A947-70E740481C1C}">
                <a14:useLocalDpi xmlns:a14="http://schemas.microsoft.com/office/drawing/2010/main" val="0"/>
              </a:ext>
            </a:extLst>
          </a:blip>
          <a:srcRect l="23998" r="23998"/>
          <a:stretch>
            <a:fillRect/>
          </a:stretch>
        </p:blipFill>
        <p:spPr>
          <a:xfrm rot="644843">
            <a:off x="6834903" y="542983"/>
            <a:ext cx="2399727" cy="3068233"/>
          </a:xfrm>
          <a:prstGeom prst="rect">
            <a:avLst/>
          </a:prstGeom>
          <a:ln>
            <a:noFill/>
          </a:ln>
          <a:effectLst>
            <a:outerShdw blurRad="190500" algn="tl" rotWithShape="0">
              <a:srgbClr val="000000">
                <a:alpha val="70000"/>
              </a:srgbClr>
            </a:outerShdw>
          </a:effectLst>
        </p:spPr>
      </p:pic>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18495" y="6100194"/>
            <a:ext cx="1639062" cy="649224"/>
          </a:xfrm>
          <a:prstGeom prst="rect">
            <a:avLst/>
          </a:prstGeom>
        </p:spPr>
      </p:pic>
    </p:spTree>
    <p:extLst>
      <p:ext uri="{BB962C8B-B14F-4D97-AF65-F5344CB8AC3E}">
        <p14:creationId xmlns:p14="http://schemas.microsoft.com/office/powerpoint/2010/main" val="319369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275651">
            <a:off x="6068509" y="2215467"/>
            <a:ext cx="4875653" cy="3414892"/>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258254">
            <a:off x="1215909" y="1991484"/>
            <a:ext cx="5159689" cy="3613830"/>
          </a:xfrm>
          <a:prstGeom prst="rect">
            <a:avLst/>
          </a:prstGeom>
          <a:ln>
            <a:noFill/>
          </a:ln>
          <a:effectLst>
            <a:outerShdw blurRad="190500" algn="tl" rotWithShape="0">
              <a:srgbClr val="000000">
                <a:alpha val="70000"/>
              </a:srgbClr>
            </a:outerShdw>
          </a:effectLst>
        </p:spPr>
      </p:pic>
      <p:sp>
        <p:nvSpPr>
          <p:cNvPr id="2" name="Title 1"/>
          <p:cNvSpPr>
            <a:spLocks noGrp="1"/>
          </p:cNvSpPr>
          <p:nvPr>
            <p:ph type="title"/>
          </p:nvPr>
        </p:nvSpPr>
        <p:spPr>
          <a:xfrm>
            <a:off x="784167" y="823847"/>
            <a:ext cx="11244262" cy="1090129"/>
          </a:xfrm>
        </p:spPr>
        <p:txBody>
          <a:bodyPr>
            <a:noAutofit/>
          </a:bodyPr>
          <a:lstStyle/>
          <a:p>
            <a:r>
              <a:rPr lang="en-US" sz="4000" dirty="0" smtClean="0">
                <a:latin typeface="Myriad Pro" panose="020B0503030403020204" pitchFamily="34" charset="0"/>
              </a:rPr>
              <a:t>Communities Underinvested by Extension</a:t>
            </a:r>
            <a:endParaRPr lang="en-US" sz="4000" dirty="0">
              <a:latin typeface="Myriad Pro" panose="020B0503030403020204" pitchFamily="34" charset="0"/>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18495" y="6100194"/>
            <a:ext cx="1639062" cy="649224"/>
          </a:xfrm>
          <a:prstGeom prst="rect">
            <a:avLst/>
          </a:prstGeom>
        </p:spPr>
      </p:pic>
    </p:spTree>
    <p:extLst>
      <p:ext uri="{BB962C8B-B14F-4D97-AF65-F5344CB8AC3E}">
        <p14:creationId xmlns:p14="http://schemas.microsoft.com/office/powerpoint/2010/main" val="17785438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Myriad Pro" panose="020B0503030403020204" pitchFamily="34" charset="0"/>
              </a:rPr>
              <a:t>Feedback-informed Updates</a:t>
            </a:r>
            <a:endParaRPr lang="en-US" sz="4000" dirty="0">
              <a:latin typeface="Myriad Pro" panose="020B0503030403020204" pitchFamily="34" charset="0"/>
            </a:endParaRPr>
          </a:p>
        </p:txBody>
      </p:sp>
      <p:sp>
        <p:nvSpPr>
          <p:cNvPr id="3" name="Content Placeholder 2"/>
          <p:cNvSpPr>
            <a:spLocks noGrp="1"/>
          </p:cNvSpPr>
          <p:nvPr>
            <p:ph idx="1"/>
          </p:nvPr>
        </p:nvSpPr>
        <p:spPr>
          <a:xfrm>
            <a:off x="949186" y="2005521"/>
            <a:ext cx="10293627" cy="3514725"/>
          </a:xfrm>
        </p:spPr>
        <p:txBody>
          <a:bodyPr>
            <a:normAutofit lnSpcReduction="10000"/>
          </a:bodyPr>
          <a:lstStyle/>
          <a:p>
            <a:pPr>
              <a:lnSpc>
                <a:spcPct val="100000"/>
              </a:lnSpc>
            </a:pPr>
            <a:r>
              <a:rPr lang="en-US" sz="2800" dirty="0" smtClean="0">
                <a:latin typeface="Minion Pro" panose="02040503050201020203" pitchFamily="18" charset="0"/>
              </a:rPr>
              <a:t>Solicited RUBRIC feedback at our September 2020 Brown Bag on statewide results</a:t>
            </a:r>
          </a:p>
          <a:p>
            <a:pPr>
              <a:lnSpc>
                <a:spcPct val="100000"/>
              </a:lnSpc>
            </a:pPr>
            <a:r>
              <a:rPr lang="en-US" sz="2800" dirty="0" smtClean="0">
                <a:latin typeface="Minion Pro" panose="02040503050201020203" pitchFamily="18" charset="0"/>
              </a:rPr>
              <a:t>Added criteria for fundraising events (based on feedback from coordinators)</a:t>
            </a:r>
          </a:p>
          <a:p>
            <a:pPr>
              <a:lnSpc>
                <a:spcPct val="100000"/>
              </a:lnSpc>
            </a:pPr>
            <a:r>
              <a:rPr lang="en-US" sz="2800" dirty="0" smtClean="0">
                <a:latin typeface="Minion Pro" panose="02040503050201020203" pitchFamily="18" charset="0"/>
              </a:rPr>
              <a:t>Met with Dustin Blakey (Inyo-Mono), Danica Taber (Santa Barbara)</a:t>
            </a:r>
          </a:p>
          <a:p>
            <a:pPr>
              <a:lnSpc>
                <a:spcPct val="100000"/>
              </a:lnSpc>
            </a:pPr>
            <a:r>
              <a:rPr lang="en-US" sz="2800" dirty="0" smtClean="0">
                <a:latin typeface="Minion Pro" panose="02040503050201020203" pitchFamily="18" charset="0"/>
              </a:rPr>
              <a:t>Developed an INSTRUCTIONS sheet to accompany the RUBRIC</a:t>
            </a:r>
          </a:p>
          <a:p>
            <a:pPr>
              <a:lnSpc>
                <a:spcPct val="100000"/>
              </a:lnSpc>
            </a:pPr>
            <a:r>
              <a:rPr lang="en-US" sz="2800" dirty="0" smtClean="0">
                <a:latin typeface="Minion Pro" panose="02040503050201020203" pitchFamily="18" charset="0"/>
              </a:rPr>
              <a:t>Developed SCENARIOS for use in this meeting</a:t>
            </a:r>
            <a:endParaRPr lang="en-US" sz="2400" dirty="0" smtClean="0">
              <a:latin typeface="Minion Pro" panose="02040503050201020203" pitchFamily="18" charset="0"/>
            </a:endParaRPr>
          </a:p>
          <a:p>
            <a:endParaRPr lang="en-US" sz="2400" dirty="0" smtClean="0">
              <a:latin typeface="Minion Pro" panose="02040503050201020203" pitchFamily="18" charset="0"/>
            </a:endParaRPr>
          </a:p>
          <a:p>
            <a:endParaRPr lang="en-US" sz="2400" dirty="0" smtClean="0">
              <a:latin typeface="Minion Pro" panose="02040503050201020203" pitchFamily="18" charset="0"/>
            </a:endParaRPr>
          </a:p>
          <a:p>
            <a:pPr lvl="1"/>
            <a:endParaRPr lang="en-US" sz="2000" dirty="0">
              <a:latin typeface="Minion Pro" panose="02040503050201020203"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8495" y="6100194"/>
            <a:ext cx="1639062" cy="649224"/>
          </a:xfrm>
          <a:prstGeom prst="rect">
            <a:avLst/>
          </a:prstGeom>
        </p:spPr>
      </p:pic>
    </p:spTree>
    <p:extLst>
      <p:ext uri="{BB962C8B-B14F-4D97-AF65-F5344CB8AC3E}">
        <p14:creationId xmlns:p14="http://schemas.microsoft.com/office/powerpoint/2010/main" val="22915204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66398" y="1239176"/>
            <a:ext cx="7772400" cy="1504629"/>
          </a:xfrm>
        </p:spPr>
        <p:txBody>
          <a:bodyPr rtlCol="0">
            <a:normAutofit/>
          </a:bodyPr>
          <a:lstStyle/>
          <a:p>
            <a:pPr>
              <a:defRPr/>
            </a:pPr>
            <a:r>
              <a:rPr lang="en-US" sz="5000" dirty="0" smtClean="0">
                <a:cs typeface="+mj-cs"/>
              </a:rPr>
              <a:t>Breakout Room Sessions</a:t>
            </a:r>
            <a:endParaRPr lang="en-US" sz="3900" dirty="0">
              <a:cs typeface="+mj-cs"/>
            </a:endParaRPr>
          </a:p>
        </p:txBody>
      </p:sp>
      <p:sp>
        <p:nvSpPr>
          <p:cNvPr id="3" name="Subtitle 2"/>
          <p:cNvSpPr>
            <a:spLocks noGrp="1"/>
          </p:cNvSpPr>
          <p:nvPr>
            <p:ph type="subTitle" idx="1"/>
          </p:nvPr>
        </p:nvSpPr>
        <p:spPr>
          <a:xfrm>
            <a:off x="1883884" y="3152218"/>
            <a:ext cx="8337428" cy="1800260"/>
          </a:xfrm>
        </p:spPr>
        <p:txBody>
          <a:bodyPr>
            <a:normAutofit/>
          </a:bodyPr>
          <a:lstStyle/>
          <a:p>
            <a:pPr>
              <a:defRPr/>
            </a:pPr>
            <a:r>
              <a:rPr lang="en-US" sz="2700" b="1" dirty="0" smtClean="0">
                <a:solidFill>
                  <a:schemeClr val="tx1"/>
                </a:solidFill>
              </a:rPr>
              <a:t>Marisa Coyne, </a:t>
            </a:r>
            <a:r>
              <a:rPr lang="en-US" sz="2700" i="1" dirty="0" smtClean="0">
                <a:solidFill>
                  <a:schemeClr val="tx1"/>
                </a:solidFill>
              </a:rPr>
              <a:t>Volunteer Engagement Coordinator – UC Master Gardener Program</a:t>
            </a:r>
          </a:p>
          <a:p>
            <a:pPr>
              <a:defRPr/>
            </a:pPr>
            <a:endParaRPr lang="en-US" sz="2400" dirty="0">
              <a:solidFill>
                <a:schemeClr val="tx1"/>
              </a:solidFill>
            </a:endParaRPr>
          </a:p>
          <a:p>
            <a:pPr>
              <a:defRPr/>
            </a:pPr>
            <a:endParaRPr lang="en-US" dirty="0">
              <a:solidFill>
                <a:schemeClr val="tx1"/>
              </a:solidFill>
            </a:endParaRPr>
          </a:p>
          <a:p>
            <a:pPr>
              <a:defRPr/>
            </a:pPr>
            <a:endParaRPr lang="en-US" dirty="0" smtClean="0">
              <a:solidFill>
                <a:schemeClr val="tx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5992" y="5360892"/>
            <a:ext cx="1639062" cy="649224"/>
          </a:xfrm>
          <a:prstGeom prst="rect">
            <a:avLst/>
          </a:prstGeom>
        </p:spPr>
      </p:pic>
    </p:spTree>
    <p:extLst>
      <p:ext uri="{BB962C8B-B14F-4D97-AF65-F5344CB8AC3E}">
        <p14:creationId xmlns:p14="http://schemas.microsoft.com/office/powerpoint/2010/main" val="11281644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49780" y="1057909"/>
            <a:ext cx="7772400" cy="876619"/>
          </a:xfrm>
        </p:spPr>
        <p:txBody>
          <a:bodyPr rtlCol="0">
            <a:normAutofit/>
          </a:bodyPr>
          <a:lstStyle/>
          <a:p>
            <a:pPr>
              <a:defRPr/>
            </a:pPr>
            <a:r>
              <a:rPr lang="en-US" sz="4500" dirty="0" smtClean="0"/>
              <a:t>Agenda</a:t>
            </a:r>
            <a:endParaRPr lang="en-US" sz="4500" dirty="0">
              <a:cs typeface="+mj-cs"/>
            </a:endParaRPr>
          </a:p>
        </p:txBody>
      </p:sp>
      <p:sp>
        <p:nvSpPr>
          <p:cNvPr id="3" name="Subtitle 2"/>
          <p:cNvSpPr>
            <a:spLocks noGrp="1"/>
          </p:cNvSpPr>
          <p:nvPr>
            <p:ph type="subTitle" idx="1"/>
          </p:nvPr>
        </p:nvSpPr>
        <p:spPr>
          <a:xfrm>
            <a:off x="3012235" y="2283033"/>
            <a:ext cx="5847490" cy="3669030"/>
          </a:xfrm>
        </p:spPr>
        <p:txBody>
          <a:bodyPr>
            <a:normAutofit fontScale="25000" lnSpcReduction="20000"/>
          </a:bodyPr>
          <a:lstStyle/>
          <a:p>
            <a:pPr lvl="2" algn="l">
              <a:lnSpc>
                <a:spcPct val="170000"/>
              </a:lnSpc>
            </a:pPr>
            <a:r>
              <a:rPr lang="en-US" sz="9600" dirty="0" smtClean="0">
                <a:latin typeface="Minion Pro" panose="02040503050201020203" pitchFamily="18" charset="0"/>
              </a:rPr>
              <a:t>Welcome + Background</a:t>
            </a:r>
          </a:p>
          <a:p>
            <a:pPr lvl="2" algn="l">
              <a:lnSpc>
                <a:spcPct val="170000"/>
              </a:lnSpc>
            </a:pPr>
            <a:r>
              <a:rPr lang="en-US" sz="9600" dirty="0" smtClean="0">
                <a:latin typeface="Minion Pro" panose="02040503050201020203" pitchFamily="18" charset="0"/>
              </a:rPr>
              <a:t>Meeting Logistics</a:t>
            </a:r>
          </a:p>
          <a:p>
            <a:pPr lvl="2" algn="l">
              <a:lnSpc>
                <a:spcPct val="170000"/>
              </a:lnSpc>
            </a:pPr>
            <a:r>
              <a:rPr lang="en-US" sz="9600" dirty="0" smtClean="0">
                <a:latin typeface="Minion Pro" panose="02040503050201020203" pitchFamily="18" charset="0"/>
              </a:rPr>
              <a:t>Rubric Practice (Breakout Rooms)</a:t>
            </a:r>
          </a:p>
          <a:p>
            <a:pPr lvl="2" algn="l">
              <a:lnSpc>
                <a:spcPct val="170000"/>
              </a:lnSpc>
            </a:pPr>
            <a:r>
              <a:rPr lang="en-US" sz="9600" dirty="0" smtClean="0">
                <a:latin typeface="Minion Pro" panose="02040503050201020203" pitchFamily="18" charset="0"/>
              </a:rPr>
              <a:t>Discussion + Closing Remarks </a:t>
            </a:r>
            <a:endParaRPr lang="en-US" sz="9600" dirty="0">
              <a:latin typeface="Minion Pro" panose="02040503050201020203" pitchFamily="18" charset="0"/>
            </a:endParaRPr>
          </a:p>
          <a:p>
            <a:pPr>
              <a:defRPr/>
            </a:pPr>
            <a:endParaRPr lang="en-US" sz="1100" dirty="0">
              <a:solidFill>
                <a:schemeClr val="tx1"/>
              </a:solidFill>
            </a:endParaRPr>
          </a:p>
          <a:p>
            <a:pPr>
              <a:defRPr/>
            </a:pPr>
            <a:endParaRPr lang="en-US" dirty="0">
              <a:solidFill>
                <a:schemeClr val="tx1"/>
              </a:solidFill>
            </a:endParaRPr>
          </a:p>
          <a:p>
            <a:pPr>
              <a:defRPr/>
            </a:pPr>
            <a:endParaRPr lang="en-US" dirty="0" smtClean="0">
              <a:solidFill>
                <a:schemeClr val="tx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6537" y="5302839"/>
            <a:ext cx="1639062" cy="649224"/>
          </a:xfrm>
          <a:prstGeom prst="rect">
            <a:avLst/>
          </a:prstGeom>
        </p:spPr>
      </p:pic>
    </p:spTree>
    <p:extLst>
      <p:ext uri="{BB962C8B-B14F-4D97-AF65-F5344CB8AC3E}">
        <p14:creationId xmlns:p14="http://schemas.microsoft.com/office/powerpoint/2010/main" val="374079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7738" y="746125"/>
            <a:ext cx="3224212" cy="1090129"/>
          </a:xfrm>
        </p:spPr>
        <p:txBody>
          <a:bodyPr>
            <a:noAutofit/>
          </a:bodyPr>
          <a:lstStyle/>
          <a:p>
            <a:r>
              <a:rPr lang="en-US" sz="4000" dirty="0" smtClean="0">
                <a:latin typeface="Myriad Pro" panose="020B0503030403020204" pitchFamily="34" charset="0"/>
              </a:rPr>
              <a:t>Instructions</a:t>
            </a:r>
            <a:endParaRPr lang="en-US" sz="4000" dirty="0">
              <a:latin typeface="Myriad Pro" panose="020B050303040302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8495" y="6100194"/>
            <a:ext cx="1639062" cy="649224"/>
          </a:xfrm>
          <a:prstGeom prst="rect">
            <a:avLst/>
          </a:prstGeom>
        </p:spPr>
      </p:pic>
      <p:pic>
        <p:nvPicPr>
          <p:cNvPr id="3" name="Picture 2"/>
          <p:cNvPicPr>
            <a:picLocks noChangeAspect="1"/>
          </p:cNvPicPr>
          <p:nvPr/>
        </p:nvPicPr>
        <p:blipFill>
          <a:blip r:embed="rId4"/>
          <a:stretch>
            <a:fillRect/>
          </a:stretch>
        </p:blipFill>
        <p:spPr>
          <a:xfrm rot="554854">
            <a:off x="4744528" y="1445278"/>
            <a:ext cx="6582317" cy="3580545"/>
          </a:xfrm>
          <a:prstGeom prst="rect">
            <a:avLst/>
          </a:prstGeom>
          <a:ln>
            <a:noFill/>
          </a:ln>
          <a:effectLst>
            <a:outerShdw blurRad="190500" algn="tl" rotWithShape="0">
              <a:srgbClr val="000000">
                <a:alpha val="70000"/>
              </a:srgbClr>
            </a:outerShdw>
          </a:effectLst>
        </p:spPr>
      </p:pic>
      <p:sp>
        <p:nvSpPr>
          <p:cNvPr id="5" name="Content Placeholder 2"/>
          <p:cNvSpPr>
            <a:spLocks noGrp="1"/>
          </p:cNvSpPr>
          <p:nvPr>
            <p:ph idx="1"/>
          </p:nvPr>
        </p:nvSpPr>
        <p:spPr>
          <a:xfrm>
            <a:off x="947738" y="1836254"/>
            <a:ext cx="3224212" cy="3695192"/>
          </a:xfrm>
        </p:spPr>
        <p:txBody>
          <a:bodyPr>
            <a:normAutofit fontScale="92500" lnSpcReduction="10000"/>
          </a:bodyPr>
          <a:lstStyle/>
          <a:p>
            <a:pPr>
              <a:lnSpc>
                <a:spcPct val="100000"/>
              </a:lnSpc>
            </a:pPr>
            <a:r>
              <a:rPr lang="en-US" sz="2400" dirty="0" smtClean="0">
                <a:latin typeface="Minion Pro" panose="02040503050201020203" pitchFamily="18" charset="0"/>
              </a:rPr>
              <a:t>Check the chat box for PDF copies of:</a:t>
            </a:r>
          </a:p>
          <a:p>
            <a:pPr lvl="1">
              <a:lnSpc>
                <a:spcPct val="100000"/>
              </a:lnSpc>
            </a:pPr>
            <a:r>
              <a:rPr lang="en-US" sz="1900" dirty="0" smtClean="0">
                <a:latin typeface="Minion Pro" panose="02040503050201020203" pitchFamily="18" charset="0"/>
              </a:rPr>
              <a:t>DRAFT Rubric (PDF)</a:t>
            </a:r>
          </a:p>
          <a:p>
            <a:pPr lvl="1">
              <a:lnSpc>
                <a:spcPct val="100000"/>
              </a:lnSpc>
            </a:pPr>
            <a:r>
              <a:rPr lang="en-US" sz="1900" dirty="0" smtClean="0">
                <a:latin typeface="Minion Pro" panose="02040503050201020203" pitchFamily="18" charset="0"/>
              </a:rPr>
              <a:t>SAMPLE Projects (PDF)</a:t>
            </a:r>
          </a:p>
          <a:p>
            <a:pPr lvl="1">
              <a:lnSpc>
                <a:spcPct val="100000"/>
              </a:lnSpc>
            </a:pPr>
            <a:r>
              <a:rPr lang="en-US" sz="1900" dirty="0" smtClean="0">
                <a:latin typeface="Minion Pro" panose="02040503050201020203" pitchFamily="18" charset="0"/>
              </a:rPr>
              <a:t>Pull up the Digital Rubric (link)</a:t>
            </a:r>
          </a:p>
          <a:p>
            <a:pPr>
              <a:lnSpc>
                <a:spcPct val="100000"/>
              </a:lnSpc>
            </a:pPr>
            <a:r>
              <a:rPr lang="en-US" sz="2400" dirty="0" smtClean="0">
                <a:latin typeface="Minion Pro" panose="02040503050201020203" pitchFamily="18" charset="0"/>
              </a:rPr>
              <a:t>If you have trouble</a:t>
            </a:r>
            <a:r>
              <a:rPr lang="en-US" sz="2400" dirty="0">
                <a:latin typeface="Minion Pro" panose="02040503050201020203" pitchFamily="18" charset="0"/>
              </a:rPr>
              <a:t> </a:t>
            </a:r>
            <a:r>
              <a:rPr lang="en-US" sz="2400" dirty="0" smtClean="0">
                <a:latin typeface="Minion Pro" panose="02040503050201020203" pitchFamily="18" charset="0"/>
              </a:rPr>
              <a:t>accessing these docs message the presenters in </a:t>
            </a:r>
            <a:r>
              <a:rPr lang="en-US" sz="2400" smtClean="0">
                <a:latin typeface="Minion Pro" panose="02040503050201020203" pitchFamily="18" charset="0"/>
              </a:rPr>
              <a:t>the chat with </a:t>
            </a:r>
            <a:r>
              <a:rPr lang="en-US" sz="2400" dirty="0" smtClean="0">
                <a:latin typeface="Minion Pro" panose="02040503050201020203" pitchFamily="18" charset="0"/>
              </a:rPr>
              <a:t>your e-mail address </a:t>
            </a:r>
          </a:p>
          <a:p>
            <a:pPr lvl="1">
              <a:lnSpc>
                <a:spcPct val="100000"/>
              </a:lnSpc>
            </a:pPr>
            <a:endParaRPr lang="en-US" sz="2000" dirty="0" smtClean="0">
              <a:latin typeface="Minion Pro" panose="02040503050201020203" pitchFamily="18" charset="0"/>
            </a:endParaRPr>
          </a:p>
          <a:p>
            <a:pPr>
              <a:lnSpc>
                <a:spcPct val="100000"/>
              </a:lnSpc>
            </a:pPr>
            <a:endParaRPr lang="en-US" sz="2400" dirty="0" smtClean="0">
              <a:latin typeface="Minion Pro" panose="02040503050201020203" pitchFamily="18" charset="0"/>
            </a:endParaRPr>
          </a:p>
          <a:p>
            <a:endParaRPr lang="en-US" sz="2400" dirty="0" smtClean="0">
              <a:latin typeface="Minion Pro" panose="02040503050201020203" pitchFamily="18" charset="0"/>
            </a:endParaRPr>
          </a:p>
          <a:p>
            <a:endParaRPr lang="en-US" sz="2400" dirty="0" smtClean="0">
              <a:latin typeface="Minion Pro" panose="02040503050201020203" pitchFamily="18" charset="0"/>
            </a:endParaRPr>
          </a:p>
          <a:p>
            <a:pPr lvl="1"/>
            <a:endParaRPr lang="en-US" sz="2000" dirty="0">
              <a:latin typeface="Minion Pro" panose="02040503050201020203" pitchFamily="18" charset="0"/>
            </a:endParaRPr>
          </a:p>
        </p:txBody>
      </p:sp>
      <p:pic>
        <p:nvPicPr>
          <p:cNvPr id="6" name="Picture 5"/>
          <p:cNvPicPr>
            <a:picLocks noChangeAspect="1"/>
          </p:cNvPicPr>
          <p:nvPr/>
        </p:nvPicPr>
        <p:blipFill>
          <a:blip r:embed="rId5"/>
          <a:stretch>
            <a:fillRect/>
          </a:stretch>
        </p:blipFill>
        <p:spPr>
          <a:xfrm rot="20460911">
            <a:off x="6293379" y="1165215"/>
            <a:ext cx="4753893" cy="3668045"/>
          </a:xfrm>
          <a:prstGeom prst="rect">
            <a:avLst/>
          </a:prstGeom>
        </p:spPr>
      </p:pic>
    </p:spTree>
    <p:extLst>
      <p:ext uri="{BB962C8B-B14F-4D97-AF65-F5344CB8AC3E}">
        <p14:creationId xmlns:p14="http://schemas.microsoft.com/office/powerpoint/2010/main" val="4427034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7738" y="746125"/>
            <a:ext cx="3224212" cy="1090129"/>
          </a:xfrm>
        </p:spPr>
        <p:txBody>
          <a:bodyPr>
            <a:noAutofit/>
          </a:bodyPr>
          <a:lstStyle/>
          <a:p>
            <a:r>
              <a:rPr lang="en-US" sz="4000" dirty="0" smtClean="0">
                <a:latin typeface="Myriad Pro" panose="020B0503030403020204" pitchFamily="34" charset="0"/>
              </a:rPr>
              <a:t>Instructions</a:t>
            </a:r>
            <a:endParaRPr lang="en-US" sz="4000" dirty="0">
              <a:latin typeface="Myriad Pro" panose="020B050303040302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8495" y="6100194"/>
            <a:ext cx="1639062" cy="649224"/>
          </a:xfrm>
          <a:prstGeom prst="rect">
            <a:avLst/>
          </a:prstGeom>
        </p:spPr>
      </p:pic>
      <p:sp>
        <p:nvSpPr>
          <p:cNvPr id="5" name="Content Placeholder 2"/>
          <p:cNvSpPr>
            <a:spLocks noGrp="1"/>
          </p:cNvSpPr>
          <p:nvPr>
            <p:ph idx="1"/>
          </p:nvPr>
        </p:nvSpPr>
        <p:spPr>
          <a:xfrm>
            <a:off x="747712" y="1651963"/>
            <a:ext cx="4352925" cy="4074121"/>
          </a:xfrm>
        </p:spPr>
        <p:txBody>
          <a:bodyPr>
            <a:normAutofit fontScale="92500" lnSpcReduction="10000"/>
          </a:bodyPr>
          <a:lstStyle/>
          <a:p>
            <a:pPr>
              <a:lnSpc>
                <a:spcPct val="100000"/>
              </a:lnSpc>
            </a:pPr>
            <a:r>
              <a:rPr lang="en-US" sz="2400" dirty="0" smtClean="0">
                <a:latin typeface="Minion Pro" panose="02040503050201020203" pitchFamily="18" charset="0"/>
              </a:rPr>
              <a:t>Join your Breakout Room</a:t>
            </a:r>
          </a:p>
          <a:p>
            <a:pPr>
              <a:lnSpc>
                <a:spcPct val="100000"/>
              </a:lnSpc>
            </a:pPr>
            <a:r>
              <a:rPr lang="en-US" sz="2400" dirty="0" smtClean="0">
                <a:latin typeface="Minion Pro" panose="02040503050201020203" pitchFamily="18" charset="0"/>
              </a:rPr>
              <a:t>Note the scenarios your room has been assigned</a:t>
            </a:r>
          </a:p>
          <a:p>
            <a:pPr lvl="1">
              <a:lnSpc>
                <a:spcPct val="100000"/>
              </a:lnSpc>
            </a:pPr>
            <a:r>
              <a:rPr lang="en-US" sz="2000" dirty="0" smtClean="0">
                <a:latin typeface="Minion Pro" panose="02040503050201020203" pitchFamily="18" charset="0"/>
              </a:rPr>
              <a:t>EXAMPLE: Room 10 will do scenarios X and Y</a:t>
            </a:r>
          </a:p>
          <a:p>
            <a:pPr>
              <a:lnSpc>
                <a:spcPct val="100000"/>
              </a:lnSpc>
            </a:pPr>
            <a:r>
              <a:rPr lang="en-US" sz="2400" dirty="0" smtClean="0">
                <a:latin typeface="Minion Pro" panose="02040503050201020203" pitchFamily="18" charset="0"/>
              </a:rPr>
              <a:t>Complete the digital rubric for your scenarios </a:t>
            </a:r>
          </a:p>
          <a:p>
            <a:pPr lvl="1">
              <a:lnSpc>
                <a:spcPct val="100000"/>
              </a:lnSpc>
            </a:pPr>
            <a:r>
              <a:rPr lang="en-US" sz="2000" dirty="0" smtClean="0">
                <a:latin typeface="Minion Pro" panose="02040503050201020203" pitchFamily="18" charset="0"/>
              </a:rPr>
              <a:t>Be sure to add include the project name!</a:t>
            </a:r>
          </a:p>
          <a:p>
            <a:pPr>
              <a:lnSpc>
                <a:spcPct val="100000"/>
              </a:lnSpc>
            </a:pPr>
            <a:r>
              <a:rPr lang="en-US" sz="2400" dirty="0" smtClean="0">
                <a:latin typeface="Minion Pro" panose="02040503050201020203" pitchFamily="18" charset="0"/>
              </a:rPr>
              <a:t>Note which aspects of the rubric your group spends the most time on </a:t>
            </a:r>
          </a:p>
          <a:p>
            <a:pPr>
              <a:lnSpc>
                <a:spcPct val="100000"/>
              </a:lnSpc>
            </a:pPr>
            <a:endParaRPr lang="en-US" sz="2400" dirty="0" smtClean="0">
              <a:latin typeface="Minion Pro" panose="02040503050201020203" pitchFamily="18" charset="0"/>
            </a:endParaRPr>
          </a:p>
          <a:p>
            <a:endParaRPr lang="en-US" sz="2400" dirty="0" smtClean="0">
              <a:latin typeface="Minion Pro" panose="02040503050201020203" pitchFamily="18" charset="0"/>
            </a:endParaRPr>
          </a:p>
          <a:p>
            <a:endParaRPr lang="en-US" sz="2400" dirty="0" smtClean="0">
              <a:latin typeface="Minion Pro" panose="02040503050201020203" pitchFamily="18" charset="0"/>
            </a:endParaRPr>
          </a:p>
          <a:p>
            <a:pPr lvl="1"/>
            <a:endParaRPr lang="en-US" sz="2000" dirty="0">
              <a:latin typeface="Minion Pro" panose="02040503050201020203" pitchFamily="18" charset="0"/>
            </a:endParaRPr>
          </a:p>
        </p:txBody>
      </p:sp>
      <p:pic>
        <p:nvPicPr>
          <p:cNvPr id="4" name="Picture 3"/>
          <p:cNvPicPr>
            <a:picLocks noChangeAspect="1"/>
          </p:cNvPicPr>
          <p:nvPr/>
        </p:nvPicPr>
        <p:blipFill>
          <a:blip r:embed="rId4"/>
          <a:stretch>
            <a:fillRect/>
          </a:stretch>
        </p:blipFill>
        <p:spPr>
          <a:xfrm rot="350966">
            <a:off x="6984483" y="635093"/>
            <a:ext cx="4162183" cy="504920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180061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66398" y="1239176"/>
            <a:ext cx="7772400" cy="1504629"/>
          </a:xfrm>
        </p:spPr>
        <p:txBody>
          <a:bodyPr rtlCol="0">
            <a:normAutofit/>
          </a:bodyPr>
          <a:lstStyle/>
          <a:p>
            <a:pPr>
              <a:defRPr/>
            </a:pPr>
            <a:r>
              <a:rPr lang="en-US" sz="5000" dirty="0" smtClean="0">
                <a:cs typeface="+mj-cs"/>
              </a:rPr>
              <a:t>Discussion + Questions</a:t>
            </a:r>
            <a:endParaRPr lang="en-US" sz="3900" dirty="0">
              <a:cs typeface="+mj-cs"/>
            </a:endParaRPr>
          </a:p>
        </p:txBody>
      </p:sp>
      <p:sp>
        <p:nvSpPr>
          <p:cNvPr id="3" name="Subtitle 2"/>
          <p:cNvSpPr>
            <a:spLocks noGrp="1"/>
          </p:cNvSpPr>
          <p:nvPr>
            <p:ph type="subTitle" idx="1"/>
          </p:nvPr>
        </p:nvSpPr>
        <p:spPr>
          <a:xfrm>
            <a:off x="1883884" y="3352243"/>
            <a:ext cx="8337428" cy="1800260"/>
          </a:xfrm>
        </p:spPr>
        <p:txBody>
          <a:bodyPr>
            <a:normAutofit/>
          </a:bodyPr>
          <a:lstStyle/>
          <a:p>
            <a:pPr>
              <a:defRPr/>
            </a:pPr>
            <a:r>
              <a:rPr lang="en-US" sz="2700" b="1" dirty="0" smtClean="0">
                <a:solidFill>
                  <a:schemeClr val="tx1"/>
                </a:solidFill>
              </a:rPr>
              <a:t>Marisa Coyne, </a:t>
            </a:r>
            <a:r>
              <a:rPr lang="en-US" sz="2700" i="1" dirty="0" smtClean="0">
                <a:solidFill>
                  <a:schemeClr val="tx1"/>
                </a:solidFill>
              </a:rPr>
              <a:t>Volunteer Engagement Coordinator – UC Master Gardener Program </a:t>
            </a:r>
          </a:p>
          <a:p>
            <a:pPr>
              <a:defRPr/>
            </a:pPr>
            <a:endParaRPr lang="en-US" sz="2400" dirty="0">
              <a:solidFill>
                <a:schemeClr val="tx1"/>
              </a:solidFill>
            </a:endParaRPr>
          </a:p>
          <a:p>
            <a:pPr>
              <a:defRPr/>
            </a:pPr>
            <a:endParaRPr lang="en-US" dirty="0">
              <a:solidFill>
                <a:schemeClr val="tx1"/>
              </a:solidFill>
            </a:endParaRPr>
          </a:p>
          <a:p>
            <a:pPr>
              <a:defRPr/>
            </a:pPr>
            <a:endParaRPr lang="en-US" dirty="0" smtClean="0">
              <a:solidFill>
                <a:schemeClr val="tx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5992" y="5360892"/>
            <a:ext cx="1639062" cy="649224"/>
          </a:xfrm>
          <a:prstGeom prst="rect">
            <a:avLst/>
          </a:prstGeom>
        </p:spPr>
      </p:pic>
    </p:spTree>
    <p:extLst>
      <p:ext uri="{BB962C8B-B14F-4D97-AF65-F5344CB8AC3E}">
        <p14:creationId xmlns:p14="http://schemas.microsoft.com/office/powerpoint/2010/main" val="39096512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7737" y="888312"/>
            <a:ext cx="8118441" cy="1090129"/>
          </a:xfrm>
        </p:spPr>
        <p:txBody>
          <a:bodyPr>
            <a:noAutofit/>
          </a:bodyPr>
          <a:lstStyle/>
          <a:p>
            <a:r>
              <a:rPr lang="en-US" sz="4000" dirty="0" smtClean="0">
                <a:latin typeface="Myriad Pro" panose="020B0503030403020204" pitchFamily="34" charset="0"/>
              </a:rPr>
              <a:t>Project Alpha, County X</a:t>
            </a:r>
            <a:endParaRPr lang="en-US" sz="4000" dirty="0">
              <a:latin typeface="Myriad Pro" panose="020B050303040302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8495" y="6100194"/>
            <a:ext cx="1639062" cy="649224"/>
          </a:xfrm>
          <a:prstGeom prst="rect">
            <a:avLst/>
          </a:prstGeom>
        </p:spPr>
      </p:pic>
      <p:sp>
        <p:nvSpPr>
          <p:cNvPr id="5" name="Content Placeholder 2"/>
          <p:cNvSpPr>
            <a:spLocks noGrp="1"/>
          </p:cNvSpPr>
          <p:nvPr>
            <p:ph idx="1"/>
          </p:nvPr>
        </p:nvSpPr>
        <p:spPr>
          <a:xfrm>
            <a:off x="947737" y="1978441"/>
            <a:ext cx="10472535" cy="3695192"/>
          </a:xfrm>
        </p:spPr>
        <p:txBody>
          <a:bodyPr>
            <a:normAutofit/>
          </a:bodyPr>
          <a:lstStyle/>
          <a:p>
            <a:pPr marL="0" indent="0">
              <a:lnSpc>
                <a:spcPct val="100000"/>
              </a:lnSpc>
              <a:buNone/>
            </a:pPr>
            <a:r>
              <a:rPr lang="en-US" sz="2400" dirty="0">
                <a:latin typeface="Minion Pro" panose="02040503050201020203" pitchFamily="18" charset="0"/>
              </a:rPr>
              <a:t>County X’s Project Alpha is a seasonal garden tour. The event is offered in partnership with a local non-profit garden club. Residents purchase tickets to tour local home gardens. Proceeds from the event are used to cover the cost of supplies need to put on the event. Any additional profits are retained by the garden club. During the most successful years, the event engages 120 community members. Participation has been on the decline for three years. Last year, the event sold 85 tickets. Regardless, the event is beloved amongst volunteers. The report that they enjoy the opportunity to showcase their home gardens. Many of the volunteers are also members of the garden club. </a:t>
            </a:r>
            <a:endParaRPr lang="en-US" sz="2400" dirty="0" smtClean="0">
              <a:latin typeface="Minion Pro" panose="02040503050201020203" pitchFamily="18" charset="0"/>
            </a:endParaRPr>
          </a:p>
          <a:p>
            <a:endParaRPr lang="en-US" sz="2400" dirty="0" smtClean="0">
              <a:latin typeface="Minion Pro" panose="02040503050201020203" pitchFamily="18" charset="0"/>
            </a:endParaRPr>
          </a:p>
          <a:p>
            <a:endParaRPr lang="en-US" sz="2400" dirty="0" smtClean="0">
              <a:latin typeface="Minion Pro" panose="02040503050201020203" pitchFamily="18" charset="0"/>
            </a:endParaRPr>
          </a:p>
          <a:p>
            <a:pPr lvl="1"/>
            <a:endParaRPr lang="en-US" sz="2000" dirty="0">
              <a:latin typeface="Minion Pro" panose="02040503050201020203" pitchFamily="18" charset="0"/>
            </a:endParaRPr>
          </a:p>
        </p:txBody>
      </p:sp>
    </p:spTree>
    <p:extLst>
      <p:ext uri="{BB962C8B-B14F-4D97-AF65-F5344CB8AC3E}">
        <p14:creationId xmlns:p14="http://schemas.microsoft.com/office/powerpoint/2010/main" val="34187187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7737" y="888312"/>
            <a:ext cx="8118441" cy="1090129"/>
          </a:xfrm>
        </p:spPr>
        <p:txBody>
          <a:bodyPr>
            <a:noAutofit/>
          </a:bodyPr>
          <a:lstStyle/>
          <a:p>
            <a:r>
              <a:rPr lang="en-US" sz="4000" dirty="0" smtClean="0">
                <a:latin typeface="Myriad Pro" panose="020B0503030403020204" pitchFamily="34" charset="0"/>
              </a:rPr>
              <a:t>Project Bravo, </a:t>
            </a:r>
            <a:r>
              <a:rPr lang="en-US" sz="4000" dirty="0">
                <a:latin typeface="Myriad Pro" panose="020B0503030403020204" pitchFamily="34" charset="0"/>
              </a:rPr>
              <a:t>County X</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8495" y="6100194"/>
            <a:ext cx="1639062" cy="649224"/>
          </a:xfrm>
          <a:prstGeom prst="rect">
            <a:avLst/>
          </a:prstGeom>
        </p:spPr>
      </p:pic>
      <p:sp>
        <p:nvSpPr>
          <p:cNvPr id="5" name="Content Placeholder 2"/>
          <p:cNvSpPr>
            <a:spLocks noGrp="1"/>
          </p:cNvSpPr>
          <p:nvPr>
            <p:ph idx="1"/>
          </p:nvPr>
        </p:nvSpPr>
        <p:spPr>
          <a:xfrm>
            <a:off x="947737" y="1809345"/>
            <a:ext cx="10472535" cy="4105072"/>
          </a:xfrm>
        </p:spPr>
        <p:txBody>
          <a:bodyPr>
            <a:normAutofit fontScale="92500" lnSpcReduction="20000"/>
          </a:bodyPr>
          <a:lstStyle/>
          <a:p>
            <a:pPr marL="0" indent="0">
              <a:lnSpc>
                <a:spcPct val="110000"/>
              </a:lnSpc>
              <a:buNone/>
            </a:pPr>
            <a:r>
              <a:rPr lang="en-US" dirty="0">
                <a:latin typeface="Minion Pro" panose="02040503050201020203" pitchFamily="18" charset="0"/>
              </a:rPr>
              <a:t>County X’s Project Bravo is a food gardening education project located at a UC Master Gardener Program of County X demonstration garden. The demonstration garden is located on the property of a county park in a low-income neighborhood in County X’s largest major city. The park includes a number of ball fields, picnic areas, and a community garden, managed by a local land stewardship nonprofit, that abuts the demonstration garden. The food gardening projects consists of 4 short-courses on food gardening topics, taught by UC Master Gardener volunteers. Spanish translation services are provided by community members and employees of the land stewardship nonprofit. The project results in educational opportunity for 80 County 2 residents throughout the year. Some participants and translators decide to continue their learning as UC Master Gardener Program trainees. </a:t>
            </a:r>
          </a:p>
          <a:p>
            <a:endParaRPr lang="en-US" sz="2400" dirty="0" smtClean="0">
              <a:latin typeface="Minion Pro" panose="02040503050201020203" pitchFamily="18" charset="0"/>
            </a:endParaRPr>
          </a:p>
          <a:p>
            <a:endParaRPr lang="en-US" sz="2400" dirty="0" smtClean="0">
              <a:latin typeface="Minion Pro" panose="02040503050201020203" pitchFamily="18" charset="0"/>
            </a:endParaRPr>
          </a:p>
          <a:p>
            <a:pPr lvl="1"/>
            <a:endParaRPr lang="en-US" sz="2000" dirty="0">
              <a:latin typeface="Minion Pro" panose="02040503050201020203" pitchFamily="18" charset="0"/>
            </a:endParaRPr>
          </a:p>
        </p:txBody>
      </p:sp>
    </p:spTree>
    <p:extLst>
      <p:ext uri="{BB962C8B-B14F-4D97-AF65-F5344CB8AC3E}">
        <p14:creationId xmlns:p14="http://schemas.microsoft.com/office/powerpoint/2010/main" val="18384825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7737" y="888312"/>
            <a:ext cx="8118441" cy="1090129"/>
          </a:xfrm>
        </p:spPr>
        <p:txBody>
          <a:bodyPr>
            <a:noAutofit/>
          </a:bodyPr>
          <a:lstStyle/>
          <a:p>
            <a:r>
              <a:rPr lang="en-US" sz="4000" dirty="0" smtClean="0">
                <a:latin typeface="Myriad Pro" panose="020B0503030403020204" pitchFamily="34" charset="0"/>
              </a:rPr>
              <a:t>Project Charlie, </a:t>
            </a:r>
            <a:r>
              <a:rPr lang="en-US" sz="4000" dirty="0">
                <a:latin typeface="Myriad Pro" panose="020B0503030403020204" pitchFamily="34" charset="0"/>
              </a:rPr>
              <a:t>County X</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8495" y="6100194"/>
            <a:ext cx="1639062" cy="649224"/>
          </a:xfrm>
          <a:prstGeom prst="rect">
            <a:avLst/>
          </a:prstGeom>
        </p:spPr>
      </p:pic>
      <p:sp>
        <p:nvSpPr>
          <p:cNvPr id="5" name="Content Placeholder 2"/>
          <p:cNvSpPr>
            <a:spLocks noGrp="1"/>
          </p:cNvSpPr>
          <p:nvPr>
            <p:ph idx="1"/>
          </p:nvPr>
        </p:nvSpPr>
        <p:spPr>
          <a:xfrm>
            <a:off x="947737" y="1809345"/>
            <a:ext cx="10472535" cy="4105072"/>
          </a:xfrm>
        </p:spPr>
        <p:txBody>
          <a:bodyPr>
            <a:normAutofit fontScale="92500" lnSpcReduction="10000"/>
          </a:bodyPr>
          <a:lstStyle/>
          <a:p>
            <a:pPr marL="0" indent="0">
              <a:lnSpc>
                <a:spcPct val="110000"/>
              </a:lnSpc>
              <a:buNone/>
            </a:pPr>
            <a:r>
              <a:rPr lang="en-US" dirty="0" smtClean="0">
                <a:latin typeface="Minion Pro" panose="02040503050201020203" pitchFamily="18" charset="0"/>
              </a:rPr>
              <a:t>Project </a:t>
            </a:r>
            <a:r>
              <a:rPr lang="en-US" dirty="0">
                <a:latin typeface="Minion Pro" panose="02040503050201020203" pitchFamily="18" charset="0"/>
              </a:rPr>
              <a:t>Charlie is County X’s school gardener training and mentorship program based at local school gardens. UC Master Gardener Program of County X volunteers provide horticulture training to educators and parents in each of the county’s lower schools. Lessons focus on pollinator habitat, plant propagation, irrigation, soil health, and harvesting/post-harvest handling. Roles and responsibilities are clearly defined such that UC Master Gardener Program volunteers focus on educational content, while school personnel focus on behavior management, student performance, and curriculum alignment with state standards. Project Charlie results in garden education for 75 teachers and parents, resulting in opportunities for 350 lower school students annually.</a:t>
            </a:r>
            <a:endParaRPr lang="en-US" sz="2400" dirty="0" smtClean="0">
              <a:latin typeface="Minion Pro" panose="02040503050201020203" pitchFamily="18" charset="0"/>
            </a:endParaRPr>
          </a:p>
          <a:p>
            <a:endParaRPr lang="en-US" sz="2400" dirty="0" smtClean="0">
              <a:latin typeface="Minion Pro" panose="02040503050201020203" pitchFamily="18" charset="0"/>
            </a:endParaRPr>
          </a:p>
          <a:p>
            <a:pPr lvl="1"/>
            <a:endParaRPr lang="en-US" sz="2000" dirty="0">
              <a:latin typeface="Minion Pro" panose="02040503050201020203" pitchFamily="18" charset="0"/>
            </a:endParaRPr>
          </a:p>
        </p:txBody>
      </p:sp>
    </p:spTree>
    <p:extLst>
      <p:ext uri="{BB962C8B-B14F-4D97-AF65-F5344CB8AC3E}">
        <p14:creationId xmlns:p14="http://schemas.microsoft.com/office/powerpoint/2010/main" val="22612281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7737" y="888312"/>
            <a:ext cx="8118441" cy="1090129"/>
          </a:xfrm>
        </p:spPr>
        <p:txBody>
          <a:bodyPr>
            <a:noAutofit/>
          </a:bodyPr>
          <a:lstStyle/>
          <a:p>
            <a:r>
              <a:rPr lang="en-US" sz="4000" dirty="0" smtClean="0">
                <a:latin typeface="Myriad Pro" panose="020B0503030403020204" pitchFamily="34" charset="0"/>
              </a:rPr>
              <a:t>Project Delta, </a:t>
            </a:r>
            <a:r>
              <a:rPr lang="en-US" sz="4000" dirty="0">
                <a:latin typeface="Myriad Pro" panose="020B0503030403020204" pitchFamily="34" charset="0"/>
              </a:rPr>
              <a:t>County X</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8495" y="6100194"/>
            <a:ext cx="1639062" cy="649224"/>
          </a:xfrm>
          <a:prstGeom prst="rect">
            <a:avLst/>
          </a:prstGeom>
        </p:spPr>
      </p:pic>
      <p:sp>
        <p:nvSpPr>
          <p:cNvPr id="5" name="Content Placeholder 2"/>
          <p:cNvSpPr>
            <a:spLocks noGrp="1"/>
          </p:cNvSpPr>
          <p:nvPr>
            <p:ph idx="1"/>
          </p:nvPr>
        </p:nvSpPr>
        <p:spPr>
          <a:xfrm>
            <a:off x="947737" y="2393005"/>
            <a:ext cx="10472535" cy="2062264"/>
          </a:xfrm>
        </p:spPr>
        <p:txBody>
          <a:bodyPr>
            <a:normAutofit/>
          </a:bodyPr>
          <a:lstStyle/>
          <a:p>
            <a:pPr marL="0" indent="0">
              <a:lnSpc>
                <a:spcPct val="100000"/>
              </a:lnSpc>
              <a:buNone/>
            </a:pPr>
            <a:r>
              <a:rPr lang="en-US" sz="2400" dirty="0" smtClean="0">
                <a:latin typeface="Minion Pro" panose="02040503050201020203" pitchFamily="18" charset="0"/>
              </a:rPr>
              <a:t>Project Delta is County X’s seasonal crafting event. UC Master Gardener Program of County X volunteers provide garden materials and guide participants through the creation centerpieces for their holiday tables. The event takes place indoors at the UCCE County X offices. Participants pay a small fee to attend, offsetting the cost of refreshments. The event engages 25-35 community members annually. </a:t>
            </a:r>
          </a:p>
          <a:p>
            <a:endParaRPr lang="en-US" sz="2400" dirty="0" smtClean="0">
              <a:latin typeface="Minion Pro" panose="02040503050201020203" pitchFamily="18" charset="0"/>
            </a:endParaRPr>
          </a:p>
          <a:p>
            <a:pPr lvl="1"/>
            <a:endParaRPr lang="en-US" sz="2000" dirty="0">
              <a:latin typeface="Minion Pro" panose="02040503050201020203" pitchFamily="18" charset="0"/>
            </a:endParaRPr>
          </a:p>
        </p:txBody>
      </p:sp>
    </p:spTree>
    <p:extLst>
      <p:ext uri="{BB962C8B-B14F-4D97-AF65-F5344CB8AC3E}">
        <p14:creationId xmlns:p14="http://schemas.microsoft.com/office/powerpoint/2010/main" val="12352225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7737" y="888312"/>
            <a:ext cx="8118441" cy="1090129"/>
          </a:xfrm>
        </p:spPr>
        <p:txBody>
          <a:bodyPr>
            <a:noAutofit/>
          </a:bodyPr>
          <a:lstStyle/>
          <a:p>
            <a:r>
              <a:rPr lang="en-US" sz="4000" smtClean="0">
                <a:latin typeface="Myriad Pro" panose="020B0503030403020204" pitchFamily="34" charset="0"/>
              </a:rPr>
              <a:t>Project Echo, </a:t>
            </a:r>
            <a:r>
              <a:rPr lang="en-US" sz="4000">
                <a:latin typeface="Myriad Pro" panose="020B0503030403020204" pitchFamily="34" charset="0"/>
              </a:rPr>
              <a:t>County X</a:t>
            </a:r>
            <a:endParaRPr lang="en-US" sz="4000" dirty="0">
              <a:latin typeface="Myriad Pro" panose="020B050303040302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8495" y="6100194"/>
            <a:ext cx="1639062" cy="649224"/>
          </a:xfrm>
          <a:prstGeom prst="rect">
            <a:avLst/>
          </a:prstGeom>
        </p:spPr>
      </p:pic>
      <p:sp>
        <p:nvSpPr>
          <p:cNvPr id="5" name="Content Placeholder 2"/>
          <p:cNvSpPr>
            <a:spLocks noGrp="1"/>
          </p:cNvSpPr>
          <p:nvPr>
            <p:ph idx="1"/>
          </p:nvPr>
        </p:nvSpPr>
        <p:spPr>
          <a:xfrm>
            <a:off x="1083924" y="1978441"/>
            <a:ext cx="10472535" cy="3054484"/>
          </a:xfrm>
        </p:spPr>
        <p:txBody>
          <a:bodyPr>
            <a:noAutofit/>
          </a:bodyPr>
          <a:lstStyle/>
          <a:p>
            <a:pPr marL="0" indent="0">
              <a:lnSpc>
                <a:spcPct val="100000"/>
              </a:lnSpc>
              <a:buNone/>
            </a:pPr>
            <a:r>
              <a:rPr lang="en-US" sz="2400" dirty="0">
                <a:latin typeface="Minion Pro" panose="02040503050201020203" pitchFamily="18" charset="0"/>
              </a:rPr>
              <a:t>Project Echo is a project focused on educating community members about the presence of citrus diseases, Asian citrus psyllid and </a:t>
            </a:r>
            <a:r>
              <a:rPr lang="en-US" sz="2400" dirty="0" err="1">
                <a:latin typeface="Minion Pro" panose="02040503050201020203" pitchFamily="18" charset="0"/>
              </a:rPr>
              <a:t>huanglongbing</a:t>
            </a:r>
            <a:r>
              <a:rPr lang="en-US" sz="2400" dirty="0">
                <a:latin typeface="Minion Pro" panose="02040503050201020203" pitchFamily="18" charset="0"/>
              </a:rPr>
              <a:t>, in California. UC Master Gardener volunteers in County X develop and provide presentations upon request. These presentations provide information about the biology of the pest and disease, their spread, their impact on homeowners, residents, nurseries and commercial citrus, and various management tactics. Volunteers supply case data to UCANR academics and regularly update the presentations as new research-based information becomes available. The presentations, delivered both in-person and online, reach 500 residents and commercial growers annually.</a:t>
            </a:r>
            <a:endParaRPr lang="en-US" sz="2400" dirty="0" smtClean="0">
              <a:latin typeface="Minion Pro" panose="02040503050201020203" pitchFamily="18" charset="0"/>
            </a:endParaRPr>
          </a:p>
          <a:p>
            <a:pPr lvl="1"/>
            <a:endParaRPr lang="en-US" sz="2400" dirty="0">
              <a:latin typeface="Minion Pro" panose="02040503050201020203" pitchFamily="18" charset="0"/>
            </a:endParaRPr>
          </a:p>
        </p:txBody>
      </p:sp>
    </p:spTree>
    <p:extLst>
      <p:ext uri="{BB962C8B-B14F-4D97-AF65-F5344CB8AC3E}">
        <p14:creationId xmlns:p14="http://schemas.microsoft.com/office/powerpoint/2010/main" val="7355988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500" dirty="0" smtClean="0">
                <a:latin typeface="Myriad Pro" panose="020B0503030403020204" pitchFamily="34" charset="0"/>
              </a:rPr>
              <a:t>Next Steps from the Statewide Office</a:t>
            </a:r>
            <a:endParaRPr lang="en-US" sz="4500" dirty="0">
              <a:latin typeface="Myriad Pro" panose="020B0503030403020204" pitchFamily="34" charset="0"/>
            </a:endParaRPr>
          </a:p>
        </p:txBody>
      </p:sp>
      <p:sp>
        <p:nvSpPr>
          <p:cNvPr id="5" name="Content Placeholder 4"/>
          <p:cNvSpPr>
            <a:spLocks noGrp="1"/>
          </p:cNvSpPr>
          <p:nvPr>
            <p:ph idx="1"/>
          </p:nvPr>
        </p:nvSpPr>
        <p:spPr>
          <a:xfrm>
            <a:off x="838200" y="1724816"/>
            <a:ext cx="10515600" cy="4687797"/>
          </a:xfrm>
        </p:spPr>
        <p:txBody>
          <a:bodyPr>
            <a:noAutofit/>
          </a:bodyPr>
          <a:lstStyle/>
          <a:p>
            <a:pPr>
              <a:lnSpc>
                <a:spcPct val="100000"/>
              </a:lnSpc>
              <a:spcBef>
                <a:spcPts val="0"/>
              </a:spcBef>
            </a:pPr>
            <a:r>
              <a:rPr lang="en-US" sz="2200" dirty="0" smtClean="0">
                <a:latin typeface="Minion Pro" panose="02040503050201020203" pitchFamily="18" charset="0"/>
              </a:rPr>
              <a:t>Portions of this presentation have been recorded. These recordings will be posted to </a:t>
            </a:r>
            <a:r>
              <a:rPr lang="en-US" sz="2200" dirty="0">
                <a:latin typeface="Minion Pro" panose="02040503050201020203" pitchFamily="18" charset="0"/>
              </a:rPr>
              <a:t>the </a:t>
            </a:r>
            <a:r>
              <a:rPr lang="en-US" sz="2200" dirty="0">
                <a:latin typeface="Minion Pro" panose="02040503050201020203" pitchFamily="18" charset="0"/>
                <a:hlinkClick r:id="rId3"/>
              </a:rPr>
              <a:t>UC Master Gardener Coordinator </a:t>
            </a:r>
            <a:r>
              <a:rPr lang="en-US" sz="2200" dirty="0" smtClean="0">
                <a:latin typeface="Minion Pro" panose="02040503050201020203" pitchFamily="18" charset="0"/>
                <a:hlinkClick r:id="rId3"/>
              </a:rPr>
              <a:t>website</a:t>
            </a:r>
            <a:r>
              <a:rPr lang="en-US" sz="2200" dirty="0" smtClean="0">
                <a:latin typeface="Minion Pro" panose="02040503050201020203" pitchFamily="18" charset="0"/>
              </a:rPr>
              <a:t>. </a:t>
            </a:r>
          </a:p>
          <a:p>
            <a:pPr lvl="1">
              <a:lnSpc>
                <a:spcPct val="100000"/>
              </a:lnSpc>
              <a:spcBef>
                <a:spcPts val="0"/>
              </a:spcBef>
            </a:pPr>
            <a:r>
              <a:rPr lang="en-US" sz="1800" dirty="0" smtClean="0">
                <a:latin typeface="Minion Pro" panose="02040503050201020203" pitchFamily="18" charset="0"/>
              </a:rPr>
              <a:t>Feedback from today will be used to create an ‘answer key’ for project scenarios.</a:t>
            </a:r>
          </a:p>
          <a:p>
            <a:pPr lvl="1">
              <a:lnSpc>
                <a:spcPct val="100000"/>
              </a:lnSpc>
              <a:spcBef>
                <a:spcPts val="0"/>
              </a:spcBef>
            </a:pPr>
            <a:r>
              <a:rPr lang="en-US" sz="1800" dirty="0" smtClean="0">
                <a:latin typeface="Minion Pro" panose="02040503050201020203" pitchFamily="18" charset="0"/>
              </a:rPr>
              <a:t>This key and other materials, once finalized, will be post to the UC Master Gardener Program Coordinator website.</a:t>
            </a:r>
          </a:p>
          <a:p>
            <a:pPr>
              <a:lnSpc>
                <a:spcPct val="100000"/>
              </a:lnSpc>
              <a:spcBef>
                <a:spcPts val="0"/>
              </a:spcBef>
            </a:pPr>
            <a:endParaRPr lang="en-US" sz="2200" dirty="0">
              <a:latin typeface="Minion Pro" panose="02040503050201020203" pitchFamily="18" charset="0"/>
            </a:endParaRPr>
          </a:p>
          <a:p>
            <a:pPr>
              <a:lnSpc>
                <a:spcPct val="100000"/>
              </a:lnSpc>
              <a:spcBef>
                <a:spcPts val="0"/>
              </a:spcBef>
            </a:pPr>
            <a:r>
              <a:rPr lang="en-US" sz="2200" dirty="0" smtClean="0">
                <a:latin typeface="Minion Pro" panose="02040503050201020203" pitchFamily="18" charset="0"/>
              </a:rPr>
              <a:t>Mark your calendar for our upcoming Brown Bag Webinars and events:</a:t>
            </a:r>
            <a:endParaRPr lang="en-US" sz="2200" dirty="0">
              <a:latin typeface="Minion Pro" panose="02040503050201020203" pitchFamily="18" charset="0"/>
            </a:endParaRPr>
          </a:p>
          <a:p>
            <a:pPr lvl="1">
              <a:lnSpc>
                <a:spcPct val="100000"/>
              </a:lnSpc>
            </a:pPr>
            <a:r>
              <a:rPr lang="en-US" sz="1600" dirty="0" smtClean="0">
                <a:latin typeface="Minion Pro" panose="02040503050201020203" pitchFamily="18" charset="0"/>
              </a:rPr>
              <a:t>Dec</a:t>
            </a:r>
            <a:r>
              <a:rPr lang="en-US" sz="1600" dirty="0">
                <a:latin typeface="Minion Pro" panose="02040503050201020203" pitchFamily="18" charset="0"/>
              </a:rPr>
              <a:t>. 1</a:t>
            </a:r>
            <a:r>
              <a:rPr lang="en-US" sz="1600" baseline="30000" dirty="0">
                <a:latin typeface="Minion Pro" panose="02040503050201020203" pitchFamily="18" charset="0"/>
              </a:rPr>
              <a:t>st</a:t>
            </a:r>
            <a:r>
              <a:rPr lang="en-US" sz="1600" dirty="0">
                <a:latin typeface="Minion Pro" panose="02040503050201020203" pitchFamily="18" charset="0"/>
              </a:rPr>
              <a:t> – 24 hours – GIVING TUESDAY </a:t>
            </a:r>
            <a:endParaRPr lang="en-US" sz="1600" dirty="0" smtClean="0">
              <a:latin typeface="Minion Pro" panose="02040503050201020203" pitchFamily="18" charset="0"/>
            </a:endParaRPr>
          </a:p>
          <a:p>
            <a:pPr lvl="2">
              <a:lnSpc>
                <a:spcPct val="100000"/>
              </a:lnSpc>
            </a:pPr>
            <a:r>
              <a:rPr lang="en-US" sz="1400" dirty="0" smtClean="0">
                <a:latin typeface="Minion Pro" panose="02040503050201020203" pitchFamily="18" charset="0"/>
              </a:rPr>
              <a:t>Emily’s newsletter “The Scoop” with a link to the ‘Campaign-in-a-BOX’ materials, went out TODAY. E-mail Emily at </a:t>
            </a:r>
            <a:r>
              <a:rPr lang="en-US" sz="1400" dirty="0" smtClean="0">
                <a:latin typeface="Minion Pro" panose="02040503050201020203" pitchFamily="18" charset="0"/>
                <a:hlinkClick r:id="rId4"/>
              </a:rPr>
              <a:t>eddelk@ucanr.edu</a:t>
            </a:r>
            <a:r>
              <a:rPr lang="en-US" sz="1400" dirty="0" smtClean="0">
                <a:latin typeface="Minion Pro" panose="02040503050201020203" pitchFamily="18" charset="0"/>
              </a:rPr>
              <a:t> if you have questions.</a:t>
            </a:r>
            <a:endParaRPr lang="en-US" sz="1400" dirty="0">
              <a:latin typeface="Minion Pro" panose="02040503050201020203" pitchFamily="18" charset="0"/>
            </a:endParaRPr>
          </a:p>
          <a:p>
            <a:pPr lvl="1">
              <a:lnSpc>
                <a:spcPct val="100000"/>
              </a:lnSpc>
            </a:pPr>
            <a:r>
              <a:rPr lang="en-US" sz="1600" dirty="0">
                <a:latin typeface="Minion Pro" panose="02040503050201020203" pitchFamily="18" charset="0"/>
              </a:rPr>
              <a:t>Dec. 9</a:t>
            </a:r>
            <a:r>
              <a:rPr lang="en-US" sz="1600" baseline="30000" dirty="0">
                <a:latin typeface="Minion Pro" panose="02040503050201020203" pitchFamily="18" charset="0"/>
              </a:rPr>
              <a:t>th</a:t>
            </a:r>
            <a:r>
              <a:rPr lang="en-US" sz="1600" dirty="0">
                <a:latin typeface="Minion Pro" panose="02040503050201020203" pitchFamily="18" charset="0"/>
              </a:rPr>
              <a:t> – 12:00 PM – 1:00 PM - Brown Bag Webinar: </a:t>
            </a:r>
            <a:r>
              <a:rPr lang="en-US" sz="1600" dirty="0" smtClean="0">
                <a:latin typeface="Minion Pro" panose="02040503050201020203" pitchFamily="18" charset="0"/>
              </a:rPr>
              <a:t>All Reasonable Effort and Outreach to Diverse Audiences</a:t>
            </a:r>
          </a:p>
          <a:p>
            <a:pPr lvl="1">
              <a:lnSpc>
                <a:spcPct val="100000"/>
              </a:lnSpc>
            </a:pPr>
            <a:r>
              <a:rPr lang="en-US" sz="1600" dirty="0" smtClean="0">
                <a:latin typeface="Minion Pro" panose="02040503050201020203" pitchFamily="18" charset="0"/>
              </a:rPr>
              <a:t>Jan. 13</a:t>
            </a:r>
            <a:r>
              <a:rPr lang="en-US" sz="1600" baseline="30000" dirty="0" smtClean="0">
                <a:latin typeface="Minion Pro" panose="02040503050201020203" pitchFamily="18" charset="0"/>
              </a:rPr>
              <a:t>th</a:t>
            </a:r>
            <a:r>
              <a:rPr lang="en-US" sz="1600" dirty="0" smtClean="0">
                <a:latin typeface="Minion Pro" panose="02040503050201020203" pitchFamily="18" charset="0"/>
              </a:rPr>
              <a:t> – 12:00 PM – 1:00 PM </a:t>
            </a:r>
            <a:r>
              <a:rPr lang="en-US" sz="1600" dirty="0">
                <a:latin typeface="Minion Pro" panose="02040503050201020203" pitchFamily="18" charset="0"/>
              </a:rPr>
              <a:t>- Brown Bag Webinar: </a:t>
            </a:r>
            <a:r>
              <a:rPr lang="en-US" sz="1600" dirty="0" smtClean="0">
                <a:latin typeface="Minion Pro" panose="02040503050201020203" pitchFamily="18" charset="0"/>
              </a:rPr>
              <a:t>Digital Inclusion - Making Our Content More Accessible</a:t>
            </a:r>
          </a:p>
          <a:p>
            <a:pPr lvl="1">
              <a:lnSpc>
                <a:spcPct val="100000"/>
              </a:lnSpc>
            </a:pPr>
            <a:r>
              <a:rPr lang="en-US" sz="1600" dirty="0" smtClean="0">
                <a:latin typeface="Minion Pro" panose="02040503050201020203" pitchFamily="18" charset="0"/>
              </a:rPr>
              <a:t>Feb. 10</a:t>
            </a:r>
            <a:r>
              <a:rPr lang="en-US" sz="1600" baseline="30000" dirty="0" smtClean="0">
                <a:latin typeface="Minion Pro" panose="02040503050201020203" pitchFamily="18" charset="0"/>
              </a:rPr>
              <a:t>th</a:t>
            </a:r>
            <a:r>
              <a:rPr lang="en-US" sz="1600" dirty="0" smtClean="0">
                <a:latin typeface="Minion Pro" panose="02040503050201020203" pitchFamily="18" charset="0"/>
              </a:rPr>
              <a:t> – 12:00 PM – 1:00 PM </a:t>
            </a:r>
            <a:r>
              <a:rPr lang="en-US" sz="1600" dirty="0">
                <a:latin typeface="Minion Pro" panose="02040503050201020203" pitchFamily="18" charset="0"/>
              </a:rPr>
              <a:t>- The UC Master Gardener Program in the National Context - Tools and </a:t>
            </a:r>
            <a:r>
              <a:rPr lang="en-US" sz="1600" dirty="0" smtClean="0">
                <a:latin typeface="Minion Pro" panose="02040503050201020203" pitchFamily="18" charset="0"/>
              </a:rPr>
              <a:t>Resources</a:t>
            </a:r>
          </a:p>
          <a:p>
            <a:pPr lvl="1">
              <a:lnSpc>
                <a:spcPct val="100000"/>
              </a:lnSpc>
            </a:pPr>
            <a:endParaRPr lang="en-US" sz="1600" dirty="0" smtClean="0">
              <a:latin typeface="Minion Pro" panose="02040503050201020203" pitchFamily="18" charset="0"/>
            </a:endParaRPr>
          </a:p>
          <a:p>
            <a:pPr>
              <a:lnSpc>
                <a:spcPct val="100000"/>
              </a:lnSpc>
            </a:pPr>
            <a:endParaRPr lang="en-US" sz="2000" dirty="0">
              <a:latin typeface="Minion Pro" panose="02040503050201020203" pitchFamily="18" charset="0"/>
            </a:endParaRPr>
          </a:p>
          <a:p>
            <a:pPr marL="914400" lvl="2" indent="0">
              <a:lnSpc>
                <a:spcPct val="100000"/>
              </a:lnSpc>
              <a:spcBef>
                <a:spcPts val="0"/>
              </a:spcBef>
              <a:buNone/>
            </a:pPr>
            <a:endParaRPr lang="en-US" sz="2200" dirty="0" smtClean="0">
              <a:latin typeface="Minion Pro" panose="02040503050201020203" pitchFamily="18" charset="0"/>
            </a:endParaRPr>
          </a:p>
          <a:p>
            <a:pPr marL="0" indent="0">
              <a:lnSpc>
                <a:spcPct val="100000"/>
              </a:lnSpc>
              <a:spcBef>
                <a:spcPts val="0"/>
              </a:spcBef>
              <a:buNone/>
            </a:pPr>
            <a:endParaRPr lang="en-US" sz="2200" dirty="0" smtClean="0">
              <a:latin typeface="Minion Pro" panose="02040503050201020203" pitchFamily="18" charset="0"/>
            </a:endParaRPr>
          </a:p>
        </p:txBody>
      </p:sp>
      <p:sp>
        <p:nvSpPr>
          <p:cNvPr id="3" name="Rectangle 2"/>
          <p:cNvSpPr/>
          <p:nvPr/>
        </p:nvSpPr>
        <p:spPr>
          <a:xfrm>
            <a:off x="6805534" y="6115987"/>
            <a:ext cx="689548" cy="5996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51786" y="6089625"/>
            <a:ext cx="1627773" cy="652329"/>
          </a:xfrm>
          <a:prstGeom prst="rect">
            <a:avLst/>
          </a:prstGeom>
        </p:spPr>
      </p:pic>
    </p:spTree>
    <p:extLst>
      <p:ext uri="{BB962C8B-B14F-4D97-AF65-F5344CB8AC3E}">
        <p14:creationId xmlns:p14="http://schemas.microsoft.com/office/powerpoint/2010/main" val="42278442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9B40-7D27-694C-847A-EAC37A22D61F}"/>
              </a:ext>
            </a:extLst>
          </p:cNvPr>
          <p:cNvSpPr>
            <a:spLocks noGrp="1"/>
          </p:cNvSpPr>
          <p:nvPr>
            <p:ph type="ctrTitle"/>
          </p:nvPr>
        </p:nvSpPr>
        <p:spPr>
          <a:xfrm>
            <a:off x="1122956" y="857251"/>
            <a:ext cx="9808928" cy="2122396"/>
          </a:xfrm>
        </p:spPr>
        <p:txBody>
          <a:bodyPr>
            <a:noAutofit/>
          </a:bodyPr>
          <a:lstStyle/>
          <a:p>
            <a:r>
              <a:rPr lang="en-US" sz="4000" dirty="0" smtClean="0"/>
              <a:t>Thank you for joining us!</a:t>
            </a:r>
            <a:br>
              <a:rPr lang="en-US" sz="4000" dirty="0" smtClean="0"/>
            </a:br>
            <a:r>
              <a:rPr lang="en-US" sz="4000" dirty="0" smtClean="0"/>
              <a:t/>
            </a:r>
            <a:br>
              <a:rPr lang="en-US" sz="4000" dirty="0" smtClean="0"/>
            </a:br>
            <a:r>
              <a:rPr lang="en-US" sz="4000" dirty="0" smtClean="0"/>
              <a:t>Project Prioritization Rubric Practice</a:t>
            </a:r>
            <a:endParaRPr lang="en-US" sz="4000" dirty="0"/>
          </a:p>
        </p:txBody>
      </p:sp>
      <p:sp>
        <p:nvSpPr>
          <p:cNvPr id="3" name="Subtitle 2">
            <a:extLst>
              <a:ext uri="{FF2B5EF4-FFF2-40B4-BE49-F238E27FC236}">
                <a16:creationId xmlns:a16="http://schemas.microsoft.com/office/drawing/2014/main" id="{28030572-299B-A449-B86B-6839F5A5ACD0}"/>
              </a:ext>
            </a:extLst>
          </p:cNvPr>
          <p:cNvSpPr>
            <a:spLocks noGrp="1"/>
          </p:cNvSpPr>
          <p:nvPr>
            <p:ph type="subTitle" idx="1"/>
          </p:nvPr>
        </p:nvSpPr>
        <p:spPr>
          <a:xfrm>
            <a:off x="60960" y="3349700"/>
            <a:ext cx="11932920" cy="1655762"/>
          </a:xfrm>
        </p:spPr>
        <p:txBody>
          <a:bodyPr>
            <a:normAutofit fontScale="70000" lnSpcReduction="20000"/>
          </a:bodyPr>
          <a:lstStyle/>
          <a:p>
            <a:r>
              <a:rPr lang="en-US" b="1" dirty="0" smtClean="0">
                <a:solidFill>
                  <a:schemeClr val="tx1"/>
                </a:solidFill>
              </a:rPr>
              <a:t>Missy Gable</a:t>
            </a:r>
            <a:r>
              <a:rPr lang="en-US" dirty="0" smtClean="0">
                <a:solidFill>
                  <a:schemeClr val="tx1"/>
                </a:solidFill>
              </a:rPr>
              <a:t>, </a:t>
            </a:r>
            <a:r>
              <a:rPr lang="en-US" i="1" dirty="0" smtClean="0">
                <a:solidFill>
                  <a:schemeClr val="tx1"/>
                </a:solidFill>
              </a:rPr>
              <a:t>Director – UC </a:t>
            </a:r>
            <a:r>
              <a:rPr lang="en-US" i="1" dirty="0">
                <a:solidFill>
                  <a:schemeClr val="tx1"/>
                </a:solidFill>
              </a:rPr>
              <a:t>Master Gardener </a:t>
            </a:r>
            <a:r>
              <a:rPr lang="en-US" i="1" dirty="0" smtClean="0">
                <a:solidFill>
                  <a:schemeClr val="tx1"/>
                </a:solidFill>
              </a:rPr>
              <a:t>Program</a:t>
            </a:r>
          </a:p>
          <a:p>
            <a:r>
              <a:rPr lang="en-US" b="1" dirty="0" smtClean="0">
                <a:solidFill>
                  <a:schemeClr val="tx1"/>
                </a:solidFill>
              </a:rPr>
              <a:t>Tamekia Wilkins</a:t>
            </a:r>
            <a:r>
              <a:rPr lang="en-US" b="1" i="1" dirty="0" smtClean="0">
                <a:solidFill>
                  <a:schemeClr val="tx1"/>
                </a:solidFill>
              </a:rPr>
              <a:t>, </a:t>
            </a:r>
            <a:r>
              <a:rPr lang="en-US" i="1" dirty="0" smtClean="0">
                <a:solidFill>
                  <a:schemeClr val="tx1"/>
                </a:solidFill>
              </a:rPr>
              <a:t>Evaluation Coordinator – UC Master Gardener Program</a:t>
            </a:r>
          </a:p>
          <a:p>
            <a:r>
              <a:rPr lang="en-US" b="1" dirty="0" smtClean="0">
                <a:solidFill>
                  <a:schemeClr val="tx1"/>
                </a:solidFill>
              </a:rPr>
              <a:t>Lauren Snowden</a:t>
            </a:r>
            <a:r>
              <a:rPr lang="en-US" dirty="0" smtClean="0">
                <a:solidFill>
                  <a:schemeClr val="tx1"/>
                </a:solidFill>
              </a:rPr>
              <a:t>, </a:t>
            </a:r>
            <a:r>
              <a:rPr lang="en-US" i="1" dirty="0" smtClean="0">
                <a:solidFill>
                  <a:schemeClr val="tx1"/>
                </a:solidFill>
              </a:rPr>
              <a:t>Training Coordinator – UC </a:t>
            </a:r>
            <a:r>
              <a:rPr lang="en-US" i="1" dirty="0">
                <a:solidFill>
                  <a:schemeClr val="tx1"/>
                </a:solidFill>
              </a:rPr>
              <a:t>Master Gardener </a:t>
            </a:r>
            <a:r>
              <a:rPr lang="en-US" i="1" dirty="0" smtClean="0">
                <a:solidFill>
                  <a:schemeClr val="tx1"/>
                </a:solidFill>
              </a:rPr>
              <a:t>Program</a:t>
            </a:r>
          </a:p>
          <a:p>
            <a:r>
              <a:rPr lang="en-US" b="1" dirty="0" smtClean="0">
                <a:solidFill>
                  <a:schemeClr val="tx1"/>
                </a:solidFill>
              </a:rPr>
              <a:t>Marisa Coyne</a:t>
            </a:r>
            <a:r>
              <a:rPr lang="en-US" dirty="0" smtClean="0">
                <a:solidFill>
                  <a:schemeClr val="tx1"/>
                </a:solidFill>
              </a:rPr>
              <a:t>, </a:t>
            </a:r>
            <a:r>
              <a:rPr lang="en-US" i="1" dirty="0" smtClean="0">
                <a:solidFill>
                  <a:schemeClr val="tx1"/>
                </a:solidFill>
              </a:rPr>
              <a:t>Volunteer Engagement Coordinator – UC </a:t>
            </a:r>
            <a:r>
              <a:rPr lang="en-US" i="1" dirty="0">
                <a:solidFill>
                  <a:schemeClr val="tx1"/>
                </a:solidFill>
              </a:rPr>
              <a:t>Master Gardener </a:t>
            </a:r>
            <a:r>
              <a:rPr lang="en-US" i="1" dirty="0" smtClean="0">
                <a:solidFill>
                  <a:schemeClr val="tx1"/>
                </a:solidFill>
              </a:rPr>
              <a:t>Program</a:t>
            </a:r>
          </a:p>
          <a:p>
            <a:r>
              <a:rPr lang="en-US" b="1" dirty="0" smtClean="0">
                <a:solidFill>
                  <a:schemeClr val="tx1"/>
                </a:solidFill>
              </a:rPr>
              <a:t>Melissa Womack, </a:t>
            </a:r>
            <a:r>
              <a:rPr lang="en-US" i="1" dirty="0" smtClean="0">
                <a:solidFill>
                  <a:schemeClr val="tx1"/>
                </a:solidFill>
              </a:rPr>
              <a:t>Marketing Coordinator – UC Master Gardener Program </a:t>
            </a:r>
          </a:p>
          <a:p>
            <a:endParaRPr lang="en-US" i="1" dirty="0">
              <a:solidFill>
                <a:schemeClr val="tx1"/>
              </a:solidFill>
            </a:endParaRPr>
          </a:p>
          <a:p>
            <a:endParaRPr lang="en-US" i="1" dirty="0"/>
          </a:p>
          <a:p>
            <a:endParaRPr lang="en-US" i="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3672" y="5375515"/>
            <a:ext cx="1518159" cy="601335"/>
          </a:xfrm>
          <a:prstGeom prst="rect">
            <a:avLst/>
          </a:prstGeom>
        </p:spPr>
      </p:pic>
    </p:spTree>
    <p:extLst>
      <p:ext uri="{BB962C8B-B14F-4D97-AF65-F5344CB8AC3E}">
        <p14:creationId xmlns:p14="http://schemas.microsoft.com/office/powerpoint/2010/main" val="1754163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604735"/>
            <a:ext cx="7772400" cy="1470025"/>
          </a:xfrm>
        </p:spPr>
        <p:txBody>
          <a:bodyPr rtlCol="0">
            <a:normAutofit/>
          </a:bodyPr>
          <a:lstStyle/>
          <a:p>
            <a:pPr>
              <a:defRPr/>
            </a:pPr>
            <a:r>
              <a:rPr lang="en-US" sz="4500" dirty="0" smtClean="0">
                <a:cs typeface="+mj-cs"/>
              </a:rPr>
              <a:t>Welcome + Background</a:t>
            </a:r>
            <a:endParaRPr lang="en-US" sz="4500" dirty="0">
              <a:cs typeface="+mj-cs"/>
            </a:endParaRPr>
          </a:p>
        </p:txBody>
      </p:sp>
      <p:sp>
        <p:nvSpPr>
          <p:cNvPr id="3" name="Subtitle 2"/>
          <p:cNvSpPr>
            <a:spLocks noGrp="1"/>
          </p:cNvSpPr>
          <p:nvPr>
            <p:ph type="subTitle" idx="1"/>
          </p:nvPr>
        </p:nvSpPr>
        <p:spPr>
          <a:xfrm>
            <a:off x="2209800" y="3590210"/>
            <a:ext cx="8172450" cy="2038350"/>
          </a:xfrm>
        </p:spPr>
        <p:txBody>
          <a:bodyPr>
            <a:normAutofit/>
          </a:bodyPr>
          <a:lstStyle/>
          <a:p>
            <a:pPr>
              <a:defRPr/>
            </a:pPr>
            <a:r>
              <a:rPr lang="en-US" sz="2700" b="1" dirty="0" smtClean="0">
                <a:solidFill>
                  <a:schemeClr val="tx1"/>
                </a:solidFill>
              </a:rPr>
              <a:t>Marisa Coyne, </a:t>
            </a:r>
            <a:r>
              <a:rPr lang="en-US" sz="2700" i="1" dirty="0" smtClean="0">
                <a:solidFill>
                  <a:schemeClr val="tx1"/>
                </a:solidFill>
              </a:rPr>
              <a:t>Volunteer Engagement Coordinator – UC Master Gardener Program</a:t>
            </a:r>
          </a:p>
          <a:p>
            <a:pPr>
              <a:defRPr/>
            </a:pPr>
            <a:r>
              <a:rPr lang="en-US" sz="1800" dirty="0" smtClean="0">
                <a:solidFill>
                  <a:schemeClr val="tx1"/>
                </a:solidFill>
              </a:rPr>
              <a:t>Appreciation to Dustin Blakey (County Director, Inyo Mono) and Danica Taber (Coordinator, Santa Barbara)</a:t>
            </a:r>
          </a:p>
          <a:p>
            <a:pPr>
              <a:defRPr/>
            </a:pPr>
            <a:endParaRPr lang="en-US" sz="2400" dirty="0">
              <a:solidFill>
                <a:schemeClr val="tx1"/>
              </a:solidFill>
            </a:endParaRPr>
          </a:p>
          <a:p>
            <a:pPr>
              <a:defRPr/>
            </a:pPr>
            <a:endParaRPr lang="en-US" dirty="0">
              <a:solidFill>
                <a:schemeClr val="tx1"/>
              </a:solidFill>
            </a:endParaRPr>
          </a:p>
          <a:p>
            <a:pPr>
              <a:defRPr/>
            </a:pPr>
            <a:endParaRPr lang="en-US" dirty="0" smtClean="0">
              <a:solidFill>
                <a:schemeClr val="tx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6537" y="5302839"/>
            <a:ext cx="1639062" cy="649224"/>
          </a:xfrm>
          <a:prstGeom prst="rect">
            <a:avLst/>
          </a:prstGeom>
        </p:spPr>
      </p:pic>
    </p:spTree>
    <p:extLst>
      <p:ext uri="{BB962C8B-B14F-4D97-AF65-F5344CB8AC3E}">
        <p14:creationId xmlns:p14="http://schemas.microsoft.com/office/powerpoint/2010/main" val="29289763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859188" y="493519"/>
            <a:ext cx="7456138" cy="1006669"/>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700" b="1" i="0" kern="1200" baseline="0">
                <a:solidFill>
                  <a:srgbClr val="005A9E"/>
                </a:solidFill>
                <a:latin typeface="Arial" panose="020B0604020202020204" pitchFamily="34" charset="0"/>
                <a:ea typeface="+mj-ea"/>
                <a:cs typeface="Arial" panose="020B0604020202020204" pitchFamily="34" charset="0"/>
              </a:defRPr>
            </a:lvl1pPr>
          </a:lstStyle>
          <a:p>
            <a:pPr algn="ctr">
              <a:defRPr/>
            </a:pPr>
            <a:endParaRPr lang="en-US" sz="2400" dirty="0" smtClean="0">
              <a:latin typeface="Myriad Pro" panose="020B0503030403020204" pitchFamily="34" charset="0"/>
              <a:cs typeface="+mj-cs"/>
            </a:endParaRPr>
          </a:p>
          <a:p>
            <a:pPr>
              <a:defRPr/>
            </a:pPr>
            <a:r>
              <a:rPr lang="en-US" sz="4000" dirty="0" smtClean="0">
                <a:latin typeface="Myriad Pro" panose="020B0503030403020204" pitchFamily="34" charset="0"/>
                <a:cs typeface="+mj-cs"/>
              </a:rPr>
              <a:t>Timeline</a:t>
            </a:r>
            <a:endParaRPr lang="en-US" sz="4800" dirty="0">
              <a:latin typeface="Myriad Pro" panose="020B0503030403020204" pitchFamily="34" charset="0"/>
              <a:cs typeface="+mj-cs"/>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8495" y="6100194"/>
            <a:ext cx="1639062" cy="649224"/>
          </a:xfrm>
          <a:prstGeom prst="rect">
            <a:avLst/>
          </a:prstGeom>
        </p:spPr>
      </p:pic>
      <p:sp>
        <p:nvSpPr>
          <p:cNvPr id="7" name="Content Placeholder 2"/>
          <p:cNvSpPr>
            <a:spLocks noGrp="1"/>
          </p:cNvSpPr>
          <p:nvPr>
            <p:ph idx="1"/>
          </p:nvPr>
        </p:nvSpPr>
        <p:spPr>
          <a:xfrm>
            <a:off x="859188" y="1689100"/>
            <a:ext cx="10004590" cy="4411094"/>
          </a:xfrm>
        </p:spPr>
        <p:txBody>
          <a:bodyPr>
            <a:normAutofit/>
          </a:bodyPr>
          <a:lstStyle/>
          <a:p>
            <a:pPr>
              <a:lnSpc>
                <a:spcPct val="100000"/>
              </a:lnSpc>
            </a:pPr>
            <a:r>
              <a:rPr lang="en-US" sz="2400" b="1" dirty="0" smtClean="0">
                <a:latin typeface="Minion Pro" panose="02040503050201020203" pitchFamily="18" charset="0"/>
              </a:rPr>
              <a:t>March 2020 </a:t>
            </a:r>
            <a:r>
              <a:rPr lang="en-US" sz="2400" dirty="0" smtClean="0">
                <a:latin typeface="Minion Pro" panose="02040503050201020203" pitchFamily="18" charset="0"/>
              </a:rPr>
              <a:t>– Volunteer Match national survey 1</a:t>
            </a:r>
          </a:p>
          <a:p>
            <a:pPr>
              <a:lnSpc>
                <a:spcPct val="100000"/>
              </a:lnSpc>
            </a:pPr>
            <a:r>
              <a:rPr lang="en-US" sz="2400" b="1" dirty="0" smtClean="0">
                <a:latin typeface="Minion Pro" panose="02040503050201020203" pitchFamily="18" charset="0"/>
              </a:rPr>
              <a:t>May 2020 </a:t>
            </a:r>
            <a:r>
              <a:rPr lang="en-US" sz="2400" dirty="0" smtClean="0">
                <a:latin typeface="Minion Pro" panose="02040503050201020203" pitchFamily="18" charset="0"/>
              </a:rPr>
              <a:t>– Volunteer Match national survey 2</a:t>
            </a:r>
          </a:p>
          <a:p>
            <a:pPr>
              <a:lnSpc>
                <a:spcPct val="100000"/>
              </a:lnSpc>
            </a:pPr>
            <a:r>
              <a:rPr lang="en-US" sz="2400" b="1" dirty="0" smtClean="0">
                <a:latin typeface="Minion Pro" panose="02040503050201020203" pitchFamily="18" charset="0"/>
              </a:rPr>
              <a:t>June 2020 </a:t>
            </a:r>
            <a:r>
              <a:rPr lang="en-US" sz="2400" dirty="0" smtClean="0">
                <a:latin typeface="Minion Pro" panose="02040503050201020203" pitchFamily="18" charset="0"/>
              </a:rPr>
              <a:t>– UC Master Gardener Program survey concept introduced (via Brown Bag Webinar)</a:t>
            </a:r>
          </a:p>
          <a:p>
            <a:pPr>
              <a:lnSpc>
                <a:spcPct val="100000"/>
              </a:lnSpc>
            </a:pPr>
            <a:r>
              <a:rPr lang="en-US" sz="2400" b="1" dirty="0" smtClean="0">
                <a:latin typeface="Minion Pro" panose="02040503050201020203" pitchFamily="18" charset="0"/>
              </a:rPr>
              <a:t>July 2020 </a:t>
            </a:r>
            <a:r>
              <a:rPr lang="en-US" sz="2400" dirty="0" smtClean="0">
                <a:latin typeface="Minion Pro" panose="02040503050201020203" pitchFamily="18" charset="0"/>
              </a:rPr>
              <a:t>– UC Master Gardener Program COVID-19 and Volunteerism Survey deployed </a:t>
            </a:r>
          </a:p>
          <a:p>
            <a:pPr>
              <a:lnSpc>
                <a:spcPct val="100000"/>
              </a:lnSpc>
            </a:pPr>
            <a:r>
              <a:rPr lang="en-US" sz="2400" b="1" dirty="0" smtClean="0">
                <a:latin typeface="Minion Pro" panose="02040503050201020203" pitchFamily="18" charset="0"/>
              </a:rPr>
              <a:t>September 2020 </a:t>
            </a:r>
            <a:r>
              <a:rPr lang="en-US" sz="2400" dirty="0" smtClean="0">
                <a:latin typeface="Minion Pro" panose="02040503050201020203" pitchFamily="18" charset="0"/>
              </a:rPr>
              <a:t>– Statewide results distributed (via Brown Bag Webinar)</a:t>
            </a:r>
          </a:p>
          <a:p>
            <a:pPr>
              <a:lnSpc>
                <a:spcPct val="100000"/>
              </a:lnSpc>
            </a:pPr>
            <a:r>
              <a:rPr lang="en-US" sz="2400" b="1" dirty="0" smtClean="0">
                <a:latin typeface="Minion Pro" panose="02040503050201020203" pitchFamily="18" charset="0"/>
              </a:rPr>
              <a:t>October 2020 </a:t>
            </a:r>
            <a:r>
              <a:rPr lang="en-US" sz="2400" dirty="0">
                <a:latin typeface="Minion Pro" panose="02040503050201020203" pitchFamily="18" charset="0"/>
              </a:rPr>
              <a:t>– County-level results distributed</a:t>
            </a:r>
          </a:p>
          <a:p>
            <a:pPr>
              <a:lnSpc>
                <a:spcPct val="100000"/>
              </a:lnSpc>
            </a:pPr>
            <a:r>
              <a:rPr lang="en-US" sz="2400" b="1" dirty="0" smtClean="0">
                <a:latin typeface="Minion Pro" panose="02040503050201020203" pitchFamily="18" charset="0"/>
              </a:rPr>
              <a:t>November 2020 </a:t>
            </a:r>
            <a:r>
              <a:rPr lang="en-US" sz="2400" dirty="0" smtClean="0">
                <a:latin typeface="Minion Pro" panose="02040503050201020203" pitchFamily="18" charset="0"/>
              </a:rPr>
              <a:t>– Project prioritization rubric ‘finalized’</a:t>
            </a:r>
          </a:p>
        </p:txBody>
      </p:sp>
    </p:spTree>
    <p:extLst>
      <p:ext uri="{BB962C8B-B14F-4D97-AF65-F5344CB8AC3E}">
        <p14:creationId xmlns:p14="http://schemas.microsoft.com/office/powerpoint/2010/main" val="22153371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859187" y="493519"/>
            <a:ext cx="9456387" cy="1006669"/>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700" b="1" i="0" kern="1200" baseline="0">
                <a:solidFill>
                  <a:srgbClr val="005A9E"/>
                </a:solidFill>
                <a:latin typeface="Arial" panose="020B0604020202020204" pitchFamily="34" charset="0"/>
                <a:ea typeface="+mj-ea"/>
                <a:cs typeface="Arial" panose="020B0604020202020204" pitchFamily="34" charset="0"/>
              </a:defRPr>
            </a:lvl1pPr>
          </a:lstStyle>
          <a:p>
            <a:pPr algn="ctr">
              <a:defRPr/>
            </a:pPr>
            <a:endParaRPr lang="en-US" sz="2400" dirty="0" smtClean="0">
              <a:latin typeface="Myriad Pro" panose="020B0503030403020204" pitchFamily="34" charset="0"/>
              <a:cs typeface="+mj-cs"/>
            </a:endParaRPr>
          </a:p>
          <a:p>
            <a:pPr>
              <a:defRPr/>
            </a:pPr>
            <a:r>
              <a:rPr lang="en-US" sz="4000" dirty="0" smtClean="0">
                <a:latin typeface="Myriad Pro" panose="020B0503030403020204" pitchFamily="34" charset="0"/>
                <a:cs typeface="+mj-cs"/>
              </a:rPr>
              <a:t>Brown Bag Webinars: COVID-19 + Volunteerism Survey – Roll out + Results</a:t>
            </a:r>
            <a:endParaRPr lang="en-US" sz="4800" dirty="0">
              <a:latin typeface="Myriad Pro" panose="020B0503030403020204" pitchFamily="34" charset="0"/>
              <a:cs typeface="+mj-cs"/>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8495" y="6100194"/>
            <a:ext cx="1639062" cy="649224"/>
          </a:xfrm>
          <a:prstGeom prst="rect">
            <a:avLst/>
          </a:prstGeom>
        </p:spPr>
      </p:pic>
      <p:pic>
        <p:nvPicPr>
          <p:cNvPr id="3" name="Picture 2"/>
          <p:cNvPicPr>
            <a:picLocks noChangeAspect="1"/>
          </p:cNvPicPr>
          <p:nvPr/>
        </p:nvPicPr>
        <p:blipFill>
          <a:blip r:embed="rId4"/>
          <a:stretch>
            <a:fillRect/>
          </a:stretch>
        </p:blipFill>
        <p:spPr>
          <a:xfrm rot="21437875">
            <a:off x="926622" y="2199392"/>
            <a:ext cx="5966010" cy="3001572"/>
          </a:xfrm>
          <a:prstGeom prst="rect">
            <a:avLst/>
          </a:prstGeom>
          <a:ln>
            <a:noFill/>
          </a:ln>
          <a:effectLst>
            <a:outerShdw blurRad="190500" algn="tl" rotWithShape="0">
              <a:srgbClr val="000000">
                <a:alpha val="70000"/>
              </a:srgbClr>
            </a:outerShdw>
          </a:effectLst>
        </p:spPr>
      </p:pic>
      <p:pic>
        <p:nvPicPr>
          <p:cNvPr id="4" name="Picture 3"/>
          <p:cNvPicPr>
            <a:picLocks noChangeAspect="1"/>
          </p:cNvPicPr>
          <p:nvPr/>
        </p:nvPicPr>
        <p:blipFill>
          <a:blip r:embed="rId5"/>
          <a:stretch>
            <a:fillRect/>
          </a:stretch>
        </p:blipFill>
        <p:spPr>
          <a:xfrm rot="21434607">
            <a:off x="5842065" y="2776912"/>
            <a:ext cx="5356321" cy="299619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5271215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8322D8A-9A75-430A-B9F8-668EF301D0DF}"/>
              </a:ext>
            </a:extLst>
          </p:cNvPr>
          <p:cNvSpPr>
            <a:spLocks noGrp="1"/>
          </p:cNvSpPr>
          <p:nvPr>
            <p:ph type="title"/>
          </p:nvPr>
        </p:nvSpPr>
        <p:spPr>
          <a:xfrm>
            <a:off x="809625" y="564045"/>
            <a:ext cx="10515600" cy="1090129"/>
          </a:xfrm>
        </p:spPr>
        <p:txBody>
          <a:bodyPr>
            <a:noAutofit/>
          </a:bodyPr>
          <a:lstStyle/>
          <a:p>
            <a:pPr>
              <a:lnSpc>
                <a:spcPct val="100000"/>
              </a:lnSpc>
            </a:pPr>
            <a:r>
              <a:rPr lang="en-US" sz="2400" dirty="0">
                <a:latin typeface="Myriad Pro" panose="020B0503030403020204" pitchFamily="34" charset="0"/>
              </a:rPr>
              <a:t>What statement best reflects your intentions for volunteering during the next program year assuming the current environmental, economic, and social conditions?</a:t>
            </a:r>
          </a:p>
        </p:txBody>
      </p:sp>
      <p:pic>
        <p:nvPicPr>
          <p:cNvPr id="9" name="Content Placeholder 8">
            <a:extLst>
              <a:ext uri="{FF2B5EF4-FFF2-40B4-BE49-F238E27FC236}">
                <a16:creationId xmlns:a16="http://schemas.microsoft.com/office/drawing/2014/main" id="{051FBA49-03C3-429C-8BD8-F8296FBAF01E}"/>
              </a:ext>
            </a:extLst>
          </p:cNvPr>
          <p:cNvPicPr>
            <a:picLocks noGrp="1" noChangeAspect="1"/>
          </p:cNvPicPr>
          <p:nvPr>
            <p:ph idx="1"/>
          </p:nvPr>
        </p:nvPicPr>
        <p:blipFill>
          <a:blip r:embed="rId3"/>
          <a:stretch>
            <a:fillRect/>
          </a:stretch>
        </p:blipFill>
        <p:spPr>
          <a:xfrm>
            <a:off x="1495313" y="1900239"/>
            <a:ext cx="9380994" cy="417195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8495" y="6100194"/>
            <a:ext cx="1639062" cy="649224"/>
          </a:xfrm>
          <a:prstGeom prst="rect">
            <a:avLst/>
          </a:prstGeom>
        </p:spPr>
      </p:pic>
    </p:spTree>
    <p:extLst>
      <p:ext uri="{BB962C8B-B14F-4D97-AF65-F5344CB8AC3E}">
        <p14:creationId xmlns:p14="http://schemas.microsoft.com/office/powerpoint/2010/main" val="15717664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2574AB5-9ACF-4718-867E-838826C73030}"/>
              </a:ext>
            </a:extLst>
          </p:cNvPr>
          <p:cNvSpPr>
            <a:spLocks noGrp="1"/>
          </p:cNvSpPr>
          <p:nvPr>
            <p:ph type="body" idx="1"/>
          </p:nvPr>
        </p:nvSpPr>
        <p:spPr>
          <a:xfrm>
            <a:off x="839788" y="1163320"/>
            <a:ext cx="5157787" cy="1067663"/>
          </a:xfrm>
        </p:spPr>
        <p:txBody>
          <a:bodyPr>
            <a:normAutofit fontScale="25000" lnSpcReduction="20000"/>
          </a:bodyPr>
          <a:lstStyle/>
          <a:p>
            <a:pPr algn="ctr">
              <a:lnSpc>
                <a:spcPct val="120000"/>
              </a:lnSpc>
              <a:spcBef>
                <a:spcPts val="0"/>
              </a:spcBef>
            </a:pPr>
            <a:r>
              <a:rPr lang="en-US" sz="8800" i="0" u="none" strike="noStrike" baseline="0" dirty="0">
                <a:solidFill>
                  <a:srgbClr val="005A9E"/>
                </a:solidFill>
                <a:effectLst/>
                <a:latin typeface="Myriad Pro" panose="020B0503030403020204" pitchFamily="34" charset="0"/>
              </a:rPr>
              <a:t>How concerned are you about the impact of current conditions (environmental, economic, social) on the UC MG Program?</a:t>
            </a:r>
            <a:r>
              <a:rPr lang="en-US" sz="8800" i="0" u="none" strike="noStrike" baseline="0" dirty="0">
                <a:solidFill>
                  <a:srgbClr val="005A9E"/>
                </a:solidFill>
                <a:latin typeface="Myriad Pro" panose="020B0503030403020204" pitchFamily="34" charset="0"/>
              </a:rPr>
              <a:t> </a:t>
            </a:r>
            <a:endParaRPr lang="en-US" sz="8800" dirty="0">
              <a:solidFill>
                <a:srgbClr val="005A9E"/>
              </a:solidFill>
              <a:latin typeface="Myriad Pro" panose="020B0503030403020204" pitchFamily="34" charset="0"/>
            </a:endParaRPr>
          </a:p>
          <a:p>
            <a:endParaRPr lang="en-US" dirty="0"/>
          </a:p>
        </p:txBody>
      </p:sp>
      <p:sp>
        <p:nvSpPr>
          <p:cNvPr id="7" name="Text Placeholder 6">
            <a:extLst>
              <a:ext uri="{FF2B5EF4-FFF2-40B4-BE49-F238E27FC236}">
                <a16:creationId xmlns:a16="http://schemas.microsoft.com/office/drawing/2014/main" id="{14436B1C-83D3-4F8E-8E12-40B812023A78}"/>
              </a:ext>
            </a:extLst>
          </p:cNvPr>
          <p:cNvSpPr>
            <a:spLocks noGrp="1"/>
          </p:cNvSpPr>
          <p:nvPr>
            <p:ph type="body" sz="quarter" idx="3"/>
          </p:nvPr>
        </p:nvSpPr>
        <p:spPr>
          <a:xfrm>
            <a:off x="6169024" y="1420496"/>
            <a:ext cx="5183188" cy="1067664"/>
          </a:xfrm>
        </p:spPr>
        <p:txBody>
          <a:bodyPr>
            <a:normAutofit fontScale="25000" lnSpcReduction="20000"/>
          </a:bodyPr>
          <a:lstStyle/>
          <a:p>
            <a:pPr>
              <a:lnSpc>
                <a:spcPct val="120000"/>
              </a:lnSpc>
            </a:pPr>
            <a:endParaRPr lang="en-US" sz="2400" b="0" i="0" u="none" strike="noStrike" baseline="0" dirty="0">
              <a:solidFill>
                <a:sysClr val="windowText" lastClr="000000"/>
              </a:solidFill>
              <a:effectLst/>
            </a:endParaRPr>
          </a:p>
          <a:p>
            <a:pPr>
              <a:lnSpc>
                <a:spcPct val="120000"/>
              </a:lnSpc>
            </a:pPr>
            <a:endParaRPr lang="en-US" sz="2400" b="0" i="0" u="none" strike="noStrike" baseline="0" dirty="0">
              <a:solidFill>
                <a:sysClr val="windowText" lastClr="000000"/>
              </a:solidFill>
              <a:effectLst/>
            </a:endParaRPr>
          </a:p>
          <a:p>
            <a:pPr algn="ctr">
              <a:lnSpc>
                <a:spcPct val="120000"/>
              </a:lnSpc>
              <a:spcBef>
                <a:spcPts val="0"/>
              </a:spcBef>
            </a:pPr>
            <a:r>
              <a:rPr lang="en-US" sz="8800" i="0" u="none" strike="noStrike" baseline="0" dirty="0">
                <a:solidFill>
                  <a:srgbClr val="005A9E"/>
                </a:solidFill>
                <a:effectLst/>
                <a:latin typeface="Myriad Pro" panose="020B0503030403020204" pitchFamily="34" charset="0"/>
              </a:rPr>
              <a:t>How concerned are you about the impact of current conditions (environmental, economic, social) on individual UC Master Gardener Program activities and projects?</a:t>
            </a:r>
            <a:r>
              <a:rPr lang="en-US" sz="8800" i="0" u="none" strike="noStrike" baseline="0" dirty="0">
                <a:solidFill>
                  <a:srgbClr val="005A9E"/>
                </a:solidFill>
                <a:latin typeface="Myriad Pro" panose="020B0503030403020204" pitchFamily="34" charset="0"/>
              </a:rPr>
              <a:t> </a:t>
            </a:r>
            <a:endParaRPr lang="en-US" sz="8800" dirty="0">
              <a:solidFill>
                <a:srgbClr val="005A9E"/>
              </a:solidFill>
              <a:latin typeface="Myriad Pro" panose="020B0503030403020204" pitchFamily="34" charset="0"/>
            </a:endParaRPr>
          </a:p>
          <a:p>
            <a:pPr>
              <a:lnSpc>
                <a:spcPct val="120000"/>
              </a:lnSpc>
            </a:pPr>
            <a:endParaRPr lang="en-US" dirty="0"/>
          </a:p>
        </p:txBody>
      </p:sp>
      <p:pic>
        <p:nvPicPr>
          <p:cNvPr id="15" name="Content Placeholder 14">
            <a:extLst>
              <a:ext uri="{FF2B5EF4-FFF2-40B4-BE49-F238E27FC236}">
                <a16:creationId xmlns:a16="http://schemas.microsoft.com/office/drawing/2014/main" id="{2616C832-F7C4-4F94-A306-36138F5CA59C}"/>
              </a:ext>
            </a:extLst>
          </p:cNvPr>
          <p:cNvPicPr>
            <a:picLocks noGrp="1" noChangeAspect="1"/>
          </p:cNvPicPr>
          <p:nvPr>
            <p:ph sz="half" idx="2"/>
          </p:nvPr>
        </p:nvPicPr>
        <p:blipFill>
          <a:blip r:embed="rId3"/>
          <a:stretch>
            <a:fillRect/>
          </a:stretch>
        </p:blipFill>
        <p:spPr>
          <a:xfrm>
            <a:off x="376918" y="2491740"/>
            <a:ext cx="5620657" cy="3537585"/>
          </a:xfrm>
          <a:prstGeom prst="rect">
            <a:avLst/>
          </a:prstGeom>
        </p:spPr>
      </p:pic>
      <p:pic>
        <p:nvPicPr>
          <p:cNvPr id="16" name="Content Placeholder 15">
            <a:extLst>
              <a:ext uri="{FF2B5EF4-FFF2-40B4-BE49-F238E27FC236}">
                <a16:creationId xmlns:a16="http://schemas.microsoft.com/office/drawing/2014/main" id="{3D82EF97-97D9-4D6E-A0BB-668C4F833684}"/>
              </a:ext>
            </a:extLst>
          </p:cNvPr>
          <p:cNvPicPr>
            <a:picLocks noGrp="1" noChangeAspect="1"/>
          </p:cNvPicPr>
          <p:nvPr>
            <p:ph sz="quarter" idx="4"/>
          </p:nvPr>
        </p:nvPicPr>
        <p:blipFill>
          <a:blip r:embed="rId4"/>
          <a:stretch>
            <a:fillRect/>
          </a:stretch>
        </p:blipFill>
        <p:spPr>
          <a:xfrm>
            <a:off x="6172200" y="2488160"/>
            <a:ext cx="5654054" cy="354116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18495" y="6100194"/>
            <a:ext cx="1639062" cy="649224"/>
          </a:xfrm>
          <a:prstGeom prst="rect">
            <a:avLst/>
          </a:prstGeom>
        </p:spPr>
      </p:pic>
    </p:spTree>
    <p:extLst>
      <p:ext uri="{BB962C8B-B14F-4D97-AF65-F5344CB8AC3E}">
        <p14:creationId xmlns:p14="http://schemas.microsoft.com/office/powerpoint/2010/main" val="9841463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859188" y="493519"/>
            <a:ext cx="7456138" cy="1006669"/>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700" b="1" i="0" kern="1200" baseline="0">
                <a:solidFill>
                  <a:srgbClr val="005A9E"/>
                </a:solidFill>
                <a:latin typeface="Arial" panose="020B0604020202020204" pitchFamily="34" charset="0"/>
                <a:ea typeface="+mj-ea"/>
                <a:cs typeface="Arial" panose="020B0604020202020204" pitchFamily="34" charset="0"/>
              </a:defRPr>
            </a:lvl1pPr>
          </a:lstStyle>
          <a:p>
            <a:pPr algn="ctr">
              <a:defRPr/>
            </a:pPr>
            <a:endParaRPr lang="en-US" sz="2400" dirty="0" smtClean="0">
              <a:latin typeface="Myriad Pro" panose="020B0503030403020204" pitchFamily="34" charset="0"/>
              <a:cs typeface="+mj-cs"/>
            </a:endParaRPr>
          </a:p>
          <a:p>
            <a:pPr>
              <a:defRPr/>
            </a:pPr>
            <a:r>
              <a:rPr lang="en-US" sz="4000" dirty="0" smtClean="0">
                <a:latin typeface="Myriad Pro" panose="020B0503030403020204" pitchFamily="34" charset="0"/>
                <a:cs typeface="+mj-cs"/>
              </a:rPr>
              <a:t>Background</a:t>
            </a:r>
            <a:endParaRPr lang="en-US" sz="4800" dirty="0">
              <a:latin typeface="Myriad Pro" panose="020B0503030403020204" pitchFamily="34" charset="0"/>
              <a:cs typeface="+mj-cs"/>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8495" y="6100194"/>
            <a:ext cx="1639062" cy="649224"/>
          </a:xfrm>
          <a:prstGeom prst="rect">
            <a:avLst/>
          </a:prstGeom>
        </p:spPr>
      </p:pic>
      <p:sp>
        <p:nvSpPr>
          <p:cNvPr id="7" name="Content Placeholder 2"/>
          <p:cNvSpPr>
            <a:spLocks noGrp="1"/>
          </p:cNvSpPr>
          <p:nvPr>
            <p:ph idx="1"/>
          </p:nvPr>
        </p:nvSpPr>
        <p:spPr>
          <a:xfrm>
            <a:off x="987776" y="2280393"/>
            <a:ext cx="10356499" cy="4577607"/>
          </a:xfrm>
        </p:spPr>
        <p:txBody>
          <a:bodyPr>
            <a:normAutofit/>
          </a:bodyPr>
          <a:lstStyle/>
          <a:p>
            <a:pPr lvl="0">
              <a:lnSpc>
                <a:spcPct val="100000"/>
              </a:lnSpc>
            </a:pPr>
            <a:r>
              <a:rPr lang="en-US" dirty="0">
                <a:latin typeface="Minion Pro" panose="02040503050201020203" pitchFamily="18" charset="0"/>
              </a:rPr>
              <a:t>National and statewide data indicate that COVID-19 has significantly impacted volunteer commitment for the 2020-2021 program year (and may continue to impact volunteer commitment thereafter</a:t>
            </a:r>
            <a:r>
              <a:rPr lang="en-US" dirty="0" smtClean="0">
                <a:latin typeface="Minion Pro" panose="02040503050201020203" pitchFamily="18" charset="0"/>
              </a:rPr>
              <a:t>).</a:t>
            </a:r>
            <a:endParaRPr lang="en-US" dirty="0">
              <a:latin typeface="Minion Pro" panose="02040503050201020203" pitchFamily="18" charset="0"/>
            </a:endParaRPr>
          </a:p>
          <a:p>
            <a:pPr lvl="0">
              <a:lnSpc>
                <a:spcPct val="100000"/>
              </a:lnSpc>
            </a:pPr>
            <a:r>
              <a:rPr lang="en-US" dirty="0">
                <a:latin typeface="Minion Pro" panose="02040503050201020203" pitchFamily="18" charset="0"/>
              </a:rPr>
              <a:t>UCANR personnel may need to limit the number of projects and initiatives until volunteer commitment can be restored to a pre-COVID-19 level</a:t>
            </a:r>
            <a:r>
              <a:rPr lang="en-US" dirty="0" smtClean="0">
                <a:latin typeface="Minion Pro" panose="02040503050201020203" pitchFamily="18" charset="0"/>
              </a:rPr>
              <a:t>.</a:t>
            </a:r>
            <a:endParaRPr lang="en-US" dirty="0">
              <a:latin typeface="Minion Pro" panose="02040503050201020203" pitchFamily="18" charset="0"/>
            </a:endParaRPr>
          </a:p>
          <a:p>
            <a:pPr lvl="0">
              <a:lnSpc>
                <a:spcPct val="100000"/>
              </a:lnSpc>
            </a:pPr>
            <a:r>
              <a:rPr lang="en-US" dirty="0">
                <a:latin typeface="Minion Pro" panose="02040503050201020203" pitchFamily="18" charset="0"/>
              </a:rPr>
              <a:t>Coordinators have indicated that a rubric for scoring projects would help them strategically plan in the “new normal.”</a:t>
            </a:r>
          </a:p>
        </p:txBody>
      </p:sp>
    </p:spTree>
    <p:extLst>
      <p:ext uri="{BB962C8B-B14F-4D97-AF65-F5344CB8AC3E}">
        <p14:creationId xmlns:p14="http://schemas.microsoft.com/office/powerpoint/2010/main" val="26344479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859188" y="493519"/>
            <a:ext cx="7456138" cy="1006669"/>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700" b="1" i="0" kern="1200" baseline="0">
                <a:solidFill>
                  <a:srgbClr val="005A9E"/>
                </a:solidFill>
                <a:latin typeface="Arial" panose="020B0604020202020204" pitchFamily="34" charset="0"/>
                <a:ea typeface="+mj-ea"/>
                <a:cs typeface="Arial" panose="020B0604020202020204" pitchFamily="34" charset="0"/>
              </a:defRPr>
            </a:lvl1pPr>
          </a:lstStyle>
          <a:p>
            <a:pPr algn="ctr">
              <a:defRPr/>
            </a:pPr>
            <a:endParaRPr lang="en-US" sz="2400" dirty="0" smtClean="0">
              <a:latin typeface="Myriad Pro" panose="020B0503030403020204" pitchFamily="34" charset="0"/>
              <a:cs typeface="+mj-cs"/>
            </a:endParaRPr>
          </a:p>
          <a:p>
            <a:pPr>
              <a:defRPr/>
            </a:pPr>
            <a:r>
              <a:rPr lang="en-US" sz="4000" dirty="0" smtClean="0">
                <a:latin typeface="Myriad Pro" panose="020B0503030403020204" pitchFamily="34" charset="0"/>
                <a:cs typeface="+mj-cs"/>
              </a:rPr>
              <a:t>Anticipated uses</a:t>
            </a:r>
            <a:endParaRPr lang="en-US" sz="4800" dirty="0">
              <a:latin typeface="Myriad Pro" panose="020B0503030403020204" pitchFamily="34" charset="0"/>
              <a:cs typeface="+mj-cs"/>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8495" y="6100194"/>
            <a:ext cx="1639062" cy="649224"/>
          </a:xfrm>
          <a:prstGeom prst="rect">
            <a:avLst/>
          </a:prstGeom>
        </p:spPr>
      </p:pic>
      <p:sp>
        <p:nvSpPr>
          <p:cNvPr id="7" name="Content Placeholder 2"/>
          <p:cNvSpPr>
            <a:spLocks noGrp="1"/>
          </p:cNvSpPr>
          <p:nvPr>
            <p:ph idx="1"/>
          </p:nvPr>
        </p:nvSpPr>
        <p:spPr>
          <a:xfrm>
            <a:off x="859188" y="1777826"/>
            <a:ext cx="10613675" cy="4044729"/>
          </a:xfrm>
        </p:spPr>
        <p:txBody>
          <a:bodyPr>
            <a:normAutofit/>
          </a:bodyPr>
          <a:lstStyle/>
          <a:p>
            <a:pPr lvl="0">
              <a:lnSpc>
                <a:spcPct val="100000"/>
              </a:lnSpc>
            </a:pPr>
            <a:r>
              <a:rPr lang="en-US" dirty="0">
                <a:latin typeface="Minion Pro" panose="02040503050201020203" pitchFamily="18" charset="0"/>
              </a:rPr>
              <a:t>Understand if/how current projects align with key UC Master Gardener Program criteria</a:t>
            </a:r>
            <a:r>
              <a:rPr lang="en-US" dirty="0" smtClean="0">
                <a:latin typeface="Minion Pro" panose="02040503050201020203" pitchFamily="18" charset="0"/>
              </a:rPr>
              <a:t>.</a:t>
            </a:r>
            <a:endParaRPr lang="en-US" dirty="0">
              <a:latin typeface="Minion Pro" panose="02040503050201020203" pitchFamily="18" charset="0"/>
            </a:endParaRPr>
          </a:p>
          <a:p>
            <a:pPr lvl="0">
              <a:lnSpc>
                <a:spcPct val="100000"/>
              </a:lnSpc>
            </a:pPr>
            <a:r>
              <a:rPr lang="en-US" dirty="0">
                <a:latin typeface="Minion Pro" panose="02040503050201020203" pitchFamily="18" charset="0"/>
              </a:rPr>
              <a:t>Identify specific areas of improvement for all projects</a:t>
            </a:r>
            <a:r>
              <a:rPr lang="en-US" dirty="0" smtClean="0">
                <a:latin typeface="Minion Pro" panose="02040503050201020203" pitchFamily="18" charset="0"/>
              </a:rPr>
              <a:t>.</a:t>
            </a:r>
            <a:endParaRPr lang="en-US" dirty="0">
              <a:latin typeface="Minion Pro" panose="02040503050201020203" pitchFamily="18" charset="0"/>
            </a:endParaRPr>
          </a:p>
          <a:p>
            <a:pPr lvl="0">
              <a:lnSpc>
                <a:spcPct val="100000"/>
              </a:lnSpc>
            </a:pPr>
            <a:r>
              <a:rPr lang="en-US" dirty="0">
                <a:latin typeface="Minion Pro" panose="02040503050201020203" pitchFamily="18" charset="0"/>
              </a:rPr>
              <a:t>Elevate and invest resources in projects that are closely aligned with the UC Master Gardener Program mission, core values, strategic initiatives, local priorities, and fundraising objectives as well as the needs/assets of communities underinvested by UCANR</a:t>
            </a:r>
            <a:r>
              <a:rPr lang="en-US" dirty="0" smtClean="0">
                <a:latin typeface="Minion Pro" panose="02040503050201020203" pitchFamily="18" charset="0"/>
              </a:rPr>
              <a:t>.</a:t>
            </a:r>
            <a:endParaRPr lang="en-US" dirty="0">
              <a:latin typeface="Minion Pro" panose="02040503050201020203" pitchFamily="18" charset="0"/>
            </a:endParaRPr>
          </a:p>
          <a:p>
            <a:pPr lvl="0">
              <a:lnSpc>
                <a:spcPct val="100000"/>
              </a:lnSpc>
            </a:pPr>
            <a:r>
              <a:rPr lang="en-US" dirty="0" smtClean="0">
                <a:latin typeface="Minion Pro" panose="02040503050201020203" pitchFamily="18" charset="0"/>
              </a:rPr>
              <a:t>Reduce project load by </a:t>
            </a:r>
            <a:r>
              <a:rPr lang="en-US" dirty="0">
                <a:latin typeface="Minion Pro" panose="02040503050201020203" pitchFamily="18" charset="0"/>
              </a:rPr>
              <a:t>pausing projects requiring significant improvement for the 2020-2021 and/or 2021-2022 program years.</a:t>
            </a:r>
          </a:p>
        </p:txBody>
      </p:sp>
    </p:spTree>
    <p:extLst>
      <p:ext uri="{BB962C8B-B14F-4D97-AF65-F5344CB8AC3E}">
        <p14:creationId xmlns:p14="http://schemas.microsoft.com/office/powerpoint/2010/main" val="418606375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HTML_SHAPEINFO" val="&lt;ThreeDShapeInfo&gt;&lt;uuid val=&quot;{78FC1553-03EE-4CA8-ACAE-FC0533705C8C}&quot;/&gt;&lt;isInvalidForFieldText val=&quot;0&quot;/&gt;&lt;Image&gt;&lt;filename val=&quot;C:\Users\lsnow\AppData\Local\Temp\CP511222819888Session\CPTrustFolder511222819919\PPTImport5112189900173\data\asimages\{78FC1553-03EE-4CA8-ACAE-FC0533705C8C}_9.png&quot;/&gt;&lt;left val=&quot;59&quot;/&gt;&lt;top val=&quot;404&quot;/&gt;&lt;width val=&quot;1098&quot;/&gt;&lt;height val=&quot;373&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2966D971-5D20-4F14-A8BA-CC47184CEA05}&quot;/&gt;&lt;isInvalidForFieldText val=&quot;0&quot;/&gt;&lt;Image&gt;&lt;filename val=&quot;C:\Users\lsnow\AppData\Local\Temp\CP511222819888Session\CPTrustFolder511222819919\PPTImport5112189900173\data\asimages\{2966D971-5D20-4F14-A8BA-CC47184CEA05}_11.png&quot;/&gt;&lt;left val=&quot;74&quot;/&gt;&lt;top val=&quot;159&quot;/&gt;&lt;width val=&quot;459&quot;/&gt;&lt;height val=&quot;582&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3" id="{EF7C671C-1F79-CB40-8B7F-1AE2C43DFE1A}" vid="{CD781537-CB31-BA4A-929A-7D9F0FBA5F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12422</TotalTime>
  <Words>2759</Words>
  <Application>Microsoft Office PowerPoint</Application>
  <PresentationFormat>Widescreen</PresentationFormat>
  <Paragraphs>261</Paragraphs>
  <Slides>29</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MS PGothic</vt:lpstr>
      <vt:lpstr>Arial</vt:lpstr>
      <vt:lpstr>Calibri</vt:lpstr>
      <vt:lpstr>Minion Pro</vt:lpstr>
      <vt:lpstr>Myriad Pro</vt:lpstr>
      <vt:lpstr>Office Theme</vt:lpstr>
      <vt:lpstr>Project Prioritization Rubric Practice</vt:lpstr>
      <vt:lpstr>Agenda</vt:lpstr>
      <vt:lpstr>Welcome + Background</vt:lpstr>
      <vt:lpstr>PowerPoint Presentation</vt:lpstr>
      <vt:lpstr>PowerPoint Presentation</vt:lpstr>
      <vt:lpstr>What statement best reflects your intentions for volunteering during the next program year assuming the current environmental, economic, and social conditions?</vt:lpstr>
      <vt:lpstr>PowerPoint Presentation</vt:lpstr>
      <vt:lpstr>PowerPoint Presentation</vt:lpstr>
      <vt:lpstr>PowerPoint Presentation</vt:lpstr>
      <vt:lpstr>Project Prioritization Rubric</vt:lpstr>
      <vt:lpstr>Current DRAFT</vt:lpstr>
      <vt:lpstr>Mission Statement</vt:lpstr>
      <vt:lpstr>Core Values</vt:lpstr>
      <vt:lpstr>Strategic Initiatives</vt:lpstr>
      <vt:lpstr>Local Priorities</vt:lpstr>
      <vt:lpstr>Unique Areas of Brilliance</vt:lpstr>
      <vt:lpstr>Communities Underinvested by Extension</vt:lpstr>
      <vt:lpstr>Feedback-informed Updates</vt:lpstr>
      <vt:lpstr>Breakout Room Sessions</vt:lpstr>
      <vt:lpstr>Instructions</vt:lpstr>
      <vt:lpstr>Instructions</vt:lpstr>
      <vt:lpstr>Discussion + Questions</vt:lpstr>
      <vt:lpstr>Project Alpha, County X</vt:lpstr>
      <vt:lpstr>Project Bravo, County X</vt:lpstr>
      <vt:lpstr>Project Charlie, County X</vt:lpstr>
      <vt:lpstr>Project Delta, County X</vt:lpstr>
      <vt:lpstr>Project Echo, County X</vt:lpstr>
      <vt:lpstr>Next Steps from the Statewide Office</vt:lpstr>
      <vt:lpstr>Thank you for joining us!  Project Prioritization Rubric Practice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 title slide. This slide works well for long titles</dc:title>
  <dc:creator>Sandra J Osterman</dc:creator>
  <cp:lastModifiedBy>Marisa Ann Coyne</cp:lastModifiedBy>
  <cp:revision>316</cp:revision>
  <dcterms:created xsi:type="dcterms:W3CDTF">2020-01-27T22:37:27Z</dcterms:created>
  <dcterms:modified xsi:type="dcterms:W3CDTF">2020-11-09T20:55:01Z</dcterms:modified>
</cp:coreProperties>
</file>