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4" r:id="rId2"/>
    <p:sldId id="276" r:id="rId3"/>
    <p:sldId id="261" r:id="rId4"/>
    <p:sldId id="272" r:id="rId5"/>
    <p:sldId id="275" r:id="rId6"/>
    <p:sldId id="273" r:id="rId7"/>
    <p:sldId id="277" r:id="rId8"/>
    <p:sldId id="278" r:id="rId9"/>
    <p:sldId id="27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9E"/>
    <a:srgbClr val="FBB131"/>
    <a:srgbClr val="91C2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20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0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214"/>
    </p:cViewPr>
  </p:sorterViewPr>
  <p:notesViewPr>
    <p:cSldViewPr snapToGrid="0">
      <p:cViewPr varScale="1">
        <p:scale>
          <a:sx n="86" d="100"/>
          <a:sy n="86" d="100"/>
        </p:scale>
        <p:origin x="3928" y="2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E98AD-7B51-4DC6-82E1-521A52F6A235}" type="datetimeFigureOut">
              <a:rPr lang="en-US" smtClean="0"/>
              <a:t>4/6/21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40387-D8E8-4747-B676-98ED036C8F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257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40387-D8E8-4747-B676-98ED036C8F0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273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B0CA8BD-0DB8-644A-9282-E9F3E48811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7097485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6E88C916-3666-9740-89F0-549B7BA79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7321"/>
            <a:ext cx="10515600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6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6F8CCC4-58F0-AE4A-83B2-DFB6FD6EAF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4361380"/>
            <a:ext cx="3414109" cy="66040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Presented by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940280E-9AA3-484F-A058-312163E8EC4A}"/>
              </a:ext>
            </a:extLst>
          </p:cNvPr>
          <p:cNvSpPr/>
          <p:nvPr userDrawn="1"/>
        </p:nvSpPr>
        <p:spPr>
          <a:xfrm>
            <a:off x="8562110" y="6174350"/>
            <a:ext cx="3629890" cy="683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43F913D-44F0-6943-AF7B-1B5EDA4EA8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5057207"/>
            <a:ext cx="2859088" cy="53181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07FFB7-E6B7-604F-AB8A-3636592F9D4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750550"/>
            <a:ext cx="8265886" cy="798192"/>
          </a:xfrm>
        </p:spPr>
        <p:txBody>
          <a:bodyPr>
            <a:no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Subtitle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822650-545A-7045-9C38-BC4EE4FD30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2743" y="6240869"/>
            <a:ext cx="2939143" cy="40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181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8DBB1BB-D2E3-8E41-AA94-A70F0C7697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982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734" y="313786"/>
            <a:ext cx="10817838" cy="767528"/>
          </a:xfrm>
          <a:noFill/>
        </p:spPr>
        <p:txBody>
          <a:bodyPr>
            <a:normAutofit/>
          </a:bodyPr>
          <a:lstStyle>
            <a:lvl1pPr>
              <a:defRPr sz="35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4/6/21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A24928A-1E60-514D-A9CC-960B78A9B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97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8DBB1BB-D2E3-8E41-AA94-A70F0C7697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2657" y="0"/>
            <a:ext cx="12257314" cy="16171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733" y="136358"/>
            <a:ext cx="10970237" cy="1257014"/>
          </a:xfrm>
          <a:noFill/>
        </p:spPr>
        <p:txBody>
          <a:bodyPr>
            <a:normAutofit/>
          </a:bodyPr>
          <a:lstStyle>
            <a:lvl1pPr>
              <a:defRPr sz="35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4/6/21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A24928A-1E60-514D-A9CC-960B78A9B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276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8DBB1BB-D2E3-8E41-AA94-A70F0C7697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2655" y="0"/>
            <a:ext cx="12257310" cy="16171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734" y="136357"/>
            <a:ext cx="10515600" cy="1325563"/>
          </a:xfrm>
          <a:noFill/>
        </p:spPr>
        <p:txBody>
          <a:bodyPr>
            <a:normAutofit/>
          </a:bodyPr>
          <a:lstStyle>
            <a:lvl1pPr>
              <a:defRPr sz="42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4/6/21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A24928A-1E60-514D-A9CC-960B78A9B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758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4/6/21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071C8D-2A51-D246-AA94-E9CB910FBB98}"/>
              </a:ext>
            </a:extLst>
          </p:cNvPr>
          <p:cNvSpPr/>
          <p:nvPr userDrawn="1"/>
        </p:nvSpPr>
        <p:spPr>
          <a:xfrm>
            <a:off x="8472587" y="6230394"/>
            <a:ext cx="3114076" cy="627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794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4/6/21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54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PictureRigh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DAC27D6-E9D0-064A-9A19-6303A81CED5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875874" y="130630"/>
            <a:ext cx="5178239" cy="6590846"/>
          </a:xfrm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70811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2F85374-D0B7-6940-BDEE-221BD6F4225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8200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4/6/21</a:t>
            </a:fld>
            <a:endParaRPr lang="en-US" dirty="0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BEE63C50-1412-2E42-A934-5BA2B928B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B5A84DAB-EC3E-0B44-B20D-4056EC3F0125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875874" y="133577"/>
            <a:ext cx="5178239" cy="6590846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89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PictureLef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DAC27D6-E9D0-064A-9A19-6303A81CED5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52400" y="152400"/>
            <a:ext cx="5137806" cy="6569075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E688AFC-0F3C-934F-ACB2-4EF128FCF622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677988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294EB706-0D78-4B4D-9752-B222D4B427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77989" y="6356350"/>
            <a:ext cx="2743200" cy="365125"/>
          </a:xfrm>
        </p:spPr>
        <p:txBody>
          <a:bodyPr/>
          <a:lstStyle/>
          <a:p>
            <a:fld id="{2FCAF34E-9A6B-4D28-A7B9-972D816465A9}" type="datetimeFigureOut">
              <a:rPr lang="en-US" smtClean="0"/>
              <a:t>4/6/21</a:t>
            </a:fld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E93944E4-DF33-4C41-8E07-6F86F4A7C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4B7F958F-69A1-D94A-976F-4605308CC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7988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FE2F57-8BC4-4C49-9F97-4B6098A8A6BB}"/>
              </a:ext>
            </a:extLst>
          </p:cNvPr>
          <p:cNvSpPr/>
          <p:nvPr userDrawn="1"/>
        </p:nvSpPr>
        <p:spPr>
          <a:xfrm>
            <a:off x="8636000" y="6233886"/>
            <a:ext cx="2830286" cy="4875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476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PictureRigh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DAC27D6-E9D0-064A-9A19-6303A81CED5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875876" y="130628"/>
            <a:ext cx="5185496" cy="3278503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35CAD8E-52A8-3B41-B832-F31E95F81F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875874" y="3448870"/>
            <a:ext cx="5185497" cy="3258633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70811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2F85374-D0B7-6940-BDEE-221BD6F4225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8200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4/6/21</a:t>
            </a:fld>
            <a:endParaRPr lang="en-US" dirty="0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BEE63C50-1412-2E42-A934-5BA2B928B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9712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PictureLef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DAC27D6-E9D0-064A-9A19-6303A81CED5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52401" y="217714"/>
            <a:ext cx="5160666" cy="3211286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35CAD8E-52A8-3B41-B832-F31E95F81F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152400" y="3429000"/>
            <a:ext cx="5160666" cy="3292475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0B5C06A-4695-D04A-B4EC-9611DA53EE00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677988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A7C7B9C6-41DC-8E4C-AC0C-BF219311D4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77989" y="6356350"/>
            <a:ext cx="2743200" cy="365125"/>
          </a:xfrm>
        </p:spPr>
        <p:txBody>
          <a:bodyPr/>
          <a:lstStyle/>
          <a:p>
            <a:fld id="{2FCAF34E-9A6B-4D28-A7B9-972D816465A9}" type="datetimeFigureOut">
              <a:rPr lang="en-US" smtClean="0"/>
              <a:t>4/6/21</a:t>
            </a:fld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B1982A7A-1223-C34E-B84C-91F804438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8B182AA3-5BE9-FB41-8469-AA22466C0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7988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2BA4694-FB48-6F4A-8A5C-D1D81285C306}"/>
              </a:ext>
            </a:extLst>
          </p:cNvPr>
          <p:cNvSpPr/>
          <p:nvPr userDrawn="1"/>
        </p:nvSpPr>
        <p:spPr>
          <a:xfrm>
            <a:off x="8636000" y="6233886"/>
            <a:ext cx="2830286" cy="4875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02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PictureRigh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308203" y="190499"/>
            <a:ext cx="2731397" cy="3209803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DAC27D6-E9D0-064A-9A19-6303A81CED5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918729" y="190500"/>
            <a:ext cx="2389474" cy="3215772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35CAD8E-52A8-3B41-B832-F31E95F81F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918729" y="3419596"/>
            <a:ext cx="5120871" cy="3209804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70811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2F85374-D0B7-6940-BDEE-221BD6F4225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8200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4/6/21</a:t>
            </a:fld>
            <a:endParaRPr lang="en-US" dirty="0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BEE63C50-1412-2E42-A934-5BA2B928B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6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32077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473872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4/6/21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FAC313-4F1F-2A45-AB18-3446BB9C1FC8}"/>
              </a:ext>
            </a:extLst>
          </p:cNvPr>
          <p:cNvSpPr/>
          <p:nvPr userDrawn="1"/>
        </p:nvSpPr>
        <p:spPr>
          <a:xfrm>
            <a:off x="8556012" y="6272865"/>
            <a:ext cx="3024554" cy="5320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F462CB-6DB5-CA46-B0C3-8D9C222928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0946" y="5439473"/>
            <a:ext cx="3790108" cy="5256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5DB12B-3AB0-B14A-95E8-50F5D33B7B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8458" y="-114196"/>
            <a:ext cx="12348905" cy="9858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3130DE3-AC00-864A-ADFE-9CA427BB8A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-78456" y="6025922"/>
            <a:ext cx="12348905" cy="9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4021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PictureRight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4/6/21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70811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B344ADF4-4A34-FF4B-B28E-F0DA464C7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865986" y="3562350"/>
            <a:ext cx="2849513" cy="3159123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94C6B3AA-21EE-4D48-B66A-5607DDB3A8F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715500" y="3562351"/>
            <a:ext cx="2333626" cy="3159124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1EBB1F3C-E931-3844-833F-B99E12BCA602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848924" y="150581"/>
            <a:ext cx="5200201" cy="3411769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52D27C7D-F2B9-8F43-8A9D-7FB590B10F56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8200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itle Placeholder 1">
            <a:extLst>
              <a:ext uri="{FF2B5EF4-FFF2-40B4-BE49-F238E27FC236}">
                <a16:creationId xmlns:a16="http://schemas.microsoft.com/office/drawing/2014/main" id="{486FD241-EACA-E94A-BED0-4225E29BA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6305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PictureLef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DA79FB5E-8D60-F34A-BDAC-7D2C449BB5B5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677988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77989" y="6356350"/>
            <a:ext cx="2743200" cy="365125"/>
          </a:xfrm>
        </p:spPr>
        <p:txBody>
          <a:bodyPr/>
          <a:lstStyle/>
          <a:p>
            <a:fld id="{2FCAF34E-9A6B-4D28-A7B9-972D816465A9}" type="datetimeFigureOut">
              <a:rPr lang="en-US" smtClean="0"/>
              <a:t>4/6/21</a:t>
            </a:fld>
            <a:endParaRPr lang="en-US" dirty="0"/>
          </a:p>
        </p:txBody>
      </p:sp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54992B99-9973-4F4A-A703-2D8443A08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AC298B6B-BF39-3843-8902-AF9A00E8C9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37393" y="237391"/>
            <a:ext cx="2461846" cy="2779543"/>
          </a:xfr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D100450A-C4B4-C445-AD3C-2E402A21C26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927838" y="237391"/>
            <a:ext cx="2385061" cy="2779544"/>
          </a:xfr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BF57ABBD-43FE-3444-A52E-AEE5B2C4D5B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37392" y="3235568"/>
            <a:ext cx="5075508" cy="3385041"/>
          </a:xfr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8765529-376F-D74F-B0E8-FAF8CDCBB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7988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378A8D-9A34-FB4D-A95C-22FDADEBF2DA}"/>
              </a:ext>
            </a:extLst>
          </p:cNvPr>
          <p:cNvSpPr/>
          <p:nvPr userDrawn="1"/>
        </p:nvSpPr>
        <p:spPr>
          <a:xfrm>
            <a:off x="8636000" y="6233886"/>
            <a:ext cx="2830286" cy="4875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451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PictureLeft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FC1475E7-C14F-E446-8414-83DF64418F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77989" y="6356350"/>
            <a:ext cx="2743200" cy="365125"/>
          </a:xfrm>
        </p:spPr>
        <p:txBody>
          <a:bodyPr/>
          <a:lstStyle/>
          <a:p>
            <a:fld id="{2FCAF34E-9A6B-4D28-A7B9-972D816465A9}" type="datetimeFigureOut">
              <a:rPr lang="en-US" smtClean="0"/>
              <a:t>4/6/21</a:t>
            </a:fld>
            <a:endParaRPr lang="en-US" dirty="0"/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765ABCE9-2F11-F34E-B0DB-AA9F09637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836FE405-E176-BB45-9B4B-1F865C9F76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80974" y="3807935"/>
            <a:ext cx="2753145" cy="2821465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96633653-4F6F-5241-9C3E-088CD2932487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935430" y="3814573"/>
            <a:ext cx="2377469" cy="2814828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07E68BAB-DEDD-C848-9DE4-0062DD19E028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180974" y="228600"/>
            <a:ext cx="5131925" cy="3574795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BAC95668-9F03-824A-9DD6-E490F6522A84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677988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81FD3FA0-56F1-A142-9AD7-B40B89BCC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7988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83562B-E6B3-4F45-B377-5EB770C60F95}"/>
              </a:ext>
            </a:extLst>
          </p:cNvPr>
          <p:cNvSpPr/>
          <p:nvPr userDrawn="1"/>
        </p:nvSpPr>
        <p:spPr>
          <a:xfrm>
            <a:off x="8636000" y="6233886"/>
            <a:ext cx="2830286" cy="4875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5046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PictureRigh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81103" y="3285682"/>
            <a:ext cx="2520397" cy="3353246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DAC27D6-E9D0-064A-9A19-6303A81CED5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875876" y="3285682"/>
            <a:ext cx="2592690" cy="3353244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35CAD8E-52A8-3B41-B832-F31E95F81F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874564" y="219075"/>
            <a:ext cx="2592690" cy="3066606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4/6/21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70811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8FA893B7-81D2-9A4B-B847-562AF6A61997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9480603" y="219073"/>
            <a:ext cx="2520897" cy="3066607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4B63FE48-61DA-6245-8958-8284086BB561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8200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Title Placeholder 1">
            <a:extLst>
              <a:ext uri="{FF2B5EF4-FFF2-40B4-BE49-F238E27FC236}">
                <a16:creationId xmlns:a16="http://schemas.microsoft.com/office/drawing/2014/main" id="{6472E66B-5FF6-7F47-995B-C928AB6A1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527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35495"/>
            <a:ext cx="10515600" cy="1090129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 baseline="0"/>
            </a:lvl1pPr>
            <a:lvl2pPr>
              <a:defRPr sz="2200" baseline="0"/>
            </a:lvl2pPr>
            <a:lvl3pPr>
              <a:defRPr sz="18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4/6/21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094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2A3E05A-6A19-714F-848E-32E7E202EA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1468" y="-50756"/>
            <a:ext cx="12282233" cy="69087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39641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24914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4/6/21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F183E1F-7B6F-1646-B58A-05E4D8F058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6992" y="6281355"/>
            <a:ext cx="2836808" cy="39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278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2A3E05A-6A19-714F-848E-32E7E202EA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5117" y="-50755"/>
            <a:ext cx="12282232" cy="65531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39641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24914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4/6/21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031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4/6/21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493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4/6/21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945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889855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4/6/21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005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8DBB1BB-D2E3-8E41-AA94-A70F0C7697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" y="0"/>
            <a:ext cx="12191992" cy="15982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734" y="136357"/>
            <a:ext cx="10515600" cy="1325563"/>
          </a:xfrm>
          <a:noFill/>
        </p:spPr>
        <p:txBody>
          <a:bodyPr>
            <a:normAutofit/>
          </a:bodyPr>
          <a:lstStyle>
            <a:lvl1pPr>
              <a:defRPr sz="42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4/6/21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A24928A-1E60-514D-A9CC-960B78A9B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120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AF34E-9A6B-4D28-A7B9-972D816465A9}" type="datetimeFigureOut">
              <a:rPr lang="en-US" smtClean="0"/>
              <a:t>4/6/21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0C1895-5776-6841-8BF3-522F008E38F1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1055" y="6311900"/>
            <a:ext cx="2632745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085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49" r:id="rId2"/>
    <p:sldLayoutId id="2147483650" r:id="rId3"/>
    <p:sldLayoutId id="2147483651" r:id="rId4"/>
    <p:sldLayoutId id="2147483679" r:id="rId5"/>
    <p:sldLayoutId id="2147483652" r:id="rId6"/>
    <p:sldLayoutId id="2147483653" r:id="rId7"/>
    <p:sldLayoutId id="2147483654" r:id="rId8"/>
    <p:sldLayoutId id="2147483676" r:id="rId9"/>
    <p:sldLayoutId id="2147483675" r:id="rId10"/>
    <p:sldLayoutId id="2147483677" r:id="rId11"/>
    <p:sldLayoutId id="2147483678" r:id="rId12"/>
    <p:sldLayoutId id="2147483655" r:id="rId13"/>
    <p:sldLayoutId id="2147483656" r:id="rId14"/>
    <p:sldLayoutId id="2147483669" r:id="rId15"/>
    <p:sldLayoutId id="2147483670" r:id="rId16"/>
    <p:sldLayoutId id="2147483668" r:id="rId17"/>
    <p:sldLayoutId id="2147483671" r:id="rId18"/>
    <p:sldLayoutId id="2147483657" r:id="rId19"/>
    <p:sldLayoutId id="2147483663" r:id="rId20"/>
    <p:sldLayoutId id="2147483664" r:id="rId21"/>
    <p:sldLayoutId id="2147483665" r:id="rId22"/>
    <p:sldLayoutId id="2147483666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700" b="1" i="0" kern="1200" baseline="0">
          <a:solidFill>
            <a:srgbClr val="005A9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safety.ucanr.edu/Programs/emergency/Current_Health_Alerts/" TargetMode="Externa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unsplash.com/@naassomz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aaronburden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jtylernix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health.ucdavis.edu/coronavirus/covid-19-vaccine/covid-vaccine-myths-facts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cdc.gov/coronavirus/2019-ncov/vaccines/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cdc.gov/coronavirus/2019-ncov/vaccines/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cdc.gov/coronavirus/2019-ncov/vaccines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6037-74BA-F248-BCD7-B9C281874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Slides to help ANR personnel share </a:t>
            </a:r>
            <a:br>
              <a:rPr lang="en-US" dirty="0"/>
            </a:br>
            <a:r>
              <a:rPr lang="en-US" dirty="0"/>
              <a:t>vaccine information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DDDB7C6-EF55-AD49-8D09-81584B9D6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1070" y="2368541"/>
            <a:ext cx="9365166" cy="1921185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b="1" dirty="0"/>
              <a:t>Please feel free to use one, any or all of the following slides to share vaccine information with your clients.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And feel free – while keeping the message the same – to adapt the language for your audiences.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987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6037-74BA-F248-BCD7-B9C281874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Let’s fight COVID-19 together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DDDB7C6-EF55-AD49-8D09-81584B9D6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638035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COVID-19 Vaccine 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Myths and Facts: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ucanr.edu/covid19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10AC832-6899-3A49-85AB-FF35B9A3D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6235" y="1591920"/>
            <a:ext cx="6877565" cy="45850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25584" y="5890479"/>
            <a:ext cx="209544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</a:rPr>
              <a:t>Photo by </a:t>
            </a:r>
            <a:r>
              <a:rPr lang="en-US" sz="800" u="sng" dirty="0">
                <a:solidFill>
                  <a:srgbClr val="FFFFFF"/>
                </a:solidFill>
                <a:latin typeface="Arial" panose="020B0604020202020204" pitchFamily="34" charset="0"/>
                <a:hlinkClick r:id="rId4"/>
              </a:rPr>
              <a:t>@naassomz1</a:t>
            </a:r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</a:rPr>
              <a:t> from unsplsh.com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07955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9A5B1-D023-CE4A-9F34-8770E5973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5136"/>
            <a:ext cx="10515600" cy="1090129"/>
          </a:xfrm>
        </p:spPr>
        <p:txBody>
          <a:bodyPr>
            <a:normAutofit fontScale="90000"/>
          </a:bodyPr>
          <a:lstStyle/>
          <a:p>
            <a:r>
              <a:rPr lang="en-US" sz="3100" dirty="0">
                <a:solidFill>
                  <a:schemeClr val="tx1"/>
                </a:solidFill>
              </a:rPr>
              <a:t>At UC ANR, we make recommendations based on science.</a:t>
            </a:r>
            <a:br>
              <a:rPr lang="en-US" sz="3100" dirty="0">
                <a:solidFill>
                  <a:schemeClr val="tx1"/>
                </a:solidFill>
              </a:rPr>
            </a:br>
            <a:br>
              <a:rPr lang="en-US" sz="3100" dirty="0">
                <a:solidFill>
                  <a:schemeClr val="tx1"/>
                </a:solidFill>
              </a:rPr>
            </a:br>
            <a:br>
              <a:rPr lang="en-US" dirty="0"/>
            </a:b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1552D83-8540-5648-8840-80E5472967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5106" y="1489333"/>
            <a:ext cx="6989958" cy="4494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46C435-0AE6-C642-8E6B-5BA1F12F0179}"/>
              </a:ext>
            </a:extLst>
          </p:cNvPr>
          <p:cNvSpPr txBox="1"/>
          <p:nvPr/>
        </p:nvSpPr>
        <p:spPr>
          <a:xfrm>
            <a:off x="8220307" y="2330749"/>
            <a:ext cx="31334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5A9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Our intent is not to convince you to get vaccinated, but to present information to help you make an informed decision.</a:t>
            </a:r>
          </a:p>
        </p:txBody>
      </p:sp>
      <p:sp>
        <p:nvSpPr>
          <p:cNvPr id="3" name="Rectangle 2"/>
          <p:cNvSpPr/>
          <p:nvPr/>
        </p:nvSpPr>
        <p:spPr>
          <a:xfrm>
            <a:off x="978495" y="5676282"/>
            <a:ext cx="22124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</a:rPr>
              <a:t>Photo by </a:t>
            </a:r>
            <a:r>
              <a:rPr lang="en-US" sz="800" u="sng" dirty="0">
                <a:solidFill>
                  <a:srgbClr val="FFFFFF"/>
                </a:solidFill>
                <a:latin typeface="Arial" panose="020B0604020202020204" pitchFamily="34" charset="0"/>
                <a:hlinkClick r:id="rId3"/>
              </a:rPr>
              <a:t>@</a:t>
            </a:r>
            <a:r>
              <a:rPr lang="en-US" sz="800" u="sng" dirty="0" err="1">
                <a:solidFill>
                  <a:srgbClr val="FFFFFF"/>
                </a:solidFill>
                <a:latin typeface="Arial" panose="020B0604020202020204" pitchFamily="34" charset="0"/>
                <a:hlinkClick r:id="rId3"/>
              </a:rPr>
              <a:t>aaronburden</a:t>
            </a:r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</a:rPr>
              <a:t> from unsplash.com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53034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9A5B1-D023-CE4A-9F34-8770E5973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0356"/>
            <a:ext cx="10515600" cy="1090129"/>
          </a:xfrm>
        </p:spPr>
        <p:txBody>
          <a:bodyPr>
            <a:normAutofit fontScale="90000"/>
          </a:bodyPr>
          <a:lstStyle/>
          <a:p>
            <a:r>
              <a:rPr lang="en-US" sz="3100" dirty="0">
                <a:solidFill>
                  <a:schemeClr val="tx1"/>
                </a:solidFill>
              </a:rPr>
              <a:t>Let’s get back together (safely)!</a:t>
            </a:r>
            <a:br>
              <a:rPr lang="en-US" sz="3100" dirty="0"/>
            </a:br>
            <a:r>
              <a:rPr lang="en-US" sz="3100" dirty="0"/>
              <a:t>Protect yourself, your family and your community.</a:t>
            </a:r>
            <a:br>
              <a:rPr lang="en-US" sz="3100" dirty="0"/>
            </a:br>
            <a:br>
              <a:rPr lang="en-US" sz="3100" dirty="0"/>
            </a:br>
            <a:br>
              <a:rPr lang="en-US" sz="2700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46C435-0AE6-C642-8E6B-5BA1F12F0179}"/>
              </a:ext>
            </a:extLst>
          </p:cNvPr>
          <p:cNvSpPr txBox="1"/>
          <p:nvPr/>
        </p:nvSpPr>
        <p:spPr>
          <a:xfrm>
            <a:off x="8665150" y="2738519"/>
            <a:ext cx="313349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500" b="1" dirty="0">
                <a:solidFill>
                  <a:srgbClr val="005A9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Act now:</a:t>
            </a:r>
          </a:p>
          <a:p>
            <a:br>
              <a:rPr lang="en-US" sz="2500" b="1" dirty="0">
                <a:solidFill>
                  <a:srgbClr val="005A9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US" sz="2500" b="1" dirty="0">
                <a:solidFill>
                  <a:srgbClr val="005A9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Find tips @ </a:t>
            </a:r>
            <a:r>
              <a:rPr lang="en-US" sz="2500" b="1" dirty="0" err="1">
                <a:solidFill>
                  <a:srgbClr val="005A9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ucanr.edu</a:t>
            </a:r>
            <a:r>
              <a:rPr lang="en-US" sz="2500" b="1" dirty="0">
                <a:solidFill>
                  <a:srgbClr val="005A9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/covid19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728998D2-32BE-6044-B31A-2D19C469B0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449" y="1527556"/>
            <a:ext cx="7339526" cy="489301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97540" y="6125554"/>
            <a:ext cx="198964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</a:rPr>
              <a:t>Photo by </a:t>
            </a:r>
            <a:r>
              <a:rPr lang="en-US" sz="800" u="sng" dirty="0">
                <a:solidFill>
                  <a:srgbClr val="FFFFFF"/>
                </a:solidFill>
                <a:latin typeface="Arial" panose="020B0604020202020204" pitchFamily="34" charset="0"/>
                <a:hlinkClick r:id="rId3"/>
              </a:rPr>
              <a:t>@</a:t>
            </a:r>
            <a:r>
              <a:rPr lang="en-US" sz="800" u="sng" dirty="0" err="1">
                <a:solidFill>
                  <a:srgbClr val="FFFFFF"/>
                </a:solidFill>
                <a:latin typeface="Arial" panose="020B0604020202020204" pitchFamily="34" charset="0"/>
                <a:hlinkClick r:id="rId3"/>
              </a:rPr>
              <a:t>jtylernix</a:t>
            </a:r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</a:rPr>
              <a:t> from Unsplash.com</a:t>
            </a:r>
            <a:endParaRPr lang="en-US" sz="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27836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A51CBD84-56EB-5749-9030-36C8AEA03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34" y="440834"/>
            <a:ext cx="5675811" cy="1325563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Join these famous people who have been vaccinated.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DB62B3-1C8B-4C4F-81BF-E117883FE09C}"/>
              </a:ext>
            </a:extLst>
          </p:cNvPr>
          <p:cNvSpPr/>
          <p:nvPr/>
        </p:nvSpPr>
        <p:spPr>
          <a:xfrm>
            <a:off x="963302" y="1766397"/>
            <a:ext cx="6096000" cy="3170099"/>
          </a:xfrm>
          <a:prstGeom prst="rect">
            <a:avLst/>
          </a:prstGeom>
        </p:spPr>
        <p:txBody>
          <a:bodyPr anchor="t">
            <a:spAutoFit/>
          </a:bodyPr>
          <a:lstStyle/>
          <a:p>
            <a:r>
              <a:rPr lang="en-US" sz="2000" b="1" dirty="0">
                <a:solidFill>
                  <a:srgbClr val="005A9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President Joe Biden</a:t>
            </a:r>
          </a:p>
          <a:p>
            <a:r>
              <a:rPr lang="en-US" sz="2000" b="1" dirty="0">
                <a:solidFill>
                  <a:srgbClr val="005A9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Vice President Kamala Harris</a:t>
            </a:r>
          </a:p>
          <a:p>
            <a:r>
              <a:rPr lang="en-US" sz="2000" b="1" dirty="0">
                <a:solidFill>
                  <a:srgbClr val="005A9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Former President George Bush</a:t>
            </a:r>
          </a:p>
          <a:p>
            <a:r>
              <a:rPr lang="en-US" sz="2000" b="1" dirty="0">
                <a:solidFill>
                  <a:srgbClr val="005A9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Former Vice President Mike Pence</a:t>
            </a:r>
          </a:p>
          <a:p>
            <a:r>
              <a:rPr lang="en-US" sz="2000" b="1" dirty="0">
                <a:solidFill>
                  <a:srgbClr val="005A9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Journalist Stephanie Elam</a:t>
            </a:r>
          </a:p>
          <a:p>
            <a:r>
              <a:rPr lang="en-US" sz="2000" b="1" dirty="0">
                <a:solidFill>
                  <a:srgbClr val="005A9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Dr. Anthony </a:t>
            </a:r>
            <a:r>
              <a:rPr lang="en-US" sz="2000" b="1" dirty="0" err="1">
                <a:solidFill>
                  <a:srgbClr val="005A9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Fauci</a:t>
            </a:r>
            <a:endParaRPr lang="en-US" sz="2000" b="1" dirty="0">
              <a:solidFill>
                <a:srgbClr val="005A9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005A9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UN Secretary-General António Guterres</a:t>
            </a:r>
          </a:p>
          <a:p>
            <a:r>
              <a:rPr lang="en-US" sz="2000" b="1" dirty="0">
                <a:solidFill>
                  <a:srgbClr val="005A9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Former Governor Arnold Schwarzenegger</a:t>
            </a:r>
          </a:p>
          <a:p>
            <a:r>
              <a:rPr lang="en-US" sz="2000" b="1" dirty="0">
                <a:solidFill>
                  <a:srgbClr val="005A9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Celebrity Kareem Abdul Jabbar</a:t>
            </a:r>
          </a:p>
          <a:p>
            <a:pPr>
              <a:spcAft>
                <a:spcPts val="1200"/>
              </a:spcAft>
            </a:pPr>
            <a:r>
              <a:rPr lang="en-US" sz="2000" b="1" dirty="0">
                <a:solidFill>
                  <a:srgbClr val="005A9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Celebrity Martha Stewart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40415" y="5607170"/>
            <a:ext cx="8210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Photo nba.com</a:t>
            </a:r>
          </a:p>
        </p:txBody>
      </p:sp>
      <p:pic>
        <p:nvPicPr>
          <p:cNvPr id="6" name="Picture 5" descr="A picture containing person&#10;&#10;Description automatically generated">
            <a:extLst>
              <a:ext uri="{FF2B5EF4-FFF2-40B4-BE49-F238E27FC236}">
                <a16:creationId xmlns:a16="http://schemas.microsoft.com/office/drawing/2014/main" id="{564754BE-F713-5E45-A6A2-DAB976EB49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448" y="1956484"/>
            <a:ext cx="4433174" cy="27473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5242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6037-74BA-F248-BCD7-B9C281874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Fact-checking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DDDB7C6-EF55-AD49-8D09-81584B9D6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774" y="1878500"/>
            <a:ext cx="7717343" cy="1927653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Find out about vaccine myths and facts </a:t>
            </a:r>
            <a:endParaRPr lang="en-US" sz="24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400" b="1" dirty="0"/>
              <a:t>(UC Davis)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486A86B6-D2DF-2E46-856F-7A7B897A4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5499" y="1878500"/>
            <a:ext cx="4002440" cy="25733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6BC2917-E1AE-1B42-90CA-7BBA1DD0ABBC}"/>
              </a:ext>
            </a:extLst>
          </p:cNvPr>
          <p:cNvSpPr txBox="1"/>
          <p:nvPr/>
        </p:nvSpPr>
        <p:spPr>
          <a:xfrm>
            <a:off x="684734" y="5358151"/>
            <a:ext cx="33232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5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more: </a:t>
            </a:r>
            <a:br>
              <a:rPr lang="en-US" sz="2800" dirty="0">
                <a:solidFill>
                  <a:srgbClr val="005A9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u="sng" dirty="0" err="1">
                <a:solidFill>
                  <a:srgbClr val="005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ucanr.edu</a:t>
            </a:r>
            <a:r>
              <a:rPr lang="en-US" sz="2800" b="1" u="sng" dirty="0">
                <a:solidFill>
                  <a:srgbClr val="005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/covid19</a:t>
            </a:r>
            <a:endParaRPr lang="en-US" sz="2800" dirty="0">
              <a:solidFill>
                <a:srgbClr val="005A9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225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446C435-0AE6-C642-8E6B-5BA1F12F0179}"/>
              </a:ext>
            </a:extLst>
          </p:cNvPr>
          <p:cNvSpPr txBox="1"/>
          <p:nvPr/>
        </p:nvSpPr>
        <p:spPr>
          <a:xfrm>
            <a:off x="8241864" y="2583411"/>
            <a:ext cx="311399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more:</a:t>
            </a:r>
          </a:p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CDC guidance</a:t>
            </a:r>
            <a:b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u="sng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ucanr.edu</a:t>
            </a:r>
            <a:r>
              <a:rPr lang="en-US" sz="2400" b="1" u="sng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/covid19</a:t>
            </a:r>
            <a:endParaRPr lang="en-US" sz="2400" dirty="0">
              <a:solidFill>
                <a:schemeClr val="accent5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erson wearing a garment&#10;&#10;Description automatically generated with low confidence">
            <a:extLst>
              <a:ext uri="{FF2B5EF4-FFF2-40B4-BE49-F238E27FC236}">
                <a16:creationId xmlns:a16="http://schemas.microsoft.com/office/drawing/2014/main" id="{F6A109C5-E922-A541-9F6B-41967E1EBA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4140" y="450678"/>
            <a:ext cx="5956644" cy="59566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417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446C435-0AE6-C642-8E6B-5BA1F12F0179}"/>
              </a:ext>
            </a:extLst>
          </p:cNvPr>
          <p:cNvSpPr txBox="1"/>
          <p:nvPr/>
        </p:nvSpPr>
        <p:spPr>
          <a:xfrm>
            <a:off x="8241864" y="2583411"/>
            <a:ext cx="311399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more:</a:t>
            </a:r>
          </a:p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CDC guidance</a:t>
            </a:r>
            <a:b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u="sng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ucanr.edu</a:t>
            </a:r>
            <a:r>
              <a:rPr lang="en-US" sz="2400" b="1" u="sng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/covid19</a:t>
            </a:r>
            <a:endParaRPr lang="en-US" sz="2400" dirty="0">
              <a:solidFill>
                <a:schemeClr val="accent5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BD4D5A65-BF2F-B84F-B7D0-162FB8A65C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762" y="459088"/>
            <a:ext cx="5939824" cy="59398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3686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446C435-0AE6-C642-8E6B-5BA1F12F0179}"/>
              </a:ext>
            </a:extLst>
          </p:cNvPr>
          <p:cNvSpPr txBox="1"/>
          <p:nvPr/>
        </p:nvSpPr>
        <p:spPr>
          <a:xfrm>
            <a:off x="8241864" y="2583411"/>
            <a:ext cx="311399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more:</a:t>
            </a:r>
          </a:p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CDC guidance</a:t>
            </a:r>
            <a:b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u="sng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ucanr.edu</a:t>
            </a:r>
            <a:r>
              <a:rPr lang="en-US" sz="2400" b="1" u="sng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/covid19</a:t>
            </a:r>
            <a:endParaRPr lang="en-US" sz="2400" dirty="0">
              <a:solidFill>
                <a:schemeClr val="accent5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7DE950E-8D0D-F946-9303-A8E416316E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141" y="277933"/>
            <a:ext cx="6070504" cy="60705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2761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C ANR PowerPoint template" id="{E3ABC6F1-FE44-E24C-9BA6-BC71FB632616}" vid="{E1EBF3C3-83B3-6446-BF48-EE02E5781D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</TotalTime>
  <Words>265</Words>
  <Application>Microsoft Macintosh PowerPoint</Application>
  <PresentationFormat>Widescreen</PresentationFormat>
  <Paragraphs>39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Slides to help ANR personnel share  vaccine information</vt:lpstr>
      <vt:lpstr>Let’s fight COVID-19 together</vt:lpstr>
      <vt:lpstr>At UC ANR, we make recommendations based on science.   </vt:lpstr>
      <vt:lpstr>Let’s get back together (safely)! Protect yourself, your family and your community.    </vt:lpstr>
      <vt:lpstr>Join these famous people who have been vaccinated.</vt:lpstr>
      <vt:lpstr>Fact-checking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 title slide. This slide works well for long titles</dc:title>
  <dc:creator>Sandra J Osterman</dc:creator>
  <cp:lastModifiedBy>Linda Forbes</cp:lastModifiedBy>
  <cp:revision>42</cp:revision>
  <dcterms:created xsi:type="dcterms:W3CDTF">2019-09-30T22:39:57Z</dcterms:created>
  <dcterms:modified xsi:type="dcterms:W3CDTF">2021-04-06T18:19:00Z</dcterms:modified>
</cp:coreProperties>
</file>