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323" r:id="rId3"/>
    <p:sldId id="564" r:id="rId4"/>
    <p:sldId id="581" r:id="rId5"/>
    <p:sldId id="535" r:id="rId6"/>
    <p:sldId id="330" r:id="rId7"/>
    <p:sldId id="546" r:id="rId8"/>
    <p:sldId id="571" r:id="rId9"/>
    <p:sldId id="572" r:id="rId10"/>
    <p:sldId id="573" r:id="rId11"/>
    <p:sldId id="574" r:id="rId12"/>
    <p:sldId id="576" r:id="rId13"/>
    <p:sldId id="577" r:id="rId14"/>
    <p:sldId id="603" r:id="rId15"/>
    <p:sldId id="604" r:id="rId16"/>
    <p:sldId id="605" r:id="rId17"/>
    <p:sldId id="606" r:id="rId18"/>
    <p:sldId id="607" r:id="rId19"/>
    <p:sldId id="575" r:id="rId20"/>
    <p:sldId id="601" r:id="rId21"/>
    <p:sldId id="590" r:id="rId22"/>
    <p:sldId id="579" r:id="rId23"/>
    <p:sldId id="597" r:id="rId24"/>
    <p:sldId id="598" r:id="rId25"/>
    <p:sldId id="580" r:id="rId26"/>
    <p:sldId id="586" r:id="rId27"/>
    <p:sldId id="587" r:id="rId28"/>
    <p:sldId id="582" r:id="rId29"/>
    <p:sldId id="588" r:id="rId30"/>
    <p:sldId id="596" r:id="rId31"/>
    <p:sldId id="600" r:id="rId32"/>
    <p:sldId id="592" r:id="rId33"/>
    <p:sldId id="584" r:id="rId34"/>
    <p:sldId id="585" r:id="rId35"/>
    <p:sldId id="594" r:id="rId36"/>
    <p:sldId id="593" r:id="rId37"/>
    <p:sldId id="602" r:id="rId38"/>
    <p:sldId id="608" r:id="rId39"/>
    <p:sldId id="609" r:id="rId40"/>
    <p:sldId id="610" r:id="rId41"/>
    <p:sldId id="611" r:id="rId42"/>
    <p:sldId id="510"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Maru) E Fernandez Terrasa" initials="M(EFT" lastIdx="2" clrIdx="0">
    <p:extLst>
      <p:ext uri="{19B8F6BF-5375-455C-9EA6-DF929625EA0E}">
        <p15:presenceInfo xmlns:p15="http://schemas.microsoft.com/office/powerpoint/2012/main" userId="S-1-5-21-3516884288-2819916808-3028616173-96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24C"/>
    <a:srgbClr val="005A9E"/>
    <a:srgbClr val="FBB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109" d="100"/>
          <a:sy n="109" d="100"/>
        </p:scale>
        <p:origin x="678" y="78"/>
      </p:cViewPr>
      <p:guideLst/>
    </p:cSldViewPr>
  </p:slideViewPr>
  <p:notesTextViewPr>
    <p:cViewPr>
      <p:scale>
        <a:sx n="1" d="1"/>
        <a:sy n="1" d="1"/>
      </p:scale>
      <p:origin x="0" y="0"/>
    </p:cViewPr>
  </p:notesTextViewPr>
  <p:sorterViewPr>
    <p:cViewPr>
      <p:scale>
        <a:sx n="100" d="100"/>
        <a:sy n="100" d="100"/>
      </p:scale>
      <p:origin x="0" y="-2214"/>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3E98AD-7B51-4DC6-82E1-521A52F6A235}" type="datetimeFigureOut">
              <a:rPr lang="en-US" smtClean="0"/>
              <a:t>8/17/2021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2C40387-D8E8-4747-B676-98ED036C8F01}" type="slidenum">
              <a:rPr lang="en-US" smtClean="0"/>
              <a:t>‹#›</a:t>
            </a:fld>
            <a:endParaRPr lang="en-US" dirty="0"/>
          </a:p>
        </p:txBody>
      </p:sp>
    </p:spTree>
    <p:extLst>
      <p:ext uri="{BB962C8B-B14F-4D97-AF65-F5344CB8AC3E}">
        <p14:creationId xmlns:p14="http://schemas.microsoft.com/office/powerpoint/2010/main" val="10312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Postal Code – If purchased on site, use the store’s zip code; If purchase on line, use the delivery address zip code</a:t>
            </a:r>
          </a:p>
        </p:txBody>
      </p:sp>
      <p:sp>
        <p:nvSpPr>
          <p:cNvPr id="4" name="Slide Number Placeholder 3"/>
          <p:cNvSpPr>
            <a:spLocks noGrp="1"/>
          </p:cNvSpPr>
          <p:nvPr>
            <p:ph type="sldNum" sz="quarter" idx="5"/>
          </p:nvPr>
        </p:nvSpPr>
        <p:spPr/>
        <p:txBody>
          <a:bodyPr/>
          <a:lstStyle/>
          <a:p>
            <a:fld id="{E2C40387-D8E8-4747-B676-98ED036C8F01}" type="slidenum">
              <a:rPr lang="en-US" smtClean="0"/>
              <a:t>11</a:t>
            </a:fld>
            <a:endParaRPr lang="en-US" dirty="0"/>
          </a:p>
        </p:txBody>
      </p:sp>
    </p:spTree>
    <p:extLst>
      <p:ext uri="{BB962C8B-B14F-4D97-AF65-F5344CB8AC3E}">
        <p14:creationId xmlns:p14="http://schemas.microsoft.com/office/powerpoint/2010/main" val="3316207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B0CA8BD-0DB8-644A-9282-E9F3E48811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7097485"/>
          </a:xfrm>
          <a:prstGeom prst="rect">
            <a:avLst/>
          </a:prstGeom>
        </p:spPr>
      </p:pic>
      <p:sp>
        <p:nvSpPr>
          <p:cNvPr id="7" name="Title Placeholder 1">
            <a:extLst>
              <a:ext uri="{FF2B5EF4-FFF2-40B4-BE49-F238E27FC236}">
                <a16:creationId xmlns:a16="http://schemas.microsoft.com/office/drawing/2014/main" id="{6E88C916-3666-9740-89F0-549B7BA79015}"/>
              </a:ext>
            </a:extLst>
          </p:cNvPr>
          <p:cNvSpPr>
            <a:spLocks noGrp="1"/>
          </p:cNvSpPr>
          <p:nvPr>
            <p:ph type="title"/>
          </p:nvPr>
        </p:nvSpPr>
        <p:spPr>
          <a:xfrm>
            <a:off x="838200" y="1057321"/>
            <a:ext cx="10515600" cy="1325563"/>
          </a:xfrm>
          <a:prstGeom prst="rect">
            <a:avLst/>
          </a:prstGeom>
          <a:ln>
            <a:noFill/>
          </a:ln>
        </p:spPr>
        <p:txBody>
          <a:bodyPr vert="horz" lIns="91440" tIns="45720" rIns="91440" bIns="45720" rtlCol="0" anchor="ctr">
            <a:normAutofit/>
          </a:bodyPr>
          <a:lstStyle>
            <a:lvl1pPr algn="l">
              <a:defRPr sz="600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6F8CCC4-58F0-AE4A-83B2-DFB6FD6EAF36}"/>
              </a:ext>
            </a:extLst>
          </p:cNvPr>
          <p:cNvSpPr>
            <a:spLocks noGrp="1"/>
          </p:cNvSpPr>
          <p:nvPr>
            <p:ph type="body" sz="quarter" idx="10" hasCustomPrompt="1"/>
          </p:nvPr>
        </p:nvSpPr>
        <p:spPr>
          <a:xfrm>
            <a:off x="838200" y="4361380"/>
            <a:ext cx="3414109" cy="660400"/>
          </a:xfrm>
        </p:spPr>
        <p:txBody>
          <a:bodyPr>
            <a:normAutofit/>
          </a:bodyPr>
          <a:lstStyle>
            <a:lvl1pPr marL="0" indent="0" algn="l">
              <a:lnSpc>
                <a:spcPct val="100000"/>
              </a:lnSpc>
              <a:buNone/>
              <a:defRPr sz="1800">
                <a:solidFill>
                  <a:schemeClr val="bg1"/>
                </a:solidFill>
              </a:defRPr>
            </a:lvl1pPr>
          </a:lstStyle>
          <a:p>
            <a:pPr lvl="0"/>
            <a:r>
              <a:rPr lang="en-US" dirty="0"/>
              <a:t>Presented by</a:t>
            </a:r>
          </a:p>
        </p:txBody>
      </p:sp>
      <p:sp>
        <p:nvSpPr>
          <p:cNvPr id="16" name="Rectangle 15">
            <a:extLst>
              <a:ext uri="{FF2B5EF4-FFF2-40B4-BE49-F238E27FC236}">
                <a16:creationId xmlns:a16="http://schemas.microsoft.com/office/drawing/2014/main" id="{B940280E-9AA3-484F-A058-312163E8EC4A}"/>
              </a:ext>
            </a:extLst>
          </p:cNvPr>
          <p:cNvSpPr/>
          <p:nvPr userDrawn="1"/>
        </p:nvSpPr>
        <p:spPr>
          <a:xfrm>
            <a:off x="8562110" y="6174350"/>
            <a:ext cx="3629890" cy="683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743F913D-44F0-6943-AF7B-1B5EDA4EA863}"/>
              </a:ext>
            </a:extLst>
          </p:cNvPr>
          <p:cNvSpPr>
            <a:spLocks noGrp="1"/>
          </p:cNvSpPr>
          <p:nvPr>
            <p:ph type="body" sz="quarter" idx="11" hasCustomPrompt="1"/>
          </p:nvPr>
        </p:nvSpPr>
        <p:spPr>
          <a:xfrm>
            <a:off x="838200" y="5057207"/>
            <a:ext cx="2859088" cy="531813"/>
          </a:xfr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a:t>
            </a:r>
          </a:p>
        </p:txBody>
      </p:sp>
      <p:sp>
        <p:nvSpPr>
          <p:cNvPr id="4" name="Text Placeholder 3">
            <a:extLst>
              <a:ext uri="{FF2B5EF4-FFF2-40B4-BE49-F238E27FC236}">
                <a16:creationId xmlns:a16="http://schemas.microsoft.com/office/drawing/2014/main" id="{E907FFB7-E6B7-604F-AB8A-3636592F9D47}"/>
              </a:ext>
            </a:extLst>
          </p:cNvPr>
          <p:cNvSpPr>
            <a:spLocks noGrp="1"/>
          </p:cNvSpPr>
          <p:nvPr>
            <p:ph type="body" sz="quarter" idx="12" hasCustomPrompt="1"/>
          </p:nvPr>
        </p:nvSpPr>
        <p:spPr>
          <a:xfrm>
            <a:off x="838200" y="2750550"/>
            <a:ext cx="8265886" cy="798192"/>
          </a:xfrm>
        </p:spPr>
        <p:txBody>
          <a:bodyPr>
            <a:noAutofit/>
          </a:bodyPr>
          <a:lstStyle>
            <a:lvl1pPr marL="0" indent="0" algn="l">
              <a:buNone/>
              <a:defRPr sz="3600">
                <a:solidFill>
                  <a:schemeClr val="bg1"/>
                </a:solidFill>
                <a:effectLst>
                  <a:outerShdw blurRad="50800" dist="38100" dir="2700000" algn="tl" rotWithShape="0">
                    <a:prstClr val="black">
                      <a:alpha val="40000"/>
                    </a:prstClr>
                  </a:outerShdw>
                </a:effectLst>
              </a:defRPr>
            </a:lvl1pPr>
          </a:lstStyle>
          <a:p>
            <a:pPr lvl="0"/>
            <a:r>
              <a:rPr lang="en-US" dirty="0"/>
              <a:t>Subtitle here</a:t>
            </a:r>
          </a:p>
        </p:txBody>
      </p:sp>
      <p:pic>
        <p:nvPicPr>
          <p:cNvPr id="9" name="Picture 8">
            <a:extLst>
              <a:ext uri="{FF2B5EF4-FFF2-40B4-BE49-F238E27FC236}">
                <a16:creationId xmlns:a16="http://schemas.microsoft.com/office/drawing/2014/main" id="{B5822650-545A-7045-9C38-BC4EE4FD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82743" y="6240869"/>
            <a:ext cx="2939143" cy="407618"/>
          </a:xfrm>
          <a:prstGeom prst="rect">
            <a:avLst/>
          </a:prstGeom>
        </p:spPr>
      </p:pic>
    </p:spTree>
    <p:extLst>
      <p:ext uri="{BB962C8B-B14F-4D97-AF65-F5344CB8AC3E}">
        <p14:creationId xmlns:p14="http://schemas.microsoft.com/office/powerpoint/2010/main" val="2000181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1598278"/>
          </a:xfrm>
          <a:prstGeom prst="rect">
            <a:avLst/>
          </a:prstGeom>
        </p:spPr>
      </p:pic>
      <p:sp>
        <p:nvSpPr>
          <p:cNvPr id="2" name="Title 1"/>
          <p:cNvSpPr>
            <a:spLocks noGrp="1"/>
          </p:cNvSpPr>
          <p:nvPr>
            <p:ph type="title"/>
          </p:nvPr>
        </p:nvSpPr>
        <p:spPr>
          <a:xfrm>
            <a:off x="684734" y="313786"/>
            <a:ext cx="10817838" cy="767528"/>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89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7" y="0"/>
            <a:ext cx="12257314" cy="1617141"/>
          </a:xfrm>
          <a:prstGeom prst="rect">
            <a:avLst/>
          </a:prstGeom>
        </p:spPr>
      </p:pic>
      <p:sp>
        <p:nvSpPr>
          <p:cNvPr id="2" name="Title 1"/>
          <p:cNvSpPr>
            <a:spLocks noGrp="1"/>
          </p:cNvSpPr>
          <p:nvPr>
            <p:ph type="title"/>
          </p:nvPr>
        </p:nvSpPr>
        <p:spPr>
          <a:xfrm>
            <a:off x="684733" y="136358"/>
            <a:ext cx="10970237" cy="1257014"/>
          </a:xfrm>
          <a:noFill/>
        </p:spPr>
        <p:txBody>
          <a:bodyPr>
            <a:normAutofit/>
          </a:bodyPr>
          <a:lstStyle>
            <a:lvl1pPr>
              <a:defRPr sz="35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2276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2655" y="0"/>
            <a:ext cx="12257310" cy="1617141"/>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7758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5AB6C3-3666-4A99-912F-5AB9870711E1}" type="slidenum">
              <a:rPr lang="en-US" smtClean="0"/>
              <a:t>‹#›</a:t>
            </a:fld>
            <a:endParaRPr lang="en-US" dirty="0"/>
          </a:p>
        </p:txBody>
      </p:sp>
      <p:sp>
        <p:nvSpPr>
          <p:cNvPr id="5" name="Rectangle 4">
            <a:extLst>
              <a:ext uri="{FF2B5EF4-FFF2-40B4-BE49-F238E27FC236}">
                <a16:creationId xmlns:a16="http://schemas.microsoft.com/office/drawing/2014/main" id="{32071C8D-2A51-D246-AA94-E9CB910FBB98}"/>
              </a:ext>
            </a:extLst>
          </p:cNvPr>
          <p:cNvSpPr/>
          <p:nvPr userDrawn="1"/>
        </p:nvSpPr>
        <p:spPr>
          <a:xfrm>
            <a:off x="8472587" y="6230394"/>
            <a:ext cx="3114076" cy="627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7946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4241054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4" y="130630"/>
            <a:ext cx="5178239" cy="6590846"/>
          </a:xfrm>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8" name="Picture Placeholder 2">
            <a:extLst>
              <a:ext uri="{FF2B5EF4-FFF2-40B4-BE49-F238E27FC236}">
                <a16:creationId xmlns:a16="http://schemas.microsoft.com/office/drawing/2014/main" id="{B5A84DAB-EC3E-0B44-B20D-4056EC3F0125}"/>
              </a:ext>
            </a:extLst>
          </p:cNvPr>
          <p:cNvSpPr>
            <a:spLocks noGrp="1"/>
          </p:cNvSpPr>
          <p:nvPr>
            <p:ph type="pic" idx="16"/>
          </p:nvPr>
        </p:nvSpPr>
        <p:spPr>
          <a:xfrm>
            <a:off x="6875874" y="133577"/>
            <a:ext cx="5178239" cy="65908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758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0" y="152400"/>
            <a:ext cx="5137806" cy="65690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4E688AFC-0F3C-934F-ACB2-4EF128FCF622}"/>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294EB706-0D78-4B4D-9752-B222D4B427D2}"/>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8/17/2021</a:t>
            </a:fld>
            <a:endParaRPr lang="en-US" dirty="0"/>
          </a:p>
        </p:txBody>
      </p:sp>
      <p:sp>
        <p:nvSpPr>
          <p:cNvPr id="10" name="Slide Number Placeholder 4">
            <a:extLst>
              <a:ext uri="{FF2B5EF4-FFF2-40B4-BE49-F238E27FC236}">
                <a16:creationId xmlns:a16="http://schemas.microsoft.com/office/drawing/2014/main" id="{E93944E4-DF33-4C41-8E07-6F86F4A7CA5C}"/>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4B7F958F-69A1-D94A-976F-4605308CC028}"/>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7" name="Rectangle 6">
            <a:extLst>
              <a:ext uri="{FF2B5EF4-FFF2-40B4-BE49-F238E27FC236}">
                <a16:creationId xmlns:a16="http://schemas.microsoft.com/office/drawing/2014/main" id="{58FE2F57-8BC4-4C49-9F97-4B6098A8A6BB}"/>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76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PictureRigh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130628"/>
            <a:ext cx="5185496" cy="32785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5874" y="3448870"/>
            <a:ext cx="5185497" cy="325863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2464971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PictureLeft with Tex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152401" y="217714"/>
            <a:ext cx="5160666" cy="321128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152400" y="3429000"/>
            <a:ext cx="5160666" cy="329247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Text Placeholder 2">
            <a:extLst>
              <a:ext uri="{FF2B5EF4-FFF2-40B4-BE49-F238E27FC236}">
                <a16:creationId xmlns:a16="http://schemas.microsoft.com/office/drawing/2014/main" id="{80B5C06A-4695-D04A-B4EC-9611DA53EE00}"/>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a:extLst>
              <a:ext uri="{FF2B5EF4-FFF2-40B4-BE49-F238E27FC236}">
                <a16:creationId xmlns:a16="http://schemas.microsoft.com/office/drawing/2014/main" id="{A7C7B9C6-41DC-8E4C-AC0C-BF219311D4ED}"/>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8/17/2021</a:t>
            </a:fld>
            <a:endParaRPr lang="en-US" dirty="0"/>
          </a:p>
        </p:txBody>
      </p:sp>
      <p:sp>
        <p:nvSpPr>
          <p:cNvPr id="10" name="Slide Number Placeholder 4">
            <a:extLst>
              <a:ext uri="{FF2B5EF4-FFF2-40B4-BE49-F238E27FC236}">
                <a16:creationId xmlns:a16="http://schemas.microsoft.com/office/drawing/2014/main" id="{B1982A7A-1223-C34E-B84C-91F804438A36}"/>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11" name="Title Placeholder 1">
            <a:extLst>
              <a:ext uri="{FF2B5EF4-FFF2-40B4-BE49-F238E27FC236}">
                <a16:creationId xmlns:a16="http://schemas.microsoft.com/office/drawing/2014/main" id="{8B182AA3-5BE9-FB41-8469-AA22466C00A3}"/>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12BA4694-FB48-6F4A-8A5C-D1D81285C306}"/>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902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308203" y="190499"/>
            <a:ext cx="2731397" cy="320980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918729" y="190500"/>
            <a:ext cx="2389474" cy="3215772"/>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918729" y="3419596"/>
            <a:ext cx="5120871" cy="320980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6" name="Text Placeholder 2">
            <a:extLst>
              <a:ext uri="{FF2B5EF4-FFF2-40B4-BE49-F238E27FC236}">
                <a16:creationId xmlns:a16="http://schemas.microsoft.com/office/drawing/2014/main" id="{72F85374-D0B7-6940-BDEE-221BD6F4225F}"/>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15" name="Title Placeholder 1">
            <a:extLst>
              <a:ext uri="{FF2B5EF4-FFF2-40B4-BE49-F238E27FC236}">
                <a16:creationId xmlns:a16="http://schemas.microsoft.com/office/drawing/2014/main" id="{BEE63C50-1412-2E42-A934-5BA2B928B334}"/>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16896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2077"/>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473872"/>
            <a:ext cx="9144000" cy="1655762"/>
          </a:xfrm>
        </p:spPr>
        <p:txBody>
          <a:bodyPr>
            <a:normAutofit/>
          </a:bodyPr>
          <a:lstStyle>
            <a:lvl1pPr marL="0" indent="0" algn="ctr">
              <a:buNone/>
              <a:defRPr sz="26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
        <p:nvSpPr>
          <p:cNvPr id="7" name="Rectangle 6">
            <a:extLst>
              <a:ext uri="{FF2B5EF4-FFF2-40B4-BE49-F238E27FC236}">
                <a16:creationId xmlns:a16="http://schemas.microsoft.com/office/drawing/2014/main" id="{C5FAC313-4F1F-2A45-AB18-3446BB9C1FC8}"/>
              </a:ext>
            </a:extLst>
          </p:cNvPr>
          <p:cNvSpPr/>
          <p:nvPr userDrawn="1"/>
        </p:nvSpPr>
        <p:spPr>
          <a:xfrm>
            <a:off x="8556012" y="6272865"/>
            <a:ext cx="3024554" cy="5320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9F462CB-6DB5-CA46-B0C3-8D9C222928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0946" y="5439473"/>
            <a:ext cx="3790108" cy="525635"/>
          </a:xfrm>
          <a:prstGeom prst="rect">
            <a:avLst/>
          </a:prstGeom>
        </p:spPr>
      </p:pic>
      <p:pic>
        <p:nvPicPr>
          <p:cNvPr id="11" name="Picture 10">
            <a:extLst>
              <a:ext uri="{FF2B5EF4-FFF2-40B4-BE49-F238E27FC236}">
                <a16:creationId xmlns:a16="http://schemas.microsoft.com/office/drawing/2014/main" id="{D95DB12B-3AB0-B14A-95E8-50F5D33B7B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458" y="-114196"/>
            <a:ext cx="12348905" cy="985837"/>
          </a:xfrm>
          <a:prstGeom prst="rect">
            <a:avLst/>
          </a:prstGeom>
        </p:spPr>
      </p:pic>
      <p:pic>
        <p:nvPicPr>
          <p:cNvPr id="15" name="Picture 14">
            <a:extLst>
              <a:ext uri="{FF2B5EF4-FFF2-40B4-BE49-F238E27FC236}">
                <a16:creationId xmlns:a16="http://schemas.microsoft.com/office/drawing/2014/main" id="{33130DE3-AC00-864A-ADFE-9CA427BB8A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78456" y="6025922"/>
            <a:ext cx="12348905" cy="933675"/>
          </a:xfrm>
          <a:prstGeom prst="rect">
            <a:avLst/>
          </a:prstGeom>
        </p:spPr>
      </p:pic>
    </p:spTree>
    <p:extLst>
      <p:ext uri="{BB962C8B-B14F-4D97-AF65-F5344CB8AC3E}">
        <p14:creationId xmlns:p14="http://schemas.microsoft.com/office/powerpoint/2010/main" val="284140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PictureRight with Text 2">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17" name="Picture Placeholder 2">
            <a:extLst>
              <a:ext uri="{FF2B5EF4-FFF2-40B4-BE49-F238E27FC236}">
                <a16:creationId xmlns:a16="http://schemas.microsoft.com/office/drawing/2014/main" id="{B344ADF4-4A34-FF4B-B28E-F0DA464C7613}"/>
              </a:ext>
            </a:extLst>
          </p:cNvPr>
          <p:cNvSpPr>
            <a:spLocks noGrp="1"/>
          </p:cNvSpPr>
          <p:nvPr>
            <p:ph type="pic" idx="1"/>
          </p:nvPr>
        </p:nvSpPr>
        <p:spPr>
          <a:xfrm>
            <a:off x="6865986" y="3562350"/>
            <a:ext cx="2849513" cy="3159123"/>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8" name="Picture Placeholder 2">
            <a:extLst>
              <a:ext uri="{FF2B5EF4-FFF2-40B4-BE49-F238E27FC236}">
                <a16:creationId xmlns:a16="http://schemas.microsoft.com/office/drawing/2014/main" id="{94C6B3AA-21EE-4D48-B66A-5607DDB3A8F5}"/>
              </a:ext>
            </a:extLst>
          </p:cNvPr>
          <p:cNvSpPr>
            <a:spLocks noGrp="1"/>
          </p:cNvSpPr>
          <p:nvPr>
            <p:ph type="pic" idx="13"/>
          </p:nvPr>
        </p:nvSpPr>
        <p:spPr>
          <a:xfrm>
            <a:off x="9715500" y="3562351"/>
            <a:ext cx="2333626" cy="315912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Picture Placeholder 2">
            <a:extLst>
              <a:ext uri="{FF2B5EF4-FFF2-40B4-BE49-F238E27FC236}">
                <a16:creationId xmlns:a16="http://schemas.microsoft.com/office/drawing/2014/main" id="{1EBB1F3C-E931-3844-833F-B99E12BCA602}"/>
              </a:ext>
            </a:extLst>
          </p:cNvPr>
          <p:cNvSpPr>
            <a:spLocks noGrp="1"/>
          </p:cNvSpPr>
          <p:nvPr>
            <p:ph type="pic" idx="14"/>
          </p:nvPr>
        </p:nvSpPr>
        <p:spPr>
          <a:xfrm>
            <a:off x="6848924" y="150581"/>
            <a:ext cx="5200201" cy="3411769"/>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0" name="Text Placeholder 2">
            <a:extLst>
              <a:ext uri="{FF2B5EF4-FFF2-40B4-BE49-F238E27FC236}">
                <a16:creationId xmlns:a16="http://schemas.microsoft.com/office/drawing/2014/main" id="{52D27C7D-F2B9-8F43-8A9D-7FB590B10F56}"/>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Placeholder 1">
            <a:extLst>
              <a:ext uri="{FF2B5EF4-FFF2-40B4-BE49-F238E27FC236}">
                <a16:creationId xmlns:a16="http://schemas.microsoft.com/office/drawing/2014/main" id="{486FD241-EACA-E94A-BED0-4225E29BA7F8}"/>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00363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PictureLeft with Text">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DA79FB5E-8D60-F34A-BDAC-7D2C449BB5B5}"/>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677989" y="6356350"/>
            <a:ext cx="2743200" cy="365125"/>
          </a:xfrm>
        </p:spPr>
        <p:txBody>
          <a:bodyPr/>
          <a:lstStyle/>
          <a:p>
            <a:fld id="{2FCAF34E-9A6B-4D28-A7B9-972D816465A9}" type="datetimeFigureOut">
              <a:rPr lang="en-US" smtClean="0"/>
              <a:t>8/17/2021</a:t>
            </a:fld>
            <a:endParaRPr lang="en-US" dirty="0"/>
          </a:p>
        </p:txBody>
      </p:sp>
      <p:sp>
        <p:nvSpPr>
          <p:cNvPr id="21" name="Slide Number Placeholder 4">
            <a:extLst>
              <a:ext uri="{FF2B5EF4-FFF2-40B4-BE49-F238E27FC236}">
                <a16:creationId xmlns:a16="http://schemas.microsoft.com/office/drawing/2014/main" id="{54992B99-9973-4F4A-A703-2D8443A08E0E}"/>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2" name="Picture Placeholder 2">
            <a:extLst>
              <a:ext uri="{FF2B5EF4-FFF2-40B4-BE49-F238E27FC236}">
                <a16:creationId xmlns:a16="http://schemas.microsoft.com/office/drawing/2014/main" id="{AC298B6B-BF39-3843-8902-AF9A00E8C91D}"/>
              </a:ext>
            </a:extLst>
          </p:cNvPr>
          <p:cNvSpPr>
            <a:spLocks noGrp="1"/>
          </p:cNvSpPr>
          <p:nvPr>
            <p:ph type="pic" idx="1"/>
          </p:nvPr>
        </p:nvSpPr>
        <p:spPr>
          <a:xfrm>
            <a:off x="237393" y="237391"/>
            <a:ext cx="2461846" cy="2779543"/>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D100450A-C4B4-C445-AD3C-2E402A21C265}"/>
              </a:ext>
            </a:extLst>
          </p:cNvPr>
          <p:cNvSpPr>
            <a:spLocks noGrp="1"/>
          </p:cNvSpPr>
          <p:nvPr>
            <p:ph type="pic" idx="13"/>
          </p:nvPr>
        </p:nvSpPr>
        <p:spPr>
          <a:xfrm>
            <a:off x="2927838" y="237391"/>
            <a:ext cx="2385061" cy="2779544"/>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BF57ABBD-43FE-3444-A52E-AEE5B2C4D5BA}"/>
              </a:ext>
            </a:extLst>
          </p:cNvPr>
          <p:cNvSpPr>
            <a:spLocks noGrp="1"/>
          </p:cNvSpPr>
          <p:nvPr>
            <p:ph type="pic" idx="14"/>
          </p:nvPr>
        </p:nvSpPr>
        <p:spPr>
          <a:xfrm>
            <a:off x="237392" y="3235568"/>
            <a:ext cx="5075508" cy="3385041"/>
          </a:xfrm>
          <a:solidFill>
            <a:schemeClr val="bg1">
              <a:lumMod val="95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itle Placeholder 1">
            <a:extLst>
              <a:ext uri="{FF2B5EF4-FFF2-40B4-BE49-F238E27FC236}">
                <a16:creationId xmlns:a16="http://schemas.microsoft.com/office/drawing/2014/main" id="{C8765529-376F-D74F-B0E8-FAF8CDCBBC7F}"/>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9" name="Rectangle 8">
            <a:extLst>
              <a:ext uri="{FF2B5EF4-FFF2-40B4-BE49-F238E27FC236}">
                <a16:creationId xmlns:a16="http://schemas.microsoft.com/office/drawing/2014/main" id="{FD378A8D-9A34-FB4D-A95C-22FDADEBF2DA}"/>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451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PictureLeft with Text 2">
    <p:spTree>
      <p:nvGrpSpPr>
        <p:cNvPr id="1" name=""/>
        <p:cNvGrpSpPr/>
        <p:nvPr/>
      </p:nvGrpSpPr>
      <p:grpSpPr>
        <a:xfrm>
          <a:off x="0" y="0"/>
          <a:ext cx="0" cy="0"/>
          <a:chOff x="0" y="0"/>
          <a:chExt cx="0" cy="0"/>
        </a:xfrm>
      </p:grpSpPr>
      <p:sp>
        <p:nvSpPr>
          <p:cNvPr id="17" name="Date Placeholder 4">
            <a:extLst>
              <a:ext uri="{FF2B5EF4-FFF2-40B4-BE49-F238E27FC236}">
                <a16:creationId xmlns:a16="http://schemas.microsoft.com/office/drawing/2014/main" id="{FC1475E7-C14F-E446-8414-83DF64418F5B}"/>
              </a:ext>
            </a:extLst>
          </p:cNvPr>
          <p:cNvSpPr>
            <a:spLocks noGrp="1"/>
          </p:cNvSpPr>
          <p:nvPr>
            <p:ph type="dt" sz="half" idx="10"/>
          </p:nvPr>
        </p:nvSpPr>
        <p:spPr>
          <a:xfrm>
            <a:off x="5677989" y="6356350"/>
            <a:ext cx="2743200" cy="365125"/>
          </a:xfrm>
        </p:spPr>
        <p:txBody>
          <a:bodyPr/>
          <a:lstStyle/>
          <a:p>
            <a:fld id="{2FCAF34E-9A6B-4D28-A7B9-972D816465A9}" type="datetimeFigureOut">
              <a:rPr lang="en-US" smtClean="0"/>
              <a:t>8/17/2021</a:t>
            </a:fld>
            <a:endParaRPr lang="en-US" dirty="0"/>
          </a:p>
        </p:txBody>
      </p:sp>
      <p:sp>
        <p:nvSpPr>
          <p:cNvPr id="20" name="Slide Number Placeholder 4">
            <a:extLst>
              <a:ext uri="{FF2B5EF4-FFF2-40B4-BE49-F238E27FC236}">
                <a16:creationId xmlns:a16="http://schemas.microsoft.com/office/drawing/2014/main" id="{765ABCE9-2F11-F34E-B0DB-AA9F09637B5A}"/>
              </a:ext>
            </a:extLst>
          </p:cNvPr>
          <p:cNvSpPr>
            <a:spLocks noGrp="1"/>
          </p:cNvSpPr>
          <p:nvPr>
            <p:ph type="sldNum" sz="quarter" idx="12"/>
          </p:nvPr>
        </p:nvSpPr>
        <p:spPr>
          <a:xfrm>
            <a:off x="8610600" y="6356350"/>
            <a:ext cx="2743200" cy="365125"/>
          </a:xfrm>
        </p:spPr>
        <p:txBody>
          <a:bodyPr/>
          <a:lstStyle/>
          <a:p>
            <a:fld id="{B65AB6C3-3666-4A99-912F-5AB9870711E1}" type="slidenum">
              <a:rPr lang="en-US" smtClean="0"/>
              <a:t>‹#›</a:t>
            </a:fld>
            <a:endParaRPr lang="en-US" dirty="0"/>
          </a:p>
        </p:txBody>
      </p:sp>
      <p:sp>
        <p:nvSpPr>
          <p:cNvPr id="21" name="Picture Placeholder 2">
            <a:extLst>
              <a:ext uri="{FF2B5EF4-FFF2-40B4-BE49-F238E27FC236}">
                <a16:creationId xmlns:a16="http://schemas.microsoft.com/office/drawing/2014/main" id="{836FE405-E176-BB45-9B4B-1F865C9F76E4}"/>
              </a:ext>
            </a:extLst>
          </p:cNvPr>
          <p:cNvSpPr>
            <a:spLocks noGrp="1"/>
          </p:cNvSpPr>
          <p:nvPr>
            <p:ph type="pic" idx="1"/>
          </p:nvPr>
        </p:nvSpPr>
        <p:spPr>
          <a:xfrm>
            <a:off x="180974" y="3807935"/>
            <a:ext cx="2753145" cy="282146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2" name="Picture Placeholder 2">
            <a:extLst>
              <a:ext uri="{FF2B5EF4-FFF2-40B4-BE49-F238E27FC236}">
                <a16:creationId xmlns:a16="http://schemas.microsoft.com/office/drawing/2014/main" id="{96633653-4F6F-5241-9C3E-088CD2932487}"/>
              </a:ext>
            </a:extLst>
          </p:cNvPr>
          <p:cNvSpPr>
            <a:spLocks noGrp="1"/>
          </p:cNvSpPr>
          <p:nvPr>
            <p:ph type="pic" idx="13"/>
          </p:nvPr>
        </p:nvSpPr>
        <p:spPr>
          <a:xfrm>
            <a:off x="2935430" y="3814573"/>
            <a:ext cx="2377469" cy="2814828"/>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3" name="Picture Placeholder 2">
            <a:extLst>
              <a:ext uri="{FF2B5EF4-FFF2-40B4-BE49-F238E27FC236}">
                <a16:creationId xmlns:a16="http://schemas.microsoft.com/office/drawing/2014/main" id="{07E68BAB-DEDD-C848-9DE4-0062DD19E028}"/>
              </a:ext>
            </a:extLst>
          </p:cNvPr>
          <p:cNvSpPr>
            <a:spLocks noGrp="1"/>
          </p:cNvSpPr>
          <p:nvPr>
            <p:ph type="pic" idx="14"/>
          </p:nvPr>
        </p:nvSpPr>
        <p:spPr>
          <a:xfrm>
            <a:off x="180974" y="228600"/>
            <a:ext cx="5131925" cy="3574795"/>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Text Placeholder 2">
            <a:extLst>
              <a:ext uri="{FF2B5EF4-FFF2-40B4-BE49-F238E27FC236}">
                <a16:creationId xmlns:a16="http://schemas.microsoft.com/office/drawing/2014/main" id="{BAC95668-9F03-824A-9DD6-E490F6522A84}"/>
              </a:ext>
            </a:extLst>
          </p:cNvPr>
          <p:cNvSpPr>
            <a:spLocks noGrp="1"/>
          </p:cNvSpPr>
          <p:nvPr>
            <p:ph idx="16"/>
          </p:nvPr>
        </p:nvSpPr>
        <p:spPr>
          <a:xfrm>
            <a:off x="5677988"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81FD3FA0-56F1-A142-9AD7-B40B89BCC5D4}"/>
              </a:ext>
            </a:extLst>
          </p:cNvPr>
          <p:cNvSpPr>
            <a:spLocks noGrp="1"/>
          </p:cNvSpPr>
          <p:nvPr>
            <p:ph type="title"/>
          </p:nvPr>
        </p:nvSpPr>
        <p:spPr>
          <a:xfrm>
            <a:off x="5677988"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9283562B-E6B3-4F45-B377-5EB770C60F95}"/>
              </a:ext>
            </a:extLst>
          </p:cNvPr>
          <p:cNvSpPr/>
          <p:nvPr userDrawn="1"/>
        </p:nvSpPr>
        <p:spPr>
          <a:xfrm>
            <a:off x="8636000" y="6233886"/>
            <a:ext cx="2830286" cy="487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8504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PictureRight with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481103" y="3285682"/>
            <a:ext cx="2520397" cy="335324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3DAC27D6-E9D0-064A-9A19-6303A81CED53}"/>
              </a:ext>
            </a:extLst>
          </p:cNvPr>
          <p:cNvSpPr>
            <a:spLocks noGrp="1"/>
          </p:cNvSpPr>
          <p:nvPr>
            <p:ph type="pic" idx="13"/>
          </p:nvPr>
        </p:nvSpPr>
        <p:spPr>
          <a:xfrm>
            <a:off x="6875876" y="3285682"/>
            <a:ext cx="2592690" cy="3353244"/>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Picture Placeholder 2">
            <a:extLst>
              <a:ext uri="{FF2B5EF4-FFF2-40B4-BE49-F238E27FC236}">
                <a16:creationId xmlns:a16="http://schemas.microsoft.com/office/drawing/2014/main" id="{B35CAD8E-52A8-3B41-B832-F31E95F81F63}"/>
              </a:ext>
            </a:extLst>
          </p:cNvPr>
          <p:cNvSpPr>
            <a:spLocks noGrp="1"/>
          </p:cNvSpPr>
          <p:nvPr>
            <p:ph type="pic" idx="14"/>
          </p:nvPr>
        </p:nvSpPr>
        <p:spPr>
          <a:xfrm>
            <a:off x="6874564" y="219075"/>
            <a:ext cx="2592690" cy="3066606"/>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7" name="Slide Number Placeholder 6"/>
          <p:cNvSpPr>
            <a:spLocks noGrp="1"/>
          </p:cNvSpPr>
          <p:nvPr>
            <p:ph type="sldNum" sz="quarter" idx="12"/>
          </p:nvPr>
        </p:nvSpPr>
        <p:spPr>
          <a:xfrm>
            <a:off x="3770811" y="6356350"/>
            <a:ext cx="2743200" cy="365125"/>
          </a:xfrm>
        </p:spPr>
        <p:txBody>
          <a:bodyPr/>
          <a:lstStyle/>
          <a:p>
            <a:fld id="{B65AB6C3-3666-4A99-912F-5AB9870711E1}" type="slidenum">
              <a:rPr lang="en-US" smtClean="0"/>
              <a:t>‹#›</a:t>
            </a:fld>
            <a:endParaRPr lang="en-US" dirty="0"/>
          </a:p>
        </p:txBody>
      </p:sp>
      <p:sp>
        <p:nvSpPr>
          <p:cNvPr id="26" name="Picture Placeholder 2">
            <a:extLst>
              <a:ext uri="{FF2B5EF4-FFF2-40B4-BE49-F238E27FC236}">
                <a16:creationId xmlns:a16="http://schemas.microsoft.com/office/drawing/2014/main" id="{8FA893B7-81D2-9A4B-B847-562AF6A61997}"/>
              </a:ext>
            </a:extLst>
          </p:cNvPr>
          <p:cNvSpPr>
            <a:spLocks noGrp="1"/>
          </p:cNvSpPr>
          <p:nvPr>
            <p:ph type="pic" idx="16"/>
          </p:nvPr>
        </p:nvSpPr>
        <p:spPr>
          <a:xfrm>
            <a:off x="9480603" y="219073"/>
            <a:ext cx="2520897" cy="3066607"/>
          </a:xfrm>
          <a:solidFill>
            <a:schemeClr val="accent3">
              <a:lumMod val="20000"/>
              <a:lumOff val="80000"/>
            </a:schemeClr>
          </a:solidFill>
          <a:ln w="508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7" name="Text Placeholder 2">
            <a:extLst>
              <a:ext uri="{FF2B5EF4-FFF2-40B4-BE49-F238E27FC236}">
                <a16:creationId xmlns:a16="http://schemas.microsoft.com/office/drawing/2014/main" id="{4B63FE48-61DA-6245-8958-8284086BB561}"/>
              </a:ext>
            </a:extLst>
          </p:cNvPr>
          <p:cNvSpPr>
            <a:spLocks noGrp="1"/>
          </p:cNvSpPr>
          <p:nvPr>
            <p:ph idx="15"/>
          </p:nvPr>
        </p:nvSpPr>
        <p:spPr>
          <a:xfrm>
            <a:off x="838200" y="2126166"/>
            <a:ext cx="5675811" cy="40507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itle Placeholder 1">
            <a:extLst>
              <a:ext uri="{FF2B5EF4-FFF2-40B4-BE49-F238E27FC236}">
                <a16:creationId xmlns:a16="http://schemas.microsoft.com/office/drawing/2014/main" id="{6472E66B-5FF6-7F47-995B-C928AB6A1CA0}"/>
              </a:ext>
            </a:extLst>
          </p:cNvPr>
          <p:cNvSpPr>
            <a:spLocks noGrp="1"/>
          </p:cNvSpPr>
          <p:nvPr>
            <p:ph type="title"/>
          </p:nvPr>
        </p:nvSpPr>
        <p:spPr>
          <a:xfrm>
            <a:off x="838200" y="681037"/>
            <a:ext cx="5675811" cy="1325563"/>
          </a:xfrm>
          <a:prstGeom prst="rect">
            <a:avLst/>
          </a:prstGeom>
        </p:spPr>
        <p:txBody>
          <a:bodyPr vert="horz" lIns="91440" tIns="45720" rIns="91440" bIns="45720" rtlCol="0" anchor="t" anchorCtr="0">
            <a:noAutofit/>
          </a:bodyPr>
          <a:lstStyle/>
          <a:p>
            <a:r>
              <a:rPr lang="en-US"/>
              <a:t>Click to edit Master title style</a:t>
            </a:r>
            <a:endParaRPr lang="en-US" dirty="0"/>
          </a:p>
        </p:txBody>
      </p:sp>
    </p:spTree>
    <p:extLst>
      <p:ext uri="{BB962C8B-B14F-4D97-AF65-F5344CB8AC3E}">
        <p14:creationId xmlns:p14="http://schemas.microsoft.com/office/powerpoint/2010/main" val="4249527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35495"/>
            <a:ext cx="10515600" cy="1090129"/>
          </a:xfrm>
        </p:spPr>
        <p:txBody>
          <a:bodyPr anchor="t" anchorCtr="0"/>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aseline="0"/>
            </a:lvl1pPr>
            <a:lvl2pPr>
              <a:defRPr sz="2200" baseline="0"/>
            </a:lvl2pPr>
            <a:lvl3pPr>
              <a:defRPr sz="1800" baseline="0"/>
            </a:lvl3pPr>
            <a:lvl4pPr>
              <a:defRPr sz="1600" baseline="0"/>
            </a:lvl4pPr>
            <a:lvl5pPr>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732094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468" y="-50756"/>
            <a:ext cx="12282233" cy="69087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pic>
        <p:nvPicPr>
          <p:cNvPr id="10" name="Picture 9">
            <a:extLst>
              <a:ext uri="{FF2B5EF4-FFF2-40B4-BE49-F238E27FC236}">
                <a16:creationId xmlns:a16="http://schemas.microsoft.com/office/drawing/2014/main" id="{AF183E1F-7B6F-1646-B58A-05E4D8F05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16992" y="6281355"/>
            <a:ext cx="2836808" cy="393426"/>
          </a:xfrm>
          <a:prstGeom prst="rect">
            <a:avLst/>
          </a:prstGeom>
        </p:spPr>
      </p:pic>
    </p:spTree>
    <p:extLst>
      <p:ext uri="{BB962C8B-B14F-4D97-AF65-F5344CB8AC3E}">
        <p14:creationId xmlns:p14="http://schemas.microsoft.com/office/powerpoint/2010/main" val="2486278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A3E05A-6A19-714F-848E-32E7E202EA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5117" y="-50755"/>
            <a:ext cx="12282232" cy="6553156"/>
          </a:xfrm>
          <a:prstGeom prst="rect">
            <a:avLst/>
          </a:prstGeom>
        </p:spPr>
      </p:pic>
      <p:sp>
        <p:nvSpPr>
          <p:cNvPr id="2" name="Title 1"/>
          <p:cNvSpPr>
            <a:spLocks noGrp="1"/>
          </p:cNvSpPr>
          <p:nvPr>
            <p:ph type="title"/>
          </p:nvPr>
        </p:nvSpPr>
        <p:spPr>
          <a:xfrm>
            <a:off x="831850" y="139641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249149"/>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379303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920493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219594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889855"/>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Tree>
    <p:extLst>
      <p:ext uri="{BB962C8B-B14F-4D97-AF65-F5344CB8AC3E}">
        <p14:creationId xmlns:p14="http://schemas.microsoft.com/office/powerpoint/2010/main" val="1679005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DBB1BB-D2E3-8E41-AA94-A70F0C7697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 y="0"/>
            <a:ext cx="12191992" cy="1598278"/>
          </a:xfrm>
          <a:prstGeom prst="rect">
            <a:avLst/>
          </a:prstGeom>
        </p:spPr>
      </p:pic>
      <p:sp>
        <p:nvSpPr>
          <p:cNvPr id="2" name="Title 1"/>
          <p:cNvSpPr>
            <a:spLocks noGrp="1"/>
          </p:cNvSpPr>
          <p:nvPr>
            <p:ph type="title"/>
          </p:nvPr>
        </p:nvSpPr>
        <p:spPr>
          <a:xfrm>
            <a:off x="684734" y="136357"/>
            <a:ext cx="10515600" cy="1325563"/>
          </a:xfrm>
          <a:noFill/>
        </p:spPr>
        <p:txBody>
          <a:bodyPr>
            <a:normAutofit/>
          </a:bodyPr>
          <a:lstStyle>
            <a:lvl1pPr>
              <a:defRPr sz="4200" baseline="0">
                <a:solidFill>
                  <a:schemeClr val="bg1"/>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CAF34E-9A6B-4D28-A7B9-972D816465A9}" type="datetimeFigureOut">
              <a:rPr lang="en-US" smtClean="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5AB6C3-3666-4A99-912F-5AB9870711E1}" type="slidenum">
              <a:rPr lang="en-US" smtClean="0"/>
              <a:t>‹#›</a:t>
            </a:fld>
            <a:endParaRPr lang="en-US" dirty="0"/>
          </a:p>
        </p:txBody>
      </p:sp>
      <p:sp>
        <p:nvSpPr>
          <p:cNvPr id="10" name="Text Placeholder 2">
            <a:extLst>
              <a:ext uri="{FF2B5EF4-FFF2-40B4-BE49-F238E27FC236}">
                <a16:creationId xmlns:a16="http://schemas.microsoft.com/office/drawing/2014/main" id="{9A24928A-1E60-514D-A9CC-960B78A9B436}"/>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312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CAF34E-9A6B-4D28-A7B9-972D816465A9}" type="datetimeFigureOut">
              <a:rPr lang="en-US" smtClean="0"/>
              <a:t>8/17/2021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5AB6C3-3666-4A99-912F-5AB9870711E1}" type="slidenum">
              <a:rPr lang="en-US" smtClean="0"/>
              <a:t>‹#›</a:t>
            </a:fld>
            <a:endParaRPr lang="en-US" dirty="0"/>
          </a:p>
        </p:txBody>
      </p:sp>
      <p:pic>
        <p:nvPicPr>
          <p:cNvPr id="8" name="Picture 7">
            <a:extLst>
              <a:ext uri="{FF2B5EF4-FFF2-40B4-BE49-F238E27FC236}">
                <a16:creationId xmlns:a16="http://schemas.microsoft.com/office/drawing/2014/main" id="{F90C1895-5776-6841-8BF3-522F008E38F1}"/>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8721055" y="6311900"/>
            <a:ext cx="2632745" cy="365126"/>
          </a:xfrm>
          <a:prstGeom prst="rect">
            <a:avLst/>
          </a:prstGeom>
        </p:spPr>
      </p:pic>
    </p:spTree>
    <p:extLst>
      <p:ext uri="{BB962C8B-B14F-4D97-AF65-F5344CB8AC3E}">
        <p14:creationId xmlns:p14="http://schemas.microsoft.com/office/powerpoint/2010/main" val="930085637"/>
      </p:ext>
    </p:extLst>
  </p:cSld>
  <p:clrMap bg1="lt1" tx1="dk1" bg2="lt2" tx2="dk2" accent1="accent1" accent2="accent2" accent3="accent3" accent4="accent4" accent5="accent5" accent6="accent6" hlink="hlink" folHlink="folHlink"/>
  <p:sldLayoutIdLst>
    <p:sldLayoutId id="2147483674" r:id="rId1"/>
    <p:sldLayoutId id="2147483649" r:id="rId2"/>
    <p:sldLayoutId id="2147483650" r:id="rId3"/>
    <p:sldLayoutId id="2147483651" r:id="rId4"/>
    <p:sldLayoutId id="2147483679" r:id="rId5"/>
    <p:sldLayoutId id="2147483652" r:id="rId6"/>
    <p:sldLayoutId id="2147483653" r:id="rId7"/>
    <p:sldLayoutId id="2147483654" r:id="rId8"/>
    <p:sldLayoutId id="2147483676" r:id="rId9"/>
    <p:sldLayoutId id="2147483675" r:id="rId10"/>
    <p:sldLayoutId id="2147483677" r:id="rId11"/>
    <p:sldLayoutId id="2147483678" r:id="rId12"/>
    <p:sldLayoutId id="2147483655" r:id="rId13"/>
    <p:sldLayoutId id="2147483656" r:id="rId14"/>
    <p:sldLayoutId id="2147483669" r:id="rId15"/>
    <p:sldLayoutId id="2147483670" r:id="rId16"/>
    <p:sldLayoutId id="2147483668" r:id="rId17"/>
    <p:sldLayoutId id="2147483671" r:id="rId18"/>
    <p:sldLayoutId id="2147483657" r:id="rId19"/>
    <p:sldLayoutId id="2147483663" r:id="rId20"/>
    <p:sldLayoutId id="2147483664" r:id="rId21"/>
    <p:sldLayoutId id="2147483665" r:id="rId22"/>
    <p:sldLayoutId id="2147483666" r:id="rId23"/>
  </p:sldLayoutIdLst>
  <p:txStyles>
    <p:titleStyle>
      <a:lvl1pPr algn="l" defTabSz="914400" rtl="0" eaLnBrk="1" latinLnBrk="0" hangingPunct="1">
        <a:lnSpc>
          <a:spcPct val="90000"/>
        </a:lnSpc>
        <a:spcBef>
          <a:spcPct val="0"/>
        </a:spcBef>
        <a:buNone/>
        <a:defRPr sz="3700" b="1" i="0" kern="1200" baseline="0">
          <a:solidFill>
            <a:srgbClr val="005A9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supplychain.ucdavis.edu/sites/g/files/dgvnsk2181/files/inline-files/Mobile%20Application-v.4-19.pdf" TargetMode="Externa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supplychain.ucdavis.edu/pay-purchase/p-card/using-card#allowable" TargetMode="External"/><Relationship Id="rId2" Type="http://schemas.openxmlformats.org/officeDocument/2006/relationships/hyperlink" Target="https://supplychain.ucdavis.edu/pay-purchase/p-card/reconciliation-in-aggietravel" TargetMode="External"/><Relationship Id="rId1" Type="http://schemas.openxmlformats.org/officeDocument/2006/relationships/slideLayout" Target="../slideLayouts/slideLayout10.xml"/><Relationship Id="rId5" Type="http://schemas.openxmlformats.org/officeDocument/2006/relationships/hyperlink" Target="https://financeandbusiness.ucdavis.edu/systems/kuali/docs/purchasing/pcdo/use-tax" TargetMode="External"/><Relationship Id="rId4" Type="http://schemas.openxmlformats.org/officeDocument/2006/relationships/hyperlink" Target="https://supplychain.ucdavis.edu/travel-entertainment/aggietravel/expense-reports/ad-hoc-routi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supplychain.ucdavis.edu/travel-entertainment/aggietravel/help/icons"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mailto:boc-uccepartner2@ucanr.edu" TargetMode="External"/><Relationship Id="rId2" Type="http://schemas.openxmlformats.org/officeDocument/2006/relationships/hyperlink" Target="mailto:boc-uccepartner1@ucanr.edu" TargetMode="External"/><Relationship Id="rId1" Type="http://schemas.openxmlformats.org/officeDocument/2006/relationships/slideLayout" Target="../slideLayouts/slideLayout4.xml"/><Relationship Id="rId6" Type="http://schemas.openxmlformats.org/officeDocument/2006/relationships/hyperlink" Target="mailto:boc-partner5@ucanr.edu" TargetMode="External"/><Relationship Id="rId5" Type="http://schemas.openxmlformats.org/officeDocument/2006/relationships/hyperlink" Target="mailto:boc-uccepartner4@ucanr.edu" TargetMode="External"/><Relationship Id="rId4" Type="http://schemas.openxmlformats.org/officeDocument/2006/relationships/hyperlink" Target="mailto:boc-uccepartner3@ucanr.ed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1D4-4813-B74C-AE0C-C482ABC74A6E}"/>
              </a:ext>
            </a:extLst>
          </p:cNvPr>
          <p:cNvSpPr>
            <a:spLocks noGrp="1"/>
          </p:cNvSpPr>
          <p:nvPr>
            <p:ph type="title"/>
          </p:nvPr>
        </p:nvSpPr>
        <p:spPr/>
        <p:txBody>
          <a:bodyPr>
            <a:normAutofit fontScale="90000"/>
          </a:bodyPr>
          <a:lstStyle/>
          <a:p>
            <a:r>
              <a:rPr lang="en-US" dirty="0">
                <a:latin typeface="+mn-lt"/>
              </a:rPr>
              <a:t>New </a:t>
            </a:r>
            <a:r>
              <a:rPr lang="en-US" dirty="0" err="1">
                <a:latin typeface="+mn-lt"/>
              </a:rPr>
              <a:t>Pcard</a:t>
            </a:r>
            <a:r>
              <a:rPr lang="en-US" dirty="0">
                <a:latin typeface="+mn-lt"/>
              </a:rPr>
              <a:t> Reconciliation Process Training</a:t>
            </a:r>
          </a:p>
        </p:txBody>
      </p:sp>
      <p:sp>
        <p:nvSpPr>
          <p:cNvPr id="9" name="Text Placeholder 8">
            <a:extLst>
              <a:ext uri="{FF2B5EF4-FFF2-40B4-BE49-F238E27FC236}">
                <a16:creationId xmlns:a16="http://schemas.microsoft.com/office/drawing/2014/main" id="{EC6F5575-47FE-8F41-88EB-DBBF04A2B9EA}"/>
              </a:ext>
            </a:extLst>
          </p:cNvPr>
          <p:cNvSpPr>
            <a:spLocks noGrp="1"/>
          </p:cNvSpPr>
          <p:nvPr>
            <p:ph type="body" sz="quarter" idx="10"/>
          </p:nvPr>
        </p:nvSpPr>
        <p:spPr>
          <a:xfrm>
            <a:off x="838200" y="4361380"/>
            <a:ext cx="3649910" cy="660400"/>
          </a:xfrm>
        </p:spPr>
        <p:txBody>
          <a:bodyPr>
            <a:normAutofit fontScale="85000" lnSpcReduction="20000"/>
          </a:bodyPr>
          <a:lstStyle/>
          <a:p>
            <a:r>
              <a:rPr lang="en-US" dirty="0">
                <a:latin typeface="+mn-lt"/>
              </a:rPr>
              <a:t>Presented by ANR Business Operations Center, Maru Fernandez and UC Davis Supply Chain Management, Mary Jackson</a:t>
            </a:r>
          </a:p>
        </p:txBody>
      </p:sp>
      <p:sp>
        <p:nvSpPr>
          <p:cNvPr id="10" name="Text Placeholder 9">
            <a:extLst>
              <a:ext uri="{FF2B5EF4-FFF2-40B4-BE49-F238E27FC236}">
                <a16:creationId xmlns:a16="http://schemas.microsoft.com/office/drawing/2014/main" id="{C904AADE-5565-7D47-94AA-541EF2D88F82}"/>
              </a:ext>
            </a:extLst>
          </p:cNvPr>
          <p:cNvSpPr>
            <a:spLocks noGrp="1"/>
          </p:cNvSpPr>
          <p:nvPr>
            <p:ph type="body" sz="quarter" idx="11"/>
          </p:nvPr>
        </p:nvSpPr>
        <p:spPr>
          <a:xfrm>
            <a:off x="838200" y="5177877"/>
            <a:ext cx="2859088" cy="531813"/>
          </a:xfrm>
        </p:spPr>
        <p:txBody>
          <a:bodyPr>
            <a:normAutofit/>
          </a:bodyPr>
          <a:lstStyle/>
          <a:p>
            <a:r>
              <a:rPr lang="en-US" dirty="0">
                <a:latin typeface="+mn-lt"/>
              </a:rPr>
              <a:t>Thursday, July 29th</a:t>
            </a:r>
          </a:p>
        </p:txBody>
      </p:sp>
      <p:sp>
        <p:nvSpPr>
          <p:cNvPr id="11" name="Text Placeholder 10">
            <a:extLst>
              <a:ext uri="{FF2B5EF4-FFF2-40B4-BE49-F238E27FC236}">
                <a16:creationId xmlns:a16="http://schemas.microsoft.com/office/drawing/2014/main" id="{314CEDC1-704C-C540-9D4B-AD9D4BD9ACC7}"/>
              </a:ext>
            </a:extLst>
          </p:cNvPr>
          <p:cNvSpPr>
            <a:spLocks noGrp="1"/>
          </p:cNvSpPr>
          <p:nvPr>
            <p:ph type="body" sz="quarter" idx="12"/>
          </p:nvPr>
        </p:nvSpPr>
        <p:spPr/>
        <p:txBody>
          <a:bodyPr/>
          <a:lstStyle/>
          <a:p>
            <a:r>
              <a:rPr lang="en-US" dirty="0">
                <a:latin typeface="+mn-lt"/>
              </a:rPr>
              <a:t>ANR </a:t>
            </a:r>
            <a:r>
              <a:rPr lang="en-US" dirty="0" err="1">
                <a:latin typeface="+mn-lt"/>
              </a:rPr>
              <a:t>Pcard</a:t>
            </a:r>
            <a:r>
              <a:rPr lang="en-US" dirty="0">
                <a:latin typeface="+mn-lt"/>
              </a:rPr>
              <a:t> Holders</a:t>
            </a:r>
          </a:p>
        </p:txBody>
      </p:sp>
    </p:spTree>
    <p:extLst>
      <p:ext uri="{BB962C8B-B14F-4D97-AF65-F5344CB8AC3E}">
        <p14:creationId xmlns:p14="http://schemas.microsoft.com/office/powerpoint/2010/main" val="2912848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How to process </a:t>
            </a:r>
            <a:r>
              <a:rPr lang="en-US" dirty="0" err="1">
                <a:latin typeface="+mn-lt"/>
              </a:rPr>
              <a:t>Pcard</a:t>
            </a:r>
            <a:r>
              <a:rPr lang="en-US" dirty="0">
                <a:latin typeface="+mn-lt"/>
              </a:rPr>
              <a:t> expenses in AT - continued</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499268"/>
            <a:ext cx="9918440" cy="488923"/>
          </a:xfrm>
        </p:spPr>
        <p:txBody>
          <a:bodyPr>
            <a:noAutofit/>
          </a:bodyPr>
          <a:lstStyle/>
          <a:p>
            <a:pPr marL="0" indent="0">
              <a:buNone/>
            </a:pPr>
            <a:r>
              <a:rPr lang="en-US" dirty="0"/>
              <a:t>Move selected expenses to report</a:t>
            </a:r>
          </a:p>
          <a:p>
            <a:pPr marL="914400" lvl="2" indent="0">
              <a:buNone/>
            </a:pPr>
            <a:endParaRPr lang="en-US" sz="2400" dirty="0">
              <a:latin typeface="+mn-lt"/>
            </a:endParaRPr>
          </a:p>
        </p:txBody>
      </p:sp>
      <p:pic>
        <p:nvPicPr>
          <p:cNvPr id="4" name="Picture 3">
            <a:extLst>
              <a:ext uri="{FF2B5EF4-FFF2-40B4-BE49-F238E27FC236}">
                <a16:creationId xmlns:a16="http://schemas.microsoft.com/office/drawing/2014/main" id="{7F074F78-2960-43C4-97CF-72C0A8EA46A6}"/>
              </a:ext>
            </a:extLst>
          </p:cNvPr>
          <p:cNvPicPr>
            <a:picLocks noChangeAspect="1"/>
          </p:cNvPicPr>
          <p:nvPr/>
        </p:nvPicPr>
        <p:blipFill>
          <a:blip r:embed="rId2"/>
          <a:stretch>
            <a:fillRect/>
          </a:stretch>
        </p:blipFill>
        <p:spPr>
          <a:xfrm>
            <a:off x="435266" y="2058274"/>
            <a:ext cx="10801350" cy="3009900"/>
          </a:xfrm>
          <a:prstGeom prst="rect">
            <a:avLst/>
          </a:prstGeom>
        </p:spPr>
      </p:pic>
      <p:cxnSp>
        <p:nvCxnSpPr>
          <p:cNvPr id="6" name="Straight Arrow Connector 5">
            <a:extLst>
              <a:ext uri="{FF2B5EF4-FFF2-40B4-BE49-F238E27FC236}">
                <a16:creationId xmlns:a16="http://schemas.microsoft.com/office/drawing/2014/main" id="{AF74C1B9-AA5C-4627-AAC0-C7596FBD0648}"/>
              </a:ext>
            </a:extLst>
          </p:cNvPr>
          <p:cNvCxnSpPr/>
          <p:nvPr/>
        </p:nvCxnSpPr>
        <p:spPr>
          <a:xfrm flipH="1" flipV="1">
            <a:off x="3322040" y="4320330"/>
            <a:ext cx="469784" cy="1266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E3D9518-71CF-4E7E-81A7-F04FB6E559C1}"/>
              </a:ext>
            </a:extLst>
          </p:cNvPr>
          <p:cNvSpPr txBox="1"/>
          <p:nvPr/>
        </p:nvSpPr>
        <p:spPr>
          <a:xfrm>
            <a:off x="3942826" y="5511567"/>
            <a:ext cx="2030135" cy="369332"/>
          </a:xfrm>
          <a:prstGeom prst="rect">
            <a:avLst/>
          </a:prstGeom>
          <a:noFill/>
        </p:spPr>
        <p:txBody>
          <a:bodyPr wrap="square" rtlCol="0">
            <a:spAutoFit/>
          </a:bodyPr>
          <a:lstStyle/>
          <a:p>
            <a:r>
              <a:rPr lang="en-US" dirty="0"/>
              <a:t>Select expenses</a:t>
            </a:r>
          </a:p>
        </p:txBody>
      </p:sp>
      <p:sp>
        <p:nvSpPr>
          <p:cNvPr id="8" name="TextBox 7">
            <a:extLst>
              <a:ext uri="{FF2B5EF4-FFF2-40B4-BE49-F238E27FC236}">
                <a16:creationId xmlns:a16="http://schemas.microsoft.com/office/drawing/2014/main" id="{42717C00-810B-42CB-A058-710B8EBB1F58}"/>
              </a:ext>
            </a:extLst>
          </p:cNvPr>
          <p:cNvSpPr txBox="1"/>
          <p:nvPr/>
        </p:nvSpPr>
        <p:spPr>
          <a:xfrm>
            <a:off x="8921078" y="5138257"/>
            <a:ext cx="2581494" cy="923330"/>
          </a:xfrm>
          <a:prstGeom prst="rect">
            <a:avLst/>
          </a:prstGeom>
          <a:noFill/>
        </p:spPr>
        <p:txBody>
          <a:bodyPr wrap="square" rtlCol="0">
            <a:spAutoFit/>
          </a:bodyPr>
          <a:lstStyle/>
          <a:p>
            <a:r>
              <a:rPr lang="en-US" dirty="0"/>
              <a:t>Click on Move to transfer selected expenses to current report</a:t>
            </a:r>
          </a:p>
        </p:txBody>
      </p:sp>
      <p:cxnSp>
        <p:nvCxnSpPr>
          <p:cNvPr id="15" name="Straight Arrow Connector 14">
            <a:extLst>
              <a:ext uri="{FF2B5EF4-FFF2-40B4-BE49-F238E27FC236}">
                <a16:creationId xmlns:a16="http://schemas.microsoft.com/office/drawing/2014/main" id="{24FD263C-EDFC-45FF-B997-A88B5F4DF75C}"/>
              </a:ext>
            </a:extLst>
          </p:cNvPr>
          <p:cNvCxnSpPr/>
          <p:nvPr/>
        </p:nvCxnSpPr>
        <p:spPr>
          <a:xfrm flipV="1">
            <a:off x="10435905" y="3850547"/>
            <a:ext cx="511728" cy="1375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23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26591" y="363402"/>
            <a:ext cx="10817838" cy="905145"/>
          </a:xfrm>
        </p:spPr>
        <p:txBody>
          <a:bodyPr>
            <a:normAutofit fontScale="90000"/>
          </a:bodyPr>
          <a:lstStyle/>
          <a:p>
            <a:r>
              <a:rPr lang="en-US" sz="3900" dirty="0">
                <a:latin typeface="+mn-lt"/>
              </a:rPr>
              <a:t>Completing expense details</a:t>
            </a:r>
            <a:r>
              <a:rPr lang="en-US" dirty="0"/>
              <a:t/>
            </a:r>
            <a:br>
              <a:rPr lang="en-US" dirty="0"/>
            </a:br>
            <a:endParaRPr lang="en-US" b="0" dirty="0">
              <a:latin typeface="+mn-lt"/>
            </a:endParaRPr>
          </a:p>
        </p:txBody>
      </p:sp>
      <p:pic>
        <p:nvPicPr>
          <p:cNvPr id="3" name="Picture 2">
            <a:extLst>
              <a:ext uri="{FF2B5EF4-FFF2-40B4-BE49-F238E27FC236}">
                <a16:creationId xmlns:a16="http://schemas.microsoft.com/office/drawing/2014/main" id="{D7B6FC63-25B9-499E-8D42-57FF8AB8CF1A}"/>
              </a:ext>
            </a:extLst>
          </p:cNvPr>
          <p:cNvPicPr>
            <a:picLocks noChangeAspect="1"/>
          </p:cNvPicPr>
          <p:nvPr/>
        </p:nvPicPr>
        <p:blipFill>
          <a:blip r:embed="rId3"/>
          <a:stretch>
            <a:fillRect/>
          </a:stretch>
        </p:blipFill>
        <p:spPr>
          <a:xfrm>
            <a:off x="531893" y="1655904"/>
            <a:ext cx="11007235" cy="2974399"/>
          </a:xfrm>
          <a:prstGeom prst="rect">
            <a:avLst/>
          </a:prstGeom>
        </p:spPr>
      </p:pic>
      <p:pic>
        <p:nvPicPr>
          <p:cNvPr id="12" name="Picture 11">
            <a:extLst>
              <a:ext uri="{FF2B5EF4-FFF2-40B4-BE49-F238E27FC236}">
                <a16:creationId xmlns:a16="http://schemas.microsoft.com/office/drawing/2014/main" id="{1D902E51-9080-4C1D-8C4F-E84F209C7AA7}"/>
              </a:ext>
            </a:extLst>
          </p:cNvPr>
          <p:cNvPicPr>
            <a:picLocks noChangeAspect="1"/>
          </p:cNvPicPr>
          <p:nvPr/>
        </p:nvPicPr>
        <p:blipFill>
          <a:blip r:embed="rId4"/>
          <a:stretch>
            <a:fillRect/>
          </a:stretch>
        </p:blipFill>
        <p:spPr>
          <a:xfrm>
            <a:off x="8716249" y="4882482"/>
            <a:ext cx="2343150" cy="476250"/>
          </a:xfrm>
          <a:prstGeom prst="rect">
            <a:avLst/>
          </a:prstGeom>
        </p:spPr>
      </p:pic>
      <p:sp>
        <p:nvSpPr>
          <p:cNvPr id="13" name="TextBox 12">
            <a:extLst>
              <a:ext uri="{FF2B5EF4-FFF2-40B4-BE49-F238E27FC236}">
                <a16:creationId xmlns:a16="http://schemas.microsoft.com/office/drawing/2014/main" id="{8E27A08C-9CBA-41FC-9DB8-EFDC4E238AA8}"/>
              </a:ext>
            </a:extLst>
          </p:cNvPr>
          <p:cNvSpPr txBox="1"/>
          <p:nvPr/>
        </p:nvSpPr>
        <p:spPr>
          <a:xfrm>
            <a:off x="411061" y="4832839"/>
            <a:ext cx="1644242" cy="1754326"/>
          </a:xfrm>
          <a:prstGeom prst="rect">
            <a:avLst/>
          </a:prstGeom>
          <a:noFill/>
        </p:spPr>
        <p:txBody>
          <a:bodyPr wrap="square" rtlCol="0">
            <a:spAutoFit/>
          </a:bodyPr>
          <a:lstStyle/>
          <a:p>
            <a:r>
              <a:rPr lang="en-US" dirty="0"/>
              <a:t>Select Expense to complete the Expense fields, allocate expenses and attach receipts</a:t>
            </a:r>
          </a:p>
        </p:txBody>
      </p:sp>
      <p:cxnSp>
        <p:nvCxnSpPr>
          <p:cNvPr id="16" name="Straight Arrow Connector 15">
            <a:extLst>
              <a:ext uri="{FF2B5EF4-FFF2-40B4-BE49-F238E27FC236}">
                <a16:creationId xmlns:a16="http://schemas.microsoft.com/office/drawing/2014/main" id="{CE439FC9-FC91-4B1F-A509-8AD8771A31EB}"/>
              </a:ext>
            </a:extLst>
          </p:cNvPr>
          <p:cNvCxnSpPr>
            <a:cxnSpLocks/>
          </p:cNvCxnSpPr>
          <p:nvPr/>
        </p:nvCxnSpPr>
        <p:spPr>
          <a:xfrm flipV="1">
            <a:off x="553673" y="3833769"/>
            <a:ext cx="131061" cy="9287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465558-1429-4FE3-97F9-42981316CE81}"/>
              </a:ext>
            </a:extLst>
          </p:cNvPr>
          <p:cNvSpPr txBox="1"/>
          <p:nvPr/>
        </p:nvSpPr>
        <p:spPr>
          <a:xfrm>
            <a:off x="2541863" y="4882482"/>
            <a:ext cx="2072081" cy="923330"/>
          </a:xfrm>
          <a:prstGeom prst="rect">
            <a:avLst/>
          </a:prstGeom>
          <a:noFill/>
        </p:spPr>
        <p:txBody>
          <a:bodyPr wrap="square" rtlCol="0">
            <a:spAutoFit/>
          </a:bodyPr>
          <a:lstStyle/>
          <a:p>
            <a:r>
              <a:rPr lang="en-US" dirty="0"/>
              <a:t>Select expense type from drop down menu</a:t>
            </a:r>
          </a:p>
        </p:txBody>
      </p:sp>
      <p:cxnSp>
        <p:nvCxnSpPr>
          <p:cNvPr id="19" name="Straight Arrow Connector 18">
            <a:extLst>
              <a:ext uri="{FF2B5EF4-FFF2-40B4-BE49-F238E27FC236}">
                <a16:creationId xmlns:a16="http://schemas.microsoft.com/office/drawing/2014/main" id="{D14592BA-DB3D-4378-BB65-9D6516C6C292}"/>
              </a:ext>
            </a:extLst>
          </p:cNvPr>
          <p:cNvCxnSpPr>
            <a:cxnSpLocks/>
          </p:cNvCxnSpPr>
          <p:nvPr/>
        </p:nvCxnSpPr>
        <p:spPr>
          <a:xfrm flipV="1">
            <a:off x="3724712" y="3601041"/>
            <a:ext cx="469783" cy="1373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1B4893E-6544-4C18-AB2E-9D51FABE23AF}"/>
              </a:ext>
            </a:extLst>
          </p:cNvPr>
          <p:cNvSpPr txBox="1"/>
          <p:nvPr/>
        </p:nvSpPr>
        <p:spPr>
          <a:xfrm>
            <a:off x="4966370" y="4882482"/>
            <a:ext cx="3150322" cy="1477328"/>
          </a:xfrm>
          <a:prstGeom prst="rect">
            <a:avLst/>
          </a:prstGeom>
          <a:noFill/>
        </p:spPr>
        <p:txBody>
          <a:bodyPr wrap="square" rtlCol="0">
            <a:spAutoFit/>
          </a:bodyPr>
          <a:lstStyle/>
          <a:p>
            <a:r>
              <a:rPr lang="en-US" dirty="0"/>
              <a:t>Detail Business Purpose includes what, why (benefit), program or project. Field has 64 characters (Use Comment section as needed)</a:t>
            </a:r>
          </a:p>
        </p:txBody>
      </p:sp>
      <p:cxnSp>
        <p:nvCxnSpPr>
          <p:cNvPr id="22" name="Straight Arrow Connector 21">
            <a:extLst>
              <a:ext uri="{FF2B5EF4-FFF2-40B4-BE49-F238E27FC236}">
                <a16:creationId xmlns:a16="http://schemas.microsoft.com/office/drawing/2014/main" id="{73EC8AB5-2B59-49B6-AEBA-5890E63ABFDC}"/>
              </a:ext>
            </a:extLst>
          </p:cNvPr>
          <p:cNvCxnSpPr>
            <a:cxnSpLocks/>
          </p:cNvCxnSpPr>
          <p:nvPr/>
        </p:nvCxnSpPr>
        <p:spPr>
          <a:xfrm flipV="1">
            <a:off x="5285066" y="3601041"/>
            <a:ext cx="293613" cy="1281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A6F8AB5-A53A-40BD-BEF2-AB6CAA118FDE}"/>
              </a:ext>
            </a:extLst>
          </p:cNvPr>
          <p:cNvCxnSpPr>
            <a:cxnSpLocks/>
          </p:cNvCxnSpPr>
          <p:nvPr/>
        </p:nvCxnSpPr>
        <p:spPr>
          <a:xfrm flipV="1">
            <a:off x="6543413" y="4405572"/>
            <a:ext cx="4396158" cy="796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86D4486-8BA9-495B-8662-4A85C32F6822}"/>
              </a:ext>
            </a:extLst>
          </p:cNvPr>
          <p:cNvSpPr txBox="1"/>
          <p:nvPr/>
        </p:nvSpPr>
        <p:spPr>
          <a:xfrm>
            <a:off x="8322108" y="1555178"/>
            <a:ext cx="3623586" cy="1477328"/>
          </a:xfrm>
          <a:prstGeom prst="rect">
            <a:avLst/>
          </a:prstGeom>
          <a:noFill/>
        </p:spPr>
        <p:txBody>
          <a:bodyPr wrap="square" rtlCol="0">
            <a:spAutoFit/>
          </a:bodyPr>
          <a:lstStyle/>
          <a:p>
            <a:r>
              <a:rPr lang="en-US" dirty="0"/>
              <a:t>Important: Enter Delivery Postal Code – Determines the tax rate. In-store purchase use </a:t>
            </a:r>
            <a:r>
              <a:rPr lang="en-US" dirty="0" err="1"/>
              <a:t>zipcode</a:t>
            </a:r>
            <a:r>
              <a:rPr lang="en-US" dirty="0"/>
              <a:t> of store. If online purchase, use delivery address </a:t>
            </a:r>
            <a:r>
              <a:rPr lang="en-US" dirty="0" err="1"/>
              <a:t>zipcode</a:t>
            </a:r>
            <a:r>
              <a:rPr lang="en-US" dirty="0"/>
              <a:t>.</a:t>
            </a:r>
          </a:p>
        </p:txBody>
      </p:sp>
      <p:cxnSp>
        <p:nvCxnSpPr>
          <p:cNvPr id="28" name="Straight Arrow Connector 27">
            <a:extLst>
              <a:ext uri="{FF2B5EF4-FFF2-40B4-BE49-F238E27FC236}">
                <a16:creationId xmlns:a16="http://schemas.microsoft.com/office/drawing/2014/main" id="{41928622-52AE-4247-89EA-1F5E243DB557}"/>
              </a:ext>
            </a:extLst>
          </p:cNvPr>
          <p:cNvCxnSpPr>
            <a:cxnSpLocks/>
          </p:cNvCxnSpPr>
          <p:nvPr/>
        </p:nvCxnSpPr>
        <p:spPr>
          <a:xfrm flipH="1">
            <a:off x="7457813" y="2250611"/>
            <a:ext cx="796954" cy="107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69DBC4E-28AB-4BCF-9EA7-5FF7DD413932}"/>
              </a:ext>
            </a:extLst>
          </p:cNvPr>
          <p:cNvCxnSpPr>
            <a:cxnSpLocks/>
          </p:cNvCxnSpPr>
          <p:nvPr/>
        </p:nvCxnSpPr>
        <p:spPr>
          <a:xfrm flipH="1">
            <a:off x="772357" y="1761688"/>
            <a:ext cx="3761557" cy="14952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118E44E-7283-4057-9FDA-E9D0FA9F202C}"/>
              </a:ext>
            </a:extLst>
          </p:cNvPr>
          <p:cNvSpPr txBox="1"/>
          <p:nvPr/>
        </p:nvSpPr>
        <p:spPr>
          <a:xfrm>
            <a:off x="4533914" y="1520726"/>
            <a:ext cx="2676088" cy="923330"/>
          </a:xfrm>
          <a:prstGeom prst="rect">
            <a:avLst/>
          </a:prstGeom>
          <a:noFill/>
        </p:spPr>
        <p:txBody>
          <a:bodyPr wrap="square" rtlCol="0">
            <a:spAutoFit/>
          </a:bodyPr>
          <a:lstStyle/>
          <a:p>
            <a:r>
              <a:rPr lang="en-US" dirty="0"/>
              <a:t>Click here if same account is being used for all the transactions</a:t>
            </a:r>
          </a:p>
        </p:txBody>
      </p:sp>
    </p:spTree>
    <p:extLst>
      <p:ext uri="{BB962C8B-B14F-4D97-AF65-F5344CB8AC3E}">
        <p14:creationId xmlns:p14="http://schemas.microsoft.com/office/powerpoint/2010/main" val="2473677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7081" y="359771"/>
            <a:ext cx="10817838" cy="905145"/>
          </a:xfrm>
        </p:spPr>
        <p:txBody>
          <a:bodyPr>
            <a:normAutofit fontScale="90000"/>
          </a:bodyPr>
          <a:lstStyle/>
          <a:p>
            <a:r>
              <a:rPr lang="en-US" sz="3900" dirty="0">
                <a:latin typeface="+mn-lt"/>
              </a:rPr>
              <a:t>Completing expense details</a:t>
            </a:r>
            <a:r>
              <a:rPr lang="en-US" dirty="0"/>
              <a:t/>
            </a:r>
            <a:br>
              <a:rPr lang="en-US" dirty="0"/>
            </a:br>
            <a:endParaRPr lang="en-US" b="0" dirty="0">
              <a:latin typeface="+mn-lt"/>
            </a:endParaRPr>
          </a:p>
        </p:txBody>
      </p:sp>
      <p:pic>
        <p:nvPicPr>
          <p:cNvPr id="12" name="Picture 11">
            <a:extLst>
              <a:ext uri="{FF2B5EF4-FFF2-40B4-BE49-F238E27FC236}">
                <a16:creationId xmlns:a16="http://schemas.microsoft.com/office/drawing/2014/main" id="{1D902E51-9080-4C1D-8C4F-E84F209C7AA7}"/>
              </a:ext>
            </a:extLst>
          </p:cNvPr>
          <p:cNvPicPr>
            <a:picLocks noChangeAspect="1"/>
          </p:cNvPicPr>
          <p:nvPr/>
        </p:nvPicPr>
        <p:blipFill>
          <a:blip r:embed="rId2"/>
          <a:stretch>
            <a:fillRect/>
          </a:stretch>
        </p:blipFill>
        <p:spPr>
          <a:xfrm>
            <a:off x="8716249" y="4882482"/>
            <a:ext cx="2343150" cy="476250"/>
          </a:xfrm>
          <a:prstGeom prst="rect">
            <a:avLst/>
          </a:prstGeom>
        </p:spPr>
      </p:pic>
      <p:pic>
        <p:nvPicPr>
          <p:cNvPr id="4" name="Picture 3">
            <a:extLst>
              <a:ext uri="{FF2B5EF4-FFF2-40B4-BE49-F238E27FC236}">
                <a16:creationId xmlns:a16="http://schemas.microsoft.com/office/drawing/2014/main" id="{199EFC60-AC6E-4128-B92F-01043B528C90}"/>
              </a:ext>
            </a:extLst>
          </p:cNvPr>
          <p:cNvPicPr>
            <a:picLocks noChangeAspect="1"/>
          </p:cNvPicPr>
          <p:nvPr/>
        </p:nvPicPr>
        <p:blipFill>
          <a:blip r:embed="rId3"/>
          <a:stretch>
            <a:fillRect/>
          </a:stretch>
        </p:blipFill>
        <p:spPr>
          <a:xfrm>
            <a:off x="684734" y="1528678"/>
            <a:ext cx="10610850" cy="2914650"/>
          </a:xfrm>
          <a:prstGeom prst="rect">
            <a:avLst/>
          </a:prstGeom>
        </p:spPr>
      </p:pic>
      <p:cxnSp>
        <p:nvCxnSpPr>
          <p:cNvPr id="6" name="Straight Arrow Connector 5">
            <a:extLst>
              <a:ext uri="{FF2B5EF4-FFF2-40B4-BE49-F238E27FC236}">
                <a16:creationId xmlns:a16="http://schemas.microsoft.com/office/drawing/2014/main" id="{0B96A5CE-4927-4782-871B-DCF8AD94659E}"/>
              </a:ext>
            </a:extLst>
          </p:cNvPr>
          <p:cNvCxnSpPr>
            <a:cxnSpLocks/>
          </p:cNvCxnSpPr>
          <p:nvPr/>
        </p:nvCxnSpPr>
        <p:spPr>
          <a:xfrm flipV="1">
            <a:off x="444617" y="3733101"/>
            <a:ext cx="3665989" cy="1387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472EAE7-23F3-46AE-8212-6B21868C7B9D}"/>
              </a:ext>
            </a:extLst>
          </p:cNvPr>
          <p:cNvSpPr txBox="1"/>
          <p:nvPr/>
        </p:nvSpPr>
        <p:spPr>
          <a:xfrm>
            <a:off x="172061" y="5103674"/>
            <a:ext cx="2343150" cy="1477328"/>
          </a:xfrm>
          <a:prstGeom prst="rect">
            <a:avLst/>
          </a:prstGeom>
          <a:noFill/>
        </p:spPr>
        <p:txBody>
          <a:bodyPr wrap="square" rtlCol="0">
            <a:spAutoFit/>
          </a:bodyPr>
          <a:lstStyle/>
          <a:p>
            <a:r>
              <a:rPr lang="en-US" dirty="0"/>
              <a:t>If purchase had an approved Purchase Agreement or Purchase Order – enter number here</a:t>
            </a:r>
          </a:p>
        </p:txBody>
      </p:sp>
      <p:sp>
        <p:nvSpPr>
          <p:cNvPr id="11" name="TextBox 10">
            <a:extLst>
              <a:ext uri="{FF2B5EF4-FFF2-40B4-BE49-F238E27FC236}">
                <a16:creationId xmlns:a16="http://schemas.microsoft.com/office/drawing/2014/main" id="{7FE067AA-513F-4EA4-B4B6-BE15CD940F64}"/>
              </a:ext>
            </a:extLst>
          </p:cNvPr>
          <p:cNvSpPr txBox="1"/>
          <p:nvPr/>
        </p:nvSpPr>
        <p:spPr>
          <a:xfrm>
            <a:off x="3479291" y="5657672"/>
            <a:ext cx="2701255" cy="923330"/>
          </a:xfrm>
          <a:prstGeom prst="rect">
            <a:avLst/>
          </a:prstGeom>
          <a:noFill/>
        </p:spPr>
        <p:txBody>
          <a:bodyPr wrap="square" rtlCol="0">
            <a:spAutoFit/>
          </a:bodyPr>
          <a:lstStyle/>
          <a:p>
            <a:r>
              <a:rPr lang="en-US" dirty="0"/>
              <a:t>If transaction charged sales tax it will prepopulate this field</a:t>
            </a:r>
          </a:p>
        </p:txBody>
      </p:sp>
      <p:cxnSp>
        <p:nvCxnSpPr>
          <p:cNvPr id="15" name="Straight Arrow Connector 14">
            <a:extLst>
              <a:ext uri="{FF2B5EF4-FFF2-40B4-BE49-F238E27FC236}">
                <a16:creationId xmlns:a16="http://schemas.microsoft.com/office/drawing/2014/main" id="{3D43E212-B1F0-4023-9662-F95C40D9B333}"/>
              </a:ext>
            </a:extLst>
          </p:cNvPr>
          <p:cNvCxnSpPr/>
          <p:nvPr/>
        </p:nvCxnSpPr>
        <p:spPr>
          <a:xfrm flipV="1">
            <a:off x="4383162" y="3808602"/>
            <a:ext cx="1128405" cy="838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404D7D1-C0C9-4404-84E8-C61E5AA8839C}"/>
              </a:ext>
            </a:extLst>
          </p:cNvPr>
          <p:cNvSpPr txBox="1"/>
          <p:nvPr/>
        </p:nvSpPr>
        <p:spPr>
          <a:xfrm>
            <a:off x="2748139" y="4658942"/>
            <a:ext cx="2779554" cy="923330"/>
          </a:xfrm>
          <a:prstGeom prst="rect">
            <a:avLst/>
          </a:prstGeom>
          <a:noFill/>
        </p:spPr>
        <p:txBody>
          <a:bodyPr wrap="square" rtlCol="0">
            <a:spAutoFit/>
          </a:bodyPr>
          <a:lstStyle/>
          <a:p>
            <a:r>
              <a:rPr lang="en-US" dirty="0"/>
              <a:t>If sales tax was not prepopulated but charged, enter amount here.</a:t>
            </a:r>
          </a:p>
        </p:txBody>
      </p:sp>
      <p:cxnSp>
        <p:nvCxnSpPr>
          <p:cNvPr id="23" name="Straight Arrow Connector 22">
            <a:extLst>
              <a:ext uri="{FF2B5EF4-FFF2-40B4-BE49-F238E27FC236}">
                <a16:creationId xmlns:a16="http://schemas.microsoft.com/office/drawing/2014/main" id="{69D342E8-4C66-41AC-B0D0-5E14EDF6E5CC}"/>
              </a:ext>
            </a:extLst>
          </p:cNvPr>
          <p:cNvCxnSpPr/>
          <p:nvPr/>
        </p:nvCxnSpPr>
        <p:spPr>
          <a:xfrm flipV="1">
            <a:off x="5276675" y="3808602"/>
            <a:ext cx="1518408" cy="1904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0FEE234-661B-4C0F-A98D-978CCD4023C6}"/>
              </a:ext>
            </a:extLst>
          </p:cNvPr>
          <p:cNvSpPr txBox="1"/>
          <p:nvPr/>
        </p:nvSpPr>
        <p:spPr>
          <a:xfrm>
            <a:off x="6342077" y="4882482"/>
            <a:ext cx="2231472" cy="1754326"/>
          </a:xfrm>
          <a:prstGeom prst="rect">
            <a:avLst/>
          </a:prstGeom>
          <a:noFill/>
        </p:spPr>
        <p:txBody>
          <a:bodyPr wrap="square" rtlCol="0">
            <a:spAutoFit/>
          </a:bodyPr>
          <a:lstStyle/>
          <a:p>
            <a:r>
              <a:rPr lang="en-US" dirty="0"/>
              <a:t>Select box if purchase is sales tax exempt in CA: non-tangible items; Enter the tax exempt reason in the Comments field</a:t>
            </a:r>
          </a:p>
        </p:txBody>
      </p:sp>
      <p:cxnSp>
        <p:nvCxnSpPr>
          <p:cNvPr id="29" name="Straight Arrow Connector 28">
            <a:extLst>
              <a:ext uri="{FF2B5EF4-FFF2-40B4-BE49-F238E27FC236}">
                <a16:creationId xmlns:a16="http://schemas.microsoft.com/office/drawing/2014/main" id="{FE4E9DAD-7456-4124-B9F0-DDE5D4C6BC9D}"/>
              </a:ext>
            </a:extLst>
          </p:cNvPr>
          <p:cNvCxnSpPr/>
          <p:nvPr/>
        </p:nvCxnSpPr>
        <p:spPr>
          <a:xfrm flipV="1">
            <a:off x="7832172" y="3640822"/>
            <a:ext cx="338705" cy="1325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8936039C-3E13-4F19-BF87-911111074DE0}"/>
              </a:ext>
            </a:extLst>
          </p:cNvPr>
          <p:cNvCxnSpPr/>
          <p:nvPr/>
        </p:nvCxnSpPr>
        <p:spPr>
          <a:xfrm flipV="1">
            <a:off x="8170877" y="4216893"/>
            <a:ext cx="2888522" cy="226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418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7081" y="340380"/>
            <a:ext cx="10817838" cy="905145"/>
          </a:xfrm>
        </p:spPr>
        <p:txBody>
          <a:bodyPr>
            <a:normAutofit fontScale="90000"/>
          </a:bodyPr>
          <a:lstStyle/>
          <a:p>
            <a:r>
              <a:rPr lang="en-US" sz="3900" dirty="0">
                <a:latin typeface="+mn-lt"/>
              </a:rPr>
              <a:t>Completing expense details</a:t>
            </a:r>
            <a:r>
              <a:rPr lang="en-US" dirty="0"/>
              <a:t/>
            </a:r>
            <a:br>
              <a:rPr lang="en-US" dirty="0"/>
            </a:br>
            <a:endParaRPr lang="en-US" b="0" dirty="0">
              <a:latin typeface="+mn-lt"/>
            </a:endParaRPr>
          </a:p>
        </p:txBody>
      </p:sp>
      <p:pic>
        <p:nvPicPr>
          <p:cNvPr id="12" name="Picture 11">
            <a:extLst>
              <a:ext uri="{FF2B5EF4-FFF2-40B4-BE49-F238E27FC236}">
                <a16:creationId xmlns:a16="http://schemas.microsoft.com/office/drawing/2014/main" id="{1D902E51-9080-4C1D-8C4F-E84F209C7AA7}"/>
              </a:ext>
            </a:extLst>
          </p:cNvPr>
          <p:cNvPicPr>
            <a:picLocks noChangeAspect="1"/>
          </p:cNvPicPr>
          <p:nvPr/>
        </p:nvPicPr>
        <p:blipFill>
          <a:blip r:embed="rId2"/>
          <a:stretch>
            <a:fillRect/>
          </a:stretch>
        </p:blipFill>
        <p:spPr>
          <a:xfrm>
            <a:off x="7139119" y="3798717"/>
            <a:ext cx="2343150" cy="476250"/>
          </a:xfrm>
          <a:prstGeom prst="rect">
            <a:avLst/>
          </a:prstGeom>
        </p:spPr>
      </p:pic>
      <p:pic>
        <p:nvPicPr>
          <p:cNvPr id="4" name="Picture 3">
            <a:extLst>
              <a:ext uri="{FF2B5EF4-FFF2-40B4-BE49-F238E27FC236}">
                <a16:creationId xmlns:a16="http://schemas.microsoft.com/office/drawing/2014/main" id="{199EFC60-AC6E-4128-B92F-01043B528C90}"/>
              </a:ext>
            </a:extLst>
          </p:cNvPr>
          <p:cNvPicPr>
            <a:picLocks noChangeAspect="1"/>
          </p:cNvPicPr>
          <p:nvPr/>
        </p:nvPicPr>
        <p:blipFill>
          <a:blip r:embed="rId3"/>
          <a:stretch>
            <a:fillRect/>
          </a:stretch>
        </p:blipFill>
        <p:spPr>
          <a:xfrm>
            <a:off x="382731" y="1520717"/>
            <a:ext cx="8157262" cy="2240684"/>
          </a:xfrm>
          <a:prstGeom prst="rect">
            <a:avLst/>
          </a:prstGeom>
        </p:spPr>
      </p:pic>
      <p:sp>
        <p:nvSpPr>
          <p:cNvPr id="5" name="TextBox 4">
            <a:extLst>
              <a:ext uri="{FF2B5EF4-FFF2-40B4-BE49-F238E27FC236}">
                <a16:creationId xmlns:a16="http://schemas.microsoft.com/office/drawing/2014/main" id="{2C922074-A759-4428-91C4-EF18515EE801}"/>
              </a:ext>
            </a:extLst>
          </p:cNvPr>
          <p:cNvSpPr txBox="1"/>
          <p:nvPr/>
        </p:nvSpPr>
        <p:spPr>
          <a:xfrm>
            <a:off x="1757987" y="3713676"/>
            <a:ext cx="4214437" cy="646331"/>
          </a:xfrm>
          <a:prstGeom prst="rect">
            <a:avLst/>
          </a:prstGeom>
          <a:noFill/>
        </p:spPr>
        <p:txBody>
          <a:bodyPr wrap="square" rtlCol="0">
            <a:spAutoFit/>
          </a:bodyPr>
          <a:lstStyle/>
          <a:p>
            <a:r>
              <a:rPr lang="en-US" dirty="0"/>
              <a:t>Once completed, save, allocate expense to an account and attach receipts.</a:t>
            </a:r>
          </a:p>
        </p:txBody>
      </p:sp>
      <p:cxnSp>
        <p:nvCxnSpPr>
          <p:cNvPr id="8" name="Straight Arrow Connector 7">
            <a:extLst>
              <a:ext uri="{FF2B5EF4-FFF2-40B4-BE49-F238E27FC236}">
                <a16:creationId xmlns:a16="http://schemas.microsoft.com/office/drawing/2014/main" id="{DA545E64-4039-4176-ACDB-62FE9049E831}"/>
              </a:ext>
            </a:extLst>
          </p:cNvPr>
          <p:cNvCxnSpPr/>
          <p:nvPr/>
        </p:nvCxnSpPr>
        <p:spPr>
          <a:xfrm>
            <a:off x="4764947" y="4197818"/>
            <a:ext cx="20720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AF75246-3DC6-47CD-A94A-B11C5311ED6A}"/>
              </a:ext>
            </a:extLst>
          </p:cNvPr>
          <p:cNvPicPr>
            <a:picLocks noChangeAspect="1"/>
          </p:cNvPicPr>
          <p:nvPr/>
        </p:nvPicPr>
        <p:blipFill>
          <a:blip r:embed="rId4"/>
          <a:stretch>
            <a:fillRect/>
          </a:stretch>
        </p:blipFill>
        <p:spPr>
          <a:xfrm>
            <a:off x="448768" y="4493360"/>
            <a:ext cx="4735630" cy="2063119"/>
          </a:xfrm>
          <a:prstGeom prst="rect">
            <a:avLst/>
          </a:prstGeom>
        </p:spPr>
      </p:pic>
      <p:sp>
        <p:nvSpPr>
          <p:cNvPr id="13" name="TextBox 12">
            <a:extLst>
              <a:ext uri="{FF2B5EF4-FFF2-40B4-BE49-F238E27FC236}">
                <a16:creationId xmlns:a16="http://schemas.microsoft.com/office/drawing/2014/main" id="{1A808AD5-054D-4995-9D4D-E42EE3B5815B}"/>
              </a:ext>
            </a:extLst>
          </p:cNvPr>
          <p:cNvSpPr txBox="1"/>
          <p:nvPr/>
        </p:nvSpPr>
        <p:spPr>
          <a:xfrm>
            <a:off x="5377372" y="4796424"/>
            <a:ext cx="6127547" cy="1754326"/>
          </a:xfrm>
          <a:prstGeom prst="rect">
            <a:avLst/>
          </a:prstGeom>
          <a:noFill/>
        </p:spPr>
        <p:txBody>
          <a:bodyPr wrap="square" rtlCol="0">
            <a:spAutoFit/>
          </a:bodyPr>
          <a:lstStyle/>
          <a:p>
            <a:r>
              <a:rPr lang="en-US" dirty="0"/>
              <a:t>Percentage – allocate 100% or split</a:t>
            </a:r>
          </a:p>
          <a:p>
            <a:r>
              <a:rPr lang="en-US" dirty="0"/>
              <a:t>Chart/Account – L/349PDSL</a:t>
            </a:r>
          </a:p>
          <a:p>
            <a:r>
              <a:rPr lang="en-US" dirty="0"/>
              <a:t>*Use “/” (not dash); The accounts most frequently used will show up at the bottom. As you start typing, the system will locate the account. Enter Subaccount and/or Project code as needed.</a:t>
            </a:r>
          </a:p>
        </p:txBody>
      </p:sp>
      <p:cxnSp>
        <p:nvCxnSpPr>
          <p:cNvPr id="16" name="Straight Arrow Connector 15">
            <a:extLst>
              <a:ext uri="{FF2B5EF4-FFF2-40B4-BE49-F238E27FC236}">
                <a16:creationId xmlns:a16="http://schemas.microsoft.com/office/drawing/2014/main" id="{968729FC-D781-4BDC-B986-075AFB613EFD}"/>
              </a:ext>
            </a:extLst>
          </p:cNvPr>
          <p:cNvCxnSpPr/>
          <p:nvPr/>
        </p:nvCxnSpPr>
        <p:spPr>
          <a:xfrm flipV="1">
            <a:off x="5058561" y="4197818"/>
            <a:ext cx="2961314" cy="59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A4ADE06-E06A-455A-AB46-403346D006D0}"/>
              </a:ext>
            </a:extLst>
          </p:cNvPr>
          <p:cNvCxnSpPr>
            <a:cxnSpLocks/>
          </p:cNvCxnSpPr>
          <p:nvPr/>
        </p:nvCxnSpPr>
        <p:spPr>
          <a:xfrm flipH="1">
            <a:off x="8649051" y="2516697"/>
            <a:ext cx="553672" cy="1378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6CAF153-DD27-4F60-9F6D-8FA146A6CE57}"/>
              </a:ext>
            </a:extLst>
          </p:cNvPr>
          <p:cNvSpPr txBox="1"/>
          <p:nvPr/>
        </p:nvSpPr>
        <p:spPr>
          <a:xfrm>
            <a:off x="9202723" y="1916306"/>
            <a:ext cx="2743200" cy="1477328"/>
          </a:xfrm>
          <a:prstGeom prst="rect">
            <a:avLst/>
          </a:prstGeom>
          <a:noFill/>
        </p:spPr>
        <p:txBody>
          <a:bodyPr wrap="square" rtlCol="0">
            <a:spAutoFit/>
          </a:bodyPr>
          <a:lstStyle/>
          <a:p>
            <a:r>
              <a:rPr lang="en-US" dirty="0"/>
              <a:t>Always attach receipts to individual expenses (from available receipts in your Concur dashboard or from your computer)</a:t>
            </a:r>
          </a:p>
        </p:txBody>
      </p:sp>
    </p:spTree>
    <p:extLst>
      <p:ext uri="{BB962C8B-B14F-4D97-AF65-F5344CB8AC3E}">
        <p14:creationId xmlns:p14="http://schemas.microsoft.com/office/powerpoint/2010/main" val="74169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970-EF97-410E-91D7-167B8539ABD7}"/>
              </a:ext>
            </a:extLst>
          </p:cNvPr>
          <p:cNvSpPr>
            <a:spLocks noGrp="1"/>
          </p:cNvSpPr>
          <p:nvPr>
            <p:ph type="title"/>
          </p:nvPr>
        </p:nvSpPr>
        <p:spPr/>
        <p:txBody>
          <a:bodyPr>
            <a:normAutofit/>
          </a:bodyPr>
          <a:lstStyle/>
          <a:p>
            <a:r>
              <a:rPr lang="en-US" dirty="0">
                <a:latin typeface="+mn-lt"/>
              </a:rPr>
              <a:t>Completing expense details - itemize</a:t>
            </a:r>
          </a:p>
        </p:txBody>
      </p:sp>
      <p:pic>
        <p:nvPicPr>
          <p:cNvPr id="5" name="Picture 4">
            <a:extLst>
              <a:ext uri="{FF2B5EF4-FFF2-40B4-BE49-F238E27FC236}">
                <a16:creationId xmlns:a16="http://schemas.microsoft.com/office/drawing/2014/main" id="{96580872-183C-41B9-A1D9-ADA721FCB077}"/>
              </a:ext>
            </a:extLst>
          </p:cNvPr>
          <p:cNvPicPr>
            <a:picLocks noChangeAspect="1"/>
          </p:cNvPicPr>
          <p:nvPr/>
        </p:nvPicPr>
        <p:blipFill>
          <a:blip r:embed="rId2"/>
          <a:stretch>
            <a:fillRect/>
          </a:stretch>
        </p:blipFill>
        <p:spPr>
          <a:xfrm>
            <a:off x="481983" y="1660447"/>
            <a:ext cx="7754669" cy="3763809"/>
          </a:xfrm>
          <a:prstGeom prst="rect">
            <a:avLst/>
          </a:prstGeom>
        </p:spPr>
      </p:pic>
      <p:sp>
        <p:nvSpPr>
          <p:cNvPr id="6" name="TextBox 5">
            <a:extLst>
              <a:ext uri="{FF2B5EF4-FFF2-40B4-BE49-F238E27FC236}">
                <a16:creationId xmlns:a16="http://schemas.microsoft.com/office/drawing/2014/main" id="{92611DB1-AFFF-4876-8542-AA2969A34587}"/>
              </a:ext>
            </a:extLst>
          </p:cNvPr>
          <p:cNvSpPr txBox="1"/>
          <p:nvPr/>
        </p:nvSpPr>
        <p:spPr>
          <a:xfrm>
            <a:off x="8637973" y="1766656"/>
            <a:ext cx="2734322" cy="2031325"/>
          </a:xfrm>
          <a:prstGeom prst="rect">
            <a:avLst/>
          </a:prstGeom>
          <a:noFill/>
        </p:spPr>
        <p:txBody>
          <a:bodyPr wrap="square" rtlCol="0">
            <a:spAutoFit/>
          </a:bodyPr>
          <a:lstStyle/>
          <a:p>
            <a:r>
              <a:rPr lang="en-US" dirty="0"/>
              <a:t>In case the purchase has something that is nontaxable such as shipping, you will need to itemize the expense. Select Itemize on the bottom right hand corner.</a:t>
            </a:r>
          </a:p>
        </p:txBody>
      </p:sp>
      <p:cxnSp>
        <p:nvCxnSpPr>
          <p:cNvPr id="8" name="Straight Arrow Connector 7">
            <a:extLst>
              <a:ext uri="{FF2B5EF4-FFF2-40B4-BE49-F238E27FC236}">
                <a16:creationId xmlns:a16="http://schemas.microsoft.com/office/drawing/2014/main" id="{5CDA7C88-96A6-4325-AAAA-E455AE6A4BE9}"/>
              </a:ext>
            </a:extLst>
          </p:cNvPr>
          <p:cNvCxnSpPr/>
          <p:nvPr/>
        </p:nvCxnSpPr>
        <p:spPr>
          <a:xfrm flipH="1">
            <a:off x="6560598" y="3879542"/>
            <a:ext cx="2574524" cy="12339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749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970-EF97-410E-91D7-167B8539ABD7}"/>
              </a:ext>
            </a:extLst>
          </p:cNvPr>
          <p:cNvSpPr>
            <a:spLocks noGrp="1"/>
          </p:cNvSpPr>
          <p:nvPr>
            <p:ph type="title"/>
          </p:nvPr>
        </p:nvSpPr>
        <p:spPr/>
        <p:txBody>
          <a:bodyPr>
            <a:normAutofit/>
          </a:bodyPr>
          <a:lstStyle/>
          <a:p>
            <a:r>
              <a:rPr lang="en-US" dirty="0">
                <a:latin typeface="+mn-lt"/>
              </a:rPr>
              <a:t>Completing expense details - itemize</a:t>
            </a:r>
          </a:p>
        </p:txBody>
      </p:sp>
      <p:pic>
        <p:nvPicPr>
          <p:cNvPr id="3" name="Picture 2">
            <a:extLst>
              <a:ext uri="{FF2B5EF4-FFF2-40B4-BE49-F238E27FC236}">
                <a16:creationId xmlns:a16="http://schemas.microsoft.com/office/drawing/2014/main" id="{1BF021EA-664B-4B33-BB23-2F2FD2CEC581}"/>
              </a:ext>
            </a:extLst>
          </p:cNvPr>
          <p:cNvPicPr>
            <a:picLocks noChangeAspect="1"/>
          </p:cNvPicPr>
          <p:nvPr/>
        </p:nvPicPr>
        <p:blipFill>
          <a:blip r:embed="rId2"/>
          <a:stretch>
            <a:fillRect/>
          </a:stretch>
        </p:blipFill>
        <p:spPr>
          <a:xfrm>
            <a:off x="472264" y="1694640"/>
            <a:ext cx="10974083" cy="3468719"/>
          </a:xfrm>
          <a:prstGeom prst="rect">
            <a:avLst/>
          </a:prstGeom>
        </p:spPr>
      </p:pic>
      <p:sp>
        <p:nvSpPr>
          <p:cNvPr id="5" name="TextBox 4">
            <a:extLst>
              <a:ext uri="{FF2B5EF4-FFF2-40B4-BE49-F238E27FC236}">
                <a16:creationId xmlns:a16="http://schemas.microsoft.com/office/drawing/2014/main" id="{99630EC0-9995-4FDB-A044-A4921AECA783}"/>
              </a:ext>
            </a:extLst>
          </p:cNvPr>
          <p:cNvSpPr txBox="1"/>
          <p:nvPr/>
        </p:nvSpPr>
        <p:spPr>
          <a:xfrm>
            <a:off x="6862439" y="2885243"/>
            <a:ext cx="2965142" cy="646331"/>
          </a:xfrm>
          <a:prstGeom prst="rect">
            <a:avLst/>
          </a:prstGeom>
          <a:noFill/>
        </p:spPr>
        <p:txBody>
          <a:bodyPr wrap="square" rtlCol="0">
            <a:spAutoFit/>
          </a:bodyPr>
          <a:lstStyle/>
          <a:p>
            <a:r>
              <a:rPr lang="en-US" dirty="0"/>
              <a:t>Select the expense type that is nontaxable</a:t>
            </a:r>
          </a:p>
        </p:txBody>
      </p:sp>
      <p:cxnSp>
        <p:nvCxnSpPr>
          <p:cNvPr id="7" name="Straight Arrow Connector 6">
            <a:extLst>
              <a:ext uri="{FF2B5EF4-FFF2-40B4-BE49-F238E27FC236}">
                <a16:creationId xmlns:a16="http://schemas.microsoft.com/office/drawing/2014/main" id="{D1040749-3989-4C2B-990B-7AC3EC781B77}"/>
              </a:ext>
            </a:extLst>
          </p:cNvPr>
          <p:cNvCxnSpPr>
            <a:stCxn id="5" idx="1"/>
          </p:cNvCxnSpPr>
          <p:nvPr/>
        </p:nvCxnSpPr>
        <p:spPr>
          <a:xfrm flipH="1">
            <a:off x="4927107" y="3208409"/>
            <a:ext cx="1935332" cy="130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397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970-EF97-410E-91D7-167B8539ABD7}"/>
              </a:ext>
            </a:extLst>
          </p:cNvPr>
          <p:cNvSpPr>
            <a:spLocks noGrp="1"/>
          </p:cNvSpPr>
          <p:nvPr>
            <p:ph type="title"/>
          </p:nvPr>
        </p:nvSpPr>
        <p:spPr/>
        <p:txBody>
          <a:bodyPr>
            <a:normAutofit/>
          </a:bodyPr>
          <a:lstStyle/>
          <a:p>
            <a:r>
              <a:rPr lang="en-US" dirty="0">
                <a:latin typeface="+mn-lt"/>
              </a:rPr>
              <a:t>Completing expense details - itemize</a:t>
            </a:r>
          </a:p>
        </p:txBody>
      </p:sp>
      <p:pic>
        <p:nvPicPr>
          <p:cNvPr id="4" name="Picture 3">
            <a:extLst>
              <a:ext uri="{FF2B5EF4-FFF2-40B4-BE49-F238E27FC236}">
                <a16:creationId xmlns:a16="http://schemas.microsoft.com/office/drawing/2014/main" id="{2794619F-21C8-4E4C-B7FF-61A8DC6B7430}"/>
              </a:ext>
            </a:extLst>
          </p:cNvPr>
          <p:cNvPicPr>
            <a:picLocks noChangeAspect="1"/>
          </p:cNvPicPr>
          <p:nvPr/>
        </p:nvPicPr>
        <p:blipFill>
          <a:blip r:embed="rId2"/>
          <a:stretch>
            <a:fillRect/>
          </a:stretch>
        </p:blipFill>
        <p:spPr>
          <a:xfrm>
            <a:off x="684734" y="1442875"/>
            <a:ext cx="10006246" cy="3972249"/>
          </a:xfrm>
          <a:prstGeom prst="rect">
            <a:avLst/>
          </a:prstGeom>
        </p:spPr>
      </p:pic>
      <p:sp>
        <p:nvSpPr>
          <p:cNvPr id="3" name="TextBox 2">
            <a:extLst>
              <a:ext uri="{FF2B5EF4-FFF2-40B4-BE49-F238E27FC236}">
                <a16:creationId xmlns:a16="http://schemas.microsoft.com/office/drawing/2014/main" id="{81F40405-C104-4A03-AA2B-F266C2DAFC95}"/>
              </a:ext>
            </a:extLst>
          </p:cNvPr>
          <p:cNvSpPr txBox="1"/>
          <p:nvPr/>
        </p:nvSpPr>
        <p:spPr>
          <a:xfrm>
            <a:off x="1065320" y="3429000"/>
            <a:ext cx="2450237" cy="646331"/>
          </a:xfrm>
          <a:prstGeom prst="rect">
            <a:avLst/>
          </a:prstGeom>
          <a:noFill/>
        </p:spPr>
        <p:txBody>
          <a:bodyPr wrap="square" rtlCol="0">
            <a:spAutoFit/>
          </a:bodyPr>
          <a:lstStyle/>
          <a:p>
            <a:r>
              <a:rPr lang="en-US" dirty="0"/>
              <a:t>Select Shipping (nontaxable)</a:t>
            </a:r>
          </a:p>
        </p:txBody>
      </p:sp>
      <p:cxnSp>
        <p:nvCxnSpPr>
          <p:cNvPr id="6" name="Straight Arrow Connector 5">
            <a:extLst>
              <a:ext uri="{FF2B5EF4-FFF2-40B4-BE49-F238E27FC236}">
                <a16:creationId xmlns:a16="http://schemas.microsoft.com/office/drawing/2014/main" id="{F97AF383-F567-4E08-A376-3BD3ABA1AA70}"/>
              </a:ext>
            </a:extLst>
          </p:cNvPr>
          <p:cNvCxnSpPr/>
          <p:nvPr/>
        </p:nvCxnSpPr>
        <p:spPr>
          <a:xfrm flipV="1">
            <a:off x="2707689" y="2831977"/>
            <a:ext cx="1020932" cy="82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49191C-B6FB-4D46-9748-0BC95B2E6309}"/>
              </a:ext>
            </a:extLst>
          </p:cNvPr>
          <p:cNvSpPr txBox="1"/>
          <p:nvPr/>
        </p:nvSpPr>
        <p:spPr>
          <a:xfrm>
            <a:off x="7439487" y="3790765"/>
            <a:ext cx="1979721" cy="923330"/>
          </a:xfrm>
          <a:prstGeom prst="rect">
            <a:avLst/>
          </a:prstGeom>
          <a:noFill/>
        </p:spPr>
        <p:txBody>
          <a:bodyPr wrap="square" rtlCol="0">
            <a:spAutoFit/>
          </a:bodyPr>
          <a:lstStyle/>
          <a:p>
            <a:r>
              <a:rPr lang="en-US" dirty="0"/>
              <a:t>Click the tax exempt radio </a:t>
            </a:r>
            <a:r>
              <a:rPr lang="en-US" dirty="0" err="1"/>
              <a:t>botton</a:t>
            </a:r>
            <a:endParaRPr lang="en-US" dirty="0"/>
          </a:p>
        </p:txBody>
      </p:sp>
      <p:cxnSp>
        <p:nvCxnSpPr>
          <p:cNvPr id="10" name="Straight Arrow Connector 9">
            <a:extLst>
              <a:ext uri="{FF2B5EF4-FFF2-40B4-BE49-F238E27FC236}">
                <a16:creationId xmlns:a16="http://schemas.microsoft.com/office/drawing/2014/main" id="{2A10D92A-1E78-4FC4-B3F7-E09812F33726}"/>
              </a:ext>
            </a:extLst>
          </p:cNvPr>
          <p:cNvCxnSpPr/>
          <p:nvPr/>
        </p:nvCxnSpPr>
        <p:spPr>
          <a:xfrm flipH="1" flipV="1">
            <a:off x="7945515" y="3089736"/>
            <a:ext cx="168675" cy="56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65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970-EF97-410E-91D7-167B8539ABD7}"/>
              </a:ext>
            </a:extLst>
          </p:cNvPr>
          <p:cNvSpPr>
            <a:spLocks noGrp="1"/>
          </p:cNvSpPr>
          <p:nvPr>
            <p:ph type="title"/>
          </p:nvPr>
        </p:nvSpPr>
        <p:spPr/>
        <p:txBody>
          <a:bodyPr>
            <a:normAutofit/>
          </a:bodyPr>
          <a:lstStyle/>
          <a:p>
            <a:r>
              <a:rPr lang="en-US" dirty="0">
                <a:latin typeface="+mn-lt"/>
              </a:rPr>
              <a:t>Completing expense details - itemize</a:t>
            </a:r>
          </a:p>
        </p:txBody>
      </p:sp>
      <p:pic>
        <p:nvPicPr>
          <p:cNvPr id="4" name="Picture 3">
            <a:extLst>
              <a:ext uri="{FF2B5EF4-FFF2-40B4-BE49-F238E27FC236}">
                <a16:creationId xmlns:a16="http://schemas.microsoft.com/office/drawing/2014/main" id="{2794619F-21C8-4E4C-B7FF-61A8DC6B7430}"/>
              </a:ext>
            </a:extLst>
          </p:cNvPr>
          <p:cNvPicPr>
            <a:picLocks noChangeAspect="1"/>
          </p:cNvPicPr>
          <p:nvPr/>
        </p:nvPicPr>
        <p:blipFill>
          <a:blip r:embed="rId2"/>
          <a:stretch>
            <a:fillRect/>
          </a:stretch>
        </p:blipFill>
        <p:spPr>
          <a:xfrm>
            <a:off x="684734" y="1442875"/>
            <a:ext cx="10006246" cy="3972249"/>
          </a:xfrm>
          <a:prstGeom prst="rect">
            <a:avLst/>
          </a:prstGeom>
        </p:spPr>
      </p:pic>
      <p:sp>
        <p:nvSpPr>
          <p:cNvPr id="3" name="TextBox 2">
            <a:extLst>
              <a:ext uri="{FF2B5EF4-FFF2-40B4-BE49-F238E27FC236}">
                <a16:creationId xmlns:a16="http://schemas.microsoft.com/office/drawing/2014/main" id="{81F40405-C104-4A03-AA2B-F266C2DAFC95}"/>
              </a:ext>
            </a:extLst>
          </p:cNvPr>
          <p:cNvSpPr txBox="1"/>
          <p:nvPr/>
        </p:nvSpPr>
        <p:spPr>
          <a:xfrm>
            <a:off x="1065320" y="3429000"/>
            <a:ext cx="2450237" cy="646331"/>
          </a:xfrm>
          <a:prstGeom prst="rect">
            <a:avLst/>
          </a:prstGeom>
          <a:noFill/>
        </p:spPr>
        <p:txBody>
          <a:bodyPr wrap="square" rtlCol="0">
            <a:spAutoFit/>
          </a:bodyPr>
          <a:lstStyle/>
          <a:p>
            <a:r>
              <a:rPr lang="en-US" dirty="0"/>
              <a:t>Select Shipping (nontaxable)</a:t>
            </a:r>
          </a:p>
        </p:txBody>
      </p:sp>
      <p:cxnSp>
        <p:nvCxnSpPr>
          <p:cNvPr id="6" name="Straight Arrow Connector 5">
            <a:extLst>
              <a:ext uri="{FF2B5EF4-FFF2-40B4-BE49-F238E27FC236}">
                <a16:creationId xmlns:a16="http://schemas.microsoft.com/office/drawing/2014/main" id="{F97AF383-F567-4E08-A376-3BD3ABA1AA70}"/>
              </a:ext>
            </a:extLst>
          </p:cNvPr>
          <p:cNvCxnSpPr/>
          <p:nvPr/>
        </p:nvCxnSpPr>
        <p:spPr>
          <a:xfrm flipV="1">
            <a:off x="2707689" y="2831977"/>
            <a:ext cx="1020932" cy="8256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549191C-B6FB-4D46-9748-0BC95B2E6309}"/>
              </a:ext>
            </a:extLst>
          </p:cNvPr>
          <p:cNvSpPr txBox="1"/>
          <p:nvPr/>
        </p:nvSpPr>
        <p:spPr>
          <a:xfrm>
            <a:off x="7439487" y="3790765"/>
            <a:ext cx="1979721" cy="923330"/>
          </a:xfrm>
          <a:prstGeom prst="rect">
            <a:avLst/>
          </a:prstGeom>
          <a:noFill/>
        </p:spPr>
        <p:txBody>
          <a:bodyPr wrap="square" rtlCol="0">
            <a:spAutoFit/>
          </a:bodyPr>
          <a:lstStyle/>
          <a:p>
            <a:r>
              <a:rPr lang="en-US" dirty="0"/>
              <a:t>Click the tax exempt radio </a:t>
            </a:r>
            <a:r>
              <a:rPr lang="en-US" dirty="0" err="1"/>
              <a:t>botton</a:t>
            </a:r>
            <a:endParaRPr lang="en-US" dirty="0"/>
          </a:p>
        </p:txBody>
      </p:sp>
      <p:cxnSp>
        <p:nvCxnSpPr>
          <p:cNvPr id="10" name="Straight Arrow Connector 9">
            <a:extLst>
              <a:ext uri="{FF2B5EF4-FFF2-40B4-BE49-F238E27FC236}">
                <a16:creationId xmlns:a16="http://schemas.microsoft.com/office/drawing/2014/main" id="{2A10D92A-1E78-4FC4-B3F7-E09812F33726}"/>
              </a:ext>
            </a:extLst>
          </p:cNvPr>
          <p:cNvCxnSpPr/>
          <p:nvPr/>
        </p:nvCxnSpPr>
        <p:spPr>
          <a:xfrm flipH="1" flipV="1">
            <a:off x="7945515" y="3089736"/>
            <a:ext cx="168675" cy="56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798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9970-EF97-410E-91D7-167B8539ABD7}"/>
              </a:ext>
            </a:extLst>
          </p:cNvPr>
          <p:cNvSpPr>
            <a:spLocks noGrp="1"/>
          </p:cNvSpPr>
          <p:nvPr>
            <p:ph type="title"/>
          </p:nvPr>
        </p:nvSpPr>
        <p:spPr/>
        <p:txBody>
          <a:bodyPr>
            <a:normAutofit/>
          </a:bodyPr>
          <a:lstStyle/>
          <a:p>
            <a:r>
              <a:rPr lang="en-US" dirty="0">
                <a:latin typeface="+mn-lt"/>
              </a:rPr>
              <a:t>Completing expense details - itemize</a:t>
            </a:r>
          </a:p>
        </p:txBody>
      </p:sp>
      <p:pic>
        <p:nvPicPr>
          <p:cNvPr id="5" name="Picture 4">
            <a:extLst>
              <a:ext uri="{FF2B5EF4-FFF2-40B4-BE49-F238E27FC236}">
                <a16:creationId xmlns:a16="http://schemas.microsoft.com/office/drawing/2014/main" id="{EB0455AB-BBEC-4743-825C-678B5DE71BA0}"/>
              </a:ext>
            </a:extLst>
          </p:cNvPr>
          <p:cNvPicPr>
            <a:picLocks noChangeAspect="1"/>
          </p:cNvPicPr>
          <p:nvPr/>
        </p:nvPicPr>
        <p:blipFill>
          <a:blip r:embed="rId2"/>
          <a:stretch>
            <a:fillRect/>
          </a:stretch>
        </p:blipFill>
        <p:spPr>
          <a:xfrm>
            <a:off x="782408" y="1707472"/>
            <a:ext cx="10627184" cy="3876583"/>
          </a:xfrm>
          <a:prstGeom prst="rect">
            <a:avLst/>
          </a:prstGeom>
        </p:spPr>
      </p:pic>
      <p:sp>
        <p:nvSpPr>
          <p:cNvPr id="7" name="TextBox 6">
            <a:extLst>
              <a:ext uri="{FF2B5EF4-FFF2-40B4-BE49-F238E27FC236}">
                <a16:creationId xmlns:a16="http://schemas.microsoft.com/office/drawing/2014/main" id="{111A48E0-C414-4AE2-A2D2-C7D147F95CA9}"/>
              </a:ext>
            </a:extLst>
          </p:cNvPr>
          <p:cNvSpPr txBox="1"/>
          <p:nvPr/>
        </p:nvSpPr>
        <p:spPr>
          <a:xfrm>
            <a:off x="6525087" y="3804823"/>
            <a:ext cx="4163628" cy="1754326"/>
          </a:xfrm>
          <a:prstGeom prst="rect">
            <a:avLst/>
          </a:prstGeom>
          <a:noFill/>
        </p:spPr>
        <p:txBody>
          <a:bodyPr wrap="square" rtlCol="0">
            <a:spAutoFit/>
          </a:bodyPr>
          <a:lstStyle/>
          <a:p>
            <a:r>
              <a:rPr lang="en-US" dirty="0"/>
              <a:t>To finalize itemization, you need to add another line for the remaining amount shown at the top right corner in red. Select the expense type and make sure the total of the itemization is the total of the expense</a:t>
            </a:r>
          </a:p>
        </p:txBody>
      </p:sp>
      <p:cxnSp>
        <p:nvCxnSpPr>
          <p:cNvPr id="11" name="Straight Arrow Connector 10">
            <a:extLst>
              <a:ext uri="{FF2B5EF4-FFF2-40B4-BE49-F238E27FC236}">
                <a16:creationId xmlns:a16="http://schemas.microsoft.com/office/drawing/2014/main" id="{58E03E1A-5F69-4077-BCEF-65A0C5FBB82F}"/>
              </a:ext>
            </a:extLst>
          </p:cNvPr>
          <p:cNvCxnSpPr/>
          <p:nvPr/>
        </p:nvCxnSpPr>
        <p:spPr>
          <a:xfrm flipV="1">
            <a:off x="10058400" y="3429000"/>
            <a:ext cx="887767" cy="4505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B1BE1E55-3130-44DB-8B7C-1B5B245D1569}"/>
              </a:ext>
            </a:extLst>
          </p:cNvPr>
          <p:cNvPicPr>
            <a:picLocks noChangeAspect="1"/>
          </p:cNvPicPr>
          <p:nvPr/>
        </p:nvPicPr>
        <p:blipFill>
          <a:blip r:embed="rId3"/>
          <a:stretch>
            <a:fillRect/>
          </a:stretch>
        </p:blipFill>
        <p:spPr>
          <a:xfrm>
            <a:off x="348680" y="4286789"/>
            <a:ext cx="3629025" cy="2257425"/>
          </a:xfrm>
          <a:prstGeom prst="rect">
            <a:avLst/>
          </a:prstGeom>
        </p:spPr>
      </p:pic>
    </p:spTree>
    <p:extLst>
      <p:ext uri="{BB962C8B-B14F-4D97-AF65-F5344CB8AC3E}">
        <p14:creationId xmlns:p14="http://schemas.microsoft.com/office/powerpoint/2010/main" val="259564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err="1">
                <a:latin typeface="+mn-lt"/>
              </a:rPr>
              <a:t>Adhoc</a:t>
            </a:r>
            <a:r>
              <a:rPr lang="en-US" dirty="0">
                <a:latin typeface="+mn-lt"/>
              </a:rPr>
              <a:t> to approver</a:t>
            </a:r>
          </a:p>
        </p:txBody>
      </p:sp>
      <p:pic>
        <p:nvPicPr>
          <p:cNvPr id="3" name="Picture 2">
            <a:extLst>
              <a:ext uri="{FF2B5EF4-FFF2-40B4-BE49-F238E27FC236}">
                <a16:creationId xmlns:a16="http://schemas.microsoft.com/office/drawing/2014/main" id="{AF80C68D-7623-45D9-A01A-09CFD9B129C9}"/>
              </a:ext>
            </a:extLst>
          </p:cNvPr>
          <p:cNvPicPr>
            <a:picLocks noChangeAspect="1"/>
          </p:cNvPicPr>
          <p:nvPr/>
        </p:nvPicPr>
        <p:blipFill>
          <a:blip r:embed="rId2"/>
          <a:stretch>
            <a:fillRect/>
          </a:stretch>
        </p:blipFill>
        <p:spPr>
          <a:xfrm>
            <a:off x="364426" y="1659636"/>
            <a:ext cx="4004501" cy="2912364"/>
          </a:xfrm>
          <a:prstGeom prst="rect">
            <a:avLst/>
          </a:prstGeom>
        </p:spPr>
      </p:pic>
      <p:sp>
        <p:nvSpPr>
          <p:cNvPr id="4" name="Rectangle 3">
            <a:extLst>
              <a:ext uri="{FF2B5EF4-FFF2-40B4-BE49-F238E27FC236}">
                <a16:creationId xmlns:a16="http://schemas.microsoft.com/office/drawing/2014/main" id="{85C5409E-FCB0-42A7-A650-C824D73C686C}"/>
              </a:ext>
            </a:extLst>
          </p:cNvPr>
          <p:cNvSpPr/>
          <p:nvPr/>
        </p:nvSpPr>
        <p:spPr>
          <a:xfrm>
            <a:off x="1581912" y="2176272"/>
            <a:ext cx="1051560" cy="109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0E4BDBE-0E9D-4EDE-B381-0DB2FD4E7139}"/>
              </a:ext>
            </a:extLst>
          </p:cNvPr>
          <p:cNvSpPr txBox="1"/>
          <p:nvPr/>
        </p:nvSpPr>
        <p:spPr>
          <a:xfrm>
            <a:off x="180780" y="4096508"/>
            <a:ext cx="4071370" cy="2585323"/>
          </a:xfrm>
          <a:prstGeom prst="rect">
            <a:avLst/>
          </a:prstGeom>
          <a:noFill/>
        </p:spPr>
        <p:txBody>
          <a:bodyPr wrap="square" rtlCol="0">
            <a:spAutoFit/>
          </a:bodyPr>
          <a:lstStyle/>
          <a:p>
            <a:pPr marL="342900" indent="-342900">
              <a:buAutoNum type="arabicPeriod"/>
            </a:pPr>
            <a:r>
              <a:rPr lang="en-US" dirty="0"/>
              <a:t>From main page of expense report, select Details, and Approval Flow</a:t>
            </a:r>
          </a:p>
          <a:p>
            <a:pPr marL="342900" indent="-342900">
              <a:buAutoNum type="arabicPeriod"/>
            </a:pPr>
            <a:r>
              <a:rPr lang="en-US" dirty="0"/>
              <a:t>This screen will be your initial viewing screen, click on the plus sign – no need to know who the fiscal officer is or add it. The system will do depending on the accounts used.</a:t>
            </a:r>
          </a:p>
          <a:p>
            <a:pPr marL="342900" indent="-342900">
              <a:buAutoNum type="arabicPeriod"/>
            </a:pPr>
            <a:r>
              <a:rPr lang="en-US" dirty="0"/>
              <a:t>Add your </a:t>
            </a:r>
            <a:r>
              <a:rPr lang="en-US" dirty="0" err="1"/>
              <a:t>adhoc</a:t>
            </a:r>
            <a:r>
              <a:rPr lang="en-US" dirty="0"/>
              <a:t> approver(s)</a:t>
            </a:r>
          </a:p>
          <a:p>
            <a:pPr marL="342900" indent="-342900">
              <a:buAutoNum type="arabicPeriod"/>
            </a:pPr>
            <a:r>
              <a:rPr lang="en-US" dirty="0"/>
              <a:t>Save Workflow</a:t>
            </a:r>
          </a:p>
        </p:txBody>
      </p:sp>
      <p:pic>
        <p:nvPicPr>
          <p:cNvPr id="6" name="Picture 5">
            <a:extLst>
              <a:ext uri="{FF2B5EF4-FFF2-40B4-BE49-F238E27FC236}">
                <a16:creationId xmlns:a16="http://schemas.microsoft.com/office/drawing/2014/main" id="{FA4AFD9F-F348-436B-91DD-B8FD1AA80868}"/>
              </a:ext>
            </a:extLst>
          </p:cNvPr>
          <p:cNvPicPr>
            <a:picLocks noChangeAspect="1"/>
          </p:cNvPicPr>
          <p:nvPr/>
        </p:nvPicPr>
        <p:blipFill>
          <a:blip r:embed="rId3"/>
          <a:stretch>
            <a:fillRect/>
          </a:stretch>
        </p:blipFill>
        <p:spPr>
          <a:xfrm>
            <a:off x="4615815" y="1564290"/>
            <a:ext cx="4562475" cy="1123950"/>
          </a:xfrm>
          <a:prstGeom prst="rect">
            <a:avLst/>
          </a:prstGeom>
        </p:spPr>
      </p:pic>
      <p:pic>
        <p:nvPicPr>
          <p:cNvPr id="7" name="Picture 6">
            <a:extLst>
              <a:ext uri="{FF2B5EF4-FFF2-40B4-BE49-F238E27FC236}">
                <a16:creationId xmlns:a16="http://schemas.microsoft.com/office/drawing/2014/main" id="{48C883F4-AB36-4E30-8451-95323A0F9A40}"/>
              </a:ext>
            </a:extLst>
          </p:cNvPr>
          <p:cNvPicPr>
            <a:picLocks noChangeAspect="1"/>
          </p:cNvPicPr>
          <p:nvPr/>
        </p:nvPicPr>
        <p:blipFill>
          <a:blip r:embed="rId4"/>
          <a:stretch>
            <a:fillRect/>
          </a:stretch>
        </p:blipFill>
        <p:spPr>
          <a:xfrm>
            <a:off x="4602482" y="3035320"/>
            <a:ext cx="4552950" cy="1771650"/>
          </a:xfrm>
          <a:prstGeom prst="rect">
            <a:avLst/>
          </a:prstGeom>
        </p:spPr>
      </p:pic>
      <p:pic>
        <p:nvPicPr>
          <p:cNvPr id="10" name="Picture 9">
            <a:extLst>
              <a:ext uri="{FF2B5EF4-FFF2-40B4-BE49-F238E27FC236}">
                <a16:creationId xmlns:a16="http://schemas.microsoft.com/office/drawing/2014/main" id="{3A2190F7-0EB1-4E6A-8865-36B30C4CA716}"/>
              </a:ext>
            </a:extLst>
          </p:cNvPr>
          <p:cNvPicPr>
            <a:picLocks noChangeAspect="1"/>
          </p:cNvPicPr>
          <p:nvPr/>
        </p:nvPicPr>
        <p:blipFill>
          <a:blip r:embed="rId5"/>
          <a:stretch>
            <a:fillRect/>
          </a:stretch>
        </p:blipFill>
        <p:spPr>
          <a:xfrm>
            <a:off x="4368927" y="5040645"/>
            <a:ext cx="4505325" cy="590550"/>
          </a:xfrm>
          <a:prstGeom prst="rect">
            <a:avLst/>
          </a:prstGeom>
        </p:spPr>
      </p:pic>
      <p:sp>
        <p:nvSpPr>
          <p:cNvPr id="11" name="Rectangle 10">
            <a:extLst>
              <a:ext uri="{FF2B5EF4-FFF2-40B4-BE49-F238E27FC236}">
                <a16:creationId xmlns:a16="http://schemas.microsoft.com/office/drawing/2014/main" id="{6BB6147B-21BA-4213-92DB-FE81BB79D871}"/>
              </a:ext>
            </a:extLst>
          </p:cNvPr>
          <p:cNvSpPr/>
          <p:nvPr/>
        </p:nvSpPr>
        <p:spPr>
          <a:xfrm>
            <a:off x="6878957" y="2903098"/>
            <a:ext cx="393056"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3</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13" name="Rectangle 12">
            <a:extLst>
              <a:ext uri="{FF2B5EF4-FFF2-40B4-BE49-F238E27FC236}">
                <a16:creationId xmlns:a16="http://schemas.microsoft.com/office/drawing/2014/main" id="{40D7053F-7359-4979-A8A6-08AAE43717EE}"/>
              </a:ext>
            </a:extLst>
          </p:cNvPr>
          <p:cNvSpPr/>
          <p:nvPr/>
        </p:nvSpPr>
        <p:spPr>
          <a:xfrm>
            <a:off x="3202033" y="1976735"/>
            <a:ext cx="367408" cy="523220"/>
          </a:xfrm>
          <a:prstGeom prst="rect">
            <a:avLst/>
          </a:prstGeom>
          <a:noFill/>
        </p:spPr>
        <p:txBody>
          <a:bodyPr wrap="non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1</a:t>
            </a:r>
          </a:p>
        </p:txBody>
      </p:sp>
      <p:sp>
        <p:nvSpPr>
          <p:cNvPr id="14" name="Rectangle 13">
            <a:extLst>
              <a:ext uri="{FF2B5EF4-FFF2-40B4-BE49-F238E27FC236}">
                <a16:creationId xmlns:a16="http://schemas.microsoft.com/office/drawing/2014/main" id="{0C2FA79E-9968-4802-9666-09B7F8C57E6F}"/>
              </a:ext>
            </a:extLst>
          </p:cNvPr>
          <p:cNvSpPr/>
          <p:nvPr/>
        </p:nvSpPr>
        <p:spPr>
          <a:xfrm>
            <a:off x="7461572" y="1336337"/>
            <a:ext cx="393056"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2</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15" name="Rectangle 14">
            <a:extLst>
              <a:ext uri="{FF2B5EF4-FFF2-40B4-BE49-F238E27FC236}">
                <a16:creationId xmlns:a16="http://schemas.microsoft.com/office/drawing/2014/main" id="{1C12B3CF-B768-4787-85FB-9F8C02ABA99F}"/>
              </a:ext>
            </a:extLst>
          </p:cNvPr>
          <p:cNvSpPr/>
          <p:nvPr/>
        </p:nvSpPr>
        <p:spPr>
          <a:xfrm>
            <a:off x="6485901" y="4783104"/>
            <a:ext cx="393056"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4</a:t>
            </a:r>
            <a:endParaRPr lang="en-US" sz="32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5355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p:txBody>
          <a:bodyPr>
            <a:normAutofit/>
          </a:bodyPr>
          <a:lstStyle/>
          <a:p>
            <a:r>
              <a:rPr lang="en-US" dirty="0">
                <a:latin typeface="+mn-lt"/>
              </a:rPr>
              <a:t>Today’s Agenda</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p:txBody>
          <a:bodyPr>
            <a:noAutofit/>
          </a:bodyPr>
          <a:lstStyle/>
          <a:p>
            <a:r>
              <a:rPr lang="en-US" dirty="0">
                <a:latin typeface="+mn-lt"/>
              </a:rPr>
              <a:t>Why the process is changing and when</a:t>
            </a:r>
          </a:p>
          <a:p>
            <a:r>
              <a:rPr lang="en-US" dirty="0">
                <a:latin typeface="+mn-lt"/>
              </a:rPr>
              <a:t>Benefits</a:t>
            </a:r>
          </a:p>
          <a:p>
            <a:r>
              <a:rPr lang="en-US" dirty="0">
                <a:latin typeface="+mn-lt"/>
              </a:rPr>
              <a:t>How to process </a:t>
            </a:r>
            <a:r>
              <a:rPr lang="en-US" dirty="0" err="1">
                <a:latin typeface="+mn-lt"/>
              </a:rPr>
              <a:t>Pcard</a:t>
            </a:r>
            <a:r>
              <a:rPr lang="en-US" dirty="0">
                <a:latin typeface="+mn-lt"/>
              </a:rPr>
              <a:t> expenses in Aggie Travel</a:t>
            </a:r>
          </a:p>
          <a:p>
            <a:r>
              <a:rPr lang="en-US" dirty="0">
                <a:latin typeface="+mn-lt"/>
              </a:rPr>
              <a:t>Appendix</a:t>
            </a:r>
          </a:p>
          <a:p>
            <a:pPr lvl="1"/>
            <a:r>
              <a:rPr lang="en-US" dirty="0">
                <a:latin typeface="+mn-lt"/>
              </a:rPr>
              <a:t>Delegates create/edit report</a:t>
            </a:r>
          </a:p>
          <a:p>
            <a:pPr lvl="1"/>
            <a:r>
              <a:rPr lang="en-US" dirty="0">
                <a:latin typeface="+mn-lt"/>
              </a:rPr>
              <a:t>Workflow &amp; Ad-hoc Routing for county approvals</a:t>
            </a:r>
          </a:p>
          <a:p>
            <a:pPr lvl="1"/>
            <a:r>
              <a:rPr lang="en-US" dirty="0">
                <a:latin typeface="+mn-lt"/>
              </a:rPr>
              <a:t>Best Practices</a:t>
            </a:r>
          </a:p>
          <a:p>
            <a:pPr lvl="1"/>
            <a:r>
              <a:rPr lang="en-US" dirty="0">
                <a:latin typeface="+mn-lt"/>
              </a:rPr>
              <a:t>Concur App</a:t>
            </a:r>
          </a:p>
          <a:p>
            <a:pPr lvl="1"/>
            <a:r>
              <a:rPr lang="en-US" dirty="0">
                <a:latin typeface="+mn-lt"/>
              </a:rPr>
              <a:t>Resources</a:t>
            </a:r>
          </a:p>
          <a:p>
            <a:pPr lvl="1"/>
            <a:endParaRPr lang="en-US" dirty="0">
              <a:latin typeface="+mn-lt"/>
            </a:endParaRPr>
          </a:p>
        </p:txBody>
      </p:sp>
    </p:spTree>
    <p:extLst>
      <p:ext uri="{BB962C8B-B14F-4D97-AF65-F5344CB8AC3E}">
        <p14:creationId xmlns:p14="http://schemas.microsoft.com/office/powerpoint/2010/main" val="1640174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Submit </a:t>
            </a:r>
            <a:r>
              <a:rPr lang="en-US" dirty="0" err="1">
                <a:latin typeface="+mn-lt"/>
              </a:rPr>
              <a:t>Pcard</a:t>
            </a:r>
            <a:r>
              <a:rPr lang="en-US" dirty="0">
                <a:latin typeface="+mn-lt"/>
              </a:rPr>
              <a:t> expense report</a:t>
            </a:r>
          </a:p>
        </p:txBody>
      </p:sp>
      <p:sp>
        <p:nvSpPr>
          <p:cNvPr id="9" name="TextBox 8">
            <a:extLst>
              <a:ext uri="{FF2B5EF4-FFF2-40B4-BE49-F238E27FC236}">
                <a16:creationId xmlns:a16="http://schemas.microsoft.com/office/drawing/2014/main" id="{42424FDE-E169-43D9-A176-89DC3A8B93DB}"/>
              </a:ext>
            </a:extLst>
          </p:cNvPr>
          <p:cNvSpPr txBox="1"/>
          <p:nvPr/>
        </p:nvSpPr>
        <p:spPr>
          <a:xfrm>
            <a:off x="360680" y="4373507"/>
            <a:ext cx="5115560" cy="2308324"/>
          </a:xfrm>
          <a:prstGeom prst="rect">
            <a:avLst/>
          </a:prstGeom>
          <a:noFill/>
        </p:spPr>
        <p:txBody>
          <a:bodyPr wrap="square" rtlCol="0">
            <a:spAutoFit/>
          </a:bodyPr>
          <a:lstStyle/>
          <a:p>
            <a:r>
              <a:rPr lang="en-US" dirty="0"/>
              <a:t>Checklist:</a:t>
            </a:r>
          </a:p>
          <a:p>
            <a:pPr marL="342900" indent="-342900">
              <a:buAutoNum type="arabicPeriod"/>
            </a:pPr>
            <a:r>
              <a:rPr lang="en-US" dirty="0"/>
              <a:t>All expenses selected from available expenses </a:t>
            </a:r>
          </a:p>
          <a:p>
            <a:pPr marL="342900" indent="-342900">
              <a:buAutoNum type="arabicPeriod"/>
            </a:pPr>
            <a:r>
              <a:rPr lang="en-US" dirty="0"/>
              <a:t>Select expense type</a:t>
            </a:r>
          </a:p>
          <a:p>
            <a:pPr marL="342900" indent="-342900">
              <a:buAutoNum type="arabicPeriod"/>
            </a:pPr>
            <a:r>
              <a:rPr lang="en-US" dirty="0"/>
              <a:t>Complete Business Purpose and Tax information</a:t>
            </a:r>
          </a:p>
          <a:p>
            <a:pPr marL="342900" indent="-342900">
              <a:buAutoNum type="arabicPeriod"/>
            </a:pPr>
            <a:r>
              <a:rPr lang="en-US" dirty="0"/>
              <a:t>Allocate account</a:t>
            </a:r>
          </a:p>
          <a:p>
            <a:pPr marL="342900" indent="-342900">
              <a:buAutoNum type="arabicPeriod"/>
            </a:pPr>
            <a:r>
              <a:rPr lang="en-US" dirty="0"/>
              <a:t>Attach Receipt</a:t>
            </a:r>
          </a:p>
          <a:p>
            <a:pPr marL="342900" indent="-342900">
              <a:buAutoNum type="arabicPeriod"/>
            </a:pPr>
            <a:r>
              <a:rPr lang="en-US" dirty="0"/>
              <a:t>Add </a:t>
            </a:r>
            <a:r>
              <a:rPr lang="en-US" dirty="0" err="1"/>
              <a:t>Adhoc</a:t>
            </a:r>
            <a:r>
              <a:rPr lang="en-US" dirty="0"/>
              <a:t> routing</a:t>
            </a:r>
          </a:p>
          <a:p>
            <a:pPr marL="342900" indent="-342900">
              <a:buAutoNum type="arabicPeriod"/>
            </a:pPr>
            <a:endParaRPr lang="en-US" dirty="0"/>
          </a:p>
        </p:txBody>
      </p:sp>
      <p:pic>
        <p:nvPicPr>
          <p:cNvPr id="12" name="Picture 11">
            <a:extLst>
              <a:ext uri="{FF2B5EF4-FFF2-40B4-BE49-F238E27FC236}">
                <a16:creationId xmlns:a16="http://schemas.microsoft.com/office/drawing/2014/main" id="{0DE4BAFA-88B9-4984-9F67-E768141A6EB4}"/>
              </a:ext>
            </a:extLst>
          </p:cNvPr>
          <p:cNvPicPr>
            <a:picLocks noChangeAspect="1"/>
          </p:cNvPicPr>
          <p:nvPr/>
        </p:nvPicPr>
        <p:blipFill>
          <a:blip r:embed="rId2"/>
          <a:stretch>
            <a:fillRect/>
          </a:stretch>
        </p:blipFill>
        <p:spPr>
          <a:xfrm>
            <a:off x="360680" y="1536770"/>
            <a:ext cx="11328400" cy="2742287"/>
          </a:xfrm>
          <a:prstGeom prst="rect">
            <a:avLst/>
          </a:prstGeom>
        </p:spPr>
      </p:pic>
      <p:sp>
        <p:nvSpPr>
          <p:cNvPr id="16" name="TextBox 15">
            <a:extLst>
              <a:ext uri="{FF2B5EF4-FFF2-40B4-BE49-F238E27FC236}">
                <a16:creationId xmlns:a16="http://schemas.microsoft.com/office/drawing/2014/main" id="{031DBA45-FDAB-408C-BA5F-4F318FBF150A}"/>
              </a:ext>
            </a:extLst>
          </p:cNvPr>
          <p:cNvSpPr txBox="1"/>
          <p:nvPr/>
        </p:nvSpPr>
        <p:spPr>
          <a:xfrm>
            <a:off x="5689600" y="4490720"/>
            <a:ext cx="5405120" cy="923330"/>
          </a:xfrm>
          <a:prstGeom prst="rect">
            <a:avLst/>
          </a:prstGeom>
          <a:noFill/>
        </p:spPr>
        <p:txBody>
          <a:bodyPr wrap="square" rtlCol="0">
            <a:spAutoFit/>
          </a:bodyPr>
          <a:lstStyle/>
          <a:p>
            <a:r>
              <a:rPr lang="en-US" dirty="0"/>
              <a:t>7. If Delegate creates report, select Orange button “Notify Employee”</a:t>
            </a:r>
          </a:p>
          <a:p>
            <a:r>
              <a:rPr lang="en-US" dirty="0"/>
              <a:t>8. </a:t>
            </a:r>
            <a:r>
              <a:rPr lang="en-US" dirty="0" err="1"/>
              <a:t>Pcard</a:t>
            </a:r>
            <a:r>
              <a:rPr lang="en-US" dirty="0"/>
              <a:t> holder Submits report.</a:t>
            </a:r>
          </a:p>
        </p:txBody>
      </p:sp>
      <p:cxnSp>
        <p:nvCxnSpPr>
          <p:cNvPr id="21" name="Straight Arrow Connector 20">
            <a:extLst>
              <a:ext uri="{FF2B5EF4-FFF2-40B4-BE49-F238E27FC236}">
                <a16:creationId xmlns:a16="http://schemas.microsoft.com/office/drawing/2014/main" id="{B3CBC8E6-00EC-43D4-8EC4-F8D248DEB55C}"/>
              </a:ext>
            </a:extLst>
          </p:cNvPr>
          <p:cNvCxnSpPr/>
          <p:nvPr/>
        </p:nvCxnSpPr>
        <p:spPr>
          <a:xfrm flipV="1">
            <a:off x="8798560" y="2997200"/>
            <a:ext cx="1991360" cy="226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82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Appendix</a:t>
            </a:r>
          </a:p>
        </p:txBody>
      </p:sp>
      <p:sp>
        <p:nvSpPr>
          <p:cNvPr id="8" name="Rectangle 7">
            <a:extLst>
              <a:ext uri="{FF2B5EF4-FFF2-40B4-BE49-F238E27FC236}">
                <a16:creationId xmlns:a16="http://schemas.microsoft.com/office/drawing/2014/main" id="{789D86A5-4D62-45E8-A648-F5F00F909AA1}"/>
              </a:ext>
            </a:extLst>
          </p:cNvPr>
          <p:cNvSpPr/>
          <p:nvPr/>
        </p:nvSpPr>
        <p:spPr>
          <a:xfrm>
            <a:off x="1115390" y="1761435"/>
            <a:ext cx="7918882" cy="3046988"/>
          </a:xfrm>
          <a:prstGeom prst="rect">
            <a:avLst/>
          </a:prstGeom>
        </p:spPr>
        <p:txBody>
          <a:bodyPr wrap="square">
            <a:spAutoFit/>
          </a:bodyPr>
          <a:lstStyle/>
          <a:p>
            <a:pPr marL="457200" indent="-457200">
              <a:buFont typeface="Arial" panose="020B0604020202020204" pitchFamily="34" charset="0"/>
              <a:buChar char="•"/>
            </a:pPr>
            <a:r>
              <a:rPr lang="en-US" sz="3200" dirty="0"/>
              <a:t>Creating Delegates</a:t>
            </a:r>
          </a:p>
          <a:p>
            <a:pPr marL="457200" indent="-457200">
              <a:buFont typeface="Arial" panose="020B0604020202020204" pitchFamily="34" charset="0"/>
              <a:buChar char="•"/>
            </a:pPr>
            <a:r>
              <a:rPr lang="en-US" sz="3200" dirty="0" err="1"/>
              <a:t>Adhoc</a:t>
            </a:r>
            <a:r>
              <a:rPr lang="en-US" sz="3200" dirty="0"/>
              <a:t> Routing</a:t>
            </a:r>
          </a:p>
          <a:p>
            <a:pPr marL="457200" indent="-457200">
              <a:buFont typeface="Arial" panose="020B0604020202020204" pitchFamily="34" charset="0"/>
              <a:buChar char="•"/>
            </a:pPr>
            <a:r>
              <a:rPr lang="en-US" sz="3200" dirty="0"/>
              <a:t>Best Practices</a:t>
            </a:r>
          </a:p>
          <a:p>
            <a:pPr marL="457200" indent="-457200">
              <a:buFont typeface="Arial" panose="020B0604020202020204" pitchFamily="34" charset="0"/>
              <a:buChar char="•"/>
            </a:pPr>
            <a:r>
              <a:rPr lang="en-US" sz="3200" dirty="0"/>
              <a:t>Concur App</a:t>
            </a:r>
          </a:p>
          <a:p>
            <a:pPr marL="457200" indent="-457200">
              <a:buFont typeface="Arial" panose="020B0604020202020204" pitchFamily="34" charset="0"/>
              <a:buChar char="•"/>
            </a:pPr>
            <a:r>
              <a:rPr lang="en-US" sz="3200" dirty="0"/>
              <a:t>Resources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84047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a:latin typeface="+mn-lt"/>
              </a:rPr>
              <a:t>How to set up Expense Delegates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79508" y="1598261"/>
            <a:ext cx="10515600" cy="546302"/>
          </a:xfrm>
        </p:spPr>
        <p:txBody>
          <a:bodyPr>
            <a:normAutofit fontScale="62500" lnSpcReduction="20000"/>
          </a:bodyPr>
          <a:lstStyle/>
          <a:p>
            <a:pPr marL="0" indent="0">
              <a:buNone/>
            </a:pPr>
            <a:r>
              <a:rPr lang="en-US" sz="3200" dirty="0">
                <a:latin typeface="+mn-lt"/>
              </a:rPr>
              <a:t>Office Manager or Admin Assistant can be set up as expense delegates to create expense reports for a </a:t>
            </a:r>
            <a:r>
              <a:rPr lang="en-US" sz="3200" dirty="0" err="1">
                <a:latin typeface="+mn-lt"/>
              </a:rPr>
              <a:t>Pcard</a:t>
            </a:r>
            <a:r>
              <a:rPr lang="en-US" sz="3200" dirty="0">
                <a:latin typeface="+mn-lt"/>
              </a:rPr>
              <a:t> holders</a:t>
            </a:r>
          </a:p>
        </p:txBody>
      </p:sp>
      <p:pic>
        <p:nvPicPr>
          <p:cNvPr id="3" name="Picture 2">
            <a:extLst>
              <a:ext uri="{FF2B5EF4-FFF2-40B4-BE49-F238E27FC236}">
                <a16:creationId xmlns:a16="http://schemas.microsoft.com/office/drawing/2014/main" id="{6B96E344-E8F1-4226-B768-39CC13F9CDF7}"/>
              </a:ext>
            </a:extLst>
          </p:cNvPr>
          <p:cNvPicPr>
            <a:picLocks noChangeAspect="1"/>
          </p:cNvPicPr>
          <p:nvPr/>
        </p:nvPicPr>
        <p:blipFill>
          <a:blip r:embed="rId2"/>
          <a:stretch>
            <a:fillRect/>
          </a:stretch>
        </p:blipFill>
        <p:spPr>
          <a:xfrm>
            <a:off x="679508" y="2255622"/>
            <a:ext cx="9010650" cy="1657350"/>
          </a:xfrm>
          <a:prstGeom prst="rect">
            <a:avLst/>
          </a:prstGeom>
        </p:spPr>
      </p:pic>
      <p:sp>
        <p:nvSpPr>
          <p:cNvPr id="5" name="TextBox 4">
            <a:extLst>
              <a:ext uri="{FF2B5EF4-FFF2-40B4-BE49-F238E27FC236}">
                <a16:creationId xmlns:a16="http://schemas.microsoft.com/office/drawing/2014/main" id="{3841FF1D-4E6C-4D72-B6DA-931593FB84C3}"/>
              </a:ext>
            </a:extLst>
          </p:cNvPr>
          <p:cNvSpPr txBox="1"/>
          <p:nvPr/>
        </p:nvSpPr>
        <p:spPr>
          <a:xfrm>
            <a:off x="679508" y="4434840"/>
            <a:ext cx="6699700" cy="707886"/>
          </a:xfrm>
          <a:prstGeom prst="rect">
            <a:avLst/>
          </a:prstGeom>
          <a:noFill/>
        </p:spPr>
        <p:txBody>
          <a:bodyPr wrap="square" rtlCol="0">
            <a:spAutoFit/>
          </a:bodyPr>
          <a:lstStyle/>
          <a:p>
            <a:r>
              <a:rPr lang="en-US" sz="2000" dirty="0"/>
              <a:t>1. On the main page of your Aggie Travel Dashboard, select Profile, and select Profile Settings</a:t>
            </a:r>
          </a:p>
        </p:txBody>
      </p:sp>
      <p:cxnSp>
        <p:nvCxnSpPr>
          <p:cNvPr id="8" name="Straight Arrow Connector 7">
            <a:extLst>
              <a:ext uri="{FF2B5EF4-FFF2-40B4-BE49-F238E27FC236}">
                <a16:creationId xmlns:a16="http://schemas.microsoft.com/office/drawing/2014/main" id="{5AAB3B55-AB7F-4AD0-A6DC-198DC1D390FB}"/>
              </a:ext>
            </a:extLst>
          </p:cNvPr>
          <p:cNvCxnSpPr/>
          <p:nvPr/>
        </p:nvCxnSpPr>
        <p:spPr>
          <a:xfrm flipH="1">
            <a:off x="9690158" y="2255622"/>
            <a:ext cx="1438090" cy="2955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FF098C-252B-424B-B4EA-2D060ECB7178}"/>
              </a:ext>
            </a:extLst>
          </p:cNvPr>
          <p:cNvCxnSpPr/>
          <p:nvPr/>
        </p:nvCxnSpPr>
        <p:spPr>
          <a:xfrm>
            <a:off x="7589520" y="2004874"/>
            <a:ext cx="64008" cy="1067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826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a:latin typeface="+mn-lt"/>
              </a:rPr>
              <a:t>How to set up Expense Delegates continued</a:t>
            </a:r>
          </a:p>
        </p:txBody>
      </p:sp>
      <p:pic>
        <p:nvPicPr>
          <p:cNvPr id="6" name="Picture 5">
            <a:extLst>
              <a:ext uri="{FF2B5EF4-FFF2-40B4-BE49-F238E27FC236}">
                <a16:creationId xmlns:a16="http://schemas.microsoft.com/office/drawing/2014/main" id="{1673F73E-9E8A-4CDF-9E04-EF1FE2EF8F74}"/>
              </a:ext>
            </a:extLst>
          </p:cNvPr>
          <p:cNvPicPr>
            <a:picLocks noChangeAspect="1"/>
          </p:cNvPicPr>
          <p:nvPr/>
        </p:nvPicPr>
        <p:blipFill>
          <a:blip r:embed="rId2"/>
          <a:stretch>
            <a:fillRect/>
          </a:stretch>
        </p:blipFill>
        <p:spPr>
          <a:xfrm>
            <a:off x="679508" y="1637447"/>
            <a:ext cx="6667500" cy="4610100"/>
          </a:xfrm>
          <a:prstGeom prst="rect">
            <a:avLst/>
          </a:prstGeom>
        </p:spPr>
      </p:pic>
      <p:cxnSp>
        <p:nvCxnSpPr>
          <p:cNvPr id="10" name="Straight Arrow Connector 9">
            <a:extLst>
              <a:ext uri="{FF2B5EF4-FFF2-40B4-BE49-F238E27FC236}">
                <a16:creationId xmlns:a16="http://schemas.microsoft.com/office/drawing/2014/main" id="{A46892BD-C131-4E0D-A869-2FF3F06D0007}"/>
              </a:ext>
            </a:extLst>
          </p:cNvPr>
          <p:cNvCxnSpPr/>
          <p:nvPr/>
        </p:nvCxnSpPr>
        <p:spPr>
          <a:xfrm>
            <a:off x="173736" y="2980944"/>
            <a:ext cx="585216" cy="1197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233587-F7F5-4526-963A-93CEB47ED609}"/>
              </a:ext>
            </a:extLst>
          </p:cNvPr>
          <p:cNvSpPr txBox="1"/>
          <p:nvPr/>
        </p:nvSpPr>
        <p:spPr>
          <a:xfrm>
            <a:off x="8092440" y="2112264"/>
            <a:ext cx="2743200" cy="646331"/>
          </a:xfrm>
          <a:prstGeom prst="rect">
            <a:avLst/>
          </a:prstGeom>
          <a:noFill/>
        </p:spPr>
        <p:txBody>
          <a:bodyPr wrap="square" rtlCol="0">
            <a:spAutoFit/>
          </a:bodyPr>
          <a:lstStyle/>
          <a:p>
            <a:r>
              <a:rPr lang="en-US" dirty="0"/>
              <a:t>2. Select Expense Delegates</a:t>
            </a:r>
          </a:p>
        </p:txBody>
      </p:sp>
    </p:spTree>
    <p:extLst>
      <p:ext uri="{BB962C8B-B14F-4D97-AF65-F5344CB8AC3E}">
        <p14:creationId xmlns:p14="http://schemas.microsoft.com/office/powerpoint/2010/main" val="3853188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a:latin typeface="+mn-lt"/>
              </a:rPr>
              <a:t>How to set up Expense Delegates continued</a:t>
            </a:r>
          </a:p>
        </p:txBody>
      </p:sp>
      <p:sp>
        <p:nvSpPr>
          <p:cNvPr id="11" name="TextBox 10">
            <a:extLst>
              <a:ext uri="{FF2B5EF4-FFF2-40B4-BE49-F238E27FC236}">
                <a16:creationId xmlns:a16="http://schemas.microsoft.com/office/drawing/2014/main" id="{71233587-F7F5-4526-963A-93CEB47ED609}"/>
              </a:ext>
            </a:extLst>
          </p:cNvPr>
          <p:cNvSpPr txBox="1"/>
          <p:nvPr/>
        </p:nvSpPr>
        <p:spPr>
          <a:xfrm>
            <a:off x="5779587" y="1691640"/>
            <a:ext cx="2743200" cy="923330"/>
          </a:xfrm>
          <a:prstGeom prst="rect">
            <a:avLst/>
          </a:prstGeom>
          <a:noFill/>
        </p:spPr>
        <p:txBody>
          <a:bodyPr wrap="square" rtlCol="0">
            <a:spAutoFit/>
          </a:bodyPr>
          <a:lstStyle/>
          <a:p>
            <a:r>
              <a:rPr lang="en-US" dirty="0"/>
              <a:t>3. Select Add and start writing the name of your delegate until it populates</a:t>
            </a:r>
          </a:p>
        </p:txBody>
      </p:sp>
      <p:pic>
        <p:nvPicPr>
          <p:cNvPr id="3" name="Picture 2">
            <a:extLst>
              <a:ext uri="{FF2B5EF4-FFF2-40B4-BE49-F238E27FC236}">
                <a16:creationId xmlns:a16="http://schemas.microsoft.com/office/drawing/2014/main" id="{6B7ACCEA-9560-41D0-9A90-929A08F6E877}"/>
              </a:ext>
            </a:extLst>
          </p:cNvPr>
          <p:cNvPicPr>
            <a:picLocks noChangeAspect="1"/>
          </p:cNvPicPr>
          <p:nvPr/>
        </p:nvPicPr>
        <p:blipFill>
          <a:blip r:embed="rId2"/>
          <a:stretch>
            <a:fillRect/>
          </a:stretch>
        </p:blipFill>
        <p:spPr>
          <a:xfrm>
            <a:off x="249740" y="1611058"/>
            <a:ext cx="4791075" cy="4257675"/>
          </a:xfrm>
          <a:prstGeom prst="rect">
            <a:avLst/>
          </a:prstGeom>
        </p:spPr>
      </p:pic>
      <p:pic>
        <p:nvPicPr>
          <p:cNvPr id="7" name="Picture 6">
            <a:extLst>
              <a:ext uri="{FF2B5EF4-FFF2-40B4-BE49-F238E27FC236}">
                <a16:creationId xmlns:a16="http://schemas.microsoft.com/office/drawing/2014/main" id="{C7435641-2774-42AD-B9B5-829660CAD12C}"/>
              </a:ext>
            </a:extLst>
          </p:cNvPr>
          <p:cNvPicPr>
            <a:picLocks noChangeAspect="1"/>
          </p:cNvPicPr>
          <p:nvPr/>
        </p:nvPicPr>
        <p:blipFill>
          <a:blip r:embed="rId3"/>
          <a:stretch>
            <a:fillRect/>
          </a:stretch>
        </p:blipFill>
        <p:spPr>
          <a:xfrm>
            <a:off x="5378767" y="2714481"/>
            <a:ext cx="5877497" cy="714519"/>
          </a:xfrm>
          <a:prstGeom prst="rect">
            <a:avLst/>
          </a:prstGeom>
        </p:spPr>
      </p:pic>
      <p:sp>
        <p:nvSpPr>
          <p:cNvPr id="8" name="TextBox 7">
            <a:extLst>
              <a:ext uri="{FF2B5EF4-FFF2-40B4-BE49-F238E27FC236}">
                <a16:creationId xmlns:a16="http://schemas.microsoft.com/office/drawing/2014/main" id="{09F8604E-55CB-4F09-8D8B-CE66BD18133E}"/>
              </a:ext>
            </a:extLst>
          </p:cNvPr>
          <p:cNvSpPr txBox="1"/>
          <p:nvPr/>
        </p:nvSpPr>
        <p:spPr>
          <a:xfrm>
            <a:off x="5458968" y="3725607"/>
            <a:ext cx="3840480" cy="1477328"/>
          </a:xfrm>
          <a:prstGeom prst="rect">
            <a:avLst/>
          </a:prstGeom>
          <a:noFill/>
        </p:spPr>
        <p:txBody>
          <a:bodyPr wrap="square" rtlCol="0">
            <a:spAutoFit/>
          </a:bodyPr>
          <a:lstStyle/>
          <a:p>
            <a:r>
              <a:rPr lang="en-US" dirty="0"/>
              <a:t>4. Select boxes for “Can Prepare”, “Can View Receipts”, “Receive Emails” and “Receives Approval Emails”</a:t>
            </a:r>
          </a:p>
          <a:p>
            <a:r>
              <a:rPr lang="en-US" dirty="0"/>
              <a:t>5. Click Save Button to save new added delegate,</a:t>
            </a:r>
          </a:p>
        </p:txBody>
      </p:sp>
      <p:cxnSp>
        <p:nvCxnSpPr>
          <p:cNvPr id="12" name="Straight Arrow Connector 11">
            <a:extLst>
              <a:ext uri="{FF2B5EF4-FFF2-40B4-BE49-F238E27FC236}">
                <a16:creationId xmlns:a16="http://schemas.microsoft.com/office/drawing/2014/main" id="{47CA8B1F-C035-4FE5-9098-10A84A732DE7}"/>
              </a:ext>
            </a:extLst>
          </p:cNvPr>
          <p:cNvCxnSpPr/>
          <p:nvPr/>
        </p:nvCxnSpPr>
        <p:spPr>
          <a:xfrm flipH="1">
            <a:off x="2130552" y="1783080"/>
            <a:ext cx="3649035" cy="1188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411D895-DA5E-43C7-BC5B-5B1D04793587}"/>
              </a:ext>
            </a:extLst>
          </p:cNvPr>
          <p:cNvCxnSpPr/>
          <p:nvPr/>
        </p:nvCxnSpPr>
        <p:spPr>
          <a:xfrm flipV="1">
            <a:off x="6921627" y="3429000"/>
            <a:ext cx="0" cy="374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C3E08E4-89E5-4070-90D1-34F545DB75A1}"/>
              </a:ext>
            </a:extLst>
          </p:cNvPr>
          <p:cNvCxnSpPr/>
          <p:nvPr/>
        </p:nvCxnSpPr>
        <p:spPr>
          <a:xfrm flipH="1" flipV="1">
            <a:off x="2615184" y="3200400"/>
            <a:ext cx="2843784" cy="1682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143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err="1">
                <a:latin typeface="+mn-lt"/>
              </a:rPr>
              <a:t>Adhoc</a:t>
            </a:r>
            <a:r>
              <a:rPr lang="en-US" dirty="0">
                <a:latin typeface="+mn-lt"/>
              </a:rPr>
              <a:t> Routing Required</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200" y="1634836"/>
            <a:ext cx="10515600" cy="4701309"/>
          </a:xfrm>
        </p:spPr>
        <p:txBody>
          <a:bodyPr>
            <a:normAutofit/>
          </a:bodyPr>
          <a:lstStyle/>
          <a:p>
            <a:r>
              <a:rPr lang="en-US" dirty="0" err="1">
                <a:latin typeface="+mn-lt"/>
              </a:rPr>
              <a:t>Pcard</a:t>
            </a:r>
            <a:r>
              <a:rPr lang="en-US" dirty="0">
                <a:latin typeface="+mn-lt"/>
              </a:rPr>
              <a:t> expense reports automatically route to BOC/Fiscal Officer as default</a:t>
            </a:r>
          </a:p>
          <a:p>
            <a:r>
              <a:rPr lang="en-US" dirty="0">
                <a:latin typeface="+mn-lt"/>
              </a:rPr>
              <a:t>County level approval required before BOC/Fiscal Officer</a:t>
            </a:r>
          </a:p>
          <a:p>
            <a:r>
              <a:rPr lang="en-US" dirty="0">
                <a:latin typeface="+mn-lt"/>
              </a:rPr>
              <a:t>Each county/program will follow </a:t>
            </a:r>
            <a:r>
              <a:rPr lang="en-US" dirty="0" err="1">
                <a:latin typeface="+mn-lt"/>
              </a:rPr>
              <a:t>Adhoc</a:t>
            </a:r>
            <a:r>
              <a:rPr lang="en-US" dirty="0">
                <a:latin typeface="+mn-lt"/>
              </a:rPr>
              <a:t> routing scenarios that best suit their needs</a:t>
            </a:r>
          </a:p>
          <a:p>
            <a:r>
              <a:rPr lang="en-US" dirty="0" err="1">
                <a:latin typeface="+mn-lt"/>
              </a:rPr>
              <a:t>Adhoc</a:t>
            </a:r>
            <a:r>
              <a:rPr lang="en-US" dirty="0">
                <a:latin typeface="+mn-lt"/>
              </a:rPr>
              <a:t> approvals need to be entered on each report (no way of pre-setting these)</a:t>
            </a:r>
          </a:p>
        </p:txBody>
      </p:sp>
    </p:spTree>
    <p:extLst>
      <p:ext uri="{BB962C8B-B14F-4D97-AF65-F5344CB8AC3E}">
        <p14:creationId xmlns:p14="http://schemas.microsoft.com/office/powerpoint/2010/main" val="376649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a:latin typeface="+mn-lt"/>
              </a:rPr>
              <a:t>Workflow</a:t>
            </a:r>
            <a:r>
              <a:rPr lang="en-US" sz="3200" dirty="0">
                <a:latin typeface="+mn-lt"/>
              </a:rPr>
              <a:t> Options</a:t>
            </a:r>
          </a:p>
        </p:txBody>
      </p:sp>
      <p:sp>
        <p:nvSpPr>
          <p:cNvPr id="7" name="Rectangle 6">
            <a:extLst>
              <a:ext uri="{FF2B5EF4-FFF2-40B4-BE49-F238E27FC236}">
                <a16:creationId xmlns:a16="http://schemas.microsoft.com/office/drawing/2014/main" id="{ABF17261-FDC6-47FE-A3BA-397F85C9A289}"/>
              </a:ext>
            </a:extLst>
          </p:cNvPr>
          <p:cNvSpPr/>
          <p:nvPr/>
        </p:nvSpPr>
        <p:spPr>
          <a:xfrm>
            <a:off x="5123575" y="1950089"/>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0C5DF7-35B9-4BB1-9CFC-66E5A681F8EC}"/>
              </a:ext>
            </a:extLst>
          </p:cNvPr>
          <p:cNvSpPr/>
          <p:nvPr/>
        </p:nvSpPr>
        <p:spPr>
          <a:xfrm>
            <a:off x="3039609" y="1921079"/>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D067A1-E14C-43EE-A116-4AAD0238AC27}"/>
              </a:ext>
            </a:extLst>
          </p:cNvPr>
          <p:cNvSpPr/>
          <p:nvPr/>
        </p:nvSpPr>
        <p:spPr>
          <a:xfrm>
            <a:off x="1037436" y="1921079"/>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CBF8F3-B989-4CDF-ADCE-034E3F9B2E73}"/>
              </a:ext>
            </a:extLst>
          </p:cNvPr>
          <p:cNvSpPr txBox="1"/>
          <p:nvPr/>
        </p:nvSpPr>
        <p:spPr>
          <a:xfrm>
            <a:off x="5282965" y="1916181"/>
            <a:ext cx="1535186" cy="1200329"/>
          </a:xfrm>
          <a:prstGeom prst="rect">
            <a:avLst/>
          </a:prstGeom>
          <a:noFill/>
        </p:spPr>
        <p:txBody>
          <a:bodyPr wrap="square" rtlCol="0">
            <a:spAutoFit/>
          </a:bodyPr>
          <a:lstStyle/>
          <a:p>
            <a:r>
              <a:rPr lang="en-US" dirty="0">
                <a:solidFill>
                  <a:schemeClr val="bg1"/>
                </a:solidFill>
              </a:rPr>
              <a:t>BOC/FISCAL OFFICER reviews and approves</a:t>
            </a:r>
          </a:p>
        </p:txBody>
      </p:sp>
      <p:sp>
        <p:nvSpPr>
          <p:cNvPr id="12" name="TextBox 11">
            <a:extLst>
              <a:ext uri="{FF2B5EF4-FFF2-40B4-BE49-F238E27FC236}">
                <a16:creationId xmlns:a16="http://schemas.microsoft.com/office/drawing/2014/main" id="{BBFA277E-1D7E-4939-ACD4-DB5763E45DE8}"/>
              </a:ext>
            </a:extLst>
          </p:cNvPr>
          <p:cNvSpPr txBox="1"/>
          <p:nvPr/>
        </p:nvSpPr>
        <p:spPr>
          <a:xfrm>
            <a:off x="1093364" y="1950089"/>
            <a:ext cx="1638647" cy="923330"/>
          </a:xfrm>
          <a:prstGeom prst="rect">
            <a:avLst/>
          </a:prstGeom>
          <a:noFill/>
        </p:spPr>
        <p:txBody>
          <a:bodyPr wrap="square" rtlCol="0">
            <a:spAutoFit/>
          </a:bodyPr>
          <a:lstStyle/>
          <a:p>
            <a:r>
              <a:rPr lang="en-US" dirty="0">
                <a:solidFill>
                  <a:schemeClr val="bg1"/>
                </a:solidFill>
              </a:rPr>
              <a:t>Card Holder creates expense Report</a:t>
            </a:r>
          </a:p>
        </p:txBody>
      </p:sp>
      <p:sp>
        <p:nvSpPr>
          <p:cNvPr id="13" name="TextBox 12">
            <a:extLst>
              <a:ext uri="{FF2B5EF4-FFF2-40B4-BE49-F238E27FC236}">
                <a16:creationId xmlns:a16="http://schemas.microsoft.com/office/drawing/2014/main" id="{44545CC5-3E9B-422A-B7D5-1996DC6B75D4}"/>
              </a:ext>
            </a:extLst>
          </p:cNvPr>
          <p:cNvSpPr txBox="1"/>
          <p:nvPr/>
        </p:nvSpPr>
        <p:spPr>
          <a:xfrm>
            <a:off x="3099729" y="1882274"/>
            <a:ext cx="1574336" cy="1200329"/>
          </a:xfrm>
          <a:prstGeom prst="rect">
            <a:avLst/>
          </a:prstGeom>
          <a:noFill/>
        </p:spPr>
        <p:txBody>
          <a:bodyPr wrap="square" rtlCol="0">
            <a:spAutoFit/>
          </a:bodyPr>
          <a:lstStyle/>
          <a:p>
            <a:r>
              <a:rPr lang="en-US" dirty="0" err="1">
                <a:solidFill>
                  <a:schemeClr val="bg1"/>
                </a:solidFill>
              </a:rPr>
              <a:t>Adhoc</a:t>
            </a:r>
            <a:r>
              <a:rPr lang="en-US" dirty="0">
                <a:solidFill>
                  <a:schemeClr val="bg1"/>
                </a:solidFill>
              </a:rPr>
              <a:t> for county level review and/or approval</a:t>
            </a:r>
          </a:p>
        </p:txBody>
      </p:sp>
      <p:sp>
        <p:nvSpPr>
          <p:cNvPr id="14" name="Rectangle 13">
            <a:extLst>
              <a:ext uri="{FF2B5EF4-FFF2-40B4-BE49-F238E27FC236}">
                <a16:creationId xmlns:a16="http://schemas.microsoft.com/office/drawing/2014/main" id="{4195A4B5-C37B-42B5-962A-C4F365DACBF3}"/>
              </a:ext>
            </a:extLst>
          </p:cNvPr>
          <p:cNvSpPr/>
          <p:nvPr/>
        </p:nvSpPr>
        <p:spPr>
          <a:xfrm>
            <a:off x="1065399" y="3429000"/>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Delegate creates expense Report</a:t>
            </a:r>
          </a:p>
        </p:txBody>
      </p:sp>
      <p:sp>
        <p:nvSpPr>
          <p:cNvPr id="15" name="Rectangle 14">
            <a:extLst>
              <a:ext uri="{FF2B5EF4-FFF2-40B4-BE49-F238E27FC236}">
                <a16:creationId xmlns:a16="http://schemas.microsoft.com/office/drawing/2014/main" id="{93A1861F-E734-42F7-A486-6A4EC45AC7C8}"/>
              </a:ext>
            </a:extLst>
          </p:cNvPr>
          <p:cNvSpPr/>
          <p:nvPr/>
        </p:nvSpPr>
        <p:spPr>
          <a:xfrm>
            <a:off x="188473" y="1950089"/>
            <a:ext cx="628052" cy="923330"/>
          </a:xfrm>
          <a:prstGeom prst="rect">
            <a:avLst/>
          </a:prstGeom>
          <a:noFill/>
        </p:spPr>
        <p:txBody>
          <a:bodyPr wrap="square" lIns="91440" tIns="45720" rIns="91440" bIns="45720">
            <a:spAutoFit/>
          </a:bodyPr>
          <a:lstStyle/>
          <a:p>
            <a:pPr algn="ctr"/>
            <a:r>
              <a:rPr lang="en-US" sz="5400" b="0" cap="none" spc="0" dirty="0">
                <a:ln w="0"/>
                <a:solidFill>
                  <a:schemeClr val="accent4">
                    <a:lumMod val="75000"/>
                  </a:schemeClr>
                </a:solidFill>
                <a:effectLst>
                  <a:outerShdw blurRad="38100" dist="25400" dir="5400000" algn="ctr" rotWithShape="0">
                    <a:srgbClr val="6E747A">
                      <a:alpha val="43000"/>
                    </a:srgbClr>
                  </a:outerShdw>
                </a:effectLst>
              </a:rPr>
              <a:t>1</a:t>
            </a:r>
          </a:p>
        </p:txBody>
      </p:sp>
      <p:sp>
        <p:nvSpPr>
          <p:cNvPr id="16" name="Rectangle 15">
            <a:extLst>
              <a:ext uri="{FF2B5EF4-FFF2-40B4-BE49-F238E27FC236}">
                <a16:creationId xmlns:a16="http://schemas.microsoft.com/office/drawing/2014/main" id="{CC5FCEDC-8EC4-42D0-84AB-A9A109F5A08D}"/>
              </a:ext>
            </a:extLst>
          </p:cNvPr>
          <p:cNvSpPr/>
          <p:nvPr/>
        </p:nvSpPr>
        <p:spPr>
          <a:xfrm>
            <a:off x="188473" y="3387055"/>
            <a:ext cx="628052" cy="923330"/>
          </a:xfrm>
          <a:prstGeom prst="rect">
            <a:avLst/>
          </a:prstGeom>
          <a:noFill/>
        </p:spPr>
        <p:txBody>
          <a:bodyPr wrap="square" lIns="91440" tIns="45720" rIns="91440" bIns="45720">
            <a:spAutoFit/>
          </a:bodyPr>
          <a:lstStyle/>
          <a:p>
            <a:pPr algn="ctr"/>
            <a:r>
              <a:rPr lang="en-US" sz="5400" b="0" cap="none" spc="0" dirty="0">
                <a:ln w="0"/>
                <a:solidFill>
                  <a:schemeClr val="accent4">
                    <a:lumMod val="75000"/>
                  </a:schemeClr>
                </a:solidFill>
                <a:effectLst>
                  <a:outerShdw blurRad="38100" dist="25400" dir="5400000" algn="ctr" rotWithShape="0">
                    <a:srgbClr val="6E747A">
                      <a:alpha val="43000"/>
                    </a:srgbClr>
                  </a:outerShdw>
                </a:effectLst>
              </a:rPr>
              <a:t>2</a:t>
            </a:r>
          </a:p>
        </p:txBody>
      </p:sp>
      <p:sp>
        <p:nvSpPr>
          <p:cNvPr id="18" name="Rectangle 17">
            <a:extLst>
              <a:ext uri="{FF2B5EF4-FFF2-40B4-BE49-F238E27FC236}">
                <a16:creationId xmlns:a16="http://schemas.microsoft.com/office/drawing/2014/main" id="{FF410371-D73C-4043-96D1-4ECA2FC7E9D3}"/>
              </a:ext>
            </a:extLst>
          </p:cNvPr>
          <p:cNvSpPr/>
          <p:nvPr/>
        </p:nvSpPr>
        <p:spPr>
          <a:xfrm>
            <a:off x="3039609" y="3429000"/>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Card Holder reviews and submits report</a:t>
            </a:r>
          </a:p>
        </p:txBody>
      </p:sp>
      <p:sp>
        <p:nvSpPr>
          <p:cNvPr id="19" name="Rectangle 18">
            <a:extLst>
              <a:ext uri="{FF2B5EF4-FFF2-40B4-BE49-F238E27FC236}">
                <a16:creationId xmlns:a16="http://schemas.microsoft.com/office/drawing/2014/main" id="{5A81863A-6DA8-4C8F-9955-A4D3A244B4A8}"/>
              </a:ext>
            </a:extLst>
          </p:cNvPr>
          <p:cNvSpPr/>
          <p:nvPr/>
        </p:nvSpPr>
        <p:spPr>
          <a:xfrm>
            <a:off x="5091418" y="3437118"/>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Adhoc</a:t>
            </a:r>
            <a:r>
              <a:rPr lang="en-US" dirty="0">
                <a:solidFill>
                  <a:schemeClr val="bg1"/>
                </a:solidFill>
              </a:rPr>
              <a:t> for county level review and/or approval</a:t>
            </a:r>
          </a:p>
        </p:txBody>
      </p:sp>
      <p:sp>
        <p:nvSpPr>
          <p:cNvPr id="20" name="Rectangle 19">
            <a:extLst>
              <a:ext uri="{FF2B5EF4-FFF2-40B4-BE49-F238E27FC236}">
                <a16:creationId xmlns:a16="http://schemas.microsoft.com/office/drawing/2014/main" id="{8EDBD723-5613-45DF-9E39-E1E1980CA0D3}"/>
              </a:ext>
            </a:extLst>
          </p:cNvPr>
          <p:cNvSpPr/>
          <p:nvPr/>
        </p:nvSpPr>
        <p:spPr>
          <a:xfrm>
            <a:off x="7129942" y="3437118"/>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E3AC2F-FE9D-4B94-B414-7FA2FFFB27DA}"/>
              </a:ext>
            </a:extLst>
          </p:cNvPr>
          <p:cNvSpPr txBox="1"/>
          <p:nvPr/>
        </p:nvSpPr>
        <p:spPr>
          <a:xfrm>
            <a:off x="7207541" y="3403210"/>
            <a:ext cx="1535186" cy="1200329"/>
          </a:xfrm>
          <a:prstGeom prst="rect">
            <a:avLst/>
          </a:prstGeom>
          <a:noFill/>
        </p:spPr>
        <p:txBody>
          <a:bodyPr wrap="square" rtlCol="0">
            <a:spAutoFit/>
          </a:bodyPr>
          <a:lstStyle/>
          <a:p>
            <a:r>
              <a:rPr lang="en-US" dirty="0">
                <a:solidFill>
                  <a:schemeClr val="bg1"/>
                </a:solidFill>
              </a:rPr>
              <a:t>BOC/FISCAL OFFICER</a:t>
            </a:r>
          </a:p>
          <a:p>
            <a:r>
              <a:rPr lang="en-US" dirty="0">
                <a:solidFill>
                  <a:schemeClr val="bg1"/>
                </a:solidFill>
              </a:rPr>
              <a:t>Reviews and approves</a:t>
            </a:r>
          </a:p>
        </p:txBody>
      </p:sp>
      <p:sp>
        <p:nvSpPr>
          <p:cNvPr id="23" name="Rectangle 22">
            <a:extLst>
              <a:ext uri="{FF2B5EF4-FFF2-40B4-BE49-F238E27FC236}">
                <a16:creationId xmlns:a16="http://schemas.microsoft.com/office/drawing/2014/main" id="{1E2873D0-99E7-4461-99AC-E40F4FAC35FE}"/>
              </a:ext>
            </a:extLst>
          </p:cNvPr>
          <p:cNvSpPr/>
          <p:nvPr/>
        </p:nvSpPr>
        <p:spPr>
          <a:xfrm>
            <a:off x="7048151" y="1921079"/>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TextBox 23">
            <a:extLst>
              <a:ext uri="{FF2B5EF4-FFF2-40B4-BE49-F238E27FC236}">
                <a16:creationId xmlns:a16="http://schemas.microsoft.com/office/drawing/2014/main" id="{C83FF2B6-C6D5-456A-B1CA-59E25A3ABA72}"/>
              </a:ext>
            </a:extLst>
          </p:cNvPr>
          <p:cNvSpPr txBox="1"/>
          <p:nvPr/>
        </p:nvSpPr>
        <p:spPr>
          <a:xfrm>
            <a:off x="7129942" y="2001261"/>
            <a:ext cx="1502330" cy="923330"/>
          </a:xfrm>
          <a:prstGeom prst="rect">
            <a:avLst/>
          </a:prstGeom>
          <a:noFill/>
        </p:spPr>
        <p:txBody>
          <a:bodyPr wrap="square" rtlCol="0">
            <a:spAutoFit/>
          </a:bodyPr>
          <a:lstStyle/>
          <a:p>
            <a:r>
              <a:rPr lang="en-US" dirty="0">
                <a:solidFill>
                  <a:schemeClr val="bg1"/>
                </a:solidFill>
              </a:rPr>
              <a:t>Expenses post to ledgers next day</a:t>
            </a:r>
          </a:p>
        </p:txBody>
      </p:sp>
      <p:sp>
        <p:nvSpPr>
          <p:cNvPr id="25" name="Rectangle 24">
            <a:extLst>
              <a:ext uri="{FF2B5EF4-FFF2-40B4-BE49-F238E27FC236}">
                <a16:creationId xmlns:a16="http://schemas.microsoft.com/office/drawing/2014/main" id="{FC69BCAC-A08D-4E2D-9D26-3233E1FA8E90}"/>
              </a:ext>
            </a:extLst>
          </p:cNvPr>
          <p:cNvSpPr/>
          <p:nvPr/>
        </p:nvSpPr>
        <p:spPr>
          <a:xfrm>
            <a:off x="9181751" y="3437118"/>
            <a:ext cx="1694576" cy="1132514"/>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Expenses post to ledgers next day</a:t>
            </a:r>
          </a:p>
        </p:txBody>
      </p:sp>
    </p:spTree>
    <p:extLst>
      <p:ext uri="{BB962C8B-B14F-4D97-AF65-F5344CB8AC3E}">
        <p14:creationId xmlns:p14="http://schemas.microsoft.com/office/powerpoint/2010/main" val="133565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err="1">
                <a:latin typeface="+mn-lt"/>
              </a:rPr>
              <a:t>Adhoc</a:t>
            </a:r>
            <a:r>
              <a:rPr lang="en-US" dirty="0">
                <a:latin typeface="+mn-lt"/>
              </a:rPr>
              <a:t> Routing Scenarios</a:t>
            </a:r>
          </a:p>
        </p:txBody>
      </p:sp>
      <p:sp>
        <p:nvSpPr>
          <p:cNvPr id="7" name="Rectangle 6">
            <a:extLst>
              <a:ext uri="{FF2B5EF4-FFF2-40B4-BE49-F238E27FC236}">
                <a16:creationId xmlns:a16="http://schemas.microsoft.com/office/drawing/2014/main" id="{ABF17261-FDC6-47FE-A3BA-397F85C9A289}"/>
              </a:ext>
            </a:extLst>
          </p:cNvPr>
          <p:cNvSpPr/>
          <p:nvPr/>
        </p:nvSpPr>
        <p:spPr>
          <a:xfrm>
            <a:off x="5028912" y="1479567"/>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0C5DF7-35B9-4BB1-9CFC-66E5A681F8EC}"/>
              </a:ext>
            </a:extLst>
          </p:cNvPr>
          <p:cNvSpPr/>
          <p:nvPr/>
        </p:nvSpPr>
        <p:spPr>
          <a:xfrm>
            <a:off x="3052541" y="1483647"/>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D067A1-E14C-43EE-A116-4AAD0238AC27}"/>
              </a:ext>
            </a:extLst>
          </p:cNvPr>
          <p:cNvSpPr/>
          <p:nvPr/>
        </p:nvSpPr>
        <p:spPr>
          <a:xfrm>
            <a:off x="1014941" y="1484430"/>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ECBF8F3-B989-4CDF-ADCE-034E3F9B2E73}"/>
              </a:ext>
            </a:extLst>
          </p:cNvPr>
          <p:cNvSpPr txBox="1"/>
          <p:nvPr/>
        </p:nvSpPr>
        <p:spPr>
          <a:xfrm>
            <a:off x="5129956" y="1702888"/>
            <a:ext cx="1535186" cy="646331"/>
          </a:xfrm>
          <a:prstGeom prst="rect">
            <a:avLst/>
          </a:prstGeom>
          <a:noFill/>
        </p:spPr>
        <p:txBody>
          <a:bodyPr wrap="square" rtlCol="0">
            <a:spAutoFit/>
          </a:bodyPr>
          <a:lstStyle/>
          <a:p>
            <a:r>
              <a:rPr lang="en-US" dirty="0">
                <a:solidFill>
                  <a:schemeClr val="bg1"/>
                </a:solidFill>
              </a:rPr>
              <a:t>BOC/FISCAL OFFICER</a:t>
            </a:r>
          </a:p>
        </p:txBody>
      </p:sp>
      <p:sp>
        <p:nvSpPr>
          <p:cNvPr id="12" name="TextBox 11">
            <a:extLst>
              <a:ext uri="{FF2B5EF4-FFF2-40B4-BE49-F238E27FC236}">
                <a16:creationId xmlns:a16="http://schemas.microsoft.com/office/drawing/2014/main" id="{BBFA277E-1D7E-4939-ACD4-DB5763E45DE8}"/>
              </a:ext>
            </a:extLst>
          </p:cNvPr>
          <p:cNvSpPr txBox="1"/>
          <p:nvPr/>
        </p:nvSpPr>
        <p:spPr>
          <a:xfrm>
            <a:off x="1029296" y="1584159"/>
            <a:ext cx="1781265" cy="923330"/>
          </a:xfrm>
          <a:prstGeom prst="rect">
            <a:avLst/>
          </a:prstGeom>
          <a:noFill/>
        </p:spPr>
        <p:txBody>
          <a:bodyPr wrap="square" rtlCol="0">
            <a:spAutoFit/>
          </a:bodyPr>
          <a:lstStyle/>
          <a:p>
            <a:r>
              <a:rPr lang="en-US" dirty="0">
                <a:solidFill>
                  <a:schemeClr val="bg1"/>
                </a:solidFill>
              </a:rPr>
              <a:t>Cardholder submits expense report</a:t>
            </a:r>
          </a:p>
        </p:txBody>
      </p:sp>
      <p:sp>
        <p:nvSpPr>
          <p:cNvPr id="13" name="TextBox 12">
            <a:extLst>
              <a:ext uri="{FF2B5EF4-FFF2-40B4-BE49-F238E27FC236}">
                <a16:creationId xmlns:a16="http://schemas.microsoft.com/office/drawing/2014/main" id="{44545CC5-3E9B-422A-B7D5-1996DC6B75D4}"/>
              </a:ext>
            </a:extLst>
          </p:cNvPr>
          <p:cNvSpPr txBox="1"/>
          <p:nvPr/>
        </p:nvSpPr>
        <p:spPr>
          <a:xfrm>
            <a:off x="3136486" y="1488926"/>
            <a:ext cx="1628867" cy="1200329"/>
          </a:xfrm>
          <a:prstGeom prst="rect">
            <a:avLst/>
          </a:prstGeom>
          <a:noFill/>
        </p:spPr>
        <p:txBody>
          <a:bodyPr wrap="square" rtlCol="0">
            <a:spAutoFit/>
          </a:bodyPr>
          <a:lstStyle/>
          <a:p>
            <a:r>
              <a:rPr lang="en-US" dirty="0" err="1">
                <a:solidFill>
                  <a:schemeClr val="bg1"/>
                </a:solidFill>
              </a:rPr>
              <a:t>Adhoc</a:t>
            </a:r>
            <a:r>
              <a:rPr lang="en-US" dirty="0">
                <a:solidFill>
                  <a:schemeClr val="bg1"/>
                </a:solidFill>
              </a:rPr>
              <a:t> to County Director to approve</a:t>
            </a:r>
          </a:p>
        </p:txBody>
      </p:sp>
      <p:sp>
        <p:nvSpPr>
          <p:cNvPr id="14" name="Rectangle 13">
            <a:extLst>
              <a:ext uri="{FF2B5EF4-FFF2-40B4-BE49-F238E27FC236}">
                <a16:creationId xmlns:a16="http://schemas.microsoft.com/office/drawing/2014/main" id="{4195A4B5-C37B-42B5-962A-C4F365DACBF3}"/>
              </a:ext>
            </a:extLst>
          </p:cNvPr>
          <p:cNvSpPr/>
          <p:nvPr/>
        </p:nvSpPr>
        <p:spPr>
          <a:xfrm>
            <a:off x="1005554" y="2854705"/>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15" name="Rectangle 14">
            <a:extLst>
              <a:ext uri="{FF2B5EF4-FFF2-40B4-BE49-F238E27FC236}">
                <a16:creationId xmlns:a16="http://schemas.microsoft.com/office/drawing/2014/main" id="{93A1861F-E734-42F7-A486-6A4EC45AC7C8}"/>
              </a:ext>
            </a:extLst>
          </p:cNvPr>
          <p:cNvSpPr/>
          <p:nvPr/>
        </p:nvSpPr>
        <p:spPr>
          <a:xfrm>
            <a:off x="177223" y="1584159"/>
            <a:ext cx="628052"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A</a:t>
            </a:r>
          </a:p>
        </p:txBody>
      </p:sp>
      <p:sp>
        <p:nvSpPr>
          <p:cNvPr id="16" name="Rectangle 15">
            <a:extLst>
              <a:ext uri="{FF2B5EF4-FFF2-40B4-BE49-F238E27FC236}">
                <a16:creationId xmlns:a16="http://schemas.microsoft.com/office/drawing/2014/main" id="{CC5FCEDC-8EC4-42D0-84AB-A9A109F5A08D}"/>
              </a:ext>
            </a:extLst>
          </p:cNvPr>
          <p:cNvSpPr/>
          <p:nvPr/>
        </p:nvSpPr>
        <p:spPr>
          <a:xfrm>
            <a:off x="213519" y="2937897"/>
            <a:ext cx="628052"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B</a:t>
            </a:r>
          </a:p>
        </p:txBody>
      </p:sp>
      <p:sp>
        <p:nvSpPr>
          <p:cNvPr id="17" name="Rectangle 16">
            <a:extLst>
              <a:ext uri="{FF2B5EF4-FFF2-40B4-BE49-F238E27FC236}">
                <a16:creationId xmlns:a16="http://schemas.microsoft.com/office/drawing/2014/main" id="{F0172A48-2B42-427E-9BD4-5061BDDDAED4}"/>
              </a:ext>
            </a:extLst>
          </p:cNvPr>
          <p:cNvSpPr/>
          <p:nvPr/>
        </p:nvSpPr>
        <p:spPr>
          <a:xfrm>
            <a:off x="213519" y="4254893"/>
            <a:ext cx="628052" cy="923330"/>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C</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18" name="Rectangle 17">
            <a:extLst>
              <a:ext uri="{FF2B5EF4-FFF2-40B4-BE49-F238E27FC236}">
                <a16:creationId xmlns:a16="http://schemas.microsoft.com/office/drawing/2014/main" id="{FF410371-D73C-4043-96D1-4ECA2FC7E9D3}"/>
              </a:ext>
            </a:extLst>
          </p:cNvPr>
          <p:cNvSpPr/>
          <p:nvPr/>
        </p:nvSpPr>
        <p:spPr>
          <a:xfrm>
            <a:off x="3039609" y="2858716"/>
            <a:ext cx="169209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Adhoc</a:t>
            </a:r>
            <a:r>
              <a:rPr lang="en-US" dirty="0">
                <a:solidFill>
                  <a:schemeClr val="bg1"/>
                </a:solidFill>
              </a:rPr>
              <a:t> to Supervisor/</a:t>
            </a:r>
          </a:p>
          <a:p>
            <a:r>
              <a:rPr lang="en-US" dirty="0">
                <a:solidFill>
                  <a:schemeClr val="bg1"/>
                </a:solidFill>
              </a:rPr>
              <a:t>Program Coordinator</a:t>
            </a:r>
          </a:p>
        </p:txBody>
      </p:sp>
      <p:sp>
        <p:nvSpPr>
          <p:cNvPr id="19" name="Rectangle 18">
            <a:extLst>
              <a:ext uri="{FF2B5EF4-FFF2-40B4-BE49-F238E27FC236}">
                <a16:creationId xmlns:a16="http://schemas.microsoft.com/office/drawing/2014/main" id="{5A81863A-6DA8-4C8F-9955-A4D3A244B4A8}"/>
              </a:ext>
            </a:extLst>
          </p:cNvPr>
          <p:cNvSpPr/>
          <p:nvPr/>
        </p:nvSpPr>
        <p:spPr>
          <a:xfrm>
            <a:off x="5062059" y="4189258"/>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Adhoc</a:t>
            </a:r>
            <a:r>
              <a:rPr lang="en-US" dirty="0">
                <a:solidFill>
                  <a:schemeClr val="bg1"/>
                </a:solidFill>
              </a:rPr>
              <a:t> to PI if award account</a:t>
            </a:r>
          </a:p>
        </p:txBody>
      </p:sp>
      <p:sp>
        <p:nvSpPr>
          <p:cNvPr id="20" name="Rectangle 19">
            <a:extLst>
              <a:ext uri="{FF2B5EF4-FFF2-40B4-BE49-F238E27FC236}">
                <a16:creationId xmlns:a16="http://schemas.microsoft.com/office/drawing/2014/main" id="{8EDBD723-5613-45DF-9E39-E1E1980CA0D3}"/>
              </a:ext>
            </a:extLst>
          </p:cNvPr>
          <p:cNvSpPr/>
          <p:nvPr/>
        </p:nvSpPr>
        <p:spPr>
          <a:xfrm>
            <a:off x="5071184" y="2835402"/>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E3AC2F-FE9D-4B94-B414-7FA2FFFB27DA}"/>
              </a:ext>
            </a:extLst>
          </p:cNvPr>
          <p:cNvSpPr txBox="1"/>
          <p:nvPr/>
        </p:nvSpPr>
        <p:spPr>
          <a:xfrm>
            <a:off x="7289332" y="3664054"/>
            <a:ext cx="1535186" cy="646331"/>
          </a:xfrm>
          <a:prstGeom prst="rect">
            <a:avLst/>
          </a:prstGeom>
          <a:noFill/>
        </p:spPr>
        <p:txBody>
          <a:bodyPr wrap="square" rtlCol="0">
            <a:spAutoFit/>
          </a:bodyPr>
          <a:lstStyle/>
          <a:p>
            <a:r>
              <a:rPr lang="en-US" dirty="0">
                <a:solidFill>
                  <a:schemeClr val="bg1"/>
                </a:solidFill>
              </a:rPr>
              <a:t>BOC/FISCAL OFFICER</a:t>
            </a:r>
          </a:p>
        </p:txBody>
      </p:sp>
      <p:sp>
        <p:nvSpPr>
          <p:cNvPr id="22" name="TextBox 21">
            <a:extLst>
              <a:ext uri="{FF2B5EF4-FFF2-40B4-BE49-F238E27FC236}">
                <a16:creationId xmlns:a16="http://schemas.microsoft.com/office/drawing/2014/main" id="{40D4CEAE-95C7-4BF4-83B0-F5A68424C1B6}"/>
              </a:ext>
            </a:extLst>
          </p:cNvPr>
          <p:cNvSpPr txBox="1"/>
          <p:nvPr/>
        </p:nvSpPr>
        <p:spPr>
          <a:xfrm>
            <a:off x="5242925" y="3105834"/>
            <a:ext cx="1535186" cy="646331"/>
          </a:xfrm>
          <a:prstGeom prst="rect">
            <a:avLst/>
          </a:prstGeom>
          <a:noFill/>
        </p:spPr>
        <p:txBody>
          <a:bodyPr wrap="square" rtlCol="0">
            <a:spAutoFit/>
          </a:bodyPr>
          <a:lstStyle/>
          <a:p>
            <a:r>
              <a:rPr lang="en-US" dirty="0">
                <a:solidFill>
                  <a:schemeClr val="bg1"/>
                </a:solidFill>
              </a:rPr>
              <a:t>BOC/FISCAL OFFICER</a:t>
            </a:r>
          </a:p>
        </p:txBody>
      </p:sp>
      <p:sp>
        <p:nvSpPr>
          <p:cNvPr id="23" name="TextBox 22">
            <a:extLst>
              <a:ext uri="{FF2B5EF4-FFF2-40B4-BE49-F238E27FC236}">
                <a16:creationId xmlns:a16="http://schemas.microsoft.com/office/drawing/2014/main" id="{D60AFD99-E12B-4992-A281-3D9AAE9FAB3B}"/>
              </a:ext>
            </a:extLst>
          </p:cNvPr>
          <p:cNvSpPr txBox="1"/>
          <p:nvPr/>
        </p:nvSpPr>
        <p:spPr>
          <a:xfrm>
            <a:off x="1014941" y="2967335"/>
            <a:ext cx="1781265" cy="923330"/>
          </a:xfrm>
          <a:prstGeom prst="rect">
            <a:avLst/>
          </a:prstGeom>
          <a:noFill/>
        </p:spPr>
        <p:txBody>
          <a:bodyPr wrap="square" rtlCol="0">
            <a:spAutoFit/>
          </a:bodyPr>
          <a:lstStyle/>
          <a:p>
            <a:r>
              <a:rPr lang="en-US" dirty="0">
                <a:solidFill>
                  <a:schemeClr val="bg1"/>
                </a:solidFill>
              </a:rPr>
              <a:t>Cardholder submits expense report</a:t>
            </a:r>
          </a:p>
        </p:txBody>
      </p:sp>
      <p:sp>
        <p:nvSpPr>
          <p:cNvPr id="24" name="Rectangle 23">
            <a:extLst>
              <a:ext uri="{FF2B5EF4-FFF2-40B4-BE49-F238E27FC236}">
                <a16:creationId xmlns:a16="http://schemas.microsoft.com/office/drawing/2014/main" id="{3C6A3716-FB89-444E-BDF5-C14190D140A4}"/>
              </a:ext>
            </a:extLst>
          </p:cNvPr>
          <p:cNvSpPr/>
          <p:nvPr/>
        </p:nvSpPr>
        <p:spPr>
          <a:xfrm>
            <a:off x="1014941" y="4223001"/>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Cardholder submits expense report</a:t>
            </a:r>
          </a:p>
        </p:txBody>
      </p:sp>
      <p:sp>
        <p:nvSpPr>
          <p:cNvPr id="25" name="Rectangle 24">
            <a:extLst>
              <a:ext uri="{FF2B5EF4-FFF2-40B4-BE49-F238E27FC236}">
                <a16:creationId xmlns:a16="http://schemas.microsoft.com/office/drawing/2014/main" id="{1E639780-2988-4E39-809B-7B57736C44B0}"/>
              </a:ext>
            </a:extLst>
          </p:cNvPr>
          <p:cNvSpPr/>
          <p:nvPr/>
        </p:nvSpPr>
        <p:spPr>
          <a:xfrm>
            <a:off x="3024810" y="4223001"/>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Adhoc</a:t>
            </a:r>
            <a:r>
              <a:rPr lang="en-US" dirty="0">
                <a:solidFill>
                  <a:schemeClr val="bg1"/>
                </a:solidFill>
              </a:rPr>
              <a:t> to Office Manager </a:t>
            </a:r>
          </a:p>
        </p:txBody>
      </p:sp>
      <p:sp>
        <p:nvSpPr>
          <p:cNvPr id="26" name="Rectangle 25">
            <a:extLst>
              <a:ext uri="{FF2B5EF4-FFF2-40B4-BE49-F238E27FC236}">
                <a16:creationId xmlns:a16="http://schemas.microsoft.com/office/drawing/2014/main" id="{C5879215-EE01-4413-AEB5-8B28E4CA0259}"/>
              </a:ext>
            </a:extLst>
          </p:cNvPr>
          <p:cNvSpPr/>
          <p:nvPr/>
        </p:nvSpPr>
        <p:spPr>
          <a:xfrm>
            <a:off x="7071928" y="4188378"/>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bg1"/>
                </a:solidFill>
              </a:rPr>
              <a:t>Adhoc</a:t>
            </a:r>
            <a:r>
              <a:rPr lang="en-US" dirty="0">
                <a:solidFill>
                  <a:schemeClr val="bg1"/>
                </a:solidFill>
              </a:rPr>
              <a:t> to CD if PDSL/CEGS or other</a:t>
            </a:r>
          </a:p>
        </p:txBody>
      </p:sp>
      <p:sp>
        <p:nvSpPr>
          <p:cNvPr id="27" name="Rectangle 26">
            <a:extLst>
              <a:ext uri="{FF2B5EF4-FFF2-40B4-BE49-F238E27FC236}">
                <a16:creationId xmlns:a16="http://schemas.microsoft.com/office/drawing/2014/main" id="{556DF15D-7428-40EE-9494-288103A35A74}"/>
              </a:ext>
            </a:extLst>
          </p:cNvPr>
          <p:cNvSpPr/>
          <p:nvPr/>
        </p:nvSpPr>
        <p:spPr>
          <a:xfrm>
            <a:off x="9109177" y="4188378"/>
            <a:ext cx="1694576" cy="1132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BOC/FISCAL OFFICER</a:t>
            </a:r>
          </a:p>
        </p:txBody>
      </p:sp>
      <p:sp>
        <p:nvSpPr>
          <p:cNvPr id="4" name="TextBox 3">
            <a:extLst>
              <a:ext uri="{FF2B5EF4-FFF2-40B4-BE49-F238E27FC236}">
                <a16:creationId xmlns:a16="http://schemas.microsoft.com/office/drawing/2014/main" id="{FF7803C0-5714-49D5-ACC0-844F73692A01}"/>
              </a:ext>
            </a:extLst>
          </p:cNvPr>
          <p:cNvSpPr txBox="1"/>
          <p:nvPr/>
        </p:nvSpPr>
        <p:spPr>
          <a:xfrm>
            <a:off x="6974039" y="1584159"/>
            <a:ext cx="5029488" cy="923330"/>
          </a:xfrm>
          <a:prstGeom prst="rect">
            <a:avLst/>
          </a:prstGeom>
          <a:noFill/>
          <a:ln>
            <a:solidFill>
              <a:schemeClr val="accent5"/>
            </a:solidFill>
          </a:ln>
        </p:spPr>
        <p:txBody>
          <a:bodyPr wrap="square" rtlCol="0">
            <a:spAutoFit/>
          </a:bodyPr>
          <a:lstStyle/>
          <a:p>
            <a:r>
              <a:rPr lang="en-US" dirty="0"/>
              <a:t>For those counties where CD currently signs all </a:t>
            </a:r>
            <a:r>
              <a:rPr lang="en-US" dirty="0" err="1"/>
              <a:t>Pcard</a:t>
            </a:r>
            <a:r>
              <a:rPr lang="en-US" dirty="0"/>
              <a:t> Details Forms. Low # of </a:t>
            </a:r>
            <a:r>
              <a:rPr lang="en-US" dirty="0" err="1"/>
              <a:t>Pcard</a:t>
            </a:r>
            <a:r>
              <a:rPr lang="en-US" dirty="0"/>
              <a:t> holders and transactions.</a:t>
            </a:r>
          </a:p>
        </p:txBody>
      </p:sp>
      <p:sp>
        <p:nvSpPr>
          <p:cNvPr id="28" name="TextBox 27">
            <a:extLst>
              <a:ext uri="{FF2B5EF4-FFF2-40B4-BE49-F238E27FC236}">
                <a16:creationId xmlns:a16="http://schemas.microsoft.com/office/drawing/2014/main" id="{D1F65E9C-7913-42BA-9B60-85A527E3B25D}"/>
              </a:ext>
            </a:extLst>
          </p:cNvPr>
          <p:cNvSpPr txBox="1"/>
          <p:nvPr/>
        </p:nvSpPr>
        <p:spPr>
          <a:xfrm>
            <a:off x="6974039" y="2747769"/>
            <a:ext cx="5029488" cy="1200329"/>
          </a:xfrm>
          <a:prstGeom prst="rect">
            <a:avLst/>
          </a:prstGeom>
          <a:noFill/>
          <a:ln>
            <a:solidFill>
              <a:schemeClr val="accent5"/>
            </a:solidFill>
          </a:ln>
        </p:spPr>
        <p:txBody>
          <a:bodyPr wrap="square" rtlCol="0">
            <a:spAutoFit/>
          </a:bodyPr>
          <a:lstStyle/>
          <a:p>
            <a:r>
              <a:rPr lang="en-US" dirty="0"/>
              <a:t>For </a:t>
            </a:r>
            <a:r>
              <a:rPr lang="en-US" dirty="0" err="1"/>
              <a:t>Pcard</a:t>
            </a:r>
            <a:r>
              <a:rPr lang="en-US" dirty="0"/>
              <a:t> holder’s expenses where CD has authorized Supervisor or Program Coordinator to approve expenses and currently sign their </a:t>
            </a:r>
            <a:r>
              <a:rPr lang="en-US" dirty="0" err="1"/>
              <a:t>Pcard</a:t>
            </a:r>
            <a:r>
              <a:rPr lang="en-US" dirty="0"/>
              <a:t> Details Forms. (MG, 4H, EFNEP, </a:t>
            </a:r>
            <a:r>
              <a:rPr lang="en-US" dirty="0" err="1"/>
              <a:t>Calfresh</a:t>
            </a:r>
            <a:r>
              <a:rPr lang="en-US" dirty="0"/>
              <a:t>)</a:t>
            </a:r>
          </a:p>
        </p:txBody>
      </p:sp>
      <p:sp>
        <p:nvSpPr>
          <p:cNvPr id="29" name="TextBox 28">
            <a:extLst>
              <a:ext uri="{FF2B5EF4-FFF2-40B4-BE49-F238E27FC236}">
                <a16:creationId xmlns:a16="http://schemas.microsoft.com/office/drawing/2014/main" id="{27DB3800-4F75-46E2-98C1-BB64B88D776F}"/>
              </a:ext>
            </a:extLst>
          </p:cNvPr>
          <p:cNvSpPr txBox="1"/>
          <p:nvPr/>
        </p:nvSpPr>
        <p:spPr>
          <a:xfrm>
            <a:off x="194772" y="5426947"/>
            <a:ext cx="11307799" cy="1200329"/>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US" dirty="0"/>
              <a:t>For counties where Office Manager currently reviews all </a:t>
            </a:r>
            <a:r>
              <a:rPr lang="en-US" dirty="0" err="1"/>
              <a:t>Pcard</a:t>
            </a:r>
            <a:r>
              <a:rPr lang="en-US" dirty="0"/>
              <a:t> Detail Forms and </a:t>
            </a:r>
            <a:r>
              <a:rPr lang="en-US" dirty="0" err="1"/>
              <a:t>adhocs</a:t>
            </a:r>
            <a:r>
              <a:rPr lang="en-US" dirty="0"/>
              <a:t> them to the corresponding approver; and/or</a:t>
            </a:r>
          </a:p>
          <a:p>
            <a:pPr marL="285750" indent="-285750">
              <a:buFont typeface="Arial" panose="020B0604020202020204" pitchFamily="34" charset="0"/>
              <a:buChar char="•"/>
            </a:pPr>
            <a:r>
              <a:rPr lang="en-US" dirty="0"/>
              <a:t>If account used to charge expense is an award/sponsored program, PI needs to approve; and/or</a:t>
            </a:r>
          </a:p>
          <a:p>
            <a:pPr marL="285750" indent="-285750">
              <a:buFont typeface="Arial" panose="020B0604020202020204" pitchFamily="34" charset="0"/>
              <a:buChar char="•"/>
            </a:pPr>
            <a:r>
              <a:rPr lang="en-US" dirty="0"/>
              <a:t>Program Support accounts are being used, CD needs to approve</a:t>
            </a:r>
          </a:p>
        </p:txBody>
      </p:sp>
    </p:spTree>
    <p:extLst>
      <p:ext uri="{BB962C8B-B14F-4D97-AF65-F5344CB8AC3E}">
        <p14:creationId xmlns:p14="http://schemas.microsoft.com/office/powerpoint/2010/main" val="1086356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Best Practices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283365" y="1739149"/>
            <a:ext cx="10928146" cy="4499979"/>
          </a:xfrm>
        </p:spPr>
        <p:txBody>
          <a:bodyPr>
            <a:noAutofit/>
          </a:bodyPr>
          <a:lstStyle/>
          <a:p>
            <a:pPr marL="457200" indent="-457200">
              <a:buAutoNum type="arabicPeriod"/>
            </a:pPr>
            <a:r>
              <a:rPr lang="en-US" sz="2400" dirty="0">
                <a:latin typeface="+mn-lt"/>
              </a:rPr>
              <a:t>Reconcile transactions at least biweekly, or as frequently as necessary for your county. Each </a:t>
            </a:r>
            <a:r>
              <a:rPr lang="en-US" sz="2400" dirty="0" err="1">
                <a:latin typeface="+mn-lt"/>
              </a:rPr>
              <a:t>Pcard</a:t>
            </a:r>
            <a:r>
              <a:rPr lang="en-US" sz="2400" dirty="0">
                <a:latin typeface="+mn-lt"/>
              </a:rPr>
              <a:t> holder must submit their expense reports and is ultimately responsible for managing their charges.</a:t>
            </a:r>
          </a:p>
          <a:p>
            <a:pPr marL="457200" indent="-457200">
              <a:buAutoNum type="arabicPeriod"/>
            </a:pPr>
            <a:r>
              <a:rPr lang="en-US" sz="2400" dirty="0">
                <a:latin typeface="+mn-lt"/>
              </a:rPr>
              <a:t>Attach receipts and backup to each line individually, not at the Header section</a:t>
            </a:r>
          </a:p>
          <a:p>
            <a:pPr marL="457200" indent="-457200">
              <a:buAutoNum type="arabicPeriod"/>
            </a:pPr>
            <a:r>
              <a:rPr lang="en-US" sz="2400" dirty="0">
                <a:latin typeface="+mn-lt"/>
              </a:rPr>
              <a:t>Assign delegates to prepare cardholder reports if that is the case in your county. A </a:t>
            </a:r>
            <a:r>
              <a:rPr lang="en-US" sz="2400" dirty="0" err="1">
                <a:latin typeface="+mn-lt"/>
              </a:rPr>
              <a:t>Pcard</a:t>
            </a:r>
            <a:r>
              <a:rPr lang="en-US" sz="2400" dirty="0">
                <a:latin typeface="+mn-lt"/>
              </a:rPr>
              <a:t> holder can have multiple delegates. </a:t>
            </a:r>
          </a:p>
          <a:p>
            <a:pPr marL="457200" indent="-457200">
              <a:buAutoNum type="arabicPeriod"/>
            </a:pPr>
            <a:r>
              <a:rPr lang="en-US" sz="2400" dirty="0">
                <a:latin typeface="+mn-lt"/>
              </a:rPr>
              <a:t>A delegate can either prepare or approve a report, but not both.</a:t>
            </a:r>
          </a:p>
          <a:p>
            <a:pPr marL="457200" indent="-457200">
              <a:buAutoNum type="arabicPeriod"/>
            </a:pPr>
            <a:r>
              <a:rPr lang="en-US" sz="2400" dirty="0">
                <a:latin typeface="+mn-lt"/>
              </a:rPr>
              <a:t>Utilize the Concur app for remote capture of receipts and backup</a:t>
            </a:r>
          </a:p>
          <a:p>
            <a:endParaRPr lang="en-US" dirty="0"/>
          </a:p>
          <a:p>
            <a:endParaRPr lang="en-US" dirty="0"/>
          </a:p>
          <a:p>
            <a:pPr marL="0" indent="0">
              <a:buNone/>
            </a:pPr>
            <a:endParaRPr lang="en-US" dirty="0"/>
          </a:p>
          <a:p>
            <a:endParaRPr lang="en-US" dirty="0"/>
          </a:p>
          <a:p>
            <a:endParaRPr lang="en-US" dirty="0"/>
          </a:p>
          <a:p>
            <a:endParaRPr lang="en-US" dirty="0"/>
          </a:p>
          <a:p>
            <a:pPr marL="914400" lvl="2" indent="0">
              <a:buNone/>
            </a:pPr>
            <a:endParaRPr lang="en-US" sz="2400" dirty="0">
              <a:latin typeface="+mn-lt"/>
            </a:endParaRPr>
          </a:p>
        </p:txBody>
      </p:sp>
    </p:spTree>
    <p:extLst>
      <p:ext uri="{BB962C8B-B14F-4D97-AF65-F5344CB8AC3E}">
        <p14:creationId xmlns:p14="http://schemas.microsoft.com/office/powerpoint/2010/main" val="2421152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7081" y="348889"/>
            <a:ext cx="10817838" cy="905145"/>
          </a:xfrm>
        </p:spPr>
        <p:txBody>
          <a:bodyPr>
            <a:normAutofit fontScale="90000"/>
          </a:bodyPr>
          <a:lstStyle/>
          <a:p>
            <a:r>
              <a:rPr lang="en-US" sz="3900" dirty="0" err="1">
                <a:latin typeface="+mn-lt"/>
              </a:rPr>
              <a:t>Pcard</a:t>
            </a:r>
            <a:r>
              <a:rPr lang="en-US" sz="3900" dirty="0">
                <a:latin typeface="+mn-lt"/>
              </a:rPr>
              <a:t> requirements that have not changed</a:t>
            </a:r>
            <a:r>
              <a:rPr lang="en-US" sz="4400" dirty="0"/>
              <a:t/>
            </a:r>
            <a:br>
              <a:rPr lang="en-US" sz="4400" dirty="0"/>
            </a:br>
            <a:endParaRPr lang="en-US" b="0" dirty="0">
              <a:latin typeface="+mn-lt"/>
            </a:endParaRP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22906" y="1734569"/>
            <a:ext cx="9918440" cy="4231226"/>
          </a:xfrm>
        </p:spPr>
        <p:txBody>
          <a:bodyPr>
            <a:noAutofit/>
          </a:bodyPr>
          <a:lstStyle/>
          <a:p>
            <a:r>
              <a:rPr lang="en-US" dirty="0">
                <a:latin typeface="+mn-lt"/>
              </a:rPr>
              <a:t>The deadlines and importance of completing the reconciliation process in a timely manner do not change</a:t>
            </a:r>
          </a:p>
          <a:p>
            <a:pPr lvl="1"/>
            <a:r>
              <a:rPr lang="en-US" dirty="0">
                <a:solidFill>
                  <a:srgbClr val="FF0000"/>
                </a:solidFill>
                <a:latin typeface="+mn-lt"/>
              </a:rPr>
              <a:t>Within 30 days of the transaction posting</a:t>
            </a:r>
          </a:p>
          <a:p>
            <a:pPr lvl="1"/>
            <a:r>
              <a:rPr lang="en-US" dirty="0">
                <a:solidFill>
                  <a:srgbClr val="FF0000"/>
                </a:solidFill>
                <a:latin typeface="+mn-lt"/>
              </a:rPr>
              <a:t>After 60 days, it becomes taxable income</a:t>
            </a:r>
          </a:p>
          <a:p>
            <a:pPr lvl="1"/>
            <a:r>
              <a:rPr lang="en-US" dirty="0" err="1">
                <a:solidFill>
                  <a:srgbClr val="FF0000"/>
                </a:solidFill>
                <a:latin typeface="+mn-lt"/>
              </a:rPr>
              <a:t>Pcard</a:t>
            </a:r>
            <a:r>
              <a:rPr lang="en-US" dirty="0">
                <a:solidFill>
                  <a:srgbClr val="FF0000"/>
                </a:solidFill>
                <a:latin typeface="+mn-lt"/>
              </a:rPr>
              <a:t> privileges can be revoked for non-compliance</a:t>
            </a:r>
          </a:p>
          <a:p>
            <a:r>
              <a:rPr lang="en-US" dirty="0">
                <a:latin typeface="+mn-lt"/>
              </a:rPr>
              <a:t>Follow allowable uses for the Procurement Card and existing policies</a:t>
            </a:r>
          </a:p>
          <a:p>
            <a:r>
              <a:rPr lang="en-US" sz="2800" dirty="0">
                <a:latin typeface="+mn-lt"/>
              </a:rPr>
              <a:t>Annual </a:t>
            </a:r>
            <a:r>
              <a:rPr lang="en-US" sz="2800" dirty="0" err="1">
                <a:latin typeface="+mn-lt"/>
              </a:rPr>
              <a:t>Pcard</a:t>
            </a:r>
            <a:r>
              <a:rPr lang="en-US" sz="2800" dirty="0">
                <a:latin typeface="+mn-lt"/>
              </a:rPr>
              <a:t> Training is required</a:t>
            </a:r>
          </a:p>
          <a:p>
            <a:r>
              <a:rPr lang="en-US" sz="2800" dirty="0">
                <a:latin typeface="+mn-lt"/>
              </a:rPr>
              <a:t>FIS 418 shows unreconciled expenses</a:t>
            </a:r>
          </a:p>
          <a:p>
            <a:pPr marL="0" indent="0">
              <a:buNone/>
            </a:pPr>
            <a:endParaRPr lang="en-US" sz="2800" dirty="0">
              <a:latin typeface="+mn-lt"/>
            </a:endParaRPr>
          </a:p>
          <a:p>
            <a:pPr marL="0" indent="0">
              <a:buNone/>
            </a:pPr>
            <a:endParaRPr lang="en-US" sz="2800" dirty="0">
              <a:latin typeface="+mn-lt"/>
            </a:endParaRPr>
          </a:p>
        </p:txBody>
      </p:sp>
    </p:spTree>
    <p:extLst>
      <p:ext uri="{BB962C8B-B14F-4D97-AF65-F5344CB8AC3E}">
        <p14:creationId xmlns:p14="http://schemas.microsoft.com/office/powerpoint/2010/main" val="3820631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a:latin typeface="+mn-lt"/>
              </a:rPr>
              <a:t>Why the process is changing</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200" y="1634836"/>
            <a:ext cx="10515600" cy="4701309"/>
          </a:xfrm>
        </p:spPr>
        <p:txBody>
          <a:bodyPr>
            <a:normAutofit/>
          </a:bodyPr>
          <a:lstStyle/>
          <a:p>
            <a:r>
              <a:rPr lang="en-US" dirty="0">
                <a:latin typeface="+mn-lt"/>
              </a:rPr>
              <a:t>ANR contracts with UC Davis Procurement Services</a:t>
            </a:r>
          </a:p>
          <a:p>
            <a:r>
              <a:rPr lang="en-US" dirty="0">
                <a:latin typeface="+mn-lt"/>
              </a:rPr>
              <a:t>When: August 27, 2021</a:t>
            </a:r>
          </a:p>
          <a:p>
            <a:r>
              <a:rPr lang="en-US" dirty="0">
                <a:latin typeface="+mn-lt"/>
              </a:rPr>
              <a:t>To improve and expedite the reconciliation process</a:t>
            </a:r>
          </a:p>
          <a:p>
            <a:pPr marL="914400" lvl="2" indent="0">
              <a:buNone/>
            </a:pPr>
            <a:r>
              <a:rPr lang="en-US" sz="2400" dirty="0">
                <a:latin typeface="+mn-lt"/>
              </a:rPr>
              <a:t>•Streamlined expense types</a:t>
            </a:r>
          </a:p>
          <a:p>
            <a:pPr marL="914400" lvl="2" indent="0">
              <a:buNone/>
            </a:pPr>
            <a:r>
              <a:rPr lang="en-US" sz="2400" dirty="0">
                <a:latin typeface="+mn-lt"/>
              </a:rPr>
              <a:t>•Easier interface</a:t>
            </a:r>
          </a:p>
          <a:p>
            <a:pPr marL="914400" lvl="2" indent="0">
              <a:buNone/>
            </a:pPr>
            <a:r>
              <a:rPr lang="en-US" sz="2400" dirty="0">
                <a:latin typeface="+mn-lt"/>
              </a:rPr>
              <a:t>•Mobile app functionality</a:t>
            </a:r>
          </a:p>
          <a:p>
            <a:r>
              <a:rPr lang="en-US" dirty="0">
                <a:latin typeface="+mn-lt"/>
              </a:rPr>
              <a:t>Consolidate p-card and travel card reconciliation processes</a:t>
            </a:r>
          </a:p>
          <a:p>
            <a:pPr marL="457200" lvl="1" indent="0">
              <a:buNone/>
            </a:pPr>
            <a:r>
              <a:rPr lang="en-US" sz="2800" dirty="0">
                <a:latin typeface="+mn-lt"/>
              </a:rPr>
              <a:t>in a single system</a:t>
            </a:r>
          </a:p>
          <a:p>
            <a:r>
              <a:rPr lang="en-US" dirty="0">
                <a:latin typeface="+mn-lt"/>
              </a:rPr>
              <a:t>Aggie Enterprise is coming… </a:t>
            </a:r>
          </a:p>
        </p:txBody>
      </p:sp>
    </p:spTree>
    <p:extLst>
      <p:ext uri="{BB962C8B-B14F-4D97-AF65-F5344CB8AC3E}">
        <p14:creationId xmlns:p14="http://schemas.microsoft.com/office/powerpoint/2010/main" val="31818317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08EF-2528-4144-B036-4F04CB18B6CE}"/>
              </a:ext>
            </a:extLst>
          </p:cNvPr>
          <p:cNvSpPr>
            <a:spLocks noGrp="1"/>
          </p:cNvSpPr>
          <p:nvPr>
            <p:ph type="title"/>
          </p:nvPr>
        </p:nvSpPr>
        <p:spPr/>
        <p:txBody>
          <a:bodyPr/>
          <a:lstStyle/>
          <a:p>
            <a:r>
              <a:rPr lang="en-US" dirty="0"/>
              <a:t>Remember…</a:t>
            </a:r>
          </a:p>
        </p:txBody>
      </p:sp>
      <p:sp>
        <p:nvSpPr>
          <p:cNvPr id="3" name="Content Placeholder 2">
            <a:extLst>
              <a:ext uri="{FF2B5EF4-FFF2-40B4-BE49-F238E27FC236}">
                <a16:creationId xmlns:a16="http://schemas.microsoft.com/office/drawing/2014/main" id="{0C6494AC-8983-42D9-9AD4-C48C2799F2DA}"/>
              </a:ext>
            </a:extLst>
          </p:cNvPr>
          <p:cNvSpPr>
            <a:spLocks noGrp="1"/>
          </p:cNvSpPr>
          <p:nvPr>
            <p:ph idx="1"/>
          </p:nvPr>
        </p:nvSpPr>
        <p:spPr/>
        <p:txBody>
          <a:bodyPr/>
          <a:lstStyle/>
          <a:p>
            <a:r>
              <a:rPr lang="en-US" dirty="0"/>
              <a:t>Naming standard for </a:t>
            </a:r>
            <a:r>
              <a:rPr lang="en-US" dirty="0" err="1"/>
              <a:t>Pcard</a:t>
            </a:r>
            <a:r>
              <a:rPr lang="en-US" dirty="0"/>
              <a:t> expense reports:</a:t>
            </a:r>
          </a:p>
          <a:p>
            <a:pPr lvl="1"/>
            <a:r>
              <a:rPr lang="en-US" dirty="0"/>
              <a:t>PCRD - First 4 letters of Last name - Month - report # in that month</a:t>
            </a:r>
          </a:p>
          <a:p>
            <a:pPr lvl="1"/>
            <a:r>
              <a:rPr lang="en-US" dirty="0"/>
              <a:t>Example: </a:t>
            </a:r>
            <a:r>
              <a:rPr lang="en-US" dirty="0">
                <a:solidFill>
                  <a:srgbClr val="FF0000"/>
                </a:solidFill>
              </a:rPr>
              <a:t>PCRD FERN JULY #2</a:t>
            </a:r>
          </a:p>
          <a:p>
            <a:pPr lvl="1"/>
            <a:endParaRPr lang="en-US" dirty="0"/>
          </a:p>
          <a:p>
            <a:r>
              <a:rPr lang="en-US" dirty="0" err="1"/>
              <a:t>Adhoc</a:t>
            </a:r>
            <a:r>
              <a:rPr lang="en-US" dirty="0"/>
              <a:t> reports to county approver before submitting</a:t>
            </a:r>
          </a:p>
          <a:p>
            <a:pPr lvl="1"/>
            <a:r>
              <a:rPr lang="en-US" dirty="0"/>
              <a:t>Each county determines the </a:t>
            </a:r>
            <a:r>
              <a:rPr lang="en-US" dirty="0" err="1"/>
              <a:t>adhoc</a:t>
            </a:r>
            <a:r>
              <a:rPr lang="en-US" dirty="0"/>
              <a:t> routing scenario to use</a:t>
            </a:r>
          </a:p>
          <a:p>
            <a:pPr lvl="1"/>
            <a:r>
              <a:rPr lang="en-US" dirty="0"/>
              <a:t>Expenses charged to an award always need to be approved by PI</a:t>
            </a:r>
          </a:p>
          <a:p>
            <a:pPr lvl="1"/>
            <a:r>
              <a:rPr lang="en-US" dirty="0"/>
              <a:t>Program Support expenses need to be approved by CD</a:t>
            </a:r>
          </a:p>
        </p:txBody>
      </p:sp>
    </p:spTree>
    <p:extLst>
      <p:ext uri="{BB962C8B-B14F-4D97-AF65-F5344CB8AC3E}">
        <p14:creationId xmlns:p14="http://schemas.microsoft.com/office/powerpoint/2010/main" val="3550150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708EF-2528-4144-B036-4F04CB18B6CE}"/>
              </a:ext>
            </a:extLst>
          </p:cNvPr>
          <p:cNvSpPr>
            <a:spLocks noGrp="1"/>
          </p:cNvSpPr>
          <p:nvPr>
            <p:ph type="title"/>
          </p:nvPr>
        </p:nvSpPr>
        <p:spPr/>
        <p:txBody>
          <a:bodyPr/>
          <a:lstStyle/>
          <a:p>
            <a:r>
              <a:rPr lang="en-US" dirty="0"/>
              <a:t>Tips for Approvers</a:t>
            </a:r>
          </a:p>
        </p:txBody>
      </p:sp>
      <p:sp>
        <p:nvSpPr>
          <p:cNvPr id="3" name="Content Placeholder 2">
            <a:extLst>
              <a:ext uri="{FF2B5EF4-FFF2-40B4-BE49-F238E27FC236}">
                <a16:creationId xmlns:a16="http://schemas.microsoft.com/office/drawing/2014/main" id="{0C6494AC-8983-42D9-9AD4-C48C2799F2DA}"/>
              </a:ext>
            </a:extLst>
          </p:cNvPr>
          <p:cNvSpPr>
            <a:spLocks noGrp="1"/>
          </p:cNvSpPr>
          <p:nvPr>
            <p:ph idx="1"/>
          </p:nvPr>
        </p:nvSpPr>
        <p:spPr/>
        <p:txBody>
          <a:bodyPr>
            <a:normAutofit/>
          </a:bodyPr>
          <a:lstStyle/>
          <a:p>
            <a:r>
              <a:rPr lang="en-US" sz="2400" dirty="0">
                <a:latin typeface="+mn-lt"/>
              </a:rPr>
              <a:t>Review:</a:t>
            </a:r>
          </a:p>
          <a:p>
            <a:pPr lvl="1"/>
            <a:r>
              <a:rPr lang="en-US" dirty="0">
                <a:latin typeface="+mn-lt"/>
              </a:rPr>
              <a:t> Naming Standard</a:t>
            </a:r>
          </a:p>
          <a:p>
            <a:pPr lvl="1"/>
            <a:r>
              <a:rPr lang="en-US" dirty="0">
                <a:latin typeface="+mn-lt"/>
              </a:rPr>
              <a:t>Allowable expenses</a:t>
            </a:r>
          </a:p>
          <a:p>
            <a:pPr lvl="1"/>
            <a:r>
              <a:rPr lang="en-US" dirty="0">
                <a:latin typeface="+mn-lt"/>
              </a:rPr>
              <a:t>Detailed Business Purpose per each expense transaction</a:t>
            </a:r>
          </a:p>
          <a:p>
            <a:pPr lvl="1"/>
            <a:r>
              <a:rPr lang="en-US" dirty="0">
                <a:latin typeface="+mn-lt"/>
              </a:rPr>
              <a:t>Correct account used on each expense</a:t>
            </a:r>
          </a:p>
          <a:p>
            <a:pPr lvl="1"/>
            <a:r>
              <a:rPr lang="en-US" dirty="0">
                <a:latin typeface="+mn-lt"/>
              </a:rPr>
              <a:t>Appropriate receipts and documentation are attached</a:t>
            </a:r>
          </a:p>
          <a:p>
            <a:pPr lvl="1"/>
            <a:r>
              <a:rPr lang="en-US" dirty="0" err="1">
                <a:latin typeface="+mn-lt"/>
              </a:rPr>
              <a:t>Adhoc</a:t>
            </a:r>
            <a:r>
              <a:rPr lang="en-US" dirty="0">
                <a:latin typeface="+mn-lt"/>
              </a:rPr>
              <a:t> to any additional approver as needed</a:t>
            </a:r>
          </a:p>
        </p:txBody>
      </p:sp>
    </p:spTree>
    <p:extLst>
      <p:ext uri="{BB962C8B-B14F-4D97-AF65-F5344CB8AC3E}">
        <p14:creationId xmlns:p14="http://schemas.microsoft.com/office/powerpoint/2010/main" val="3100518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title"/>
          </p:nvPr>
        </p:nvSpPr>
        <p:spPr>
          <a:xfrm>
            <a:off x="838200" y="4226768"/>
            <a:ext cx="10515600" cy="918120"/>
          </a:xfrm>
        </p:spPr>
        <p:txBody>
          <a:bodyPr>
            <a:normAutofit fontScale="90000"/>
          </a:bodyPr>
          <a:lstStyle/>
          <a:p>
            <a:r>
              <a:rPr lang="en-US" sz="3500" dirty="0">
                <a:latin typeface="+mn-lt"/>
              </a:rPr>
              <a:t>Concur App</a:t>
            </a:r>
            <a:br>
              <a:rPr lang="en-US" sz="3500" dirty="0">
                <a:latin typeface="+mn-lt"/>
              </a:rPr>
            </a:br>
            <a:endParaRPr lang="en-US" sz="3500" dirty="0">
              <a:latin typeface="+mn-lt"/>
            </a:endParaRPr>
          </a:p>
        </p:txBody>
      </p:sp>
    </p:spTree>
    <p:extLst>
      <p:ext uri="{BB962C8B-B14F-4D97-AF65-F5344CB8AC3E}">
        <p14:creationId xmlns:p14="http://schemas.microsoft.com/office/powerpoint/2010/main" val="3074518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b="0" dirty="0">
                <a:latin typeface="+mn-lt"/>
              </a:rPr>
              <a:t>Concur App</a:t>
            </a:r>
          </a:p>
        </p:txBody>
      </p:sp>
      <p:pic>
        <p:nvPicPr>
          <p:cNvPr id="3" name="Picture 2">
            <a:extLst>
              <a:ext uri="{FF2B5EF4-FFF2-40B4-BE49-F238E27FC236}">
                <a16:creationId xmlns:a16="http://schemas.microsoft.com/office/drawing/2014/main" id="{72ED2D9D-A41F-45E4-B419-DD617C0923D2}"/>
              </a:ext>
            </a:extLst>
          </p:cNvPr>
          <p:cNvPicPr>
            <a:picLocks noChangeAspect="1"/>
          </p:cNvPicPr>
          <p:nvPr/>
        </p:nvPicPr>
        <p:blipFill>
          <a:blip r:embed="rId2"/>
          <a:stretch>
            <a:fillRect/>
          </a:stretch>
        </p:blipFill>
        <p:spPr>
          <a:xfrm>
            <a:off x="4607098" y="239310"/>
            <a:ext cx="6079133" cy="5859485"/>
          </a:xfrm>
          <a:prstGeom prst="rect">
            <a:avLst/>
          </a:prstGeom>
        </p:spPr>
      </p:pic>
      <p:sp>
        <p:nvSpPr>
          <p:cNvPr id="6" name="Content Placeholder 5">
            <a:extLst>
              <a:ext uri="{FF2B5EF4-FFF2-40B4-BE49-F238E27FC236}">
                <a16:creationId xmlns:a16="http://schemas.microsoft.com/office/drawing/2014/main" id="{572B7533-1C37-49B8-A78F-4BE16D4C2953}"/>
              </a:ext>
            </a:extLst>
          </p:cNvPr>
          <p:cNvSpPr>
            <a:spLocks noGrp="1"/>
          </p:cNvSpPr>
          <p:nvPr>
            <p:ph idx="1"/>
          </p:nvPr>
        </p:nvSpPr>
        <p:spPr>
          <a:xfrm>
            <a:off x="427140" y="1766902"/>
            <a:ext cx="3641521" cy="3073546"/>
          </a:xfrm>
        </p:spPr>
        <p:txBody>
          <a:bodyPr>
            <a:normAutofit/>
          </a:bodyPr>
          <a:lstStyle/>
          <a:p>
            <a:r>
              <a:rPr lang="en-US" sz="2400" dirty="0">
                <a:latin typeface="+mn-lt"/>
              </a:rPr>
              <a:t>Download the SAP Concur mobile app from your device's app store. You can also get a link to download the app from your AggieTravel profile under the Concur Mobile Registration link</a:t>
            </a:r>
          </a:p>
        </p:txBody>
      </p:sp>
    </p:spTree>
    <p:extLst>
      <p:ext uri="{BB962C8B-B14F-4D97-AF65-F5344CB8AC3E}">
        <p14:creationId xmlns:p14="http://schemas.microsoft.com/office/powerpoint/2010/main" val="1721941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b="0" dirty="0">
                <a:latin typeface="+mn-lt"/>
              </a:rPr>
              <a:t>Concur App</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469784" y="1499269"/>
            <a:ext cx="3112316" cy="1604658"/>
          </a:xfrm>
        </p:spPr>
        <p:txBody>
          <a:bodyPr>
            <a:noAutofit/>
          </a:bodyPr>
          <a:lstStyle/>
          <a:p>
            <a:pPr marL="0" indent="0">
              <a:buNone/>
            </a:pPr>
            <a:r>
              <a:rPr lang="en-US" sz="2000" dirty="0">
                <a:latin typeface="+mn-lt"/>
                <a:hlinkClick r:id="rId2"/>
              </a:rPr>
              <a:t>https://supplychain.ucdavis.edu/sites/g/files/dgvnsk2181/files/inline-files/Mobile%20Application-v.4-19.pdf</a:t>
            </a:r>
            <a:endParaRPr lang="en-US" sz="2000" dirty="0">
              <a:latin typeface="+mn-lt"/>
            </a:endParaRPr>
          </a:p>
          <a:p>
            <a:pPr marL="914400" lvl="2" indent="0">
              <a:buNone/>
            </a:pPr>
            <a:endParaRPr lang="en-US" sz="2400" dirty="0">
              <a:latin typeface="+mn-lt"/>
            </a:endParaRPr>
          </a:p>
        </p:txBody>
      </p:sp>
      <p:sp>
        <p:nvSpPr>
          <p:cNvPr id="4" name="TextBox 3">
            <a:extLst>
              <a:ext uri="{FF2B5EF4-FFF2-40B4-BE49-F238E27FC236}">
                <a16:creationId xmlns:a16="http://schemas.microsoft.com/office/drawing/2014/main" id="{B40AEE65-7A97-40C1-AFF6-5A1803AA4879}"/>
              </a:ext>
            </a:extLst>
          </p:cNvPr>
          <p:cNvSpPr txBox="1"/>
          <p:nvPr/>
        </p:nvSpPr>
        <p:spPr>
          <a:xfrm>
            <a:off x="469784" y="3521882"/>
            <a:ext cx="2424419" cy="1754326"/>
          </a:xfrm>
          <a:prstGeom prst="rect">
            <a:avLst/>
          </a:prstGeom>
          <a:noFill/>
        </p:spPr>
        <p:txBody>
          <a:bodyPr wrap="square" rtlCol="0">
            <a:spAutoFit/>
          </a:bodyPr>
          <a:lstStyle/>
          <a:p>
            <a:r>
              <a:rPr lang="en-US" dirty="0"/>
              <a:t>Link for instructions to set up your mobile access in your Aggie Travel profile using a computer before you can login to the app.</a:t>
            </a:r>
          </a:p>
        </p:txBody>
      </p:sp>
      <p:pic>
        <p:nvPicPr>
          <p:cNvPr id="5" name="Picture 4">
            <a:extLst>
              <a:ext uri="{FF2B5EF4-FFF2-40B4-BE49-F238E27FC236}">
                <a16:creationId xmlns:a16="http://schemas.microsoft.com/office/drawing/2014/main" id="{DAE0719D-74B5-4F35-A0A7-E81DCA478C30}"/>
              </a:ext>
            </a:extLst>
          </p:cNvPr>
          <p:cNvPicPr>
            <a:picLocks noChangeAspect="1"/>
          </p:cNvPicPr>
          <p:nvPr/>
        </p:nvPicPr>
        <p:blipFill>
          <a:blip r:embed="rId3"/>
          <a:stretch>
            <a:fillRect/>
          </a:stretch>
        </p:blipFill>
        <p:spPr>
          <a:xfrm>
            <a:off x="4773336" y="176168"/>
            <a:ext cx="4949504" cy="6105775"/>
          </a:xfrm>
          <a:prstGeom prst="rect">
            <a:avLst/>
          </a:prstGeom>
        </p:spPr>
      </p:pic>
      <p:sp>
        <p:nvSpPr>
          <p:cNvPr id="6" name="Rectangle 5">
            <a:extLst>
              <a:ext uri="{FF2B5EF4-FFF2-40B4-BE49-F238E27FC236}">
                <a16:creationId xmlns:a16="http://schemas.microsoft.com/office/drawing/2014/main" id="{BD176F97-3E54-48CC-AD39-F7FDEF10D81B}"/>
              </a:ext>
            </a:extLst>
          </p:cNvPr>
          <p:cNvSpPr/>
          <p:nvPr/>
        </p:nvSpPr>
        <p:spPr>
          <a:xfrm>
            <a:off x="469784" y="3429000"/>
            <a:ext cx="2281805" cy="20154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839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title"/>
          </p:nvPr>
        </p:nvSpPr>
        <p:spPr>
          <a:xfrm>
            <a:off x="838200" y="4226768"/>
            <a:ext cx="10515600" cy="918120"/>
          </a:xfrm>
        </p:spPr>
        <p:txBody>
          <a:bodyPr>
            <a:normAutofit fontScale="90000"/>
          </a:bodyPr>
          <a:lstStyle/>
          <a:p>
            <a:r>
              <a:rPr lang="en-US" sz="3900" dirty="0">
                <a:latin typeface="+mn-lt"/>
              </a:rPr>
              <a:t>RESOURCES</a:t>
            </a:r>
            <a:r>
              <a:rPr lang="en-US" sz="3500" dirty="0">
                <a:latin typeface="+mn-lt"/>
              </a:rPr>
              <a:t/>
            </a:r>
            <a:br>
              <a:rPr lang="en-US" sz="3500" dirty="0">
                <a:latin typeface="+mn-lt"/>
              </a:rPr>
            </a:br>
            <a:r>
              <a:rPr lang="en-US" sz="3500" dirty="0">
                <a:latin typeface="+mn-lt"/>
              </a:rPr>
              <a:t/>
            </a:r>
            <a:br>
              <a:rPr lang="en-US" sz="3500" dirty="0">
                <a:latin typeface="+mn-lt"/>
              </a:rPr>
            </a:br>
            <a:endParaRPr lang="en-US" sz="3500" dirty="0">
              <a:latin typeface="+mn-lt"/>
            </a:endParaRPr>
          </a:p>
        </p:txBody>
      </p:sp>
    </p:spTree>
    <p:extLst>
      <p:ext uri="{BB962C8B-B14F-4D97-AF65-F5344CB8AC3E}">
        <p14:creationId xmlns:p14="http://schemas.microsoft.com/office/powerpoint/2010/main" val="3168346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b="0" dirty="0">
                <a:latin typeface="+mn-lt"/>
              </a:rPr>
              <a:t>Links to websites:</a:t>
            </a:r>
          </a:p>
        </p:txBody>
      </p:sp>
      <p:sp>
        <p:nvSpPr>
          <p:cNvPr id="5" name="Content Placeholder 4">
            <a:extLst>
              <a:ext uri="{FF2B5EF4-FFF2-40B4-BE49-F238E27FC236}">
                <a16:creationId xmlns:a16="http://schemas.microsoft.com/office/drawing/2014/main" id="{CAF047F8-790D-492C-B535-E4D00419423B}"/>
              </a:ext>
            </a:extLst>
          </p:cNvPr>
          <p:cNvSpPr>
            <a:spLocks noGrp="1"/>
          </p:cNvSpPr>
          <p:nvPr>
            <p:ph idx="1"/>
          </p:nvPr>
        </p:nvSpPr>
        <p:spPr>
          <a:xfrm>
            <a:off x="835853" y="1591945"/>
            <a:ext cx="10515600" cy="4922652"/>
          </a:xfrm>
        </p:spPr>
        <p:txBody>
          <a:bodyPr>
            <a:normAutofit fontScale="92500"/>
          </a:bodyPr>
          <a:lstStyle/>
          <a:p>
            <a:r>
              <a:rPr lang="en-US" dirty="0">
                <a:latin typeface="+mn-lt"/>
              </a:rPr>
              <a:t>UCD – New Process </a:t>
            </a:r>
            <a:r>
              <a:rPr lang="en-US" dirty="0" err="1">
                <a:latin typeface="+mn-lt"/>
              </a:rPr>
              <a:t>Pcard</a:t>
            </a:r>
            <a:r>
              <a:rPr lang="en-US" dirty="0">
                <a:latin typeface="+mn-lt"/>
              </a:rPr>
              <a:t> Reconciliation</a:t>
            </a:r>
          </a:p>
          <a:p>
            <a:pPr marL="0" indent="0">
              <a:buNone/>
            </a:pPr>
            <a:r>
              <a:rPr lang="en-US" dirty="0">
                <a:latin typeface="+mn-lt"/>
                <a:hlinkClick r:id="rId2"/>
              </a:rPr>
              <a:t>https://supplychain.ucdavis.edu/pay-purchase/p-card/reconciliation-in-aggietravel</a:t>
            </a:r>
            <a:endParaRPr lang="en-US" dirty="0">
              <a:latin typeface="+mn-lt"/>
            </a:endParaRPr>
          </a:p>
          <a:p>
            <a:r>
              <a:rPr lang="en-US" dirty="0">
                <a:latin typeface="+mn-lt"/>
              </a:rPr>
              <a:t>Allowable and Unallowable Expenses</a:t>
            </a:r>
          </a:p>
          <a:p>
            <a:pPr marL="0" indent="0">
              <a:buNone/>
            </a:pPr>
            <a:r>
              <a:rPr lang="en-US" dirty="0">
                <a:latin typeface="+mn-lt"/>
                <a:hlinkClick r:id="rId3"/>
              </a:rPr>
              <a:t>https://supplychain.ucdavis.edu/pay-purchase/p-card/using-card#allowable</a:t>
            </a:r>
            <a:endParaRPr lang="en-US" dirty="0">
              <a:latin typeface="+mn-lt"/>
            </a:endParaRPr>
          </a:p>
          <a:p>
            <a:r>
              <a:rPr lang="en-US" dirty="0" err="1">
                <a:latin typeface="+mn-lt"/>
              </a:rPr>
              <a:t>Adhoc</a:t>
            </a:r>
            <a:r>
              <a:rPr lang="en-US" dirty="0">
                <a:latin typeface="+mn-lt"/>
              </a:rPr>
              <a:t> Routing</a:t>
            </a:r>
          </a:p>
          <a:p>
            <a:pPr marL="0" indent="0">
              <a:buNone/>
            </a:pPr>
            <a:r>
              <a:rPr lang="en-US" dirty="0">
                <a:latin typeface="+mn-lt"/>
                <a:hlinkClick r:id="rId4"/>
              </a:rPr>
              <a:t>https://supplychain.ucdavis.edu/travel-entertainment/aggietravel/expense-reports/ad-hoc-routing</a:t>
            </a:r>
            <a:endParaRPr lang="en-US" dirty="0">
              <a:latin typeface="+mn-lt"/>
            </a:endParaRPr>
          </a:p>
          <a:p>
            <a:r>
              <a:rPr lang="en-US" dirty="0">
                <a:latin typeface="+mn-lt"/>
              </a:rPr>
              <a:t>Sales Tax and Use Tax</a:t>
            </a:r>
          </a:p>
          <a:p>
            <a:pPr marL="0" indent="0">
              <a:buNone/>
            </a:pPr>
            <a:r>
              <a:rPr lang="en-US" dirty="0">
                <a:latin typeface="+mn-lt"/>
                <a:hlinkClick r:id="rId5"/>
              </a:rPr>
              <a:t>https://financeandbusiness.ucdavis.edu/systems/kuali/docs/purchasing/pcdo/use-tax</a:t>
            </a:r>
            <a:endParaRPr lang="en-US" dirty="0">
              <a:latin typeface="+mn-lt"/>
            </a:endParaRPr>
          </a:p>
          <a:p>
            <a:pPr marL="0" indent="0">
              <a:buNone/>
            </a:pPr>
            <a:endParaRPr lang="en-US" dirty="0">
              <a:latin typeface="+mn-lt"/>
            </a:endParaRPr>
          </a:p>
          <a:p>
            <a:endParaRPr lang="en-US" dirty="0">
              <a:latin typeface="+mn-lt"/>
            </a:endParaRPr>
          </a:p>
        </p:txBody>
      </p:sp>
    </p:spTree>
    <p:extLst>
      <p:ext uri="{BB962C8B-B14F-4D97-AF65-F5344CB8AC3E}">
        <p14:creationId xmlns:p14="http://schemas.microsoft.com/office/powerpoint/2010/main" val="1328852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b="0" dirty="0">
                <a:latin typeface="+mn-lt"/>
              </a:rPr>
              <a:t>Aggie Travel Icons</a:t>
            </a:r>
          </a:p>
        </p:txBody>
      </p:sp>
      <p:sp>
        <p:nvSpPr>
          <p:cNvPr id="5" name="Content Placeholder 4">
            <a:extLst>
              <a:ext uri="{FF2B5EF4-FFF2-40B4-BE49-F238E27FC236}">
                <a16:creationId xmlns:a16="http://schemas.microsoft.com/office/drawing/2014/main" id="{CAF047F8-790D-492C-B535-E4D00419423B}"/>
              </a:ext>
            </a:extLst>
          </p:cNvPr>
          <p:cNvSpPr>
            <a:spLocks noGrp="1"/>
          </p:cNvSpPr>
          <p:nvPr>
            <p:ph idx="1"/>
          </p:nvPr>
        </p:nvSpPr>
        <p:spPr>
          <a:xfrm>
            <a:off x="838200" y="1825625"/>
            <a:ext cx="10515600" cy="4922652"/>
          </a:xfrm>
        </p:spPr>
        <p:txBody>
          <a:bodyPr/>
          <a:lstStyle/>
          <a:p>
            <a:r>
              <a:rPr lang="en-US" sz="2400" u="sng" dirty="0">
                <a:hlinkClick r:id="rId2"/>
              </a:rPr>
              <a:t>https://supplychain.ucdavis.edu/travel-entertainment/aggietravel/help/icons</a:t>
            </a:r>
            <a:endParaRPr lang="en-US" sz="2400" dirty="0"/>
          </a:p>
          <a:p>
            <a:endParaRPr lang="en-US" dirty="0"/>
          </a:p>
        </p:txBody>
      </p:sp>
      <p:pic>
        <p:nvPicPr>
          <p:cNvPr id="6" name="Picture 5">
            <a:extLst>
              <a:ext uri="{FF2B5EF4-FFF2-40B4-BE49-F238E27FC236}">
                <a16:creationId xmlns:a16="http://schemas.microsoft.com/office/drawing/2014/main" id="{FED2E4AC-5AD5-4C29-9424-D1AAB6EA43C6}"/>
              </a:ext>
            </a:extLst>
          </p:cNvPr>
          <p:cNvPicPr>
            <a:picLocks noChangeAspect="1"/>
          </p:cNvPicPr>
          <p:nvPr/>
        </p:nvPicPr>
        <p:blipFill>
          <a:blip r:embed="rId3"/>
          <a:stretch>
            <a:fillRect/>
          </a:stretch>
        </p:blipFill>
        <p:spPr>
          <a:xfrm>
            <a:off x="2072980" y="2359157"/>
            <a:ext cx="5945352" cy="4389120"/>
          </a:xfrm>
          <a:prstGeom prst="rect">
            <a:avLst/>
          </a:prstGeom>
        </p:spPr>
      </p:pic>
    </p:spTree>
    <p:extLst>
      <p:ext uri="{BB962C8B-B14F-4D97-AF65-F5344CB8AC3E}">
        <p14:creationId xmlns:p14="http://schemas.microsoft.com/office/powerpoint/2010/main" val="3828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2963988" cy="905145"/>
          </a:xfrm>
        </p:spPr>
        <p:txBody>
          <a:bodyPr>
            <a:normAutofit/>
          </a:bodyPr>
          <a:lstStyle/>
          <a:p>
            <a:r>
              <a:rPr lang="en-US" b="0" dirty="0">
                <a:latin typeface="+mn-lt"/>
              </a:rPr>
              <a:t>FAQs</a:t>
            </a:r>
          </a:p>
        </p:txBody>
      </p:sp>
      <p:sp>
        <p:nvSpPr>
          <p:cNvPr id="8" name="TextBox 7">
            <a:extLst>
              <a:ext uri="{FF2B5EF4-FFF2-40B4-BE49-F238E27FC236}">
                <a16:creationId xmlns:a16="http://schemas.microsoft.com/office/drawing/2014/main" id="{0CA45FA4-487B-4B5E-A090-F4878DC9EE15}"/>
              </a:ext>
            </a:extLst>
          </p:cNvPr>
          <p:cNvSpPr txBox="1"/>
          <p:nvPr/>
        </p:nvSpPr>
        <p:spPr>
          <a:xfrm>
            <a:off x="684733" y="1553592"/>
            <a:ext cx="9604485" cy="4524315"/>
          </a:xfrm>
          <a:prstGeom prst="rect">
            <a:avLst/>
          </a:prstGeom>
          <a:noFill/>
        </p:spPr>
        <p:txBody>
          <a:bodyPr wrap="square" rtlCol="0">
            <a:spAutoFit/>
          </a:bodyPr>
          <a:lstStyle/>
          <a:p>
            <a:pPr marL="342900" indent="-342900">
              <a:buAutoNum type="arabicPeriod"/>
            </a:pPr>
            <a:r>
              <a:rPr lang="en-US" dirty="0"/>
              <a:t>Aggie Travel – Concur Application- will be the system to reconcile both Travel Card expenses and Purchasing card expenses. Separate reports need to be submitted, one cannot combine a travel expense in a </a:t>
            </a:r>
            <a:r>
              <a:rPr lang="en-US" dirty="0" err="1"/>
              <a:t>Pcard</a:t>
            </a:r>
            <a:r>
              <a:rPr lang="en-US" dirty="0"/>
              <a:t> Expense report.</a:t>
            </a:r>
          </a:p>
          <a:p>
            <a:pPr marL="342900" indent="-342900">
              <a:buAutoNum type="arabicPeriod"/>
            </a:pPr>
            <a:r>
              <a:rPr lang="en-US" dirty="0"/>
              <a:t>Can expenses be sorted by account? – No. The approver can go to Print/Email section of the expense report and see UCD Detailed Report. This will show all expenses and the allocations. Alternatively, if there are many expenses for one account and a few others for different accounts, the </a:t>
            </a:r>
            <a:r>
              <a:rPr lang="en-US" dirty="0" err="1"/>
              <a:t>Pcard</a:t>
            </a:r>
            <a:r>
              <a:rPr lang="en-US" dirty="0"/>
              <a:t> Holder can submit 2 separate expense reports.</a:t>
            </a:r>
          </a:p>
          <a:p>
            <a:pPr marL="342900" indent="-342900">
              <a:buAutoNum type="arabicPeriod"/>
            </a:pPr>
            <a:r>
              <a:rPr lang="en-US" dirty="0"/>
              <a:t>Do we need to be specific on the Business Purpose? Yes, please write a sound purpose describing the items and the benefit they are bringing to the program/research project. If more space if needed, please use the Comments field.</a:t>
            </a:r>
          </a:p>
          <a:p>
            <a:pPr marL="342900" indent="-342900">
              <a:buAutoNum type="arabicPeriod"/>
            </a:pPr>
            <a:r>
              <a:rPr lang="en-US" dirty="0"/>
              <a:t>Who will have viewing access to past transactions? A delegate for the </a:t>
            </a:r>
            <a:r>
              <a:rPr lang="en-US" dirty="0" err="1"/>
              <a:t>Pcard</a:t>
            </a:r>
            <a:r>
              <a:rPr lang="en-US" dirty="0"/>
              <a:t> holder has access to past transactions and reports. Everyone that has Decision Support access can search unreconciled </a:t>
            </a:r>
            <a:r>
              <a:rPr lang="en-US" dirty="0" err="1"/>
              <a:t>Pcard</a:t>
            </a:r>
            <a:r>
              <a:rPr lang="en-US" dirty="0"/>
              <a:t> transactions for a cardholder using Report FIS 418.</a:t>
            </a:r>
          </a:p>
          <a:p>
            <a:pPr marL="342900" indent="-342900">
              <a:buAutoNum type="arabicPeriod"/>
            </a:pPr>
            <a:r>
              <a:rPr lang="en-US" dirty="0" err="1"/>
              <a:t>Adhoc</a:t>
            </a:r>
            <a:r>
              <a:rPr lang="en-US" dirty="0"/>
              <a:t> Routing Scenarios A, B and C – If these scenarios do not work, please contact your Business Partner and we will meet with the County Director and Office Manager to assist you finding a routing scenario that will work best for you.</a:t>
            </a:r>
          </a:p>
        </p:txBody>
      </p:sp>
    </p:spTree>
    <p:extLst>
      <p:ext uri="{BB962C8B-B14F-4D97-AF65-F5344CB8AC3E}">
        <p14:creationId xmlns:p14="http://schemas.microsoft.com/office/powerpoint/2010/main" val="42166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2963988" cy="905145"/>
          </a:xfrm>
        </p:spPr>
        <p:txBody>
          <a:bodyPr>
            <a:normAutofit/>
          </a:bodyPr>
          <a:lstStyle/>
          <a:p>
            <a:r>
              <a:rPr lang="en-US" b="0" dirty="0">
                <a:latin typeface="+mn-lt"/>
              </a:rPr>
              <a:t>FAQs</a:t>
            </a:r>
          </a:p>
        </p:txBody>
      </p:sp>
      <p:sp>
        <p:nvSpPr>
          <p:cNvPr id="8" name="TextBox 7">
            <a:extLst>
              <a:ext uri="{FF2B5EF4-FFF2-40B4-BE49-F238E27FC236}">
                <a16:creationId xmlns:a16="http://schemas.microsoft.com/office/drawing/2014/main" id="{0CA45FA4-487B-4B5E-A090-F4878DC9EE15}"/>
              </a:ext>
            </a:extLst>
          </p:cNvPr>
          <p:cNvSpPr txBox="1"/>
          <p:nvPr/>
        </p:nvSpPr>
        <p:spPr>
          <a:xfrm>
            <a:off x="622590" y="1502688"/>
            <a:ext cx="9604485" cy="5078313"/>
          </a:xfrm>
          <a:prstGeom prst="rect">
            <a:avLst/>
          </a:prstGeom>
          <a:noFill/>
        </p:spPr>
        <p:txBody>
          <a:bodyPr wrap="square" rtlCol="0">
            <a:spAutoFit/>
          </a:bodyPr>
          <a:lstStyle/>
          <a:p>
            <a:pPr marL="342900" indent="-342900">
              <a:buFont typeface="+mj-lt"/>
              <a:buAutoNum type="arabicPeriod" startAt="6"/>
            </a:pPr>
            <a:r>
              <a:rPr lang="en-US" dirty="0"/>
              <a:t>Do we still need to </a:t>
            </a:r>
            <a:r>
              <a:rPr lang="en-US" dirty="0" err="1"/>
              <a:t>adhoc</a:t>
            </a:r>
            <a:r>
              <a:rPr lang="en-US" dirty="0"/>
              <a:t> to both the Supervisor and the PI? It depends on the account used. If there are 10 expenses and only one of them is being charged to an award account, yes you need to </a:t>
            </a:r>
            <a:r>
              <a:rPr lang="en-US" dirty="0" err="1"/>
              <a:t>adhoc</a:t>
            </a:r>
            <a:r>
              <a:rPr lang="en-US" dirty="0"/>
              <a:t> that PI. The routing should resemble the same approvals the </a:t>
            </a:r>
            <a:r>
              <a:rPr lang="en-US" dirty="0" err="1"/>
              <a:t>Pcard</a:t>
            </a:r>
            <a:r>
              <a:rPr lang="en-US" dirty="0"/>
              <a:t> holder previously had on the </a:t>
            </a:r>
            <a:r>
              <a:rPr lang="en-US" dirty="0" err="1"/>
              <a:t>Pcard</a:t>
            </a:r>
            <a:r>
              <a:rPr lang="en-US" dirty="0"/>
              <a:t> Detail Form. Since we are eliminating this form, we </a:t>
            </a:r>
            <a:r>
              <a:rPr lang="en-US" dirty="0" err="1"/>
              <a:t>adhoc</a:t>
            </a:r>
            <a:r>
              <a:rPr lang="en-US" dirty="0"/>
              <a:t> the report to get the online approval.</a:t>
            </a:r>
          </a:p>
          <a:p>
            <a:pPr marL="342900" indent="-342900">
              <a:buFont typeface="+mj-lt"/>
              <a:buAutoNum type="arabicPeriod" startAt="6"/>
            </a:pPr>
            <a:r>
              <a:rPr lang="en-US" dirty="0"/>
              <a:t>Do </a:t>
            </a:r>
            <a:r>
              <a:rPr lang="en-US" dirty="0" err="1"/>
              <a:t>Pcards</a:t>
            </a:r>
            <a:r>
              <a:rPr lang="en-US" dirty="0"/>
              <a:t> reports route the same as travel reports? No. Aggie Travel reports for travel or entertainment route: Traveler/Submitted – Fiscal Officer – Department Head. Aggie Travel reports for </a:t>
            </a:r>
            <a:r>
              <a:rPr lang="en-US" dirty="0" err="1"/>
              <a:t>Pcards</a:t>
            </a:r>
            <a:r>
              <a:rPr lang="en-US" dirty="0"/>
              <a:t> route: </a:t>
            </a:r>
            <a:r>
              <a:rPr lang="en-US" dirty="0" err="1"/>
              <a:t>Pcard</a:t>
            </a:r>
            <a:r>
              <a:rPr lang="en-US" dirty="0"/>
              <a:t> holder/submitter – </a:t>
            </a:r>
            <a:r>
              <a:rPr lang="en-US" dirty="0" err="1"/>
              <a:t>Adhoc</a:t>
            </a:r>
            <a:r>
              <a:rPr lang="en-US" dirty="0"/>
              <a:t> to local county level approval – fiscal officer.</a:t>
            </a:r>
          </a:p>
          <a:p>
            <a:pPr marL="342900" indent="-342900">
              <a:buFont typeface="+mj-lt"/>
              <a:buAutoNum type="arabicPeriod" startAt="6"/>
            </a:pPr>
            <a:r>
              <a:rPr lang="en-US" dirty="0"/>
              <a:t>If the CD is the PI, the report needs to be </a:t>
            </a:r>
            <a:r>
              <a:rPr lang="en-US" dirty="0" err="1"/>
              <a:t>adhoc</a:t>
            </a:r>
            <a:r>
              <a:rPr lang="en-US" dirty="0"/>
              <a:t> routed to the CD only.</a:t>
            </a:r>
          </a:p>
          <a:p>
            <a:pPr marL="342900" indent="-342900">
              <a:buFont typeface="+mj-lt"/>
              <a:buAutoNum type="arabicPeriod" startAt="6"/>
            </a:pPr>
            <a:r>
              <a:rPr lang="en-US" dirty="0"/>
              <a:t>Membership and subscriptions are not taxable. Mark the radio button “Tax Exempt” and write on the comments section that memberships and subscription are non taxable in California.</a:t>
            </a:r>
          </a:p>
          <a:p>
            <a:pPr marL="342900" indent="-342900">
              <a:buFont typeface="+mj-lt"/>
              <a:buAutoNum type="arabicPeriod" startAt="6"/>
            </a:pPr>
            <a:r>
              <a:rPr lang="en-US" dirty="0"/>
              <a:t>Do we need to calculate tax? No, if the merchant already charged the tax, it will populate the “Merchant Charges tax” field. If the merchant charged tax but it did not upload, please enter the tax amount in the “Tax information” field.</a:t>
            </a:r>
          </a:p>
          <a:p>
            <a:pPr marL="342900" indent="-342900">
              <a:buFont typeface="+mj-lt"/>
              <a:buAutoNum type="arabicPeriod" startAt="6"/>
            </a:pPr>
            <a:r>
              <a:rPr lang="en-US" dirty="0"/>
              <a:t>Expense types will be added such as food.</a:t>
            </a:r>
          </a:p>
          <a:p>
            <a:pPr marL="342900" indent="-342900">
              <a:buFont typeface="+mj-lt"/>
              <a:buAutoNum type="arabicPeriod" startAt="6"/>
            </a:pPr>
            <a:r>
              <a:rPr lang="en-US" dirty="0"/>
              <a:t>If the PI or CD is on vacation, please send an email to the BOC Team email box with the authorization to another person to approve expenses while on vacation.</a:t>
            </a:r>
          </a:p>
          <a:p>
            <a:endParaRPr lang="en-US" dirty="0"/>
          </a:p>
        </p:txBody>
      </p:sp>
    </p:spTree>
    <p:extLst>
      <p:ext uri="{BB962C8B-B14F-4D97-AF65-F5344CB8AC3E}">
        <p14:creationId xmlns:p14="http://schemas.microsoft.com/office/powerpoint/2010/main" val="175053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79508" y="313786"/>
            <a:ext cx="10823064" cy="767528"/>
          </a:xfrm>
        </p:spPr>
        <p:txBody>
          <a:bodyPr>
            <a:noAutofit/>
          </a:bodyPr>
          <a:lstStyle/>
          <a:p>
            <a:r>
              <a:rPr lang="en-US" dirty="0">
                <a:latin typeface="+mn-lt"/>
              </a:rPr>
              <a:t>Benefits</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38200" y="1634836"/>
            <a:ext cx="10515600" cy="4701309"/>
          </a:xfrm>
        </p:spPr>
        <p:txBody>
          <a:bodyPr>
            <a:normAutofit/>
          </a:bodyPr>
          <a:lstStyle/>
          <a:p>
            <a:r>
              <a:rPr lang="en-US" dirty="0">
                <a:latin typeface="+mn-lt"/>
              </a:rPr>
              <a:t>Multiple card transactions can be reconciled at one time on one single report (bi-weekly, weekly)</a:t>
            </a:r>
          </a:p>
          <a:p>
            <a:r>
              <a:rPr lang="en-US" dirty="0">
                <a:latin typeface="+mn-lt"/>
              </a:rPr>
              <a:t>No need to complete </a:t>
            </a:r>
            <a:r>
              <a:rPr lang="en-US" dirty="0" err="1">
                <a:latin typeface="+mn-lt"/>
              </a:rPr>
              <a:t>Pcard</a:t>
            </a:r>
            <a:r>
              <a:rPr lang="en-US" dirty="0">
                <a:latin typeface="+mn-lt"/>
              </a:rPr>
              <a:t> Detail Form – info imports to system</a:t>
            </a:r>
          </a:p>
          <a:p>
            <a:r>
              <a:rPr lang="en-US" dirty="0">
                <a:latin typeface="+mn-lt"/>
              </a:rPr>
              <a:t>Concur App – take photo of receipt (paper or email) – upload to system automatically</a:t>
            </a:r>
          </a:p>
          <a:p>
            <a:r>
              <a:rPr lang="en-US" dirty="0">
                <a:latin typeface="+mn-lt"/>
              </a:rPr>
              <a:t>No lost receipts</a:t>
            </a:r>
          </a:p>
          <a:p>
            <a:r>
              <a:rPr lang="en-US" dirty="0">
                <a:latin typeface="+mn-lt"/>
              </a:rPr>
              <a:t>Saves time and easier to track</a:t>
            </a:r>
          </a:p>
          <a:p>
            <a:r>
              <a:rPr lang="en-US" dirty="0">
                <a:latin typeface="+mn-lt"/>
              </a:rPr>
              <a:t>Expenses can be reflected in ledgers faster</a:t>
            </a:r>
          </a:p>
          <a:p>
            <a:endParaRPr lang="en-US" dirty="0">
              <a:latin typeface="+mn-lt"/>
            </a:endParaRPr>
          </a:p>
          <a:p>
            <a:endParaRPr lang="en-US" dirty="0">
              <a:latin typeface="+mn-lt"/>
            </a:endParaRPr>
          </a:p>
        </p:txBody>
      </p:sp>
    </p:spTree>
    <p:extLst>
      <p:ext uri="{BB962C8B-B14F-4D97-AF65-F5344CB8AC3E}">
        <p14:creationId xmlns:p14="http://schemas.microsoft.com/office/powerpoint/2010/main" val="231461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2963988" cy="905145"/>
          </a:xfrm>
        </p:spPr>
        <p:txBody>
          <a:bodyPr>
            <a:normAutofit/>
          </a:bodyPr>
          <a:lstStyle/>
          <a:p>
            <a:r>
              <a:rPr lang="en-US" b="0" dirty="0">
                <a:latin typeface="+mn-lt"/>
              </a:rPr>
              <a:t>FAQs</a:t>
            </a:r>
          </a:p>
        </p:txBody>
      </p:sp>
      <p:sp>
        <p:nvSpPr>
          <p:cNvPr id="8" name="TextBox 7">
            <a:extLst>
              <a:ext uri="{FF2B5EF4-FFF2-40B4-BE49-F238E27FC236}">
                <a16:creationId xmlns:a16="http://schemas.microsoft.com/office/drawing/2014/main" id="{0CA45FA4-487B-4B5E-A090-F4878DC9EE15}"/>
              </a:ext>
            </a:extLst>
          </p:cNvPr>
          <p:cNvSpPr txBox="1"/>
          <p:nvPr/>
        </p:nvSpPr>
        <p:spPr>
          <a:xfrm>
            <a:off x="622590" y="1502688"/>
            <a:ext cx="9604485" cy="4801314"/>
          </a:xfrm>
          <a:prstGeom prst="rect">
            <a:avLst/>
          </a:prstGeom>
          <a:noFill/>
        </p:spPr>
        <p:txBody>
          <a:bodyPr wrap="square" rtlCol="0">
            <a:spAutoFit/>
          </a:bodyPr>
          <a:lstStyle/>
          <a:p>
            <a:pPr marL="342900" indent="-342900">
              <a:buFont typeface="+mj-lt"/>
              <a:buAutoNum type="arabicPeriod" startAt="13"/>
            </a:pPr>
            <a:r>
              <a:rPr lang="en-US" dirty="0"/>
              <a:t>All expenses charged to PDSL and CEGS accounts need to be </a:t>
            </a:r>
            <a:r>
              <a:rPr lang="en-US" dirty="0" err="1"/>
              <a:t>adhoc</a:t>
            </a:r>
            <a:r>
              <a:rPr lang="en-US" dirty="0"/>
              <a:t> routed to the County Director.</a:t>
            </a:r>
          </a:p>
          <a:p>
            <a:pPr marL="342900" indent="-342900">
              <a:buFont typeface="+mj-lt"/>
              <a:buAutoNum type="arabicPeriod" startAt="13"/>
            </a:pPr>
            <a:r>
              <a:rPr lang="en-US" dirty="0"/>
              <a:t>If the Office Manager tracks PDSL funds, please </a:t>
            </a:r>
            <a:r>
              <a:rPr lang="en-US" dirty="0" err="1"/>
              <a:t>adhoc</a:t>
            </a:r>
            <a:r>
              <a:rPr lang="en-US" dirty="0"/>
              <a:t> the report to the Office Manager as well.</a:t>
            </a:r>
          </a:p>
          <a:p>
            <a:pPr marL="342900" indent="-342900">
              <a:buFont typeface="+mj-lt"/>
              <a:buAutoNum type="arabicPeriod" startAt="13"/>
            </a:pPr>
            <a:r>
              <a:rPr lang="en-US" dirty="0"/>
              <a:t>Do we need to </a:t>
            </a:r>
            <a:r>
              <a:rPr lang="en-US" dirty="0" err="1"/>
              <a:t>adhoc</a:t>
            </a:r>
            <a:r>
              <a:rPr lang="en-US" dirty="0"/>
              <a:t> to the fiscal officer? No, the report will route to the fiscal officer automatically.</a:t>
            </a:r>
          </a:p>
          <a:p>
            <a:pPr marL="342900" indent="-342900">
              <a:buFont typeface="+mj-lt"/>
              <a:buAutoNum type="arabicPeriod" startAt="13"/>
            </a:pPr>
            <a:r>
              <a:rPr lang="en-US" dirty="0"/>
              <a:t>When reports are rejected, is there a place to write what needs to be corrected? Yes, every approver that sends the report back to the user will need to write a comment specifying the changes that need to be done.</a:t>
            </a:r>
          </a:p>
          <a:p>
            <a:pPr marL="342900" indent="-342900">
              <a:buFont typeface="+mj-lt"/>
              <a:buAutoNum type="arabicPeriod" startAt="13"/>
            </a:pPr>
            <a:r>
              <a:rPr lang="en-US" dirty="0"/>
              <a:t>When a report is sent back to the user, the </a:t>
            </a:r>
            <a:r>
              <a:rPr lang="en-US" dirty="0" err="1"/>
              <a:t>adhoc</a:t>
            </a:r>
            <a:r>
              <a:rPr lang="en-US" dirty="0"/>
              <a:t> routing should have been saved from the first time it was submitted and will route to all approvers again.</a:t>
            </a:r>
          </a:p>
          <a:p>
            <a:pPr marL="342900" indent="-342900">
              <a:buFont typeface="+mj-lt"/>
              <a:buAutoNum type="arabicPeriod" startAt="13"/>
            </a:pPr>
            <a:r>
              <a:rPr lang="en-US" dirty="0"/>
              <a:t>Will Aggie Travel notify the </a:t>
            </a:r>
            <a:r>
              <a:rPr lang="en-US" dirty="0" err="1"/>
              <a:t>pcardholder</a:t>
            </a:r>
            <a:r>
              <a:rPr lang="en-US" dirty="0"/>
              <a:t> or delegates when an expense is in Aggie Travel? Yes the Concur system will send automatic emails and reminder emails to the </a:t>
            </a:r>
            <a:r>
              <a:rPr lang="en-US" dirty="0" err="1"/>
              <a:t>Pcard</a:t>
            </a:r>
            <a:r>
              <a:rPr lang="en-US" dirty="0"/>
              <a:t> holder every time a new expense has uploaded to the system, the same way it currently does for Travel corporate card expenses.</a:t>
            </a:r>
          </a:p>
          <a:p>
            <a:pPr marL="342900" indent="-342900">
              <a:buFont typeface="+mj-lt"/>
              <a:buAutoNum type="arabicPeriod" startAt="13"/>
            </a:pPr>
            <a:r>
              <a:rPr lang="en-US" dirty="0"/>
              <a:t>What if the CD is the purchaser? The same way approvals go in the </a:t>
            </a:r>
            <a:r>
              <a:rPr lang="en-US" dirty="0" err="1"/>
              <a:t>Pcard</a:t>
            </a:r>
            <a:r>
              <a:rPr lang="en-US" dirty="0"/>
              <a:t> detail form, the same routing should be </a:t>
            </a:r>
            <a:r>
              <a:rPr lang="en-US" dirty="0" err="1"/>
              <a:t>adhoc’ed</a:t>
            </a:r>
            <a:r>
              <a:rPr lang="en-US" dirty="0"/>
              <a:t> in the system. For CDs that have a </a:t>
            </a:r>
            <a:r>
              <a:rPr lang="en-US" dirty="0" err="1"/>
              <a:t>Pcard</a:t>
            </a:r>
            <a:r>
              <a:rPr lang="en-US" dirty="0"/>
              <a:t>, they will need to </a:t>
            </a:r>
            <a:r>
              <a:rPr lang="en-US" dirty="0" err="1"/>
              <a:t>adhoc</a:t>
            </a:r>
            <a:r>
              <a:rPr lang="en-US" dirty="0"/>
              <a:t> the report to their supervisor.</a:t>
            </a:r>
          </a:p>
          <a:p>
            <a:endParaRPr lang="en-US" dirty="0"/>
          </a:p>
        </p:txBody>
      </p:sp>
    </p:spTree>
    <p:extLst>
      <p:ext uri="{BB962C8B-B14F-4D97-AF65-F5344CB8AC3E}">
        <p14:creationId xmlns:p14="http://schemas.microsoft.com/office/powerpoint/2010/main" val="29544928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2963988" cy="905145"/>
          </a:xfrm>
        </p:spPr>
        <p:txBody>
          <a:bodyPr>
            <a:normAutofit/>
          </a:bodyPr>
          <a:lstStyle/>
          <a:p>
            <a:r>
              <a:rPr lang="en-US" b="0" dirty="0">
                <a:latin typeface="+mn-lt"/>
              </a:rPr>
              <a:t>FAQs</a:t>
            </a:r>
          </a:p>
        </p:txBody>
      </p:sp>
      <p:sp>
        <p:nvSpPr>
          <p:cNvPr id="8" name="TextBox 7">
            <a:extLst>
              <a:ext uri="{FF2B5EF4-FFF2-40B4-BE49-F238E27FC236}">
                <a16:creationId xmlns:a16="http://schemas.microsoft.com/office/drawing/2014/main" id="{0CA45FA4-487B-4B5E-A090-F4878DC9EE15}"/>
              </a:ext>
            </a:extLst>
          </p:cNvPr>
          <p:cNvSpPr txBox="1"/>
          <p:nvPr/>
        </p:nvSpPr>
        <p:spPr>
          <a:xfrm>
            <a:off x="622590" y="1502688"/>
            <a:ext cx="9604485" cy="2585323"/>
          </a:xfrm>
          <a:prstGeom prst="rect">
            <a:avLst/>
          </a:prstGeom>
          <a:noFill/>
        </p:spPr>
        <p:txBody>
          <a:bodyPr wrap="square" rtlCol="0">
            <a:spAutoFit/>
          </a:bodyPr>
          <a:lstStyle/>
          <a:p>
            <a:pPr marL="342900" indent="-342900">
              <a:buFont typeface="+mj-lt"/>
              <a:buAutoNum type="arabicPeriod" startAt="20"/>
            </a:pPr>
            <a:r>
              <a:rPr lang="en-US" dirty="0"/>
              <a:t>What happens if the delegate or cardholder fails to </a:t>
            </a:r>
            <a:r>
              <a:rPr lang="en-US" dirty="0" err="1"/>
              <a:t>adhoc</a:t>
            </a:r>
            <a:r>
              <a:rPr lang="en-US" dirty="0"/>
              <a:t> to county approver? BOC will return the report back to the </a:t>
            </a:r>
            <a:r>
              <a:rPr lang="en-US" dirty="0" err="1"/>
              <a:t>Pcard</a:t>
            </a:r>
            <a:r>
              <a:rPr lang="en-US" dirty="0"/>
              <a:t> holder and ask to add the </a:t>
            </a:r>
            <a:r>
              <a:rPr lang="en-US" dirty="0" err="1"/>
              <a:t>adhoc</a:t>
            </a:r>
            <a:r>
              <a:rPr lang="en-US" dirty="0"/>
              <a:t> routing.</a:t>
            </a:r>
          </a:p>
          <a:p>
            <a:pPr marL="342900" indent="-342900">
              <a:buFont typeface="+mj-lt"/>
              <a:buAutoNum type="arabicPeriod" startAt="20"/>
            </a:pPr>
            <a:r>
              <a:rPr lang="en-US" dirty="0"/>
              <a:t>How long does it take for a </a:t>
            </a:r>
            <a:r>
              <a:rPr lang="en-US" dirty="0" err="1"/>
              <a:t>Pcard</a:t>
            </a:r>
            <a:r>
              <a:rPr lang="en-US" dirty="0"/>
              <a:t> expense to show up in the Aggie Travel system? It depends on the merchant and the bank that processes their credit card purchases. It usually takes at least 1 day but it may take up to a week.</a:t>
            </a:r>
          </a:p>
          <a:p>
            <a:pPr marL="342900" indent="-342900">
              <a:buFont typeface="+mj-lt"/>
              <a:buAutoNum type="arabicPeriod" startAt="20"/>
            </a:pPr>
            <a:r>
              <a:rPr lang="en-US" dirty="0"/>
              <a:t>What information does the Concur Mobile App require? It will ask for your email address, a username and a unique PIN number. </a:t>
            </a:r>
          </a:p>
          <a:p>
            <a:endParaRPr lang="en-US" dirty="0"/>
          </a:p>
          <a:p>
            <a:endParaRPr lang="en-US" dirty="0"/>
          </a:p>
        </p:txBody>
      </p:sp>
    </p:spTree>
    <p:extLst>
      <p:ext uri="{BB962C8B-B14F-4D97-AF65-F5344CB8AC3E}">
        <p14:creationId xmlns:p14="http://schemas.microsoft.com/office/powerpoint/2010/main" val="302293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title"/>
          </p:nvPr>
        </p:nvSpPr>
        <p:spPr>
          <a:xfrm>
            <a:off x="527050" y="665480"/>
            <a:ext cx="10515600" cy="5527040"/>
          </a:xfrm>
        </p:spPr>
        <p:txBody>
          <a:bodyPr>
            <a:normAutofit/>
          </a:bodyPr>
          <a:lstStyle/>
          <a:p>
            <a:r>
              <a:rPr lang="en-US" sz="3500" dirty="0">
                <a:latin typeface="+mn-lt"/>
              </a:rPr>
              <a:t>Questions? Contact your BPT Team:</a:t>
            </a:r>
            <a:br>
              <a:rPr lang="en-US" sz="3500" dirty="0">
                <a:latin typeface="+mn-lt"/>
              </a:rPr>
            </a:br>
            <a:r>
              <a:rPr lang="en-US" sz="3500" dirty="0">
                <a:latin typeface="+mn-lt"/>
              </a:rPr>
              <a:t/>
            </a:r>
            <a:br>
              <a:rPr lang="en-US" sz="3500" dirty="0">
                <a:latin typeface="+mn-lt"/>
              </a:rPr>
            </a:br>
            <a:r>
              <a:rPr lang="en-US" sz="3500" dirty="0">
                <a:latin typeface="+mn-lt"/>
              </a:rPr>
              <a:t>Team 1: </a:t>
            </a:r>
            <a:r>
              <a:rPr lang="en-US" sz="3500" dirty="0">
                <a:latin typeface="+mn-lt"/>
                <a:hlinkClick r:id="rId2"/>
              </a:rPr>
              <a:t>boc-uccepartner1@ucanr.edu</a:t>
            </a:r>
            <a:r>
              <a:rPr lang="en-US" sz="3500" dirty="0">
                <a:latin typeface="+mn-lt"/>
              </a:rPr>
              <a:t/>
            </a:r>
            <a:br>
              <a:rPr lang="en-US" sz="3500" dirty="0">
                <a:latin typeface="+mn-lt"/>
              </a:rPr>
            </a:br>
            <a:r>
              <a:rPr lang="en-US" sz="3500" dirty="0">
                <a:latin typeface="+mn-lt"/>
              </a:rPr>
              <a:t>Team 2: </a:t>
            </a:r>
            <a:r>
              <a:rPr lang="en-US" sz="3500" dirty="0">
                <a:latin typeface="+mn-lt"/>
                <a:hlinkClick r:id="rId3"/>
              </a:rPr>
              <a:t>boc-uccepartner2@ucanr.edu</a:t>
            </a:r>
            <a:r>
              <a:rPr lang="en-US" sz="3500" dirty="0">
                <a:latin typeface="+mn-lt"/>
              </a:rPr>
              <a:t/>
            </a:r>
            <a:br>
              <a:rPr lang="en-US" sz="3500" dirty="0">
                <a:latin typeface="+mn-lt"/>
              </a:rPr>
            </a:br>
            <a:r>
              <a:rPr lang="en-US" sz="3500" dirty="0">
                <a:latin typeface="+mn-lt"/>
              </a:rPr>
              <a:t>Team 3: </a:t>
            </a:r>
            <a:r>
              <a:rPr lang="en-US" sz="3500" dirty="0">
                <a:latin typeface="+mn-lt"/>
                <a:hlinkClick r:id="rId4"/>
              </a:rPr>
              <a:t>boc-uccepartner3@ucanr.edu</a:t>
            </a:r>
            <a:r>
              <a:rPr lang="en-US" sz="3500" dirty="0">
                <a:latin typeface="+mn-lt"/>
              </a:rPr>
              <a:t/>
            </a:r>
            <a:br>
              <a:rPr lang="en-US" sz="3500" dirty="0">
                <a:latin typeface="+mn-lt"/>
              </a:rPr>
            </a:br>
            <a:r>
              <a:rPr lang="en-US" sz="3500" dirty="0">
                <a:latin typeface="+mn-lt"/>
              </a:rPr>
              <a:t>Team 4</a:t>
            </a:r>
            <a:r>
              <a:rPr lang="en-US" sz="3500">
                <a:latin typeface="+mn-lt"/>
              </a:rPr>
              <a:t>: </a:t>
            </a:r>
            <a:r>
              <a:rPr lang="en-US" sz="3500">
                <a:latin typeface="+mn-lt"/>
                <a:hlinkClick r:id="rId5"/>
              </a:rPr>
              <a:t>boc-uccepartner4</a:t>
            </a:r>
            <a:r>
              <a:rPr lang="en-US" sz="3500" dirty="0">
                <a:latin typeface="+mn-lt"/>
                <a:hlinkClick r:id="rId5"/>
              </a:rPr>
              <a:t>@ucanr.edu</a:t>
            </a:r>
            <a:r>
              <a:rPr lang="en-US" sz="3500" dirty="0">
                <a:latin typeface="+mn-lt"/>
              </a:rPr>
              <a:t/>
            </a:r>
            <a:br>
              <a:rPr lang="en-US" sz="3500" dirty="0">
                <a:latin typeface="+mn-lt"/>
              </a:rPr>
            </a:br>
            <a:r>
              <a:rPr lang="en-US" sz="3500" dirty="0">
                <a:latin typeface="+mn-lt"/>
              </a:rPr>
              <a:t>Team 5: </a:t>
            </a:r>
            <a:r>
              <a:rPr lang="en-US" sz="3500" dirty="0">
                <a:latin typeface="+mn-lt"/>
                <a:hlinkClick r:id="rId6"/>
              </a:rPr>
              <a:t>boc-partner5@ucanr.edu</a:t>
            </a:r>
            <a:r>
              <a:rPr lang="en-US" sz="3500" dirty="0">
                <a:latin typeface="+mn-lt"/>
              </a:rPr>
              <a:t/>
            </a:r>
            <a:br>
              <a:rPr lang="en-US" sz="3500" dirty="0">
                <a:latin typeface="+mn-lt"/>
              </a:rPr>
            </a:br>
            <a:r>
              <a:rPr lang="en-US" sz="3500" dirty="0">
                <a:latin typeface="+mn-lt"/>
              </a:rPr>
              <a:t/>
            </a:r>
            <a:br>
              <a:rPr lang="en-US" sz="3500" dirty="0">
                <a:latin typeface="+mn-lt"/>
              </a:rPr>
            </a:br>
            <a:r>
              <a:rPr lang="en-US" sz="3500" dirty="0">
                <a:latin typeface="+mn-lt"/>
              </a:rPr>
              <a:t/>
            </a:r>
            <a:br>
              <a:rPr lang="en-US" sz="3500" dirty="0">
                <a:latin typeface="+mn-lt"/>
              </a:rPr>
            </a:br>
            <a:r>
              <a:rPr lang="en-US" sz="3500" dirty="0">
                <a:latin typeface="+mn-lt"/>
              </a:rPr>
              <a:t>THANK YOU!</a:t>
            </a:r>
          </a:p>
        </p:txBody>
      </p:sp>
    </p:spTree>
    <p:extLst>
      <p:ext uri="{BB962C8B-B14F-4D97-AF65-F5344CB8AC3E}">
        <p14:creationId xmlns:p14="http://schemas.microsoft.com/office/powerpoint/2010/main" val="290700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204F0-50CF-D242-A8CF-43EC16C0A6F9}"/>
              </a:ext>
            </a:extLst>
          </p:cNvPr>
          <p:cNvSpPr>
            <a:spLocks noGrp="1"/>
          </p:cNvSpPr>
          <p:nvPr>
            <p:ph type="title"/>
          </p:nvPr>
        </p:nvSpPr>
        <p:spPr>
          <a:xfrm>
            <a:off x="838200" y="4226768"/>
            <a:ext cx="10515600" cy="918120"/>
          </a:xfrm>
        </p:spPr>
        <p:txBody>
          <a:bodyPr>
            <a:normAutofit fontScale="90000"/>
          </a:bodyPr>
          <a:lstStyle/>
          <a:p>
            <a:r>
              <a:rPr lang="en-US" sz="3500" dirty="0">
                <a:latin typeface="+mn-lt"/>
              </a:rPr>
              <a:t>How to Process </a:t>
            </a:r>
            <a:r>
              <a:rPr lang="en-US" sz="3500" dirty="0" err="1">
                <a:latin typeface="+mn-lt"/>
              </a:rPr>
              <a:t>Pcard</a:t>
            </a:r>
            <a:r>
              <a:rPr lang="en-US" sz="3500" dirty="0">
                <a:latin typeface="+mn-lt"/>
              </a:rPr>
              <a:t> Expenses in Aggie Travel-DEMO</a:t>
            </a:r>
            <a:br>
              <a:rPr lang="en-US" sz="3500" dirty="0">
                <a:latin typeface="+mn-lt"/>
              </a:rPr>
            </a:br>
            <a:endParaRPr lang="en-US" sz="3500" dirty="0">
              <a:latin typeface="+mn-lt"/>
            </a:endParaRPr>
          </a:p>
        </p:txBody>
      </p:sp>
    </p:spTree>
    <p:extLst>
      <p:ext uri="{BB962C8B-B14F-4D97-AF65-F5344CB8AC3E}">
        <p14:creationId xmlns:p14="http://schemas.microsoft.com/office/powerpoint/2010/main" val="97926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7081" y="348667"/>
            <a:ext cx="10817838" cy="905145"/>
          </a:xfrm>
        </p:spPr>
        <p:txBody>
          <a:bodyPr>
            <a:normAutofit fontScale="90000"/>
          </a:bodyPr>
          <a:lstStyle/>
          <a:p>
            <a:r>
              <a:rPr lang="en-US" sz="3900" dirty="0">
                <a:latin typeface="+mn-lt"/>
              </a:rPr>
              <a:t>How to process </a:t>
            </a:r>
            <a:r>
              <a:rPr lang="en-US" sz="3900" dirty="0" err="1">
                <a:latin typeface="+mn-lt"/>
              </a:rPr>
              <a:t>Pcard</a:t>
            </a:r>
            <a:r>
              <a:rPr lang="en-US" sz="3900" dirty="0">
                <a:latin typeface="+mn-lt"/>
              </a:rPr>
              <a:t> expenses in AT</a:t>
            </a:r>
            <a:r>
              <a:rPr lang="en-US" sz="4400" dirty="0"/>
              <a:t/>
            </a:r>
            <a:br>
              <a:rPr lang="en-US" sz="4400" dirty="0"/>
            </a:br>
            <a:endParaRPr lang="en-US" b="0" dirty="0">
              <a:latin typeface="+mn-lt"/>
            </a:endParaRP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858417" y="1725691"/>
            <a:ext cx="9918440" cy="623226"/>
          </a:xfrm>
        </p:spPr>
        <p:txBody>
          <a:bodyPr>
            <a:noAutofit/>
          </a:bodyPr>
          <a:lstStyle/>
          <a:p>
            <a:pPr marL="0" indent="0">
              <a:buNone/>
            </a:pPr>
            <a:r>
              <a:rPr lang="en-US" dirty="0" err="1">
                <a:latin typeface="+mn-lt"/>
              </a:rPr>
              <a:t>Pcard</a:t>
            </a:r>
            <a:r>
              <a:rPr lang="en-US" dirty="0">
                <a:latin typeface="+mn-lt"/>
              </a:rPr>
              <a:t> expenses will upload directly into AT </a:t>
            </a:r>
            <a:endParaRPr lang="en-US" sz="2800" dirty="0">
              <a:latin typeface="+mn-lt"/>
            </a:endParaRPr>
          </a:p>
        </p:txBody>
      </p:sp>
      <p:pic>
        <p:nvPicPr>
          <p:cNvPr id="7" name="Picture 6">
            <a:extLst>
              <a:ext uri="{FF2B5EF4-FFF2-40B4-BE49-F238E27FC236}">
                <a16:creationId xmlns:a16="http://schemas.microsoft.com/office/drawing/2014/main" id="{8C6686EE-7ED3-42F1-8363-B3B16693A661}"/>
              </a:ext>
            </a:extLst>
          </p:cNvPr>
          <p:cNvPicPr>
            <a:picLocks noChangeAspect="1"/>
          </p:cNvPicPr>
          <p:nvPr/>
        </p:nvPicPr>
        <p:blipFill>
          <a:blip r:embed="rId2"/>
          <a:stretch>
            <a:fillRect/>
          </a:stretch>
        </p:blipFill>
        <p:spPr>
          <a:xfrm>
            <a:off x="965652" y="2197916"/>
            <a:ext cx="6161351" cy="4311417"/>
          </a:xfrm>
          <a:prstGeom prst="rect">
            <a:avLst/>
          </a:prstGeom>
        </p:spPr>
      </p:pic>
    </p:spTree>
    <p:extLst>
      <p:ext uri="{BB962C8B-B14F-4D97-AF65-F5344CB8AC3E}">
        <p14:creationId xmlns:p14="http://schemas.microsoft.com/office/powerpoint/2010/main" val="1196316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How to process </a:t>
            </a:r>
            <a:r>
              <a:rPr lang="en-US" dirty="0" err="1">
                <a:latin typeface="+mn-lt"/>
              </a:rPr>
              <a:t>Pcard</a:t>
            </a:r>
            <a:r>
              <a:rPr lang="en-US" dirty="0">
                <a:latin typeface="+mn-lt"/>
              </a:rPr>
              <a:t> expenses in AT - continued</a:t>
            </a:r>
            <a:endParaRPr lang="en-US" b="0" dirty="0">
              <a:latin typeface="+mn-lt"/>
            </a:endParaRP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499268"/>
            <a:ext cx="9918440" cy="488923"/>
          </a:xfrm>
        </p:spPr>
        <p:txBody>
          <a:bodyPr>
            <a:noAutofit/>
          </a:bodyPr>
          <a:lstStyle/>
          <a:p>
            <a:pPr marL="0" indent="0">
              <a:buNone/>
            </a:pPr>
            <a:r>
              <a:rPr lang="en-US" dirty="0">
                <a:latin typeface="+mn-lt"/>
              </a:rPr>
              <a:t>Select Card on the scroll down under Available expenses</a:t>
            </a:r>
          </a:p>
          <a:p>
            <a:pPr marL="914400" lvl="2" indent="0">
              <a:buNone/>
            </a:pPr>
            <a:endParaRPr lang="en-US" sz="2400" dirty="0">
              <a:latin typeface="+mn-lt"/>
            </a:endParaRPr>
          </a:p>
        </p:txBody>
      </p:sp>
      <p:pic>
        <p:nvPicPr>
          <p:cNvPr id="3" name="Picture 2">
            <a:extLst>
              <a:ext uri="{FF2B5EF4-FFF2-40B4-BE49-F238E27FC236}">
                <a16:creationId xmlns:a16="http://schemas.microsoft.com/office/drawing/2014/main" id="{75FD4A29-FF36-479A-8F27-9C2DB097B346}"/>
              </a:ext>
            </a:extLst>
          </p:cNvPr>
          <p:cNvPicPr>
            <a:picLocks noChangeAspect="1"/>
          </p:cNvPicPr>
          <p:nvPr/>
        </p:nvPicPr>
        <p:blipFill>
          <a:blip r:embed="rId2"/>
          <a:stretch>
            <a:fillRect/>
          </a:stretch>
        </p:blipFill>
        <p:spPr>
          <a:xfrm>
            <a:off x="684734" y="1988191"/>
            <a:ext cx="5892435" cy="4340246"/>
          </a:xfrm>
          <a:prstGeom prst="rect">
            <a:avLst/>
          </a:prstGeom>
        </p:spPr>
      </p:pic>
      <p:cxnSp>
        <p:nvCxnSpPr>
          <p:cNvPr id="5" name="Straight Arrow Connector 4">
            <a:extLst>
              <a:ext uri="{FF2B5EF4-FFF2-40B4-BE49-F238E27FC236}">
                <a16:creationId xmlns:a16="http://schemas.microsoft.com/office/drawing/2014/main" id="{DF6341FE-4781-4699-87DB-CE94C2590917}"/>
              </a:ext>
            </a:extLst>
          </p:cNvPr>
          <p:cNvCxnSpPr/>
          <p:nvPr/>
        </p:nvCxnSpPr>
        <p:spPr>
          <a:xfrm>
            <a:off x="318782" y="1853967"/>
            <a:ext cx="1040235" cy="1325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1683C05D-ECED-4DBC-9657-3BB486294B06}"/>
              </a:ext>
            </a:extLst>
          </p:cNvPr>
          <p:cNvSpPr/>
          <p:nvPr/>
        </p:nvSpPr>
        <p:spPr>
          <a:xfrm>
            <a:off x="7457812" y="2646726"/>
            <a:ext cx="3229761" cy="10654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289AFA8-5945-4D35-B96F-33FB504BC30E}"/>
              </a:ext>
            </a:extLst>
          </p:cNvPr>
          <p:cNvCxnSpPr/>
          <p:nvPr/>
        </p:nvCxnSpPr>
        <p:spPr>
          <a:xfrm flipH="1">
            <a:off x="3867325" y="2684477"/>
            <a:ext cx="3590488" cy="813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9A2F596-A5D5-40A8-9FC9-81DACD044A48}"/>
              </a:ext>
            </a:extLst>
          </p:cNvPr>
          <p:cNvSpPr txBox="1"/>
          <p:nvPr/>
        </p:nvSpPr>
        <p:spPr>
          <a:xfrm>
            <a:off x="7457813" y="2684477"/>
            <a:ext cx="3229761" cy="923330"/>
          </a:xfrm>
          <a:prstGeom prst="rect">
            <a:avLst/>
          </a:prstGeom>
          <a:noFill/>
        </p:spPr>
        <p:txBody>
          <a:bodyPr wrap="square" rtlCol="0">
            <a:spAutoFit/>
          </a:bodyPr>
          <a:lstStyle/>
          <a:p>
            <a:r>
              <a:rPr lang="en-US" dirty="0">
                <a:solidFill>
                  <a:schemeClr val="accent2">
                    <a:lumMod val="75000"/>
                  </a:schemeClr>
                </a:solidFill>
              </a:rPr>
              <a:t>Orange</a:t>
            </a:r>
            <a:r>
              <a:rPr lang="en-US" dirty="0"/>
              <a:t> – </a:t>
            </a:r>
            <a:r>
              <a:rPr lang="en-US" dirty="0" err="1"/>
              <a:t>Pcard</a:t>
            </a:r>
            <a:r>
              <a:rPr lang="en-US" dirty="0"/>
              <a:t> expense</a:t>
            </a:r>
          </a:p>
          <a:p>
            <a:r>
              <a:rPr lang="en-US" dirty="0">
                <a:solidFill>
                  <a:schemeClr val="accent6">
                    <a:lumMod val="75000"/>
                  </a:schemeClr>
                </a:solidFill>
              </a:rPr>
              <a:t>Green</a:t>
            </a:r>
            <a:r>
              <a:rPr lang="en-US" dirty="0"/>
              <a:t> – Travel Corporate card   	expense</a:t>
            </a:r>
          </a:p>
        </p:txBody>
      </p:sp>
      <p:pic>
        <p:nvPicPr>
          <p:cNvPr id="12" name="Picture 11">
            <a:extLst>
              <a:ext uri="{FF2B5EF4-FFF2-40B4-BE49-F238E27FC236}">
                <a16:creationId xmlns:a16="http://schemas.microsoft.com/office/drawing/2014/main" id="{C2A4BBC3-93BD-4D7E-ACC6-2C074BBA44C0}"/>
              </a:ext>
            </a:extLst>
          </p:cNvPr>
          <p:cNvPicPr>
            <a:picLocks noChangeAspect="1"/>
          </p:cNvPicPr>
          <p:nvPr/>
        </p:nvPicPr>
        <p:blipFill>
          <a:blip r:embed="rId3"/>
          <a:stretch>
            <a:fillRect/>
          </a:stretch>
        </p:blipFill>
        <p:spPr>
          <a:xfrm>
            <a:off x="7457812" y="4194495"/>
            <a:ext cx="1133475" cy="1514475"/>
          </a:xfrm>
          <a:prstGeom prst="rect">
            <a:avLst/>
          </a:prstGeom>
        </p:spPr>
      </p:pic>
    </p:spTree>
    <p:extLst>
      <p:ext uri="{BB962C8B-B14F-4D97-AF65-F5344CB8AC3E}">
        <p14:creationId xmlns:p14="http://schemas.microsoft.com/office/powerpoint/2010/main" val="273963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How to process </a:t>
            </a:r>
            <a:r>
              <a:rPr lang="en-US" dirty="0" err="1">
                <a:latin typeface="+mn-lt"/>
              </a:rPr>
              <a:t>Pcard</a:t>
            </a:r>
            <a:r>
              <a:rPr lang="en-US" dirty="0">
                <a:latin typeface="+mn-lt"/>
              </a:rPr>
              <a:t> expenses in AT - continued</a:t>
            </a: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499268"/>
            <a:ext cx="9918440" cy="488923"/>
          </a:xfrm>
        </p:spPr>
        <p:txBody>
          <a:bodyPr>
            <a:noAutofit/>
          </a:bodyPr>
          <a:lstStyle/>
          <a:p>
            <a:pPr marL="0" indent="0">
              <a:buNone/>
            </a:pPr>
            <a:r>
              <a:rPr lang="en-US" dirty="0"/>
              <a:t>Create Report</a:t>
            </a:r>
          </a:p>
          <a:p>
            <a:pPr marL="914400" lvl="2" indent="0">
              <a:buNone/>
            </a:pPr>
            <a:endParaRPr lang="en-US" sz="2400" dirty="0">
              <a:latin typeface="+mn-lt"/>
            </a:endParaRPr>
          </a:p>
        </p:txBody>
      </p:sp>
      <p:pic>
        <p:nvPicPr>
          <p:cNvPr id="4" name="Picture 3">
            <a:extLst>
              <a:ext uri="{FF2B5EF4-FFF2-40B4-BE49-F238E27FC236}">
                <a16:creationId xmlns:a16="http://schemas.microsoft.com/office/drawing/2014/main" id="{CCBCC8A0-FC8C-4567-AD6B-5A6735BA4E12}"/>
              </a:ext>
            </a:extLst>
          </p:cNvPr>
          <p:cNvPicPr>
            <a:picLocks noChangeAspect="1"/>
          </p:cNvPicPr>
          <p:nvPr/>
        </p:nvPicPr>
        <p:blipFill>
          <a:blip r:embed="rId2"/>
          <a:stretch>
            <a:fillRect/>
          </a:stretch>
        </p:blipFill>
        <p:spPr>
          <a:xfrm>
            <a:off x="3347207" y="1523625"/>
            <a:ext cx="6582605" cy="4562849"/>
          </a:xfrm>
          <a:prstGeom prst="rect">
            <a:avLst/>
          </a:prstGeom>
        </p:spPr>
      </p:pic>
      <p:cxnSp>
        <p:nvCxnSpPr>
          <p:cNvPr id="8" name="Straight Arrow Connector 7">
            <a:extLst>
              <a:ext uri="{FF2B5EF4-FFF2-40B4-BE49-F238E27FC236}">
                <a16:creationId xmlns:a16="http://schemas.microsoft.com/office/drawing/2014/main" id="{A495E288-6206-4242-9968-DE1B5001B9A2}"/>
              </a:ext>
            </a:extLst>
          </p:cNvPr>
          <p:cNvCxnSpPr/>
          <p:nvPr/>
        </p:nvCxnSpPr>
        <p:spPr>
          <a:xfrm flipH="1">
            <a:off x="7239699" y="1686187"/>
            <a:ext cx="3707934" cy="326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80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46037-74BA-F248-BCD7-B9C281874C5B}"/>
              </a:ext>
            </a:extLst>
          </p:cNvPr>
          <p:cNvSpPr>
            <a:spLocks noGrp="1"/>
          </p:cNvSpPr>
          <p:nvPr>
            <p:ph type="title"/>
          </p:nvPr>
        </p:nvSpPr>
        <p:spPr>
          <a:xfrm>
            <a:off x="684734" y="176169"/>
            <a:ext cx="10817838" cy="905145"/>
          </a:xfrm>
        </p:spPr>
        <p:txBody>
          <a:bodyPr>
            <a:normAutofit/>
          </a:bodyPr>
          <a:lstStyle/>
          <a:p>
            <a:r>
              <a:rPr lang="en-US" dirty="0">
                <a:latin typeface="+mn-lt"/>
              </a:rPr>
              <a:t>How to process </a:t>
            </a:r>
            <a:r>
              <a:rPr lang="en-US" dirty="0" err="1">
                <a:latin typeface="+mn-lt"/>
              </a:rPr>
              <a:t>Pcard</a:t>
            </a:r>
            <a:r>
              <a:rPr lang="en-US" dirty="0">
                <a:latin typeface="+mn-lt"/>
              </a:rPr>
              <a:t> expenses in AT - continued</a:t>
            </a:r>
            <a:endParaRPr lang="en-US" b="0" dirty="0">
              <a:latin typeface="+mn-lt"/>
            </a:endParaRPr>
          </a:p>
        </p:txBody>
      </p:sp>
      <p:sp>
        <p:nvSpPr>
          <p:cNvPr id="9" name="Content Placeholder 8">
            <a:extLst>
              <a:ext uri="{FF2B5EF4-FFF2-40B4-BE49-F238E27FC236}">
                <a16:creationId xmlns:a16="http://schemas.microsoft.com/office/drawing/2014/main" id="{3DDDB7C6-EF55-AD49-8D09-81584B9D6F7C}"/>
              </a:ext>
            </a:extLst>
          </p:cNvPr>
          <p:cNvSpPr>
            <a:spLocks noGrp="1"/>
          </p:cNvSpPr>
          <p:nvPr>
            <p:ph idx="1"/>
          </p:nvPr>
        </p:nvSpPr>
        <p:spPr>
          <a:xfrm>
            <a:off x="684734" y="1499268"/>
            <a:ext cx="9918440" cy="488923"/>
          </a:xfrm>
        </p:spPr>
        <p:txBody>
          <a:bodyPr>
            <a:noAutofit/>
          </a:bodyPr>
          <a:lstStyle/>
          <a:p>
            <a:pPr marL="0" indent="0">
              <a:buNone/>
            </a:pPr>
            <a:r>
              <a:rPr lang="en-US" dirty="0"/>
              <a:t>Create Report</a:t>
            </a:r>
          </a:p>
          <a:p>
            <a:pPr marL="914400" lvl="2" indent="0">
              <a:buNone/>
            </a:pPr>
            <a:endParaRPr lang="en-US" sz="2400" dirty="0">
              <a:latin typeface="+mn-lt"/>
            </a:endParaRPr>
          </a:p>
        </p:txBody>
      </p:sp>
      <p:pic>
        <p:nvPicPr>
          <p:cNvPr id="3" name="Picture 2">
            <a:extLst>
              <a:ext uri="{FF2B5EF4-FFF2-40B4-BE49-F238E27FC236}">
                <a16:creationId xmlns:a16="http://schemas.microsoft.com/office/drawing/2014/main" id="{310FD726-2F75-46AF-A290-D42F0EE66C0E}"/>
              </a:ext>
            </a:extLst>
          </p:cNvPr>
          <p:cNvPicPr>
            <a:picLocks noChangeAspect="1"/>
          </p:cNvPicPr>
          <p:nvPr/>
        </p:nvPicPr>
        <p:blipFill>
          <a:blip r:embed="rId2"/>
          <a:stretch>
            <a:fillRect/>
          </a:stretch>
        </p:blipFill>
        <p:spPr>
          <a:xfrm>
            <a:off x="1057275" y="2028825"/>
            <a:ext cx="10077450" cy="2800350"/>
          </a:xfrm>
          <a:prstGeom prst="rect">
            <a:avLst/>
          </a:prstGeom>
        </p:spPr>
      </p:pic>
      <p:cxnSp>
        <p:nvCxnSpPr>
          <p:cNvPr id="10" name="Straight Arrow Connector 9">
            <a:extLst>
              <a:ext uri="{FF2B5EF4-FFF2-40B4-BE49-F238E27FC236}">
                <a16:creationId xmlns:a16="http://schemas.microsoft.com/office/drawing/2014/main" id="{AF145527-4155-4AE4-B5DB-7A192457C097}"/>
              </a:ext>
            </a:extLst>
          </p:cNvPr>
          <p:cNvCxnSpPr>
            <a:cxnSpLocks/>
          </p:cNvCxnSpPr>
          <p:nvPr/>
        </p:nvCxnSpPr>
        <p:spPr>
          <a:xfrm flipH="1" flipV="1">
            <a:off x="2290195" y="3429000"/>
            <a:ext cx="318781" cy="16798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E5B139F-4AF5-4D14-97A1-951B3FB355C4}"/>
              </a:ext>
            </a:extLst>
          </p:cNvPr>
          <p:cNvSpPr txBox="1"/>
          <p:nvPr/>
        </p:nvSpPr>
        <p:spPr>
          <a:xfrm>
            <a:off x="2499919" y="5033286"/>
            <a:ext cx="1551964" cy="1200329"/>
          </a:xfrm>
          <a:prstGeom prst="rect">
            <a:avLst/>
          </a:prstGeom>
          <a:noFill/>
        </p:spPr>
        <p:txBody>
          <a:bodyPr wrap="square" rtlCol="0">
            <a:spAutoFit/>
          </a:bodyPr>
          <a:lstStyle/>
          <a:p>
            <a:r>
              <a:rPr lang="en-US" dirty="0"/>
              <a:t>Select </a:t>
            </a:r>
            <a:r>
              <a:rPr lang="en-US" dirty="0" err="1"/>
              <a:t>Pcard</a:t>
            </a:r>
            <a:r>
              <a:rPr lang="en-US" dirty="0"/>
              <a:t> (Policy drop down defaults to Travel Card)</a:t>
            </a:r>
          </a:p>
        </p:txBody>
      </p:sp>
      <p:sp>
        <p:nvSpPr>
          <p:cNvPr id="12" name="TextBox 11">
            <a:extLst>
              <a:ext uri="{FF2B5EF4-FFF2-40B4-BE49-F238E27FC236}">
                <a16:creationId xmlns:a16="http://schemas.microsoft.com/office/drawing/2014/main" id="{0DDAFAF3-4F75-4748-B096-F3C0F385331B}"/>
              </a:ext>
            </a:extLst>
          </p:cNvPr>
          <p:cNvSpPr txBox="1"/>
          <p:nvPr/>
        </p:nvSpPr>
        <p:spPr>
          <a:xfrm>
            <a:off x="5643954" y="4878198"/>
            <a:ext cx="4733228" cy="1477328"/>
          </a:xfrm>
          <a:prstGeom prst="rect">
            <a:avLst/>
          </a:prstGeom>
          <a:noFill/>
        </p:spPr>
        <p:txBody>
          <a:bodyPr wrap="square" rtlCol="0">
            <a:spAutoFit/>
          </a:bodyPr>
          <a:lstStyle/>
          <a:p>
            <a:r>
              <a:rPr lang="en-US" dirty="0"/>
              <a:t>Use Naming Standard: PCARD - First 4 letters of last name – Month – 1 or 2 (depending on the # of reports that need to be submitted)</a:t>
            </a:r>
          </a:p>
          <a:p>
            <a:r>
              <a:rPr lang="en-US" dirty="0"/>
              <a:t>Example: </a:t>
            </a:r>
            <a:r>
              <a:rPr lang="en-US" dirty="0">
                <a:solidFill>
                  <a:srgbClr val="FF0000"/>
                </a:solidFill>
              </a:rPr>
              <a:t>PCARD FERN JULY 1</a:t>
            </a:r>
          </a:p>
          <a:p>
            <a:r>
              <a:rPr lang="en-US" dirty="0">
                <a:solidFill>
                  <a:srgbClr val="FF0000"/>
                </a:solidFill>
              </a:rPr>
              <a:t>For UCCE </a:t>
            </a:r>
            <a:r>
              <a:rPr lang="en-US" dirty="0" err="1">
                <a:solidFill>
                  <a:srgbClr val="FF0000"/>
                </a:solidFill>
              </a:rPr>
              <a:t>Pcard</a:t>
            </a:r>
            <a:r>
              <a:rPr lang="en-US" dirty="0">
                <a:solidFill>
                  <a:srgbClr val="FF0000"/>
                </a:solidFill>
              </a:rPr>
              <a:t> Holders</a:t>
            </a:r>
          </a:p>
        </p:txBody>
      </p:sp>
      <p:cxnSp>
        <p:nvCxnSpPr>
          <p:cNvPr id="14" name="Straight Arrow Connector 13">
            <a:extLst>
              <a:ext uri="{FF2B5EF4-FFF2-40B4-BE49-F238E27FC236}">
                <a16:creationId xmlns:a16="http://schemas.microsoft.com/office/drawing/2014/main" id="{FA105485-73AE-4E10-8E1A-009E8A7248C0}"/>
              </a:ext>
            </a:extLst>
          </p:cNvPr>
          <p:cNvCxnSpPr/>
          <p:nvPr/>
        </p:nvCxnSpPr>
        <p:spPr>
          <a:xfrm flipH="1" flipV="1">
            <a:off x="3489820" y="3429000"/>
            <a:ext cx="2097248" cy="1604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380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 ANR PowerPoint template" id="{E3ABC6F1-FE44-E24C-9BA6-BC71FB632616}" vid="{E1EBF3C3-83B3-6446-BF48-EE02E5781D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15223</TotalTime>
  <Words>2488</Words>
  <Application>Microsoft Office PowerPoint</Application>
  <PresentationFormat>Widescreen</PresentationFormat>
  <Paragraphs>236</Paragraphs>
  <Slides>42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New Pcard Reconciliation Process Training</vt:lpstr>
      <vt:lpstr>Today’s Agenda</vt:lpstr>
      <vt:lpstr>Why the process is changing</vt:lpstr>
      <vt:lpstr>Benefits</vt:lpstr>
      <vt:lpstr>How to Process Pcard Expenses in Aggie Travel-DEMO </vt:lpstr>
      <vt:lpstr>How to process Pcard expenses in AT </vt:lpstr>
      <vt:lpstr>How to process Pcard expenses in AT - continued</vt:lpstr>
      <vt:lpstr>How to process Pcard expenses in AT - continued</vt:lpstr>
      <vt:lpstr>How to process Pcard expenses in AT - continued</vt:lpstr>
      <vt:lpstr>How to process Pcard expenses in AT - continued</vt:lpstr>
      <vt:lpstr>Completing expense details </vt:lpstr>
      <vt:lpstr>Completing expense details </vt:lpstr>
      <vt:lpstr>Completing expense details </vt:lpstr>
      <vt:lpstr>Completing expense details - itemize</vt:lpstr>
      <vt:lpstr>Completing expense details - itemize</vt:lpstr>
      <vt:lpstr>Completing expense details - itemize</vt:lpstr>
      <vt:lpstr>Completing expense details - itemize</vt:lpstr>
      <vt:lpstr>Completing expense details - itemize</vt:lpstr>
      <vt:lpstr>Adhoc to approver</vt:lpstr>
      <vt:lpstr>Submit Pcard expense report</vt:lpstr>
      <vt:lpstr>Appendix</vt:lpstr>
      <vt:lpstr>How to set up Expense Delegates</vt:lpstr>
      <vt:lpstr>How to set up Expense Delegates continued</vt:lpstr>
      <vt:lpstr>How to set up Expense Delegates continued</vt:lpstr>
      <vt:lpstr>Adhoc Routing Required</vt:lpstr>
      <vt:lpstr>Workflow Options</vt:lpstr>
      <vt:lpstr>Adhoc Routing Scenarios</vt:lpstr>
      <vt:lpstr>Best Practices</vt:lpstr>
      <vt:lpstr>Pcard requirements that have not changed </vt:lpstr>
      <vt:lpstr>Remember…</vt:lpstr>
      <vt:lpstr>Tips for Approvers</vt:lpstr>
      <vt:lpstr>Concur App </vt:lpstr>
      <vt:lpstr>Concur App</vt:lpstr>
      <vt:lpstr>Concur App</vt:lpstr>
      <vt:lpstr>RESOURCES  </vt:lpstr>
      <vt:lpstr>Links to websites:</vt:lpstr>
      <vt:lpstr>Aggie Travel Icons</vt:lpstr>
      <vt:lpstr>FAQs</vt:lpstr>
      <vt:lpstr>FAQs</vt:lpstr>
      <vt:lpstr>FAQs</vt:lpstr>
      <vt:lpstr>FAQs</vt:lpstr>
      <vt:lpstr>Questions? Contact your BPT Team:  Team 1: boc-uccepartner1@ucanr.edu Team 2: boc-uccepartner2@ucanr.edu Team 3: boc-uccepartner3@ucanr.edu Team 4: boc-uccepartner4@ucanr.edu Team 5: boc-partner5@ucanr.edu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title slide. This slide works well for long titles</dc:title>
  <dc:creator>Sandra J Osterman</dc:creator>
  <cp:lastModifiedBy>Janene M Iorga</cp:lastModifiedBy>
  <cp:revision>524</cp:revision>
  <cp:lastPrinted>2020-11-09T05:25:04Z</cp:lastPrinted>
  <dcterms:created xsi:type="dcterms:W3CDTF">2019-09-30T22:39:57Z</dcterms:created>
  <dcterms:modified xsi:type="dcterms:W3CDTF">2021-08-17T15:59:56Z</dcterms:modified>
</cp:coreProperties>
</file>