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  <a:srgbClr val="FBB131"/>
    <a:srgbClr val="91C2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8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5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E98AD-7B51-4DC6-82E1-521A52F6A235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40387-D8E8-4747-B676-98ED036C8F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57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0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79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54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5" y="-119258"/>
            <a:ext cx="5420921" cy="7102988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589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30715" y="-119258"/>
            <a:ext cx="5420921" cy="7102988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E688AFC-0F3C-934F-ACB2-4EF128FCF6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94EB706-0D78-4B4D-9752-B222D4B4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93944E4-DF33-4C41-8E07-6F86F4A7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B7F958F-69A1-D94A-976F-4605308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47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5" y="-119258"/>
            <a:ext cx="5420921" cy="3528390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4" y="3429000"/>
            <a:ext cx="5420922" cy="3528390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4971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07855" y="-119258"/>
            <a:ext cx="5420921" cy="3528390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-107856" y="3429000"/>
            <a:ext cx="5420922" cy="3528390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0B5C06A-4695-D04A-B4EC-9611DA53EE0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7C7B9C6-41DC-8E4C-AC0C-BF219311D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1982A7A-1223-C34E-B84C-91F80443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B182AA3-5BE9-FB41-8469-AA22466C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3902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253344" y="-125895"/>
            <a:ext cx="3043451" cy="3142830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5" y="-119258"/>
            <a:ext cx="2377469" cy="3136193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4564" y="3023571"/>
            <a:ext cx="5422232" cy="3933819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9607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B344ADF4-4A34-FF4B-B28E-F0DA464C7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87816" y="3814571"/>
            <a:ext cx="3043451" cy="3136193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94C6B3AA-21EE-4D48-B66A-5607DDB3A8F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932578" y="3814572"/>
            <a:ext cx="2377469" cy="3136193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1EBB1F3C-E931-3844-833F-B99E12BCA60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87816" y="-130424"/>
            <a:ext cx="5422232" cy="3933819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2D27C7D-F2B9-8F43-8A9D-7FB590B10F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486FD241-EACA-E94A-BED0-4225E29B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3630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A79FB5E-8D60-F34A-BDAC-7D2C449BB5B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4992B99-9973-4F4A-A703-2D8443A0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AC298B6B-BF39-3843-8902-AF9A00E8C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109332" y="-125895"/>
            <a:ext cx="3043451" cy="3142830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D100450A-C4B4-C445-AD3C-2E402A21C26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0" y="-119258"/>
            <a:ext cx="2377469" cy="3136193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BF57ABBD-43FE-3444-A52E-AEE5B2C4D5BA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-109332" y="3023571"/>
            <a:ext cx="5422232" cy="3933819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765529-376F-D74F-B0E8-FAF8CDCB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9045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FC1475E7-C14F-E446-8414-83DF644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765ABCE9-2F11-F34E-B0DB-AA9F0963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36FE405-E176-BB45-9B4B-1F865C9F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109332" y="3807935"/>
            <a:ext cx="3043451" cy="3142830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6633653-4F6F-5241-9C3E-088CD293248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0" y="3814572"/>
            <a:ext cx="2377469" cy="3136193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07E68BAB-DEDD-C848-9DE4-0062DD19E028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-109332" y="-130424"/>
            <a:ext cx="5422232" cy="3933819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AC95668-9F03-824A-9DD6-E490F6522A8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FD3FA0-56F1-A142-9AD7-B40B89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8504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495"/>
            <a:ext cx="10515600" cy="1090129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 baseline="0"/>
            </a:lvl1pPr>
            <a:lvl2pPr>
              <a:defRPr sz="2200" baseline="0"/>
            </a:lvl2pPr>
            <a:lvl3pPr>
              <a:defRPr sz="18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0949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81103" y="3257106"/>
            <a:ext cx="2830668" cy="3713537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3257106"/>
            <a:ext cx="2592690" cy="3713539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4564" y="-119271"/>
            <a:ext cx="2592690" cy="3376377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3" y="-119270"/>
            <a:ext cx="2830667" cy="3376376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95270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74564" y="4423410"/>
            <a:ext cx="5437207" cy="2547233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2297538"/>
            <a:ext cx="2592690" cy="2125871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4564" y="-119271"/>
            <a:ext cx="2592690" cy="2416808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3" y="-119270"/>
            <a:ext cx="2830667" cy="4542680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0820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5198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35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78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93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4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889855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005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08E0A60-6344-934B-A0AA-D30DE79E2515}"/>
              </a:ext>
            </a:extLst>
          </p:cNvPr>
          <p:cNvSpPr/>
          <p:nvPr userDrawn="1"/>
        </p:nvSpPr>
        <p:spPr>
          <a:xfrm>
            <a:off x="-1" y="-8732"/>
            <a:ext cx="12204099" cy="1601788"/>
          </a:xfrm>
          <a:prstGeom prst="rect">
            <a:avLst/>
          </a:prstGeom>
          <a:solidFill>
            <a:srgbClr val="8EC7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>
            <a:lvl1pPr>
              <a:defRPr sz="4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690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08E0A60-6344-934B-A0AA-D30DE79E2515}"/>
              </a:ext>
            </a:extLst>
          </p:cNvPr>
          <p:cNvSpPr/>
          <p:nvPr userDrawn="1"/>
        </p:nvSpPr>
        <p:spPr>
          <a:xfrm>
            <a:off x="-1" y="-8732"/>
            <a:ext cx="12204099" cy="1601788"/>
          </a:xfrm>
          <a:prstGeom prst="rect">
            <a:avLst/>
          </a:prstGeom>
          <a:solidFill>
            <a:srgbClr val="FBB1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>
            <a:lvl1pPr>
              <a:defRPr sz="4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4739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08E0A60-6344-934B-A0AA-D30DE79E2515}"/>
              </a:ext>
            </a:extLst>
          </p:cNvPr>
          <p:cNvSpPr/>
          <p:nvPr userDrawn="1"/>
        </p:nvSpPr>
        <p:spPr>
          <a:xfrm>
            <a:off x="-1" y="-8732"/>
            <a:ext cx="12204099" cy="1601788"/>
          </a:xfrm>
          <a:prstGeom prst="rect">
            <a:avLst/>
          </a:prstGeom>
          <a:solidFill>
            <a:srgbClr val="005A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>
            <a:lvl1pPr>
              <a:defRPr sz="4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536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F34E-9A6B-4D28-A7B9-972D816465A9}" type="datetimeFigureOut">
              <a:rPr lang="en-US" smtClean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08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62" r:id="rId9"/>
    <p:sldLayoutId id="2147483655" r:id="rId10"/>
    <p:sldLayoutId id="2147483656" r:id="rId11"/>
    <p:sldLayoutId id="2147483669" r:id="rId12"/>
    <p:sldLayoutId id="2147483670" r:id="rId13"/>
    <p:sldLayoutId id="2147483668" r:id="rId14"/>
    <p:sldLayoutId id="2147483671" r:id="rId15"/>
    <p:sldLayoutId id="2147483657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58" r:id="rId22"/>
    <p:sldLayoutId id="2147483659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rgbClr val="005A9E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A5B3952C-867A-EF4B-B51C-D92888F0726B}"/>
              </a:ext>
            </a:extLst>
          </p:cNvPr>
          <p:cNvCxnSpPr>
            <a:cxnSpLocks/>
          </p:cNvCxnSpPr>
          <p:nvPr/>
        </p:nvCxnSpPr>
        <p:spPr>
          <a:xfrm flipV="1">
            <a:off x="5574662" y="3786010"/>
            <a:ext cx="0" cy="1104118"/>
          </a:xfrm>
          <a:prstGeom prst="line">
            <a:avLst/>
          </a:prstGeom>
          <a:ln w="31750" cap="rnd">
            <a:solidFill>
              <a:schemeClr val="accent3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9F7792DF-590A-3743-80BE-80737DCD6410}"/>
              </a:ext>
            </a:extLst>
          </p:cNvPr>
          <p:cNvCxnSpPr>
            <a:cxnSpLocks/>
          </p:cNvCxnSpPr>
          <p:nvPr/>
        </p:nvCxnSpPr>
        <p:spPr>
          <a:xfrm>
            <a:off x="6868710" y="2778743"/>
            <a:ext cx="0" cy="615787"/>
          </a:xfrm>
          <a:prstGeom prst="line">
            <a:avLst/>
          </a:prstGeom>
          <a:ln w="63500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99543D60-53C1-6046-8A58-C85FBFF5015E}"/>
              </a:ext>
            </a:extLst>
          </p:cNvPr>
          <p:cNvCxnSpPr>
            <a:cxnSpLocks/>
            <a:stCxn id="47" idx="0"/>
          </p:cNvCxnSpPr>
          <p:nvPr/>
        </p:nvCxnSpPr>
        <p:spPr>
          <a:xfrm flipH="1" flipV="1">
            <a:off x="1717946" y="2472069"/>
            <a:ext cx="8710" cy="2251841"/>
          </a:xfrm>
          <a:prstGeom prst="line">
            <a:avLst/>
          </a:prstGeom>
          <a:ln w="38100" cap="rnd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BCEC6030-E674-7C48-AA22-836662E80358}"/>
              </a:ext>
            </a:extLst>
          </p:cNvPr>
          <p:cNvCxnSpPr>
            <a:cxnSpLocks/>
          </p:cNvCxnSpPr>
          <p:nvPr/>
        </p:nvCxnSpPr>
        <p:spPr>
          <a:xfrm flipV="1">
            <a:off x="7547039" y="3776618"/>
            <a:ext cx="0" cy="1137377"/>
          </a:xfrm>
          <a:prstGeom prst="line">
            <a:avLst/>
          </a:prstGeom>
          <a:ln w="31750" cap="sq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2C9E672-AE87-664A-AE25-E27032DEB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79" y="198440"/>
            <a:ext cx="11338442" cy="523030"/>
          </a:xfrm>
        </p:spPr>
        <p:txBody>
          <a:bodyPr anchor="t" anchorCtr="0">
            <a:noAutofit/>
          </a:bodyPr>
          <a:lstStyle/>
          <a:p>
            <a:pPr algn="ctr"/>
            <a:r>
              <a:rPr lang="en-US" sz="3800" dirty="0">
                <a:latin typeface="+mn-lt"/>
                <a:cs typeface="Arial" panose="020B0604020202020204" pitchFamily="34" charset="0"/>
              </a:rPr>
              <a:t>Information</a:t>
            </a:r>
            <a:r>
              <a:rPr lang="en-US" sz="42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+mn-lt"/>
                <a:cs typeface="Arial" panose="020B0604020202020204" pitchFamily="34" charset="0"/>
              </a:rPr>
              <a:t>Flows</a:t>
            </a:r>
            <a:r>
              <a:rPr lang="en-US" sz="42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+mn-lt"/>
                <a:cs typeface="Arial" panose="020B0604020202020204" pitchFamily="34" charset="0"/>
              </a:rPr>
              <a:t>Supporting</a:t>
            </a:r>
            <a:r>
              <a:rPr lang="en-US" sz="42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+mn-lt"/>
                <a:cs typeface="Arial" panose="020B0604020202020204" pitchFamily="34" charset="0"/>
              </a:rPr>
              <a:t>UC</a:t>
            </a:r>
            <a:r>
              <a:rPr lang="en-US" sz="40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+mn-lt"/>
                <a:cs typeface="Arial" panose="020B0604020202020204" pitchFamily="34" charset="0"/>
              </a:rPr>
              <a:t>ANR</a:t>
            </a:r>
            <a:r>
              <a:rPr lang="en-US" sz="42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+mn-lt"/>
                <a:cs typeface="Arial" panose="020B0604020202020204" pitchFamily="34" charset="0"/>
              </a:rPr>
              <a:t>Governance</a:t>
            </a:r>
            <a:endParaRPr lang="en-US" sz="3800" dirty="0">
              <a:latin typeface="+mn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41478A0-19D3-754F-A9DF-001F09C05D64}"/>
              </a:ext>
            </a:extLst>
          </p:cNvPr>
          <p:cNvSpPr/>
          <p:nvPr/>
        </p:nvSpPr>
        <p:spPr>
          <a:xfrm>
            <a:off x="8660625" y="3447947"/>
            <a:ext cx="2250000" cy="5486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50" b="1" dirty="0">
                <a:solidFill>
                  <a:schemeClr val="tx1"/>
                </a:solidFill>
              </a:rPr>
              <a:t>Administrative Review Council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3E334A5-AB85-1E46-AE9A-1F1FBDAB7339}"/>
              </a:ext>
            </a:extLst>
          </p:cNvPr>
          <p:cNvSpPr/>
          <p:nvPr/>
        </p:nvSpPr>
        <p:spPr>
          <a:xfrm>
            <a:off x="966471" y="5989403"/>
            <a:ext cx="10318217" cy="5219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</a:rPr>
              <a:t>External guidance from an extensive and diverse array of international and external stakeholders, including county supervisors, state and federal agencies, tribes, cooperators, volunteers, NGOs and </a:t>
            </a:r>
            <a:r>
              <a:rPr lang="en-US" sz="1500" b="1">
                <a:solidFill>
                  <a:schemeClr val="tx1"/>
                </a:solidFill>
              </a:rPr>
              <a:t>private-sector firms 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9B8A44B9-5241-1546-9036-45AC20D11C1C}"/>
              </a:ext>
            </a:extLst>
          </p:cNvPr>
          <p:cNvSpPr/>
          <p:nvPr/>
        </p:nvSpPr>
        <p:spPr>
          <a:xfrm>
            <a:off x="4942237" y="4606609"/>
            <a:ext cx="1280160" cy="4539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Vice Chancellors Research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F608673C-99D9-FA42-998B-9D70A1AFC55E}"/>
              </a:ext>
            </a:extLst>
          </p:cNvPr>
          <p:cNvSpPr/>
          <p:nvPr/>
        </p:nvSpPr>
        <p:spPr>
          <a:xfrm>
            <a:off x="6741622" y="4608215"/>
            <a:ext cx="1508477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Vice Chancellors Budget &amp; Planning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43423DB-E306-6D48-B41B-E8E9F368FC67}"/>
              </a:ext>
            </a:extLst>
          </p:cNvPr>
          <p:cNvCxnSpPr>
            <a:cxnSpLocks/>
            <a:stCxn id="5" idx="2"/>
            <a:endCxn id="18" idx="0"/>
          </p:cNvCxnSpPr>
          <p:nvPr/>
        </p:nvCxnSpPr>
        <p:spPr>
          <a:xfrm>
            <a:off x="6351329" y="1751812"/>
            <a:ext cx="4537" cy="301124"/>
          </a:xfrm>
          <a:prstGeom prst="line">
            <a:avLst/>
          </a:prstGeom>
          <a:ln w="63500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C389DD47-2D5D-E04E-B6CA-D6F264D2CB90}"/>
              </a:ext>
            </a:extLst>
          </p:cNvPr>
          <p:cNvCxnSpPr>
            <a:cxnSpLocks/>
            <a:stCxn id="19" idx="1"/>
            <a:endCxn id="41" idx="3"/>
          </p:cNvCxnSpPr>
          <p:nvPr/>
        </p:nvCxnSpPr>
        <p:spPr>
          <a:xfrm flipH="1" flipV="1">
            <a:off x="4392512" y="3668850"/>
            <a:ext cx="522234" cy="3228"/>
          </a:xfrm>
          <a:prstGeom prst="line">
            <a:avLst/>
          </a:prstGeom>
          <a:ln w="44450" cap="rnd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B04A04E2-EE8F-2C47-B86E-B75B6C8BD731}"/>
              </a:ext>
            </a:extLst>
          </p:cNvPr>
          <p:cNvCxnSpPr>
            <a:cxnSpLocks/>
            <a:stCxn id="48" idx="0"/>
            <a:endCxn id="41" idx="2"/>
          </p:cNvCxnSpPr>
          <p:nvPr/>
        </p:nvCxnSpPr>
        <p:spPr>
          <a:xfrm flipV="1">
            <a:off x="3683989" y="3943170"/>
            <a:ext cx="572" cy="312233"/>
          </a:xfrm>
          <a:prstGeom prst="line">
            <a:avLst/>
          </a:prstGeom>
          <a:ln w="44450" cap="rnd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Elbow Connector 287">
            <a:extLst>
              <a:ext uri="{FF2B5EF4-FFF2-40B4-BE49-F238E27FC236}">
                <a16:creationId xmlns:a16="http://schemas.microsoft.com/office/drawing/2014/main" id="{7BBF0870-E266-C647-B21F-B82A38835946}"/>
              </a:ext>
            </a:extLst>
          </p:cNvPr>
          <p:cNvCxnSpPr>
            <a:cxnSpLocks/>
            <a:stCxn id="47" idx="2"/>
            <a:endCxn id="50" idx="1"/>
          </p:cNvCxnSpPr>
          <p:nvPr/>
        </p:nvCxnSpPr>
        <p:spPr>
          <a:xfrm rot="16200000" flipH="1">
            <a:off x="3371305" y="3644152"/>
            <a:ext cx="257977" cy="3547274"/>
          </a:xfrm>
          <a:prstGeom prst="bentConnector2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1" name="Elbow Connector 290">
            <a:extLst>
              <a:ext uri="{FF2B5EF4-FFF2-40B4-BE49-F238E27FC236}">
                <a16:creationId xmlns:a16="http://schemas.microsoft.com/office/drawing/2014/main" id="{5C6472F5-4388-D447-BAED-1BBAA77EDC6F}"/>
              </a:ext>
            </a:extLst>
          </p:cNvPr>
          <p:cNvCxnSpPr>
            <a:cxnSpLocks/>
            <a:endCxn id="75" idx="3"/>
          </p:cNvCxnSpPr>
          <p:nvPr/>
        </p:nvCxnSpPr>
        <p:spPr>
          <a:xfrm flipV="1">
            <a:off x="7064531" y="2968802"/>
            <a:ext cx="3846099" cy="2560026"/>
          </a:xfrm>
          <a:prstGeom prst="bentConnector3">
            <a:avLst>
              <a:gd name="adj1" fmla="val 107971"/>
            </a:avLst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B023811E-F9CE-A444-85F4-478DB7A43470}"/>
              </a:ext>
            </a:extLst>
          </p:cNvPr>
          <p:cNvCxnSpPr>
            <a:cxnSpLocks/>
          </p:cNvCxnSpPr>
          <p:nvPr/>
        </p:nvCxnSpPr>
        <p:spPr>
          <a:xfrm>
            <a:off x="5838177" y="2898664"/>
            <a:ext cx="0" cy="645521"/>
          </a:xfrm>
          <a:prstGeom prst="line">
            <a:avLst/>
          </a:prstGeom>
          <a:ln w="63500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56389B6F-F3CE-114F-960E-544085A29AF7}"/>
              </a:ext>
            </a:extLst>
          </p:cNvPr>
          <p:cNvSpPr/>
          <p:nvPr/>
        </p:nvSpPr>
        <p:spPr>
          <a:xfrm>
            <a:off x="4914746" y="3397758"/>
            <a:ext cx="1280160" cy="548640"/>
          </a:xfrm>
          <a:prstGeom prst="rect">
            <a:avLst/>
          </a:prstGeom>
          <a:solidFill>
            <a:srgbClr val="005A9E"/>
          </a:solidFill>
          <a:ln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+mj-lt"/>
              </a:rPr>
              <a:t>UC ANR AVP Powers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551635D-CBEB-3346-A933-A9C7F82A957B}"/>
              </a:ext>
            </a:extLst>
          </p:cNvPr>
          <p:cNvSpPr/>
          <p:nvPr/>
        </p:nvSpPr>
        <p:spPr>
          <a:xfrm>
            <a:off x="2976610" y="3394530"/>
            <a:ext cx="1415902" cy="5486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Program Council </a:t>
            </a:r>
          </a:p>
        </p:txBody>
      </p:sp>
      <p:cxnSp>
        <p:nvCxnSpPr>
          <p:cNvPr id="61" name="Elbow Connector 82">
            <a:extLst>
              <a:ext uri="{FF2B5EF4-FFF2-40B4-BE49-F238E27FC236}">
                <a16:creationId xmlns:a16="http://schemas.microsoft.com/office/drawing/2014/main" id="{84D4254E-552D-4B98-9D3A-0FDC67E0BFAE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2851655" y="3060111"/>
            <a:ext cx="832906" cy="334419"/>
          </a:xfrm>
          <a:prstGeom prst="bentConnector2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Up Arrow 308">
            <a:extLst>
              <a:ext uri="{FF2B5EF4-FFF2-40B4-BE49-F238E27FC236}">
                <a16:creationId xmlns:a16="http://schemas.microsoft.com/office/drawing/2014/main" id="{68CA3B04-6472-47B1-B0AC-48C26BA221A1}"/>
              </a:ext>
            </a:extLst>
          </p:cNvPr>
          <p:cNvSpPr/>
          <p:nvPr/>
        </p:nvSpPr>
        <p:spPr>
          <a:xfrm>
            <a:off x="8983745" y="5745178"/>
            <a:ext cx="189554" cy="236415"/>
          </a:xfrm>
          <a:prstGeom prst="upArrow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84AA6C35-0079-7D4F-81C3-00B2127B614E}"/>
              </a:ext>
            </a:extLst>
          </p:cNvPr>
          <p:cNvSpPr/>
          <p:nvPr/>
        </p:nvSpPr>
        <p:spPr>
          <a:xfrm>
            <a:off x="5273930" y="5362698"/>
            <a:ext cx="2268859" cy="36815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</a:rPr>
              <a:t>Statewide Programs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469E883-A37B-478F-AEF2-53636525D22F}"/>
              </a:ext>
            </a:extLst>
          </p:cNvPr>
          <p:cNvCxnSpPr>
            <a:cxnSpLocks/>
          </p:cNvCxnSpPr>
          <p:nvPr/>
        </p:nvCxnSpPr>
        <p:spPr>
          <a:xfrm>
            <a:off x="2377161" y="4901516"/>
            <a:ext cx="735139" cy="0"/>
          </a:xfrm>
          <a:prstGeom prst="line">
            <a:avLst/>
          </a:prstGeom>
          <a:ln w="31750" cap="flat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8F9C0E10-CB97-4A52-86FA-E196E49BA790}"/>
              </a:ext>
            </a:extLst>
          </p:cNvPr>
          <p:cNvCxnSpPr>
            <a:cxnSpLocks/>
            <a:endCxn id="40" idx="1"/>
          </p:cNvCxnSpPr>
          <p:nvPr/>
        </p:nvCxnSpPr>
        <p:spPr>
          <a:xfrm flipV="1">
            <a:off x="7773613" y="3722267"/>
            <a:ext cx="887012" cy="5842"/>
          </a:xfrm>
          <a:prstGeom prst="line">
            <a:avLst/>
          </a:prstGeom>
          <a:ln w="44450" cap="flat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Up Arrow 308">
            <a:extLst>
              <a:ext uri="{FF2B5EF4-FFF2-40B4-BE49-F238E27FC236}">
                <a16:creationId xmlns:a16="http://schemas.microsoft.com/office/drawing/2014/main" id="{701CCF1C-7165-7A4E-B6CD-89097D180F4C}"/>
              </a:ext>
            </a:extLst>
          </p:cNvPr>
          <p:cNvSpPr/>
          <p:nvPr/>
        </p:nvSpPr>
        <p:spPr>
          <a:xfrm>
            <a:off x="3250678" y="5745178"/>
            <a:ext cx="189554" cy="236416"/>
          </a:xfrm>
          <a:prstGeom prst="upArrow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C95C22E-E7F1-40D4-8F6B-8268F7C8E6D6}"/>
              </a:ext>
            </a:extLst>
          </p:cNvPr>
          <p:cNvCxnSpPr>
            <a:cxnSpLocks/>
          </p:cNvCxnSpPr>
          <p:nvPr/>
        </p:nvCxnSpPr>
        <p:spPr>
          <a:xfrm>
            <a:off x="2687379" y="1368826"/>
            <a:ext cx="5991555" cy="19104"/>
          </a:xfrm>
          <a:prstGeom prst="line">
            <a:avLst/>
          </a:prstGeom>
          <a:ln w="63500" cap="flat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24537997-B104-6940-BE78-E7025F23BEA1}"/>
              </a:ext>
            </a:extLst>
          </p:cNvPr>
          <p:cNvSpPr/>
          <p:nvPr/>
        </p:nvSpPr>
        <p:spPr>
          <a:xfrm>
            <a:off x="5106729" y="1005031"/>
            <a:ext cx="2489200" cy="746781"/>
          </a:xfrm>
          <a:prstGeom prst="rect">
            <a:avLst/>
          </a:prstGeom>
          <a:solidFill>
            <a:srgbClr val="005A9E"/>
          </a:solidFill>
          <a:ln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+mj-lt"/>
              </a:rPr>
              <a:t>UC President </a:t>
            </a:r>
          </a:p>
          <a:p>
            <a:pPr algn="ctr"/>
            <a:r>
              <a:rPr lang="en-US" b="1">
                <a:latin typeface="+mj-lt"/>
              </a:rPr>
              <a:t>Drake </a:t>
            </a:r>
            <a:endParaRPr lang="en-US" b="1" dirty="0">
              <a:latin typeface="+mj-lt"/>
            </a:endParaRP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B69794B8-27DA-466F-8673-1102ECF9E8B5}"/>
              </a:ext>
            </a:extLst>
          </p:cNvPr>
          <p:cNvCxnSpPr>
            <a:cxnSpLocks/>
          </p:cNvCxnSpPr>
          <p:nvPr/>
        </p:nvCxnSpPr>
        <p:spPr>
          <a:xfrm>
            <a:off x="2854484" y="2196233"/>
            <a:ext cx="5894298" cy="19104"/>
          </a:xfrm>
          <a:prstGeom prst="line">
            <a:avLst/>
          </a:prstGeom>
          <a:ln w="38100" cap="flat">
            <a:solidFill>
              <a:schemeClr val="accent3">
                <a:lumMod val="60000"/>
                <a:lumOff val="40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66D0A84B-413B-4072-A166-FCF6D3A6D93D}"/>
              </a:ext>
            </a:extLst>
          </p:cNvPr>
          <p:cNvSpPr/>
          <p:nvPr/>
        </p:nvSpPr>
        <p:spPr>
          <a:xfrm>
            <a:off x="8678934" y="979088"/>
            <a:ext cx="2601079" cy="14960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900"/>
              </a:lnSpc>
            </a:pPr>
            <a:r>
              <a:rPr lang="en-US" sz="1900" b="1" dirty="0">
                <a:solidFill>
                  <a:schemeClr val="tx1"/>
                </a:solidFill>
              </a:rPr>
              <a:t>UC ANR </a:t>
            </a:r>
          </a:p>
          <a:p>
            <a:pPr algn="ctr">
              <a:lnSpc>
                <a:spcPts val="1900"/>
              </a:lnSpc>
            </a:pPr>
            <a:r>
              <a:rPr lang="en-US" sz="1900" b="1" dirty="0">
                <a:solidFill>
                  <a:schemeClr val="tx1"/>
                </a:solidFill>
              </a:rPr>
              <a:t>Governing Council</a:t>
            </a:r>
          </a:p>
          <a:p>
            <a:pPr marL="515938" indent="-112713">
              <a:lnSpc>
                <a:spcPts val="14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tx1"/>
                </a:solidFill>
              </a:rPr>
              <a:t>UCOP Leadership</a:t>
            </a:r>
          </a:p>
          <a:p>
            <a:pPr marL="515938" indent="-112713">
              <a:lnSpc>
                <a:spcPts val="14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tx1"/>
                </a:solidFill>
              </a:rPr>
              <a:t>Campus Leadership</a:t>
            </a:r>
          </a:p>
          <a:p>
            <a:pPr marL="515938" indent="-112713">
              <a:lnSpc>
                <a:spcPts val="14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tx1"/>
                </a:solidFill>
              </a:rPr>
              <a:t>Academic Senate</a:t>
            </a:r>
          </a:p>
          <a:p>
            <a:pPr marL="515938" indent="-112713">
              <a:lnSpc>
                <a:spcPts val="14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tx1"/>
                </a:solidFill>
              </a:rPr>
              <a:t>ANR Academic Assembly</a:t>
            </a:r>
          </a:p>
          <a:p>
            <a:pPr marL="515938" indent="-112713">
              <a:lnSpc>
                <a:spcPts val="14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tx1"/>
                </a:solidFill>
              </a:rPr>
              <a:t>External Stakeholders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B180498-BFAD-4CB0-A9E6-3F00418EE615}"/>
              </a:ext>
            </a:extLst>
          </p:cNvPr>
          <p:cNvCxnSpPr>
            <a:cxnSpLocks/>
          </p:cNvCxnSpPr>
          <p:nvPr/>
        </p:nvCxnSpPr>
        <p:spPr>
          <a:xfrm flipV="1">
            <a:off x="6762534" y="3937939"/>
            <a:ext cx="0" cy="218833"/>
          </a:xfrm>
          <a:prstGeom prst="line">
            <a:avLst/>
          </a:prstGeom>
          <a:ln w="31750" cap="rnd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F7FBF2D-82E2-9148-B205-603114DB50E7}"/>
              </a:ext>
            </a:extLst>
          </p:cNvPr>
          <p:cNvSpPr/>
          <p:nvPr/>
        </p:nvSpPr>
        <p:spPr>
          <a:xfrm>
            <a:off x="6493453" y="3389299"/>
            <a:ext cx="1280160" cy="548640"/>
          </a:xfrm>
          <a:prstGeom prst="rect">
            <a:avLst/>
          </a:prstGeom>
          <a:solidFill>
            <a:srgbClr val="005A9E"/>
          </a:solidFill>
          <a:ln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+mj-lt"/>
              </a:rPr>
              <a:t>UC ANR AVP Tran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8E6AC1CD-778F-4D6C-BB24-E7DB606FF2C9}"/>
              </a:ext>
            </a:extLst>
          </p:cNvPr>
          <p:cNvCxnSpPr>
            <a:cxnSpLocks/>
          </p:cNvCxnSpPr>
          <p:nvPr/>
        </p:nvCxnSpPr>
        <p:spPr>
          <a:xfrm>
            <a:off x="2752808" y="2837187"/>
            <a:ext cx="6081371" cy="15876"/>
          </a:xfrm>
          <a:prstGeom prst="line">
            <a:avLst/>
          </a:prstGeom>
          <a:ln w="50800" cap="flat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F2AA394F-B3E4-DB44-8781-E193240CE0F9}"/>
              </a:ext>
            </a:extLst>
          </p:cNvPr>
          <p:cNvSpPr/>
          <p:nvPr/>
        </p:nvSpPr>
        <p:spPr>
          <a:xfrm>
            <a:off x="5574662" y="2052936"/>
            <a:ext cx="1562408" cy="1008996"/>
          </a:xfrm>
          <a:prstGeom prst="rect">
            <a:avLst/>
          </a:prstGeom>
          <a:solidFill>
            <a:srgbClr val="005A9E"/>
          </a:solidFill>
          <a:ln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+mj-lt"/>
              </a:rPr>
              <a:t>UC ANR VP Humiston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26B49FE4-968A-40C7-9478-0172973956C3}"/>
              </a:ext>
            </a:extLst>
          </p:cNvPr>
          <p:cNvCxnSpPr>
            <a:cxnSpLocks/>
          </p:cNvCxnSpPr>
          <p:nvPr/>
        </p:nvCxnSpPr>
        <p:spPr>
          <a:xfrm>
            <a:off x="2319809" y="4423384"/>
            <a:ext cx="735139" cy="0"/>
          </a:xfrm>
          <a:prstGeom prst="line">
            <a:avLst/>
          </a:prstGeom>
          <a:ln w="31750" cap="flat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773C2E30-94F7-4DBD-8638-B3887EE56A29}"/>
              </a:ext>
            </a:extLst>
          </p:cNvPr>
          <p:cNvCxnSpPr>
            <a:cxnSpLocks/>
            <a:stCxn id="75" idx="2"/>
            <a:endCxn id="40" idx="0"/>
          </p:cNvCxnSpPr>
          <p:nvPr/>
        </p:nvCxnSpPr>
        <p:spPr>
          <a:xfrm flipH="1">
            <a:off x="9785625" y="3243122"/>
            <a:ext cx="3" cy="204825"/>
          </a:xfrm>
          <a:prstGeom prst="line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B7CE5898-747E-D645-AEA7-04B0AAC2C14E}"/>
              </a:ext>
            </a:extLst>
          </p:cNvPr>
          <p:cNvSpPr/>
          <p:nvPr/>
        </p:nvSpPr>
        <p:spPr>
          <a:xfrm>
            <a:off x="983960" y="2653423"/>
            <a:ext cx="1870524" cy="5486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50" b="1" dirty="0">
                <a:solidFill>
                  <a:schemeClr val="tx1"/>
                </a:solidFill>
              </a:rPr>
              <a:t>UC ANR AES </a:t>
            </a:r>
          </a:p>
          <a:p>
            <a:pPr algn="ctr"/>
            <a:r>
              <a:rPr lang="en-US" sz="1650" b="1" dirty="0">
                <a:solidFill>
                  <a:schemeClr val="tx1"/>
                </a:solidFill>
              </a:rPr>
              <a:t>Deans Council </a:t>
            </a:r>
            <a:endParaRPr lang="en-US" sz="165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ECFFA269-0A72-754A-96A3-95EF01EDBAAD}"/>
              </a:ext>
            </a:extLst>
          </p:cNvPr>
          <p:cNvSpPr/>
          <p:nvPr/>
        </p:nvSpPr>
        <p:spPr>
          <a:xfrm>
            <a:off x="991671" y="3772927"/>
            <a:ext cx="1462705" cy="79174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" dirty="0">
                <a:solidFill>
                  <a:schemeClr val="tx1"/>
                </a:solidFill>
              </a:rPr>
              <a:t>Campus-based </a:t>
            </a:r>
          </a:p>
          <a:p>
            <a:pPr algn="ctr"/>
            <a:r>
              <a:rPr lang="en-US" sz="1150" dirty="0">
                <a:solidFill>
                  <a:schemeClr val="tx1"/>
                </a:solidFill>
              </a:rPr>
              <a:t>UCCE Academics; </a:t>
            </a:r>
          </a:p>
          <a:p>
            <a:pPr algn="ctr"/>
            <a:r>
              <a:rPr lang="en-US" sz="1150" dirty="0">
                <a:solidFill>
                  <a:schemeClr val="tx1"/>
                </a:solidFill>
              </a:rPr>
              <a:t>AES Researchers</a:t>
            </a:r>
          </a:p>
          <a:p>
            <a:pPr algn="ctr"/>
            <a:r>
              <a:rPr lang="en-US" sz="1150" dirty="0">
                <a:solidFill>
                  <a:schemeClr val="tx1"/>
                </a:solidFill>
              </a:rPr>
              <a:t>&amp; Faculty 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0A2B0E79-870D-4E44-BE87-B993F54EE062}"/>
              </a:ext>
            </a:extLst>
          </p:cNvPr>
          <p:cNvSpPr/>
          <p:nvPr/>
        </p:nvSpPr>
        <p:spPr>
          <a:xfrm>
            <a:off x="3023624" y="4255403"/>
            <a:ext cx="1320729" cy="8100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Strategic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</a:rPr>
              <a:t>Initiative 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</a:rPr>
              <a:t>Leaders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2427DAE-233C-3843-9C51-02D2CB318792}"/>
              </a:ext>
            </a:extLst>
          </p:cNvPr>
          <p:cNvSpPr/>
          <p:nvPr/>
        </p:nvSpPr>
        <p:spPr>
          <a:xfrm>
            <a:off x="983960" y="984512"/>
            <a:ext cx="1855979" cy="146836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Presidential Advisory Commission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on UC ANR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33465267-C8D1-6B40-94F1-67EF474F7602}"/>
              </a:ext>
            </a:extLst>
          </p:cNvPr>
          <p:cNvSpPr/>
          <p:nvPr/>
        </p:nvSpPr>
        <p:spPr>
          <a:xfrm>
            <a:off x="998936" y="4723910"/>
            <a:ext cx="1455440" cy="56489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prstClr val="black"/>
                </a:solidFill>
              </a:rPr>
              <a:t>County-based </a:t>
            </a:r>
          </a:p>
          <a:p>
            <a:pPr lvl="0" algn="ctr"/>
            <a:r>
              <a:rPr lang="en-US" sz="1200" dirty="0">
                <a:solidFill>
                  <a:prstClr val="black"/>
                </a:solidFill>
              </a:rPr>
              <a:t>UCCE Academics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314A681-AE9A-4BC3-B174-68BDDDFAD7C3}"/>
              </a:ext>
            </a:extLst>
          </p:cNvPr>
          <p:cNvSpPr/>
          <p:nvPr/>
        </p:nvSpPr>
        <p:spPr>
          <a:xfrm>
            <a:off x="8660626" y="2694482"/>
            <a:ext cx="2250004" cy="5486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UC ANR VP Council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3034C6FA-373A-5642-81D4-BCD2384D9E11}"/>
              </a:ext>
            </a:extLst>
          </p:cNvPr>
          <p:cNvSpPr/>
          <p:nvPr/>
        </p:nvSpPr>
        <p:spPr>
          <a:xfrm>
            <a:off x="6122700" y="4104146"/>
            <a:ext cx="1280160" cy="38694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Vice Chancellors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478416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3449</TotalTime>
  <Words>116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Information Flows Supporting UC ANR Governance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California Division of Agriculture and Natural Resources (UC ANR)</dc:title>
  <dc:creator>Jan Corlett</dc:creator>
  <cp:lastModifiedBy>Glenda Humiston</cp:lastModifiedBy>
  <cp:revision>182</cp:revision>
  <dcterms:created xsi:type="dcterms:W3CDTF">2019-01-23T17:12:50Z</dcterms:created>
  <dcterms:modified xsi:type="dcterms:W3CDTF">2021-08-31T23:59:33Z</dcterms:modified>
</cp:coreProperties>
</file>