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63" r:id="rId3"/>
    <p:sldId id="264" r:id="rId4"/>
    <p:sldId id="260" r:id="rId5"/>
    <p:sldId id="261" r:id="rId6"/>
    <p:sldId id="257" r:id="rId7"/>
    <p:sldId id="265" r:id="rId8"/>
    <p:sldId id="266" r:id="rId9"/>
    <p:sldId id="25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k Mills" initials="NM" lastIdx="5" clrIdx="0">
    <p:extLst>
      <p:ext uri="{19B8F6BF-5375-455C-9EA6-DF929625EA0E}">
        <p15:presenceInfo xmlns:p15="http://schemas.microsoft.com/office/powerpoint/2012/main" userId="ab9f7ca463ddfdc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D0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38" autoAdjust="0"/>
    <p:restoredTop sz="94660"/>
  </p:normalViewPr>
  <p:slideViewPr>
    <p:cSldViewPr snapToGrid="0">
      <p:cViewPr varScale="1">
        <p:scale>
          <a:sx n="77" d="100"/>
          <a:sy n="77" d="100"/>
        </p:scale>
        <p:origin x="2082" y="90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3B9BE8-9BB7-4301-82D5-7F0D52420057}" type="doc">
      <dgm:prSet loTypeId="urn:microsoft.com/office/officeart/2005/8/layout/vList6" loCatId="list" qsTypeId="urn:microsoft.com/office/officeart/2005/8/quickstyle/simple4" qsCatId="simple" csTypeId="urn:microsoft.com/office/officeart/2005/8/colors/accent1_2" csCatId="accent1" phldr="1"/>
      <dgm:spPr/>
      <dgm:t>
        <a:bodyPr/>
        <a:lstStyle/>
        <a:p>
          <a:endParaRPr lang="en-US"/>
        </a:p>
      </dgm:t>
    </dgm:pt>
    <dgm:pt modelId="{BF697AE4-5E33-4610-9986-23B17515462B}">
      <dgm:prSet phldrT="[Text]" custT="1"/>
      <dgm:spPr/>
      <dgm:t>
        <a:bodyPr/>
        <a:lstStyle/>
        <a:p>
          <a:r>
            <a:rPr lang="en-US" sz="1800" b="1" dirty="0"/>
            <a:t>County Directors</a:t>
          </a:r>
        </a:p>
      </dgm:t>
    </dgm:pt>
    <dgm:pt modelId="{C026BDA7-5794-4A9E-846E-25B6B1D21942}" type="parTrans" cxnId="{9430742F-E0F0-42F9-9C3E-2FD1D026E29D}">
      <dgm:prSet/>
      <dgm:spPr/>
      <dgm:t>
        <a:bodyPr/>
        <a:lstStyle/>
        <a:p>
          <a:endParaRPr lang="en-US"/>
        </a:p>
      </dgm:t>
    </dgm:pt>
    <dgm:pt modelId="{A07BADBF-0CF8-44CF-B97D-C989CC05FFA4}" type="sibTrans" cxnId="{9430742F-E0F0-42F9-9C3E-2FD1D026E29D}">
      <dgm:prSet/>
      <dgm:spPr/>
      <dgm:t>
        <a:bodyPr/>
        <a:lstStyle/>
        <a:p>
          <a:endParaRPr lang="en-US"/>
        </a:p>
      </dgm:t>
    </dgm:pt>
    <dgm:pt modelId="{CE87D149-81EA-46B2-A25B-7F1C1BC5D08E}">
      <dgm:prSet phldrT="[Text]" custT="1"/>
      <dgm:spPr/>
      <dgm:t>
        <a:bodyPr anchor="ctr"/>
        <a:lstStyle/>
        <a:p>
          <a:r>
            <a:rPr lang="en-US" sz="1800" dirty="0"/>
            <a:t>1 per county directed</a:t>
          </a:r>
        </a:p>
      </dgm:t>
    </dgm:pt>
    <dgm:pt modelId="{7D85BDE7-B4E5-4314-82CE-503F5B01FFD1}" type="parTrans" cxnId="{767C5DE3-B201-4700-A9FC-E06827F708D8}">
      <dgm:prSet/>
      <dgm:spPr/>
      <dgm:t>
        <a:bodyPr/>
        <a:lstStyle/>
        <a:p>
          <a:endParaRPr lang="en-US"/>
        </a:p>
      </dgm:t>
    </dgm:pt>
    <dgm:pt modelId="{C349B2ED-5153-41EE-BF49-16919B5AA312}" type="sibTrans" cxnId="{767C5DE3-B201-4700-A9FC-E06827F708D8}">
      <dgm:prSet/>
      <dgm:spPr/>
      <dgm:t>
        <a:bodyPr/>
        <a:lstStyle/>
        <a:p>
          <a:endParaRPr lang="en-US"/>
        </a:p>
      </dgm:t>
    </dgm:pt>
    <dgm:pt modelId="{9CEA733B-1792-4857-9D5E-9F8DC8D9906C}">
      <dgm:prSet phldrT="[Text]" custT="1"/>
      <dgm:spPr/>
      <dgm:t>
        <a:bodyPr/>
        <a:lstStyle/>
        <a:p>
          <a:r>
            <a:rPr lang="en-US" sz="1800" b="1" dirty="0"/>
            <a:t>REC Directors</a:t>
          </a:r>
        </a:p>
      </dgm:t>
    </dgm:pt>
    <dgm:pt modelId="{196E55F9-1B6E-42D4-98A0-24BEC10A2268}" type="parTrans" cxnId="{5123EE29-DBFA-4428-9631-3A01A382CD4D}">
      <dgm:prSet/>
      <dgm:spPr/>
      <dgm:t>
        <a:bodyPr/>
        <a:lstStyle/>
        <a:p>
          <a:endParaRPr lang="en-US"/>
        </a:p>
      </dgm:t>
    </dgm:pt>
    <dgm:pt modelId="{59C1890E-467E-4531-801C-6B26F48380AE}" type="sibTrans" cxnId="{5123EE29-DBFA-4428-9631-3A01A382CD4D}">
      <dgm:prSet/>
      <dgm:spPr/>
      <dgm:t>
        <a:bodyPr/>
        <a:lstStyle/>
        <a:p>
          <a:endParaRPr lang="en-US"/>
        </a:p>
      </dgm:t>
    </dgm:pt>
    <dgm:pt modelId="{7140A1C8-C080-4194-9A61-7CE06EAAA187}">
      <dgm:prSet phldrT="[Text]" custT="1"/>
      <dgm:spPr/>
      <dgm:t>
        <a:bodyPr anchor="ctr"/>
        <a:lstStyle/>
        <a:p>
          <a:r>
            <a:rPr lang="en-US" sz="1800" dirty="0"/>
            <a:t>1 per REC directed</a:t>
          </a:r>
        </a:p>
      </dgm:t>
    </dgm:pt>
    <dgm:pt modelId="{018DBA47-E12C-410F-8801-16EFD1CF02C4}" type="parTrans" cxnId="{2EB30CBA-0FF5-4315-8231-0AA9AC55B3F3}">
      <dgm:prSet/>
      <dgm:spPr/>
      <dgm:t>
        <a:bodyPr/>
        <a:lstStyle/>
        <a:p>
          <a:endParaRPr lang="en-US"/>
        </a:p>
      </dgm:t>
    </dgm:pt>
    <dgm:pt modelId="{03161D6B-83E2-4820-BD36-D095AF56C36F}" type="sibTrans" cxnId="{2EB30CBA-0FF5-4315-8231-0AA9AC55B3F3}">
      <dgm:prSet/>
      <dgm:spPr/>
      <dgm:t>
        <a:bodyPr/>
        <a:lstStyle/>
        <a:p>
          <a:endParaRPr lang="en-US"/>
        </a:p>
      </dgm:t>
    </dgm:pt>
    <dgm:pt modelId="{35A218D0-4CE7-4543-8333-AD11DF41D6CC}">
      <dgm:prSet custT="1"/>
      <dgm:spPr/>
      <dgm:t>
        <a:bodyPr/>
        <a:lstStyle/>
        <a:p>
          <a:pPr>
            <a:lnSpc>
              <a:spcPct val="100000"/>
            </a:lnSpc>
            <a:spcAft>
              <a:spcPts val="0"/>
            </a:spcAft>
          </a:pPr>
          <a:r>
            <a:rPr lang="en-US" sz="1800" b="1" dirty="0"/>
            <a:t>Statewide Program/Institute Directors</a:t>
          </a:r>
        </a:p>
      </dgm:t>
    </dgm:pt>
    <dgm:pt modelId="{15B808E8-9374-44D3-B87B-C8B9C47D8518}" type="parTrans" cxnId="{E8FB493B-CB66-4488-9D2B-CFE87C0B9025}">
      <dgm:prSet/>
      <dgm:spPr/>
      <dgm:t>
        <a:bodyPr/>
        <a:lstStyle/>
        <a:p>
          <a:endParaRPr lang="en-US"/>
        </a:p>
      </dgm:t>
    </dgm:pt>
    <dgm:pt modelId="{6FDC2A46-779A-4F8B-A966-0E0068C0EB9F}" type="sibTrans" cxnId="{E8FB493B-CB66-4488-9D2B-CFE87C0B9025}">
      <dgm:prSet/>
      <dgm:spPr/>
      <dgm:t>
        <a:bodyPr/>
        <a:lstStyle/>
        <a:p>
          <a:endParaRPr lang="en-US"/>
        </a:p>
      </dgm:t>
    </dgm:pt>
    <dgm:pt modelId="{8CFEFF45-FD5D-4A2D-9D35-303488265412}">
      <dgm:prSet custT="1"/>
      <dgm:spPr/>
      <dgm:t>
        <a:bodyPr anchor="ctr"/>
        <a:lstStyle/>
        <a:p>
          <a:r>
            <a:rPr lang="en-US" sz="1800" dirty="0"/>
            <a:t>1 per program</a:t>
          </a:r>
        </a:p>
      </dgm:t>
    </dgm:pt>
    <dgm:pt modelId="{F55A15FD-CB99-4F90-B177-3B52EC91575B}" type="parTrans" cxnId="{73A9B2E0-A724-457A-907F-58258EC38BC8}">
      <dgm:prSet/>
      <dgm:spPr/>
      <dgm:t>
        <a:bodyPr/>
        <a:lstStyle/>
        <a:p>
          <a:endParaRPr lang="en-US"/>
        </a:p>
      </dgm:t>
    </dgm:pt>
    <dgm:pt modelId="{0D365F84-1B30-4FD9-8F3E-ADE3303CB684}" type="sibTrans" cxnId="{73A9B2E0-A724-457A-907F-58258EC38BC8}">
      <dgm:prSet/>
      <dgm:spPr/>
      <dgm:t>
        <a:bodyPr/>
        <a:lstStyle/>
        <a:p>
          <a:endParaRPr lang="en-US"/>
        </a:p>
      </dgm:t>
    </dgm:pt>
    <dgm:pt modelId="{91347DA4-299D-4EB9-80CB-609D58B3DF43}">
      <dgm:prSet custT="1"/>
      <dgm:spPr/>
      <dgm:t>
        <a:bodyPr/>
        <a:lstStyle/>
        <a:p>
          <a:r>
            <a:rPr lang="en-US" sz="1800" b="1" dirty="0"/>
            <a:t>Program Teams</a:t>
          </a:r>
        </a:p>
      </dgm:t>
    </dgm:pt>
    <dgm:pt modelId="{7FFA7D87-8714-434E-88CD-1967E39C696C}" type="parTrans" cxnId="{23CDFFFB-4A9A-4300-A5AD-919D94598BC0}">
      <dgm:prSet/>
      <dgm:spPr/>
      <dgm:t>
        <a:bodyPr/>
        <a:lstStyle/>
        <a:p>
          <a:endParaRPr lang="en-US"/>
        </a:p>
      </dgm:t>
    </dgm:pt>
    <dgm:pt modelId="{624FE2DE-C175-4D75-8D3F-B1B9B49DB92D}" type="sibTrans" cxnId="{23CDFFFB-4A9A-4300-A5AD-919D94598BC0}">
      <dgm:prSet/>
      <dgm:spPr/>
      <dgm:t>
        <a:bodyPr/>
        <a:lstStyle/>
        <a:p>
          <a:endParaRPr lang="en-US"/>
        </a:p>
      </dgm:t>
    </dgm:pt>
    <dgm:pt modelId="{E34F943A-563A-4693-AADF-8B0E1FF3E361}">
      <dgm:prSet custT="1"/>
      <dgm:spPr/>
      <dgm:t>
        <a:bodyPr anchor="ctr"/>
        <a:lstStyle/>
        <a:p>
          <a:r>
            <a:rPr lang="en-US" sz="1800" dirty="0"/>
            <a:t>1 per team</a:t>
          </a:r>
        </a:p>
      </dgm:t>
    </dgm:pt>
    <dgm:pt modelId="{57AA2536-C84C-42C6-B336-8DC0C58F444A}" type="parTrans" cxnId="{C9BA6D95-90B8-4094-A518-570973CAB674}">
      <dgm:prSet/>
      <dgm:spPr/>
      <dgm:t>
        <a:bodyPr/>
        <a:lstStyle/>
        <a:p>
          <a:endParaRPr lang="en-US"/>
        </a:p>
      </dgm:t>
    </dgm:pt>
    <dgm:pt modelId="{BAB7DE1B-9A96-4089-8252-4E7D6CE49816}" type="sibTrans" cxnId="{C9BA6D95-90B8-4094-A518-570973CAB674}">
      <dgm:prSet/>
      <dgm:spPr/>
      <dgm:t>
        <a:bodyPr/>
        <a:lstStyle/>
        <a:p>
          <a:endParaRPr lang="en-US"/>
        </a:p>
      </dgm:t>
    </dgm:pt>
    <dgm:pt modelId="{DF57C0F4-BFAF-48A6-89D5-9BD64447739A}">
      <dgm:prSet phldrT="[Text]" custT="1"/>
      <dgm:spPr/>
      <dgm:t>
        <a:bodyPr anchor="ctr"/>
        <a:lstStyle/>
        <a:p>
          <a:r>
            <a:rPr lang="en-US" sz="1400" dirty="0"/>
            <a:t>positions need not be headquartered at the REC </a:t>
          </a:r>
        </a:p>
      </dgm:t>
    </dgm:pt>
    <dgm:pt modelId="{A0D46CDC-A7E4-400A-979E-BDCF7C2D1989}" type="parTrans" cxnId="{A9636812-4019-4514-89F2-AB30827A14CF}">
      <dgm:prSet/>
      <dgm:spPr/>
      <dgm:t>
        <a:bodyPr/>
        <a:lstStyle/>
        <a:p>
          <a:endParaRPr lang="en-US"/>
        </a:p>
      </dgm:t>
    </dgm:pt>
    <dgm:pt modelId="{C1E23F88-533A-4A31-AAF2-A835C5A9736F}" type="sibTrans" cxnId="{A9636812-4019-4514-89F2-AB30827A14CF}">
      <dgm:prSet/>
      <dgm:spPr/>
      <dgm:t>
        <a:bodyPr/>
        <a:lstStyle/>
        <a:p>
          <a:endParaRPr lang="en-US"/>
        </a:p>
      </dgm:t>
    </dgm:pt>
    <dgm:pt modelId="{18A78FC4-171E-4F97-B514-90AB374347D4}">
      <dgm:prSet phldrT="[Text]"/>
      <dgm:spPr/>
      <dgm:t>
        <a:bodyPr anchor="ctr"/>
        <a:lstStyle/>
        <a:p>
          <a:r>
            <a:rPr lang="en-US" sz="1400" dirty="0"/>
            <a:t>positions do not need to be headquartered in the CD’s counties</a:t>
          </a:r>
        </a:p>
      </dgm:t>
    </dgm:pt>
    <dgm:pt modelId="{E003712C-EA39-4B41-87C7-4CA6CD5591BE}" type="parTrans" cxnId="{73AA99AC-9DEB-498F-9F94-0E39F3CA13E9}">
      <dgm:prSet/>
      <dgm:spPr/>
      <dgm:t>
        <a:bodyPr/>
        <a:lstStyle/>
        <a:p>
          <a:endParaRPr lang="en-US"/>
        </a:p>
      </dgm:t>
    </dgm:pt>
    <dgm:pt modelId="{9E530951-17B1-4BC4-9C0C-70D285B1AD55}" type="sibTrans" cxnId="{73AA99AC-9DEB-498F-9F94-0E39F3CA13E9}">
      <dgm:prSet/>
      <dgm:spPr/>
      <dgm:t>
        <a:bodyPr/>
        <a:lstStyle/>
        <a:p>
          <a:endParaRPr lang="en-US"/>
        </a:p>
      </dgm:t>
    </dgm:pt>
    <dgm:pt modelId="{1701BF12-4B21-492F-8C76-125A0D2B5A9D}" type="pres">
      <dgm:prSet presAssocID="{1A3B9BE8-9BB7-4301-82D5-7F0D52420057}" presName="Name0" presStyleCnt="0">
        <dgm:presLayoutVars>
          <dgm:dir/>
          <dgm:animLvl val="lvl"/>
          <dgm:resizeHandles/>
        </dgm:presLayoutVars>
      </dgm:prSet>
      <dgm:spPr/>
    </dgm:pt>
    <dgm:pt modelId="{1845B385-048E-413D-8F11-631A01848AE9}" type="pres">
      <dgm:prSet presAssocID="{BF697AE4-5E33-4610-9986-23B17515462B}" presName="linNode" presStyleCnt="0"/>
      <dgm:spPr/>
    </dgm:pt>
    <dgm:pt modelId="{997C0081-BCED-4992-8506-8350A0015A9C}" type="pres">
      <dgm:prSet presAssocID="{BF697AE4-5E33-4610-9986-23B17515462B}" presName="parentShp" presStyleLbl="node1" presStyleIdx="0" presStyleCnt="4" custScaleX="87080" custLinFactNeighborX="1174" custLinFactNeighborY="12373">
        <dgm:presLayoutVars>
          <dgm:bulletEnabled val="1"/>
        </dgm:presLayoutVars>
      </dgm:prSet>
      <dgm:spPr/>
    </dgm:pt>
    <dgm:pt modelId="{70EC2037-6022-46B7-B22B-1E27030526BD}" type="pres">
      <dgm:prSet presAssocID="{BF697AE4-5E33-4610-9986-23B17515462B}" presName="childShp" presStyleLbl="bgAccFollowNode1" presStyleIdx="0" presStyleCnt="4" custScaleX="96708" custLinFactNeighborX="2703" custLinFactNeighborY="13685">
        <dgm:presLayoutVars>
          <dgm:bulletEnabled val="1"/>
        </dgm:presLayoutVars>
      </dgm:prSet>
      <dgm:spPr/>
    </dgm:pt>
    <dgm:pt modelId="{99567E64-CFD9-42B8-A043-49951D981C70}" type="pres">
      <dgm:prSet presAssocID="{A07BADBF-0CF8-44CF-B97D-C989CC05FFA4}" presName="spacing" presStyleCnt="0"/>
      <dgm:spPr/>
    </dgm:pt>
    <dgm:pt modelId="{77BB15F4-89C4-4A07-891B-1C8CE0BAFE95}" type="pres">
      <dgm:prSet presAssocID="{9CEA733B-1792-4857-9D5E-9F8DC8D9906C}" presName="linNode" presStyleCnt="0"/>
      <dgm:spPr/>
    </dgm:pt>
    <dgm:pt modelId="{836BDC32-089F-44D6-B472-5FED8A6C8C2A}" type="pres">
      <dgm:prSet presAssocID="{9CEA733B-1792-4857-9D5E-9F8DC8D9906C}" presName="parentShp" presStyleLbl="node1" presStyleIdx="1" presStyleCnt="4" custScaleX="87046" custLinFactNeighborX="3616" custLinFactNeighborY="9227">
        <dgm:presLayoutVars>
          <dgm:bulletEnabled val="1"/>
        </dgm:presLayoutVars>
      </dgm:prSet>
      <dgm:spPr/>
    </dgm:pt>
    <dgm:pt modelId="{530174D7-B60F-4279-87B5-A1E77DCF3E5A}" type="pres">
      <dgm:prSet presAssocID="{9CEA733B-1792-4857-9D5E-9F8DC8D9906C}" presName="childShp" presStyleLbl="bgAccFollowNode1" presStyleIdx="1" presStyleCnt="4" custScaleX="101204" custLinFactNeighborX="6120" custLinFactNeighborY="10262">
        <dgm:presLayoutVars>
          <dgm:bulletEnabled val="1"/>
        </dgm:presLayoutVars>
      </dgm:prSet>
      <dgm:spPr/>
    </dgm:pt>
    <dgm:pt modelId="{15ACC780-2B9A-46D0-89EB-67160C4AF0B8}" type="pres">
      <dgm:prSet presAssocID="{59C1890E-467E-4531-801C-6B26F48380AE}" presName="spacing" presStyleCnt="0"/>
      <dgm:spPr/>
    </dgm:pt>
    <dgm:pt modelId="{FD48709E-BEAA-4B5F-AFC6-E7085B25596F}" type="pres">
      <dgm:prSet presAssocID="{35A218D0-4CE7-4543-8333-AD11DF41D6CC}" presName="linNode" presStyleCnt="0"/>
      <dgm:spPr/>
    </dgm:pt>
    <dgm:pt modelId="{FBF8B3D2-551A-4BE7-AB3F-898C362978F4}" type="pres">
      <dgm:prSet presAssocID="{35A218D0-4CE7-4543-8333-AD11DF41D6CC}" presName="parentShp" presStyleLbl="node1" presStyleIdx="2" presStyleCnt="4" custScaleX="89148" custLinFactNeighborX="3530" custLinFactNeighborY="5315">
        <dgm:presLayoutVars>
          <dgm:bulletEnabled val="1"/>
        </dgm:presLayoutVars>
      </dgm:prSet>
      <dgm:spPr/>
    </dgm:pt>
    <dgm:pt modelId="{F092B272-17EB-4367-856A-1C6EC40098B4}" type="pres">
      <dgm:prSet presAssocID="{35A218D0-4CE7-4543-8333-AD11DF41D6CC}" presName="childShp" presStyleLbl="bgAccFollowNode1" presStyleIdx="2" presStyleCnt="4" custScaleX="100675" custScaleY="93142" custLinFactNeighborX="6053" custLinFactNeighborY="7942">
        <dgm:presLayoutVars>
          <dgm:bulletEnabled val="1"/>
        </dgm:presLayoutVars>
      </dgm:prSet>
      <dgm:spPr/>
    </dgm:pt>
    <dgm:pt modelId="{BA746CE0-E635-47B0-BC08-F6C3128DA801}" type="pres">
      <dgm:prSet presAssocID="{6FDC2A46-779A-4F8B-A966-0E0068C0EB9F}" presName="spacing" presStyleCnt="0"/>
      <dgm:spPr/>
    </dgm:pt>
    <dgm:pt modelId="{ADFFFD21-920F-419B-92DD-4B4E933259D6}" type="pres">
      <dgm:prSet presAssocID="{91347DA4-299D-4EB9-80CB-609D58B3DF43}" presName="linNode" presStyleCnt="0"/>
      <dgm:spPr/>
    </dgm:pt>
    <dgm:pt modelId="{412085F4-8B89-4C23-BD59-A5E89F0AD9EE}" type="pres">
      <dgm:prSet presAssocID="{91347DA4-299D-4EB9-80CB-609D58B3DF43}" presName="parentShp" presStyleLbl="node1" presStyleIdx="3" presStyleCnt="4" custScaleX="87698" custLinFactNeighborX="2954" custLinFactNeighborY="126">
        <dgm:presLayoutVars>
          <dgm:bulletEnabled val="1"/>
        </dgm:presLayoutVars>
      </dgm:prSet>
      <dgm:spPr/>
    </dgm:pt>
    <dgm:pt modelId="{8FBBD82D-B36F-40A2-ABB6-34FB2A905149}" type="pres">
      <dgm:prSet presAssocID="{91347DA4-299D-4EB9-80CB-609D58B3DF43}" presName="childShp" presStyleLbl="bgAccFollowNode1" presStyleIdx="3" presStyleCnt="4" custScaleX="99755" custScaleY="87652" custLinFactNeighborX="4845" custLinFactNeighborY="126">
        <dgm:presLayoutVars>
          <dgm:bulletEnabled val="1"/>
        </dgm:presLayoutVars>
      </dgm:prSet>
      <dgm:spPr/>
    </dgm:pt>
  </dgm:ptLst>
  <dgm:cxnLst>
    <dgm:cxn modelId="{A9636812-4019-4514-89F2-AB30827A14CF}" srcId="{9CEA733B-1792-4857-9D5E-9F8DC8D9906C}" destId="{DF57C0F4-BFAF-48A6-89D5-9BD64447739A}" srcOrd="1" destOrd="0" parTransId="{A0D46CDC-A7E4-400A-979E-BDCF7C2D1989}" sibTransId="{C1E23F88-533A-4A31-AAF2-A835C5A9736F}"/>
    <dgm:cxn modelId="{5123EE29-DBFA-4428-9631-3A01A382CD4D}" srcId="{1A3B9BE8-9BB7-4301-82D5-7F0D52420057}" destId="{9CEA733B-1792-4857-9D5E-9F8DC8D9906C}" srcOrd="1" destOrd="0" parTransId="{196E55F9-1B6E-42D4-98A0-24BEC10A2268}" sibTransId="{59C1890E-467E-4531-801C-6B26F48380AE}"/>
    <dgm:cxn modelId="{9430742F-E0F0-42F9-9C3E-2FD1D026E29D}" srcId="{1A3B9BE8-9BB7-4301-82D5-7F0D52420057}" destId="{BF697AE4-5E33-4610-9986-23B17515462B}" srcOrd="0" destOrd="0" parTransId="{C026BDA7-5794-4A9E-846E-25B6B1D21942}" sibTransId="{A07BADBF-0CF8-44CF-B97D-C989CC05FFA4}"/>
    <dgm:cxn modelId="{8E0BAE35-529F-428F-B104-482FBDB39F7B}" type="presOf" srcId="{E34F943A-563A-4693-AADF-8B0E1FF3E361}" destId="{8FBBD82D-B36F-40A2-ABB6-34FB2A905149}" srcOrd="0" destOrd="0" presId="urn:microsoft.com/office/officeart/2005/8/layout/vList6"/>
    <dgm:cxn modelId="{25291739-9995-49E7-BD16-79E960A261F9}" type="presOf" srcId="{1A3B9BE8-9BB7-4301-82D5-7F0D52420057}" destId="{1701BF12-4B21-492F-8C76-125A0D2B5A9D}" srcOrd="0" destOrd="0" presId="urn:microsoft.com/office/officeart/2005/8/layout/vList6"/>
    <dgm:cxn modelId="{E8FB493B-CB66-4488-9D2B-CFE87C0B9025}" srcId="{1A3B9BE8-9BB7-4301-82D5-7F0D52420057}" destId="{35A218D0-4CE7-4543-8333-AD11DF41D6CC}" srcOrd="2" destOrd="0" parTransId="{15B808E8-9374-44D3-B87B-C8B9C47D8518}" sibTransId="{6FDC2A46-779A-4F8B-A966-0E0068C0EB9F}"/>
    <dgm:cxn modelId="{4E123A64-A3C2-4B06-8D99-70A6B513439F}" type="presOf" srcId="{CE87D149-81EA-46B2-A25B-7F1C1BC5D08E}" destId="{70EC2037-6022-46B7-B22B-1E27030526BD}" srcOrd="0" destOrd="0" presId="urn:microsoft.com/office/officeart/2005/8/layout/vList6"/>
    <dgm:cxn modelId="{72806673-F30F-4293-9492-71682A98B290}" type="presOf" srcId="{8CFEFF45-FD5D-4A2D-9D35-303488265412}" destId="{F092B272-17EB-4367-856A-1C6EC40098B4}" srcOrd="0" destOrd="0" presId="urn:microsoft.com/office/officeart/2005/8/layout/vList6"/>
    <dgm:cxn modelId="{2E79CB7E-B40B-4680-8C2B-D0B0A18C6670}" type="presOf" srcId="{7140A1C8-C080-4194-9A61-7CE06EAAA187}" destId="{530174D7-B60F-4279-87B5-A1E77DCF3E5A}" srcOrd="0" destOrd="0" presId="urn:microsoft.com/office/officeart/2005/8/layout/vList6"/>
    <dgm:cxn modelId="{FABAD18F-6FDB-4183-ADB4-FE9B651FC1F8}" type="presOf" srcId="{18A78FC4-171E-4F97-B514-90AB374347D4}" destId="{70EC2037-6022-46B7-B22B-1E27030526BD}" srcOrd="0" destOrd="1" presId="urn:microsoft.com/office/officeart/2005/8/layout/vList6"/>
    <dgm:cxn modelId="{C9BA6D95-90B8-4094-A518-570973CAB674}" srcId="{91347DA4-299D-4EB9-80CB-609D58B3DF43}" destId="{E34F943A-563A-4693-AADF-8B0E1FF3E361}" srcOrd="0" destOrd="0" parTransId="{57AA2536-C84C-42C6-B336-8DC0C58F444A}" sibTransId="{BAB7DE1B-9A96-4089-8252-4E7D6CE49816}"/>
    <dgm:cxn modelId="{9DB9D497-80AB-443E-8632-A23D44CAB4E7}" type="presOf" srcId="{35A218D0-4CE7-4543-8333-AD11DF41D6CC}" destId="{FBF8B3D2-551A-4BE7-AB3F-898C362978F4}" srcOrd="0" destOrd="0" presId="urn:microsoft.com/office/officeart/2005/8/layout/vList6"/>
    <dgm:cxn modelId="{73AA99AC-9DEB-498F-9F94-0E39F3CA13E9}" srcId="{BF697AE4-5E33-4610-9986-23B17515462B}" destId="{18A78FC4-171E-4F97-B514-90AB374347D4}" srcOrd="1" destOrd="0" parTransId="{E003712C-EA39-4B41-87C7-4CA6CD5591BE}" sibTransId="{9E530951-17B1-4BC4-9C0C-70D285B1AD55}"/>
    <dgm:cxn modelId="{A16F68B7-C3AE-4711-854F-96F88C2B528B}" type="presOf" srcId="{91347DA4-299D-4EB9-80CB-609D58B3DF43}" destId="{412085F4-8B89-4C23-BD59-A5E89F0AD9EE}" srcOrd="0" destOrd="0" presId="urn:microsoft.com/office/officeart/2005/8/layout/vList6"/>
    <dgm:cxn modelId="{2EB30CBA-0FF5-4315-8231-0AA9AC55B3F3}" srcId="{9CEA733B-1792-4857-9D5E-9F8DC8D9906C}" destId="{7140A1C8-C080-4194-9A61-7CE06EAAA187}" srcOrd="0" destOrd="0" parTransId="{018DBA47-E12C-410F-8801-16EFD1CF02C4}" sibTransId="{03161D6B-83E2-4820-BD36-D095AF56C36F}"/>
    <dgm:cxn modelId="{B2584EBB-7EF2-4086-8A2D-E7766A3036F8}" type="presOf" srcId="{9CEA733B-1792-4857-9D5E-9F8DC8D9906C}" destId="{836BDC32-089F-44D6-B472-5FED8A6C8C2A}" srcOrd="0" destOrd="0" presId="urn:microsoft.com/office/officeart/2005/8/layout/vList6"/>
    <dgm:cxn modelId="{0D2A8BBD-D42E-4B9E-9741-0909278E68A5}" type="presOf" srcId="{DF57C0F4-BFAF-48A6-89D5-9BD64447739A}" destId="{530174D7-B60F-4279-87B5-A1E77DCF3E5A}" srcOrd="0" destOrd="1" presId="urn:microsoft.com/office/officeart/2005/8/layout/vList6"/>
    <dgm:cxn modelId="{73A9B2E0-A724-457A-907F-58258EC38BC8}" srcId="{35A218D0-4CE7-4543-8333-AD11DF41D6CC}" destId="{8CFEFF45-FD5D-4A2D-9D35-303488265412}" srcOrd="0" destOrd="0" parTransId="{F55A15FD-CB99-4F90-B177-3B52EC91575B}" sibTransId="{0D365F84-1B30-4FD9-8F3E-ADE3303CB684}"/>
    <dgm:cxn modelId="{767C5DE3-B201-4700-A9FC-E06827F708D8}" srcId="{BF697AE4-5E33-4610-9986-23B17515462B}" destId="{CE87D149-81EA-46B2-A25B-7F1C1BC5D08E}" srcOrd="0" destOrd="0" parTransId="{7D85BDE7-B4E5-4314-82CE-503F5B01FFD1}" sibTransId="{C349B2ED-5153-41EE-BF49-16919B5AA312}"/>
    <dgm:cxn modelId="{7A6E30F0-FD8F-4B69-B430-E9774CF67B1E}" type="presOf" srcId="{BF697AE4-5E33-4610-9986-23B17515462B}" destId="{997C0081-BCED-4992-8506-8350A0015A9C}" srcOrd="0" destOrd="0" presId="urn:microsoft.com/office/officeart/2005/8/layout/vList6"/>
    <dgm:cxn modelId="{23CDFFFB-4A9A-4300-A5AD-919D94598BC0}" srcId="{1A3B9BE8-9BB7-4301-82D5-7F0D52420057}" destId="{91347DA4-299D-4EB9-80CB-609D58B3DF43}" srcOrd="3" destOrd="0" parTransId="{7FFA7D87-8714-434E-88CD-1967E39C696C}" sibTransId="{624FE2DE-C175-4D75-8D3F-B1B9B49DB92D}"/>
    <dgm:cxn modelId="{33B8FEFB-F1C4-4E65-91A5-37B059EEB94D}" type="presParOf" srcId="{1701BF12-4B21-492F-8C76-125A0D2B5A9D}" destId="{1845B385-048E-413D-8F11-631A01848AE9}" srcOrd="0" destOrd="0" presId="urn:microsoft.com/office/officeart/2005/8/layout/vList6"/>
    <dgm:cxn modelId="{36BC7928-08B5-4EED-B96E-A44BD1A53240}" type="presParOf" srcId="{1845B385-048E-413D-8F11-631A01848AE9}" destId="{997C0081-BCED-4992-8506-8350A0015A9C}" srcOrd="0" destOrd="0" presId="urn:microsoft.com/office/officeart/2005/8/layout/vList6"/>
    <dgm:cxn modelId="{13C2DCF1-BA28-42FE-95F9-5FAB10CD4335}" type="presParOf" srcId="{1845B385-048E-413D-8F11-631A01848AE9}" destId="{70EC2037-6022-46B7-B22B-1E27030526BD}" srcOrd="1" destOrd="0" presId="urn:microsoft.com/office/officeart/2005/8/layout/vList6"/>
    <dgm:cxn modelId="{690A1335-FEDC-4244-8679-53B15D8D8BEA}" type="presParOf" srcId="{1701BF12-4B21-492F-8C76-125A0D2B5A9D}" destId="{99567E64-CFD9-42B8-A043-49951D981C70}" srcOrd="1" destOrd="0" presId="urn:microsoft.com/office/officeart/2005/8/layout/vList6"/>
    <dgm:cxn modelId="{1E5F84B5-BD9D-470D-ADB8-C9667A210FF5}" type="presParOf" srcId="{1701BF12-4B21-492F-8C76-125A0D2B5A9D}" destId="{77BB15F4-89C4-4A07-891B-1C8CE0BAFE95}" srcOrd="2" destOrd="0" presId="urn:microsoft.com/office/officeart/2005/8/layout/vList6"/>
    <dgm:cxn modelId="{B2979AD0-8A9F-4238-93B4-F5D2CB60C0C8}" type="presParOf" srcId="{77BB15F4-89C4-4A07-891B-1C8CE0BAFE95}" destId="{836BDC32-089F-44D6-B472-5FED8A6C8C2A}" srcOrd="0" destOrd="0" presId="urn:microsoft.com/office/officeart/2005/8/layout/vList6"/>
    <dgm:cxn modelId="{443BAA1C-2171-428B-B05E-D72871FAA4C6}" type="presParOf" srcId="{77BB15F4-89C4-4A07-891B-1C8CE0BAFE95}" destId="{530174D7-B60F-4279-87B5-A1E77DCF3E5A}" srcOrd="1" destOrd="0" presId="urn:microsoft.com/office/officeart/2005/8/layout/vList6"/>
    <dgm:cxn modelId="{03DDD905-859F-4412-9BA9-5087D57AA530}" type="presParOf" srcId="{1701BF12-4B21-492F-8C76-125A0D2B5A9D}" destId="{15ACC780-2B9A-46D0-89EB-67160C4AF0B8}" srcOrd="3" destOrd="0" presId="urn:microsoft.com/office/officeart/2005/8/layout/vList6"/>
    <dgm:cxn modelId="{F63B91AD-C735-4B9B-BA78-88C647D376F9}" type="presParOf" srcId="{1701BF12-4B21-492F-8C76-125A0D2B5A9D}" destId="{FD48709E-BEAA-4B5F-AFC6-E7085B25596F}" srcOrd="4" destOrd="0" presId="urn:microsoft.com/office/officeart/2005/8/layout/vList6"/>
    <dgm:cxn modelId="{8D6E9E1F-456D-4E82-99E4-3EA4EC78305D}" type="presParOf" srcId="{FD48709E-BEAA-4B5F-AFC6-E7085B25596F}" destId="{FBF8B3D2-551A-4BE7-AB3F-898C362978F4}" srcOrd="0" destOrd="0" presId="urn:microsoft.com/office/officeart/2005/8/layout/vList6"/>
    <dgm:cxn modelId="{E143E76D-1BA0-486E-B6FA-1F41C624136A}" type="presParOf" srcId="{FD48709E-BEAA-4B5F-AFC6-E7085B25596F}" destId="{F092B272-17EB-4367-856A-1C6EC40098B4}" srcOrd="1" destOrd="0" presId="urn:microsoft.com/office/officeart/2005/8/layout/vList6"/>
    <dgm:cxn modelId="{118AE11C-D9B7-45B0-84C4-3B2433601E89}" type="presParOf" srcId="{1701BF12-4B21-492F-8C76-125A0D2B5A9D}" destId="{BA746CE0-E635-47B0-BC08-F6C3128DA801}" srcOrd="5" destOrd="0" presId="urn:microsoft.com/office/officeart/2005/8/layout/vList6"/>
    <dgm:cxn modelId="{809B1FB4-893D-48C3-BC4D-0B45F30223E9}" type="presParOf" srcId="{1701BF12-4B21-492F-8C76-125A0D2B5A9D}" destId="{ADFFFD21-920F-419B-92DD-4B4E933259D6}" srcOrd="6" destOrd="0" presId="urn:microsoft.com/office/officeart/2005/8/layout/vList6"/>
    <dgm:cxn modelId="{6F4551C9-8652-4372-9B8A-3C121D17605C}" type="presParOf" srcId="{ADFFFD21-920F-419B-92DD-4B4E933259D6}" destId="{412085F4-8B89-4C23-BD59-A5E89F0AD9EE}" srcOrd="0" destOrd="0" presId="urn:microsoft.com/office/officeart/2005/8/layout/vList6"/>
    <dgm:cxn modelId="{377C120A-9625-43D1-B1CC-5D8B9F0D2E63}" type="presParOf" srcId="{ADFFFD21-920F-419B-92DD-4B4E933259D6}" destId="{8FBBD82D-B36F-40A2-ABB6-34FB2A905149}"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78B81E5-0815-4F08-8EE3-7FAC7694390E}" type="doc">
      <dgm:prSet loTypeId="urn:microsoft.com/office/officeart/2005/8/layout/funnel1" loCatId="process" qsTypeId="urn:microsoft.com/office/officeart/2005/8/quickstyle/simple1" qsCatId="simple" csTypeId="urn:microsoft.com/office/officeart/2005/8/colors/accent1_2" csCatId="accent1" phldr="1"/>
      <dgm:spPr/>
      <dgm:t>
        <a:bodyPr/>
        <a:lstStyle/>
        <a:p>
          <a:endParaRPr lang="en-US"/>
        </a:p>
      </dgm:t>
    </dgm:pt>
    <dgm:pt modelId="{63EAB0B4-97E3-475F-AB1B-F3E9CBD2E9E3}">
      <dgm:prSet phldrT="[Text]" custT="1"/>
      <dgm:spPr/>
      <dgm:t>
        <a:bodyPr/>
        <a:lstStyle/>
        <a:p>
          <a:r>
            <a:rPr lang="en-US" sz="1600" dirty="0"/>
            <a:t>100+ proposals</a:t>
          </a:r>
        </a:p>
      </dgm:t>
    </dgm:pt>
    <dgm:pt modelId="{FEF67C1E-E93C-4B65-B3A6-0EDFC179B64A}" type="parTrans" cxnId="{D6D07498-26E8-47AA-BF8E-21CB0AAAA5B1}">
      <dgm:prSet/>
      <dgm:spPr/>
      <dgm:t>
        <a:bodyPr/>
        <a:lstStyle/>
        <a:p>
          <a:endParaRPr lang="en-US"/>
        </a:p>
      </dgm:t>
    </dgm:pt>
    <dgm:pt modelId="{6B941980-95EF-4484-93F3-587FF8B034EC}" type="sibTrans" cxnId="{D6D07498-26E8-47AA-BF8E-21CB0AAAA5B1}">
      <dgm:prSet/>
      <dgm:spPr/>
      <dgm:t>
        <a:bodyPr/>
        <a:lstStyle/>
        <a:p>
          <a:endParaRPr lang="en-US"/>
        </a:p>
      </dgm:t>
    </dgm:pt>
    <dgm:pt modelId="{A6353EEC-B71E-4674-A2C0-64D4836C9D13}">
      <dgm:prSet phldrT="[Text]" custT="1"/>
      <dgm:spPr>
        <a:solidFill>
          <a:schemeClr val="accent1">
            <a:lumMod val="60000"/>
            <a:lumOff val="40000"/>
          </a:schemeClr>
        </a:solidFill>
        <a:effectLst>
          <a:outerShdw blurRad="50800" dist="38100" dir="2700000" algn="tl" rotWithShape="0">
            <a:prstClr val="black">
              <a:alpha val="40000"/>
            </a:prstClr>
          </a:outerShdw>
        </a:effectLst>
      </dgm:spPr>
      <dgm:t>
        <a:bodyPr/>
        <a:lstStyle/>
        <a:p>
          <a:pPr>
            <a:lnSpc>
              <a:spcPct val="100000"/>
            </a:lnSpc>
            <a:spcAft>
              <a:spcPts val="0"/>
            </a:spcAft>
          </a:pPr>
          <a:r>
            <a:rPr lang="en-US" sz="1800" b="0" dirty="0"/>
            <a:t>Program Council recommends</a:t>
          </a:r>
        </a:p>
        <a:p>
          <a:pPr>
            <a:lnSpc>
              <a:spcPct val="100000"/>
            </a:lnSpc>
            <a:spcAft>
              <a:spcPts val="0"/>
            </a:spcAft>
          </a:pPr>
          <a:r>
            <a:rPr lang="en-US" sz="1800" b="0" dirty="0"/>
            <a:t>highest priority proposals to VP</a:t>
          </a:r>
        </a:p>
      </dgm:t>
    </dgm:pt>
    <dgm:pt modelId="{A9F7F9FD-6A20-4C64-9467-7DB1C8226B83}" type="parTrans" cxnId="{E58BCD24-2E66-4D27-964A-29A354D5426A}">
      <dgm:prSet/>
      <dgm:spPr/>
      <dgm:t>
        <a:bodyPr/>
        <a:lstStyle/>
        <a:p>
          <a:endParaRPr lang="en-US"/>
        </a:p>
      </dgm:t>
    </dgm:pt>
    <dgm:pt modelId="{58032A95-BFE9-4B4C-A16A-F068ABE6BBBF}" type="sibTrans" cxnId="{E58BCD24-2E66-4D27-964A-29A354D5426A}">
      <dgm:prSet/>
      <dgm:spPr/>
      <dgm:t>
        <a:bodyPr/>
        <a:lstStyle/>
        <a:p>
          <a:endParaRPr lang="en-US"/>
        </a:p>
      </dgm:t>
    </dgm:pt>
    <dgm:pt modelId="{45F13FA5-C330-421C-B2E1-FE7E097C8542}" type="pres">
      <dgm:prSet presAssocID="{478B81E5-0815-4F08-8EE3-7FAC7694390E}" presName="Name0" presStyleCnt="0">
        <dgm:presLayoutVars>
          <dgm:chMax val="4"/>
          <dgm:resizeHandles val="exact"/>
        </dgm:presLayoutVars>
      </dgm:prSet>
      <dgm:spPr/>
    </dgm:pt>
    <dgm:pt modelId="{D25BE5B9-31B1-4535-A84C-9D9500DC2078}" type="pres">
      <dgm:prSet presAssocID="{478B81E5-0815-4F08-8EE3-7FAC7694390E}" presName="ellipse" presStyleLbl="trBgShp" presStyleIdx="0" presStyleCnt="1" custLinFactNeighborX="542" custLinFactNeighborY="5272"/>
      <dgm:spPr/>
    </dgm:pt>
    <dgm:pt modelId="{E3952C94-DD66-4674-9AFF-F437EFBDA315}" type="pres">
      <dgm:prSet presAssocID="{478B81E5-0815-4F08-8EE3-7FAC7694390E}" presName="arrow1" presStyleLbl="fgShp" presStyleIdx="0" presStyleCnt="1"/>
      <dgm:spPr/>
    </dgm:pt>
    <dgm:pt modelId="{19E61FCB-A7FD-4CE6-9FCE-3CC32230C690}" type="pres">
      <dgm:prSet presAssocID="{478B81E5-0815-4F08-8EE3-7FAC7694390E}" presName="rectangle" presStyleLbl="revTx" presStyleIdx="0" presStyleCnt="1" custScaleX="104761" custScaleY="315482" custLinFactY="47111" custLinFactNeighborX="721" custLinFactNeighborY="100000">
        <dgm:presLayoutVars>
          <dgm:bulletEnabled val="1"/>
        </dgm:presLayoutVars>
      </dgm:prSet>
      <dgm:spPr/>
    </dgm:pt>
    <dgm:pt modelId="{9340EB8C-2A0A-4DE4-972B-63D9E36040F1}" type="pres">
      <dgm:prSet presAssocID="{A6353EEC-B71E-4674-A2C0-64D4836C9D13}" presName="item1" presStyleLbl="node1" presStyleIdx="0" presStyleCnt="1" custScaleX="118046" custScaleY="100687" custLinFactNeighborX="13169" custLinFactNeighborY="11485">
        <dgm:presLayoutVars>
          <dgm:bulletEnabled val="1"/>
        </dgm:presLayoutVars>
      </dgm:prSet>
      <dgm:spPr/>
    </dgm:pt>
    <dgm:pt modelId="{B6FE72AF-593F-46C0-8F56-32CBC42C17F4}" type="pres">
      <dgm:prSet presAssocID="{478B81E5-0815-4F08-8EE3-7FAC7694390E}" presName="funnel" presStyleLbl="trAlignAcc1" presStyleIdx="0" presStyleCnt="1"/>
      <dgm:spPr/>
    </dgm:pt>
  </dgm:ptLst>
  <dgm:cxnLst>
    <dgm:cxn modelId="{E58BCD24-2E66-4D27-964A-29A354D5426A}" srcId="{478B81E5-0815-4F08-8EE3-7FAC7694390E}" destId="{A6353EEC-B71E-4674-A2C0-64D4836C9D13}" srcOrd="1" destOrd="0" parTransId="{A9F7F9FD-6A20-4C64-9467-7DB1C8226B83}" sibTransId="{58032A95-BFE9-4B4C-A16A-F068ABE6BBBF}"/>
    <dgm:cxn modelId="{3FF37E2C-A7DE-459F-A2DF-78376CE63C7A}" type="presOf" srcId="{63EAB0B4-97E3-475F-AB1B-F3E9CBD2E9E3}" destId="{9340EB8C-2A0A-4DE4-972B-63D9E36040F1}" srcOrd="0" destOrd="0" presId="urn:microsoft.com/office/officeart/2005/8/layout/funnel1"/>
    <dgm:cxn modelId="{1D2F437D-4534-4ABE-9C24-0604E99F74F6}" type="presOf" srcId="{A6353EEC-B71E-4674-A2C0-64D4836C9D13}" destId="{19E61FCB-A7FD-4CE6-9FCE-3CC32230C690}" srcOrd="0" destOrd="0" presId="urn:microsoft.com/office/officeart/2005/8/layout/funnel1"/>
    <dgm:cxn modelId="{D6D07498-26E8-47AA-BF8E-21CB0AAAA5B1}" srcId="{478B81E5-0815-4F08-8EE3-7FAC7694390E}" destId="{63EAB0B4-97E3-475F-AB1B-F3E9CBD2E9E3}" srcOrd="0" destOrd="0" parTransId="{FEF67C1E-E93C-4B65-B3A6-0EDFC179B64A}" sibTransId="{6B941980-95EF-4484-93F3-587FF8B034EC}"/>
    <dgm:cxn modelId="{712936EE-0ABE-46C2-B74E-B39CF2258B8D}" type="presOf" srcId="{478B81E5-0815-4F08-8EE3-7FAC7694390E}" destId="{45F13FA5-C330-421C-B2E1-FE7E097C8542}" srcOrd="0" destOrd="0" presId="urn:microsoft.com/office/officeart/2005/8/layout/funnel1"/>
    <dgm:cxn modelId="{D27B3F1B-60CF-4253-829E-A2C4ABD33EA3}" type="presParOf" srcId="{45F13FA5-C330-421C-B2E1-FE7E097C8542}" destId="{D25BE5B9-31B1-4535-A84C-9D9500DC2078}" srcOrd="0" destOrd="0" presId="urn:microsoft.com/office/officeart/2005/8/layout/funnel1"/>
    <dgm:cxn modelId="{9D8BBAC4-1A23-4A42-88C7-B227C7ADED20}" type="presParOf" srcId="{45F13FA5-C330-421C-B2E1-FE7E097C8542}" destId="{E3952C94-DD66-4674-9AFF-F437EFBDA315}" srcOrd="1" destOrd="0" presId="urn:microsoft.com/office/officeart/2005/8/layout/funnel1"/>
    <dgm:cxn modelId="{E380D62C-806C-482D-BE85-CD2CE3D463E5}" type="presParOf" srcId="{45F13FA5-C330-421C-B2E1-FE7E097C8542}" destId="{19E61FCB-A7FD-4CE6-9FCE-3CC32230C690}" srcOrd="2" destOrd="0" presId="urn:microsoft.com/office/officeart/2005/8/layout/funnel1"/>
    <dgm:cxn modelId="{A3A04F37-1A48-4202-A722-F9B9A7560DB5}" type="presParOf" srcId="{45F13FA5-C330-421C-B2E1-FE7E097C8542}" destId="{9340EB8C-2A0A-4DE4-972B-63D9E36040F1}" srcOrd="3" destOrd="0" presId="urn:microsoft.com/office/officeart/2005/8/layout/funnel1"/>
    <dgm:cxn modelId="{6163B60E-04AB-4B31-BEC7-16AFA2F771B7}" type="presParOf" srcId="{45F13FA5-C330-421C-B2E1-FE7E097C8542}" destId="{B6FE72AF-593F-46C0-8F56-32CBC42C17F4}" srcOrd="4" destOrd="0" presId="urn:microsoft.com/office/officeart/2005/8/layout/funnel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A3B9BE8-9BB7-4301-82D5-7F0D52420057}" type="doc">
      <dgm:prSet loTypeId="urn:microsoft.com/office/officeart/2005/8/layout/vList6" loCatId="list" qsTypeId="urn:microsoft.com/office/officeart/2005/8/quickstyle/simple4" qsCatId="simple" csTypeId="urn:microsoft.com/office/officeart/2005/8/colors/accent1_2" csCatId="accent1" phldr="1"/>
      <dgm:spPr/>
      <dgm:t>
        <a:bodyPr/>
        <a:lstStyle/>
        <a:p>
          <a:endParaRPr lang="en-US"/>
        </a:p>
      </dgm:t>
    </dgm:pt>
    <dgm:pt modelId="{BF697AE4-5E33-4610-9986-23B17515462B}">
      <dgm:prSet phldrT="[Text]" custT="1"/>
      <dgm:spPr/>
      <dgm:t>
        <a:bodyPr/>
        <a:lstStyle/>
        <a:p>
          <a:pPr>
            <a:lnSpc>
              <a:spcPct val="100000"/>
            </a:lnSpc>
            <a:spcAft>
              <a:spcPts val="0"/>
            </a:spcAft>
          </a:pPr>
          <a:r>
            <a:rPr lang="en-US" sz="2200" b="1" dirty="0"/>
            <a:t>UCD</a:t>
          </a:r>
        </a:p>
      </dgm:t>
    </dgm:pt>
    <dgm:pt modelId="{C026BDA7-5794-4A9E-846E-25B6B1D21942}" type="parTrans" cxnId="{9430742F-E0F0-42F9-9C3E-2FD1D026E29D}">
      <dgm:prSet/>
      <dgm:spPr/>
      <dgm:t>
        <a:bodyPr/>
        <a:lstStyle/>
        <a:p>
          <a:endParaRPr lang="en-US"/>
        </a:p>
      </dgm:t>
    </dgm:pt>
    <dgm:pt modelId="{A07BADBF-0CF8-44CF-B97D-C989CC05FFA4}" type="sibTrans" cxnId="{9430742F-E0F0-42F9-9C3E-2FD1D026E29D}">
      <dgm:prSet/>
      <dgm:spPr/>
      <dgm:t>
        <a:bodyPr/>
        <a:lstStyle/>
        <a:p>
          <a:endParaRPr lang="en-US"/>
        </a:p>
      </dgm:t>
    </dgm:pt>
    <dgm:pt modelId="{CE87D149-81EA-46B2-A25B-7F1C1BC5D08E}">
      <dgm:prSet phldrT="[Text]" custT="1"/>
      <dgm:spPr/>
      <dgm:t>
        <a:bodyPr/>
        <a:lstStyle/>
        <a:p>
          <a:r>
            <a:rPr lang="en-US" sz="1600" dirty="0"/>
            <a:t>8 proposals</a:t>
          </a:r>
        </a:p>
      </dgm:t>
    </dgm:pt>
    <dgm:pt modelId="{7D85BDE7-B4E5-4314-82CE-503F5B01FFD1}" type="parTrans" cxnId="{767C5DE3-B201-4700-A9FC-E06827F708D8}">
      <dgm:prSet/>
      <dgm:spPr/>
      <dgm:t>
        <a:bodyPr/>
        <a:lstStyle/>
        <a:p>
          <a:endParaRPr lang="en-US"/>
        </a:p>
      </dgm:t>
    </dgm:pt>
    <dgm:pt modelId="{C349B2ED-5153-41EE-BF49-16919B5AA312}" type="sibTrans" cxnId="{767C5DE3-B201-4700-A9FC-E06827F708D8}">
      <dgm:prSet/>
      <dgm:spPr/>
      <dgm:t>
        <a:bodyPr/>
        <a:lstStyle/>
        <a:p>
          <a:endParaRPr lang="en-US"/>
        </a:p>
      </dgm:t>
    </dgm:pt>
    <dgm:pt modelId="{9CEA733B-1792-4857-9D5E-9F8DC8D9906C}">
      <dgm:prSet phldrT="[Text]" custT="1"/>
      <dgm:spPr/>
      <dgm:t>
        <a:bodyPr/>
        <a:lstStyle/>
        <a:p>
          <a:pPr>
            <a:lnSpc>
              <a:spcPct val="100000"/>
            </a:lnSpc>
            <a:spcAft>
              <a:spcPts val="0"/>
            </a:spcAft>
          </a:pPr>
          <a:r>
            <a:rPr lang="en-US" sz="2200" b="1" dirty="0"/>
            <a:t>UCB</a:t>
          </a:r>
        </a:p>
      </dgm:t>
    </dgm:pt>
    <dgm:pt modelId="{196E55F9-1B6E-42D4-98A0-24BEC10A2268}" type="parTrans" cxnId="{5123EE29-DBFA-4428-9631-3A01A382CD4D}">
      <dgm:prSet/>
      <dgm:spPr/>
      <dgm:t>
        <a:bodyPr/>
        <a:lstStyle/>
        <a:p>
          <a:endParaRPr lang="en-US"/>
        </a:p>
      </dgm:t>
    </dgm:pt>
    <dgm:pt modelId="{59C1890E-467E-4531-801C-6B26F48380AE}" type="sibTrans" cxnId="{5123EE29-DBFA-4428-9631-3A01A382CD4D}">
      <dgm:prSet/>
      <dgm:spPr/>
      <dgm:t>
        <a:bodyPr/>
        <a:lstStyle/>
        <a:p>
          <a:endParaRPr lang="en-US"/>
        </a:p>
      </dgm:t>
    </dgm:pt>
    <dgm:pt modelId="{7140A1C8-C080-4194-9A61-7CE06EAAA187}">
      <dgm:prSet phldrT="[Text]" custT="1"/>
      <dgm:spPr/>
      <dgm:t>
        <a:bodyPr/>
        <a:lstStyle/>
        <a:p>
          <a:r>
            <a:rPr lang="en-US" sz="1600" dirty="0"/>
            <a:t>6 proposals</a:t>
          </a:r>
        </a:p>
      </dgm:t>
    </dgm:pt>
    <dgm:pt modelId="{018DBA47-E12C-410F-8801-16EFD1CF02C4}" type="parTrans" cxnId="{2EB30CBA-0FF5-4315-8231-0AA9AC55B3F3}">
      <dgm:prSet/>
      <dgm:spPr/>
      <dgm:t>
        <a:bodyPr/>
        <a:lstStyle/>
        <a:p>
          <a:endParaRPr lang="en-US"/>
        </a:p>
      </dgm:t>
    </dgm:pt>
    <dgm:pt modelId="{03161D6B-83E2-4820-BD36-D095AF56C36F}" type="sibTrans" cxnId="{2EB30CBA-0FF5-4315-8231-0AA9AC55B3F3}">
      <dgm:prSet/>
      <dgm:spPr/>
      <dgm:t>
        <a:bodyPr/>
        <a:lstStyle/>
        <a:p>
          <a:endParaRPr lang="en-US"/>
        </a:p>
      </dgm:t>
    </dgm:pt>
    <dgm:pt modelId="{35A218D0-4CE7-4543-8333-AD11DF41D6CC}">
      <dgm:prSet custT="1"/>
      <dgm:spPr/>
      <dgm:t>
        <a:bodyPr/>
        <a:lstStyle/>
        <a:p>
          <a:pPr>
            <a:spcAft>
              <a:spcPts val="0"/>
            </a:spcAft>
          </a:pPr>
          <a:r>
            <a:rPr lang="en-US" sz="2200" b="1" dirty="0"/>
            <a:t>UCR</a:t>
          </a:r>
        </a:p>
      </dgm:t>
    </dgm:pt>
    <dgm:pt modelId="{15B808E8-9374-44D3-B87B-C8B9C47D8518}" type="parTrans" cxnId="{E8FB493B-CB66-4488-9D2B-CFE87C0B9025}">
      <dgm:prSet/>
      <dgm:spPr/>
      <dgm:t>
        <a:bodyPr/>
        <a:lstStyle/>
        <a:p>
          <a:endParaRPr lang="en-US"/>
        </a:p>
      </dgm:t>
    </dgm:pt>
    <dgm:pt modelId="{6FDC2A46-779A-4F8B-A966-0E0068C0EB9F}" type="sibTrans" cxnId="{E8FB493B-CB66-4488-9D2B-CFE87C0B9025}">
      <dgm:prSet/>
      <dgm:spPr/>
      <dgm:t>
        <a:bodyPr/>
        <a:lstStyle/>
        <a:p>
          <a:endParaRPr lang="en-US"/>
        </a:p>
      </dgm:t>
    </dgm:pt>
    <dgm:pt modelId="{3DC4B248-E612-4F4C-9CD3-CC7A612A30C8}">
      <dgm:prSet custT="1"/>
      <dgm:spPr/>
      <dgm:t>
        <a:bodyPr/>
        <a:lstStyle/>
        <a:p>
          <a:pPr>
            <a:lnSpc>
              <a:spcPct val="100000"/>
            </a:lnSpc>
            <a:spcAft>
              <a:spcPts val="0"/>
            </a:spcAft>
          </a:pPr>
          <a:r>
            <a:rPr lang="en-US" sz="2100" b="1" dirty="0"/>
            <a:t>Other UC campuses </a:t>
          </a:r>
        </a:p>
      </dgm:t>
    </dgm:pt>
    <dgm:pt modelId="{F3CDD92A-A2A3-4A6A-8D90-1CFACAE660CA}" type="parTrans" cxnId="{E7BBD145-03C0-451D-A655-86C4F10ACAC6}">
      <dgm:prSet/>
      <dgm:spPr/>
      <dgm:t>
        <a:bodyPr/>
        <a:lstStyle/>
        <a:p>
          <a:endParaRPr lang="en-US"/>
        </a:p>
      </dgm:t>
    </dgm:pt>
    <dgm:pt modelId="{20C8B4E2-D68B-4FF1-84AE-BDFD586F156A}" type="sibTrans" cxnId="{E7BBD145-03C0-451D-A655-86C4F10ACAC6}">
      <dgm:prSet/>
      <dgm:spPr/>
      <dgm:t>
        <a:bodyPr/>
        <a:lstStyle/>
        <a:p>
          <a:endParaRPr lang="en-US"/>
        </a:p>
      </dgm:t>
    </dgm:pt>
    <dgm:pt modelId="{E8EAC821-BD91-44B6-AD34-5BFB868AA7CD}">
      <dgm:prSet custT="1"/>
      <dgm:spPr/>
      <dgm:t>
        <a:bodyPr/>
        <a:lstStyle/>
        <a:p>
          <a:r>
            <a:rPr lang="en-US" sz="1600" dirty="0"/>
            <a:t>Up to 2 proposals per campus</a:t>
          </a:r>
        </a:p>
      </dgm:t>
    </dgm:pt>
    <dgm:pt modelId="{4BA64663-6EEF-49D0-BFF9-60D79624D995}" type="parTrans" cxnId="{F9EE3AC8-93B7-46EB-864B-F723CC633D14}">
      <dgm:prSet/>
      <dgm:spPr/>
      <dgm:t>
        <a:bodyPr/>
        <a:lstStyle/>
        <a:p>
          <a:endParaRPr lang="en-US"/>
        </a:p>
      </dgm:t>
    </dgm:pt>
    <dgm:pt modelId="{8DE164EF-341E-4ED2-9FC5-3CC706817289}" type="sibTrans" cxnId="{F9EE3AC8-93B7-46EB-864B-F723CC633D14}">
      <dgm:prSet/>
      <dgm:spPr/>
      <dgm:t>
        <a:bodyPr/>
        <a:lstStyle/>
        <a:p>
          <a:endParaRPr lang="en-US"/>
        </a:p>
      </dgm:t>
    </dgm:pt>
    <dgm:pt modelId="{47A2360D-22BA-43BB-875E-B2D5DC0B98C5}">
      <dgm:prSet phldrT="[Text]" custT="1"/>
      <dgm:spPr/>
      <dgm:t>
        <a:bodyPr/>
        <a:lstStyle/>
        <a:p>
          <a:r>
            <a:rPr lang="en-US" sz="1600" dirty="0"/>
            <a:t>Submitted by the Provost or Chancellor</a:t>
          </a:r>
        </a:p>
      </dgm:t>
    </dgm:pt>
    <dgm:pt modelId="{27B7E0A1-3F21-44A9-A6EB-1737710355D1}" type="parTrans" cxnId="{32E5B56E-3FFD-49F3-B148-5F24F4CDD618}">
      <dgm:prSet/>
      <dgm:spPr/>
      <dgm:t>
        <a:bodyPr/>
        <a:lstStyle/>
        <a:p>
          <a:endParaRPr lang="en-US"/>
        </a:p>
      </dgm:t>
    </dgm:pt>
    <dgm:pt modelId="{CE082F5F-B408-427B-BB49-B17FFAD8C210}" type="sibTrans" cxnId="{32E5B56E-3FFD-49F3-B148-5F24F4CDD618}">
      <dgm:prSet/>
      <dgm:spPr/>
      <dgm:t>
        <a:bodyPr/>
        <a:lstStyle/>
        <a:p>
          <a:endParaRPr lang="en-US"/>
        </a:p>
      </dgm:t>
    </dgm:pt>
    <dgm:pt modelId="{6C08A35A-AA8A-479B-A660-98CA1936BEA3}">
      <dgm:prSet phldrT="[Text]" custT="1"/>
      <dgm:spPr/>
      <dgm:t>
        <a:bodyPr/>
        <a:lstStyle/>
        <a:p>
          <a:r>
            <a:rPr lang="en-US" sz="1600" dirty="0"/>
            <a:t>Submitted by the Provost or Chancellor</a:t>
          </a:r>
        </a:p>
      </dgm:t>
    </dgm:pt>
    <dgm:pt modelId="{CC0D096F-2797-4738-AA0A-E500E150F08B}" type="parTrans" cxnId="{CF118348-65B8-4F80-A235-CC147B842657}">
      <dgm:prSet/>
      <dgm:spPr/>
      <dgm:t>
        <a:bodyPr/>
        <a:lstStyle/>
        <a:p>
          <a:endParaRPr lang="en-US"/>
        </a:p>
      </dgm:t>
    </dgm:pt>
    <dgm:pt modelId="{98F84CC5-8ABC-467A-9680-832F91AECAB6}" type="sibTrans" cxnId="{CF118348-65B8-4F80-A235-CC147B842657}">
      <dgm:prSet/>
      <dgm:spPr/>
      <dgm:t>
        <a:bodyPr/>
        <a:lstStyle/>
        <a:p>
          <a:endParaRPr lang="en-US"/>
        </a:p>
      </dgm:t>
    </dgm:pt>
    <dgm:pt modelId="{B1D52748-D502-4479-9FAD-D9F9159653FB}">
      <dgm:prSet phldrT="[Text]" custT="1"/>
      <dgm:spPr/>
      <dgm:t>
        <a:bodyPr/>
        <a:lstStyle/>
        <a:p>
          <a:r>
            <a:rPr lang="en-US" sz="1600" dirty="0"/>
            <a:t>6 proposals</a:t>
          </a:r>
        </a:p>
      </dgm:t>
    </dgm:pt>
    <dgm:pt modelId="{9960C7F2-3804-491C-89DA-99C245E21ADB}" type="parTrans" cxnId="{06552CB4-964E-490A-9D97-9C275B5687DC}">
      <dgm:prSet/>
      <dgm:spPr/>
      <dgm:t>
        <a:bodyPr/>
        <a:lstStyle/>
        <a:p>
          <a:endParaRPr lang="en-US"/>
        </a:p>
      </dgm:t>
    </dgm:pt>
    <dgm:pt modelId="{CB6F81BE-908C-413A-87FC-98E8360A5F85}" type="sibTrans" cxnId="{06552CB4-964E-490A-9D97-9C275B5687DC}">
      <dgm:prSet/>
      <dgm:spPr/>
      <dgm:t>
        <a:bodyPr/>
        <a:lstStyle/>
        <a:p>
          <a:endParaRPr lang="en-US"/>
        </a:p>
      </dgm:t>
    </dgm:pt>
    <dgm:pt modelId="{EA769951-8607-41DC-A8F4-D75A93D6FD7E}">
      <dgm:prSet phldrT="[Text]" custT="1"/>
      <dgm:spPr/>
      <dgm:t>
        <a:bodyPr/>
        <a:lstStyle/>
        <a:p>
          <a:r>
            <a:rPr lang="en-US" sz="1600" dirty="0"/>
            <a:t>Submitted by the Provost or Chancellor</a:t>
          </a:r>
        </a:p>
      </dgm:t>
    </dgm:pt>
    <dgm:pt modelId="{9C6C2FEB-81EE-4B70-BC33-9711DD668FF5}" type="parTrans" cxnId="{8959C3F0-EB3D-46F5-A5EB-EE9E7DDB5E5C}">
      <dgm:prSet/>
      <dgm:spPr/>
      <dgm:t>
        <a:bodyPr/>
        <a:lstStyle/>
        <a:p>
          <a:endParaRPr lang="en-US"/>
        </a:p>
      </dgm:t>
    </dgm:pt>
    <dgm:pt modelId="{F366E586-B59B-49BF-BF48-0B85748B56B3}" type="sibTrans" cxnId="{8959C3F0-EB3D-46F5-A5EB-EE9E7DDB5E5C}">
      <dgm:prSet/>
      <dgm:spPr/>
      <dgm:t>
        <a:bodyPr/>
        <a:lstStyle/>
        <a:p>
          <a:endParaRPr lang="en-US"/>
        </a:p>
      </dgm:t>
    </dgm:pt>
    <dgm:pt modelId="{AF75EF37-9229-4582-BD93-B0B72C235C32}">
      <dgm:prSet custT="1"/>
      <dgm:spPr/>
      <dgm:t>
        <a:bodyPr/>
        <a:lstStyle/>
        <a:p>
          <a:r>
            <a:rPr lang="en-US" sz="1600" dirty="0"/>
            <a:t>Submitted by the Provost or Chancellor</a:t>
          </a:r>
        </a:p>
      </dgm:t>
    </dgm:pt>
    <dgm:pt modelId="{F5AEF2AD-913C-4364-AB13-1E71D7D2567B}" type="parTrans" cxnId="{B1367F40-3CAB-4297-89E7-397FF49FE13E}">
      <dgm:prSet/>
      <dgm:spPr/>
      <dgm:t>
        <a:bodyPr/>
        <a:lstStyle/>
        <a:p>
          <a:endParaRPr lang="en-US"/>
        </a:p>
      </dgm:t>
    </dgm:pt>
    <dgm:pt modelId="{EF335D1B-8719-45D2-A0DC-EB04FCB52219}" type="sibTrans" cxnId="{B1367F40-3CAB-4297-89E7-397FF49FE13E}">
      <dgm:prSet/>
      <dgm:spPr/>
      <dgm:t>
        <a:bodyPr/>
        <a:lstStyle/>
        <a:p>
          <a:endParaRPr lang="en-US"/>
        </a:p>
      </dgm:t>
    </dgm:pt>
    <dgm:pt modelId="{1701BF12-4B21-492F-8C76-125A0D2B5A9D}" type="pres">
      <dgm:prSet presAssocID="{1A3B9BE8-9BB7-4301-82D5-7F0D52420057}" presName="Name0" presStyleCnt="0">
        <dgm:presLayoutVars>
          <dgm:dir/>
          <dgm:animLvl val="lvl"/>
          <dgm:resizeHandles/>
        </dgm:presLayoutVars>
      </dgm:prSet>
      <dgm:spPr/>
    </dgm:pt>
    <dgm:pt modelId="{1845B385-048E-413D-8F11-631A01848AE9}" type="pres">
      <dgm:prSet presAssocID="{BF697AE4-5E33-4610-9986-23B17515462B}" presName="linNode" presStyleCnt="0"/>
      <dgm:spPr/>
    </dgm:pt>
    <dgm:pt modelId="{997C0081-BCED-4992-8506-8350A0015A9C}" type="pres">
      <dgm:prSet presAssocID="{BF697AE4-5E33-4610-9986-23B17515462B}" presName="parentShp" presStyleLbl="node1" presStyleIdx="0" presStyleCnt="4" custScaleX="76279" custScaleY="96017" custLinFactNeighborX="1936" custLinFactNeighborY="7823">
        <dgm:presLayoutVars>
          <dgm:bulletEnabled val="1"/>
        </dgm:presLayoutVars>
      </dgm:prSet>
      <dgm:spPr/>
    </dgm:pt>
    <dgm:pt modelId="{70EC2037-6022-46B7-B22B-1E27030526BD}" type="pres">
      <dgm:prSet presAssocID="{BF697AE4-5E33-4610-9986-23B17515462B}" presName="childShp" presStyleLbl="bgAccFollowNode1" presStyleIdx="0" presStyleCnt="4" custScaleX="111703" custScaleY="106604" custLinFactNeighborX="2148" custLinFactNeighborY="7459">
        <dgm:presLayoutVars>
          <dgm:bulletEnabled val="1"/>
        </dgm:presLayoutVars>
      </dgm:prSet>
      <dgm:spPr/>
    </dgm:pt>
    <dgm:pt modelId="{99567E64-CFD9-42B8-A043-49951D981C70}" type="pres">
      <dgm:prSet presAssocID="{A07BADBF-0CF8-44CF-B97D-C989CC05FFA4}" presName="spacing" presStyleCnt="0"/>
      <dgm:spPr/>
    </dgm:pt>
    <dgm:pt modelId="{77BB15F4-89C4-4A07-891B-1C8CE0BAFE95}" type="pres">
      <dgm:prSet presAssocID="{9CEA733B-1792-4857-9D5E-9F8DC8D9906C}" presName="linNode" presStyleCnt="0"/>
      <dgm:spPr/>
    </dgm:pt>
    <dgm:pt modelId="{836BDC32-089F-44D6-B472-5FED8A6C8C2A}" type="pres">
      <dgm:prSet presAssocID="{9CEA733B-1792-4857-9D5E-9F8DC8D9906C}" presName="parentShp" presStyleLbl="node1" presStyleIdx="1" presStyleCnt="4" custScaleX="76293" custScaleY="96092" custLinFactNeighborX="1788" custLinFactNeighborY="2149">
        <dgm:presLayoutVars>
          <dgm:bulletEnabled val="1"/>
        </dgm:presLayoutVars>
      </dgm:prSet>
      <dgm:spPr/>
    </dgm:pt>
    <dgm:pt modelId="{530174D7-B60F-4279-87B5-A1E77DCF3E5A}" type="pres">
      <dgm:prSet presAssocID="{9CEA733B-1792-4857-9D5E-9F8DC8D9906C}" presName="childShp" presStyleLbl="bgAccFollowNode1" presStyleIdx="1" presStyleCnt="4" custScaleX="112358" custLinFactNeighborX="1566" custLinFactNeighborY="2470">
        <dgm:presLayoutVars>
          <dgm:bulletEnabled val="1"/>
        </dgm:presLayoutVars>
      </dgm:prSet>
      <dgm:spPr/>
    </dgm:pt>
    <dgm:pt modelId="{15ACC780-2B9A-46D0-89EB-67160C4AF0B8}" type="pres">
      <dgm:prSet presAssocID="{59C1890E-467E-4531-801C-6B26F48380AE}" presName="spacing" presStyleCnt="0"/>
      <dgm:spPr/>
    </dgm:pt>
    <dgm:pt modelId="{FD48709E-BEAA-4B5F-AFC6-E7085B25596F}" type="pres">
      <dgm:prSet presAssocID="{35A218D0-4CE7-4543-8333-AD11DF41D6CC}" presName="linNode" presStyleCnt="0"/>
      <dgm:spPr/>
    </dgm:pt>
    <dgm:pt modelId="{FBF8B3D2-551A-4BE7-AB3F-898C362978F4}" type="pres">
      <dgm:prSet presAssocID="{35A218D0-4CE7-4543-8333-AD11DF41D6CC}" presName="parentShp" presStyleLbl="node1" presStyleIdx="2" presStyleCnt="4" custScaleX="77513" custScaleY="96622" custLinFactNeighborX="1755" custLinFactNeighborY="1103">
        <dgm:presLayoutVars>
          <dgm:bulletEnabled val="1"/>
        </dgm:presLayoutVars>
      </dgm:prSet>
      <dgm:spPr/>
    </dgm:pt>
    <dgm:pt modelId="{F092B272-17EB-4367-856A-1C6EC40098B4}" type="pres">
      <dgm:prSet presAssocID="{35A218D0-4CE7-4543-8333-AD11DF41D6CC}" presName="childShp" presStyleLbl="bgAccFollowNode1" presStyleIdx="2" presStyleCnt="4" custScaleX="113134" custLinFactNeighborX="1762" custLinFactNeighborY="1103">
        <dgm:presLayoutVars>
          <dgm:bulletEnabled val="1"/>
        </dgm:presLayoutVars>
      </dgm:prSet>
      <dgm:spPr/>
    </dgm:pt>
    <dgm:pt modelId="{BA746CE0-E635-47B0-BC08-F6C3128DA801}" type="pres">
      <dgm:prSet presAssocID="{6FDC2A46-779A-4F8B-A966-0E0068C0EB9F}" presName="spacing" presStyleCnt="0"/>
      <dgm:spPr/>
    </dgm:pt>
    <dgm:pt modelId="{8D8BEE2A-3DE4-4407-9D45-485784BC9CE2}" type="pres">
      <dgm:prSet presAssocID="{3DC4B248-E612-4F4C-9CD3-CC7A612A30C8}" presName="linNode" presStyleCnt="0"/>
      <dgm:spPr/>
    </dgm:pt>
    <dgm:pt modelId="{524A5AF6-0231-469C-AD1E-DDB1C009600B}" type="pres">
      <dgm:prSet presAssocID="{3DC4B248-E612-4F4C-9CD3-CC7A612A30C8}" presName="parentShp" presStyleLbl="node1" presStyleIdx="3" presStyleCnt="4" custScaleX="74788" custScaleY="100001" custLinFactNeighborX="2113" custLinFactNeighborY="1369">
        <dgm:presLayoutVars>
          <dgm:bulletEnabled val="1"/>
        </dgm:presLayoutVars>
      </dgm:prSet>
      <dgm:spPr/>
    </dgm:pt>
    <dgm:pt modelId="{76A5CA97-E79B-43DE-BE70-2B52C2E85D0C}" type="pres">
      <dgm:prSet presAssocID="{3DC4B248-E612-4F4C-9CD3-CC7A612A30C8}" presName="childShp" presStyleLbl="bgAccFollowNode1" presStyleIdx="3" presStyleCnt="4" custScaleX="113551" custLinFactNeighborX="5456" custLinFactNeighborY="1369">
        <dgm:presLayoutVars>
          <dgm:bulletEnabled val="1"/>
        </dgm:presLayoutVars>
      </dgm:prSet>
      <dgm:spPr/>
    </dgm:pt>
  </dgm:ptLst>
  <dgm:cxnLst>
    <dgm:cxn modelId="{48C9D10C-6907-4A92-8353-D98DCF0F70BA}" type="presOf" srcId="{EA769951-8607-41DC-A8F4-D75A93D6FD7E}" destId="{F092B272-17EB-4367-856A-1C6EC40098B4}" srcOrd="0" destOrd="1" presId="urn:microsoft.com/office/officeart/2005/8/layout/vList6"/>
    <dgm:cxn modelId="{9021C11A-5343-4F94-92BA-CFC3F9706E2F}" type="presOf" srcId="{3DC4B248-E612-4F4C-9CD3-CC7A612A30C8}" destId="{524A5AF6-0231-469C-AD1E-DDB1C009600B}" srcOrd="0" destOrd="0" presId="urn:microsoft.com/office/officeart/2005/8/layout/vList6"/>
    <dgm:cxn modelId="{5123EE29-DBFA-4428-9631-3A01A382CD4D}" srcId="{1A3B9BE8-9BB7-4301-82D5-7F0D52420057}" destId="{9CEA733B-1792-4857-9D5E-9F8DC8D9906C}" srcOrd="1" destOrd="0" parTransId="{196E55F9-1B6E-42D4-98A0-24BEC10A2268}" sibTransId="{59C1890E-467E-4531-801C-6B26F48380AE}"/>
    <dgm:cxn modelId="{9430742F-E0F0-42F9-9C3E-2FD1D026E29D}" srcId="{1A3B9BE8-9BB7-4301-82D5-7F0D52420057}" destId="{BF697AE4-5E33-4610-9986-23B17515462B}" srcOrd="0" destOrd="0" parTransId="{C026BDA7-5794-4A9E-846E-25B6B1D21942}" sibTransId="{A07BADBF-0CF8-44CF-B97D-C989CC05FFA4}"/>
    <dgm:cxn modelId="{25291739-9995-49E7-BD16-79E960A261F9}" type="presOf" srcId="{1A3B9BE8-9BB7-4301-82D5-7F0D52420057}" destId="{1701BF12-4B21-492F-8C76-125A0D2B5A9D}" srcOrd="0" destOrd="0" presId="urn:microsoft.com/office/officeart/2005/8/layout/vList6"/>
    <dgm:cxn modelId="{38DB283A-A62F-47D0-A7DB-3E9C494E538E}" type="presOf" srcId="{B1D52748-D502-4479-9FAD-D9F9159653FB}" destId="{F092B272-17EB-4367-856A-1C6EC40098B4}" srcOrd="0" destOrd="0" presId="urn:microsoft.com/office/officeart/2005/8/layout/vList6"/>
    <dgm:cxn modelId="{E8FB493B-CB66-4488-9D2B-CFE87C0B9025}" srcId="{1A3B9BE8-9BB7-4301-82D5-7F0D52420057}" destId="{35A218D0-4CE7-4543-8333-AD11DF41D6CC}" srcOrd="2" destOrd="0" parTransId="{15B808E8-9374-44D3-B87B-C8B9C47D8518}" sibTransId="{6FDC2A46-779A-4F8B-A966-0E0068C0EB9F}"/>
    <dgm:cxn modelId="{B1367F40-3CAB-4297-89E7-397FF49FE13E}" srcId="{3DC4B248-E612-4F4C-9CD3-CC7A612A30C8}" destId="{AF75EF37-9229-4582-BD93-B0B72C235C32}" srcOrd="1" destOrd="0" parTransId="{F5AEF2AD-913C-4364-AB13-1E71D7D2567B}" sibTransId="{EF335D1B-8719-45D2-A0DC-EB04FCB52219}"/>
    <dgm:cxn modelId="{4E123A64-A3C2-4B06-8D99-70A6B513439F}" type="presOf" srcId="{CE87D149-81EA-46B2-A25B-7F1C1BC5D08E}" destId="{70EC2037-6022-46B7-B22B-1E27030526BD}" srcOrd="0" destOrd="0" presId="urn:microsoft.com/office/officeart/2005/8/layout/vList6"/>
    <dgm:cxn modelId="{E7BBD145-03C0-451D-A655-86C4F10ACAC6}" srcId="{1A3B9BE8-9BB7-4301-82D5-7F0D52420057}" destId="{3DC4B248-E612-4F4C-9CD3-CC7A612A30C8}" srcOrd="3" destOrd="0" parTransId="{F3CDD92A-A2A3-4A6A-8D90-1CFACAE660CA}" sibTransId="{20C8B4E2-D68B-4FF1-84AE-BDFD586F156A}"/>
    <dgm:cxn modelId="{CF118348-65B8-4F80-A235-CC147B842657}" srcId="{9CEA733B-1792-4857-9D5E-9F8DC8D9906C}" destId="{6C08A35A-AA8A-479B-A660-98CA1936BEA3}" srcOrd="1" destOrd="0" parTransId="{CC0D096F-2797-4738-AA0A-E500E150F08B}" sibTransId="{98F84CC5-8ABC-467A-9680-832F91AECAB6}"/>
    <dgm:cxn modelId="{32E5B56E-3FFD-49F3-B148-5F24F4CDD618}" srcId="{BF697AE4-5E33-4610-9986-23B17515462B}" destId="{47A2360D-22BA-43BB-875E-B2D5DC0B98C5}" srcOrd="1" destOrd="0" parTransId="{27B7E0A1-3F21-44A9-A6EB-1737710355D1}" sibTransId="{CE082F5F-B408-427B-BB49-B17FFAD8C210}"/>
    <dgm:cxn modelId="{2E79CB7E-B40B-4680-8C2B-D0B0A18C6670}" type="presOf" srcId="{7140A1C8-C080-4194-9A61-7CE06EAAA187}" destId="{530174D7-B60F-4279-87B5-A1E77DCF3E5A}" srcOrd="0" destOrd="0" presId="urn:microsoft.com/office/officeart/2005/8/layout/vList6"/>
    <dgm:cxn modelId="{C793F08E-B6A6-464C-871B-CD6DD6C62BA6}" type="presOf" srcId="{AF75EF37-9229-4582-BD93-B0B72C235C32}" destId="{76A5CA97-E79B-43DE-BE70-2B52C2E85D0C}" srcOrd="0" destOrd="1" presId="urn:microsoft.com/office/officeart/2005/8/layout/vList6"/>
    <dgm:cxn modelId="{9DB9D497-80AB-443E-8632-A23D44CAB4E7}" type="presOf" srcId="{35A218D0-4CE7-4543-8333-AD11DF41D6CC}" destId="{FBF8B3D2-551A-4BE7-AB3F-898C362978F4}" srcOrd="0" destOrd="0" presId="urn:microsoft.com/office/officeart/2005/8/layout/vList6"/>
    <dgm:cxn modelId="{06552CB4-964E-490A-9D97-9C275B5687DC}" srcId="{35A218D0-4CE7-4543-8333-AD11DF41D6CC}" destId="{B1D52748-D502-4479-9FAD-D9F9159653FB}" srcOrd="0" destOrd="0" parTransId="{9960C7F2-3804-491C-89DA-99C245E21ADB}" sibTransId="{CB6F81BE-908C-413A-87FC-98E8360A5F85}"/>
    <dgm:cxn modelId="{2EB30CBA-0FF5-4315-8231-0AA9AC55B3F3}" srcId="{9CEA733B-1792-4857-9D5E-9F8DC8D9906C}" destId="{7140A1C8-C080-4194-9A61-7CE06EAAA187}" srcOrd="0" destOrd="0" parTransId="{018DBA47-E12C-410F-8801-16EFD1CF02C4}" sibTransId="{03161D6B-83E2-4820-BD36-D095AF56C36F}"/>
    <dgm:cxn modelId="{B2584EBB-7EF2-4086-8A2D-E7766A3036F8}" type="presOf" srcId="{9CEA733B-1792-4857-9D5E-9F8DC8D9906C}" destId="{836BDC32-089F-44D6-B472-5FED8A6C8C2A}" srcOrd="0" destOrd="0" presId="urn:microsoft.com/office/officeart/2005/8/layout/vList6"/>
    <dgm:cxn modelId="{9983FEC3-98AC-4364-99A0-C9F2C8EDAA0B}" type="presOf" srcId="{47A2360D-22BA-43BB-875E-B2D5DC0B98C5}" destId="{70EC2037-6022-46B7-B22B-1E27030526BD}" srcOrd="0" destOrd="1" presId="urn:microsoft.com/office/officeart/2005/8/layout/vList6"/>
    <dgm:cxn modelId="{F9EE3AC8-93B7-46EB-864B-F723CC633D14}" srcId="{3DC4B248-E612-4F4C-9CD3-CC7A612A30C8}" destId="{E8EAC821-BD91-44B6-AD34-5BFB868AA7CD}" srcOrd="0" destOrd="0" parTransId="{4BA64663-6EEF-49D0-BFF9-60D79624D995}" sibTransId="{8DE164EF-341E-4ED2-9FC5-3CC706817289}"/>
    <dgm:cxn modelId="{14909ED1-5485-4E25-B890-9DC7CB42F670}" type="presOf" srcId="{E8EAC821-BD91-44B6-AD34-5BFB868AA7CD}" destId="{76A5CA97-E79B-43DE-BE70-2B52C2E85D0C}" srcOrd="0" destOrd="0" presId="urn:microsoft.com/office/officeart/2005/8/layout/vList6"/>
    <dgm:cxn modelId="{767C5DE3-B201-4700-A9FC-E06827F708D8}" srcId="{BF697AE4-5E33-4610-9986-23B17515462B}" destId="{CE87D149-81EA-46B2-A25B-7F1C1BC5D08E}" srcOrd="0" destOrd="0" parTransId="{7D85BDE7-B4E5-4314-82CE-503F5B01FFD1}" sibTransId="{C349B2ED-5153-41EE-BF49-16919B5AA312}"/>
    <dgm:cxn modelId="{7A6E30F0-FD8F-4B69-B430-E9774CF67B1E}" type="presOf" srcId="{BF697AE4-5E33-4610-9986-23B17515462B}" destId="{997C0081-BCED-4992-8506-8350A0015A9C}" srcOrd="0" destOrd="0" presId="urn:microsoft.com/office/officeart/2005/8/layout/vList6"/>
    <dgm:cxn modelId="{8959C3F0-EB3D-46F5-A5EB-EE9E7DDB5E5C}" srcId="{35A218D0-4CE7-4543-8333-AD11DF41D6CC}" destId="{EA769951-8607-41DC-A8F4-D75A93D6FD7E}" srcOrd="1" destOrd="0" parTransId="{9C6C2FEB-81EE-4B70-BC33-9711DD668FF5}" sibTransId="{F366E586-B59B-49BF-BF48-0B85748B56B3}"/>
    <dgm:cxn modelId="{5BFF1DF8-2FBD-4505-9A6B-F5A1D3C743BF}" type="presOf" srcId="{6C08A35A-AA8A-479B-A660-98CA1936BEA3}" destId="{530174D7-B60F-4279-87B5-A1E77DCF3E5A}" srcOrd="0" destOrd="1" presId="urn:microsoft.com/office/officeart/2005/8/layout/vList6"/>
    <dgm:cxn modelId="{33B8FEFB-F1C4-4E65-91A5-37B059EEB94D}" type="presParOf" srcId="{1701BF12-4B21-492F-8C76-125A0D2B5A9D}" destId="{1845B385-048E-413D-8F11-631A01848AE9}" srcOrd="0" destOrd="0" presId="urn:microsoft.com/office/officeart/2005/8/layout/vList6"/>
    <dgm:cxn modelId="{36BC7928-08B5-4EED-B96E-A44BD1A53240}" type="presParOf" srcId="{1845B385-048E-413D-8F11-631A01848AE9}" destId="{997C0081-BCED-4992-8506-8350A0015A9C}" srcOrd="0" destOrd="0" presId="urn:microsoft.com/office/officeart/2005/8/layout/vList6"/>
    <dgm:cxn modelId="{13C2DCF1-BA28-42FE-95F9-5FAB10CD4335}" type="presParOf" srcId="{1845B385-048E-413D-8F11-631A01848AE9}" destId="{70EC2037-6022-46B7-B22B-1E27030526BD}" srcOrd="1" destOrd="0" presId="urn:microsoft.com/office/officeart/2005/8/layout/vList6"/>
    <dgm:cxn modelId="{690A1335-FEDC-4244-8679-53B15D8D8BEA}" type="presParOf" srcId="{1701BF12-4B21-492F-8C76-125A0D2B5A9D}" destId="{99567E64-CFD9-42B8-A043-49951D981C70}" srcOrd="1" destOrd="0" presId="urn:microsoft.com/office/officeart/2005/8/layout/vList6"/>
    <dgm:cxn modelId="{1E5F84B5-BD9D-470D-ADB8-C9667A210FF5}" type="presParOf" srcId="{1701BF12-4B21-492F-8C76-125A0D2B5A9D}" destId="{77BB15F4-89C4-4A07-891B-1C8CE0BAFE95}" srcOrd="2" destOrd="0" presId="urn:microsoft.com/office/officeart/2005/8/layout/vList6"/>
    <dgm:cxn modelId="{B2979AD0-8A9F-4238-93B4-F5D2CB60C0C8}" type="presParOf" srcId="{77BB15F4-89C4-4A07-891B-1C8CE0BAFE95}" destId="{836BDC32-089F-44D6-B472-5FED8A6C8C2A}" srcOrd="0" destOrd="0" presId="urn:microsoft.com/office/officeart/2005/8/layout/vList6"/>
    <dgm:cxn modelId="{443BAA1C-2171-428B-B05E-D72871FAA4C6}" type="presParOf" srcId="{77BB15F4-89C4-4A07-891B-1C8CE0BAFE95}" destId="{530174D7-B60F-4279-87B5-A1E77DCF3E5A}" srcOrd="1" destOrd="0" presId="urn:microsoft.com/office/officeart/2005/8/layout/vList6"/>
    <dgm:cxn modelId="{03DDD905-859F-4412-9BA9-5087D57AA530}" type="presParOf" srcId="{1701BF12-4B21-492F-8C76-125A0D2B5A9D}" destId="{15ACC780-2B9A-46D0-89EB-67160C4AF0B8}" srcOrd="3" destOrd="0" presId="urn:microsoft.com/office/officeart/2005/8/layout/vList6"/>
    <dgm:cxn modelId="{F63B91AD-C735-4B9B-BA78-88C647D376F9}" type="presParOf" srcId="{1701BF12-4B21-492F-8C76-125A0D2B5A9D}" destId="{FD48709E-BEAA-4B5F-AFC6-E7085B25596F}" srcOrd="4" destOrd="0" presId="urn:microsoft.com/office/officeart/2005/8/layout/vList6"/>
    <dgm:cxn modelId="{8D6E9E1F-456D-4E82-99E4-3EA4EC78305D}" type="presParOf" srcId="{FD48709E-BEAA-4B5F-AFC6-E7085B25596F}" destId="{FBF8B3D2-551A-4BE7-AB3F-898C362978F4}" srcOrd="0" destOrd="0" presId="urn:microsoft.com/office/officeart/2005/8/layout/vList6"/>
    <dgm:cxn modelId="{E143E76D-1BA0-486E-B6FA-1F41C624136A}" type="presParOf" srcId="{FD48709E-BEAA-4B5F-AFC6-E7085B25596F}" destId="{F092B272-17EB-4367-856A-1C6EC40098B4}" srcOrd="1" destOrd="0" presId="urn:microsoft.com/office/officeart/2005/8/layout/vList6"/>
    <dgm:cxn modelId="{118AE11C-D9B7-45B0-84C4-3B2433601E89}" type="presParOf" srcId="{1701BF12-4B21-492F-8C76-125A0D2B5A9D}" destId="{BA746CE0-E635-47B0-BC08-F6C3128DA801}" srcOrd="5" destOrd="0" presId="urn:microsoft.com/office/officeart/2005/8/layout/vList6"/>
    <dgm:cxn modelId="{F160FC39-11C1-478E-B38C-3897A94157BB}" type="presParOf" srcId="{1701BF12-4B21-492F-8C76-125A0D2B5A9D}" destId="{8D8BEE2A-3DE4-4407-9D45-485784BC9CE2}" srcOrd="6" destOrd="0" presId="urn:microsoft.com/office/officeart/2005/8/layout/vList6"/>
    <dgm:cxn modelId="{ED0E3021-A356-40A1-B97D-91C28C7A19A8}" type="presParOf" srcId="{8D8BEE2A-3DE4-4407-9D45-485784BC9CE2}" destId="{524A5AF6-0231-469C-AD1E-DDB1C009600B}" srcOrd="0" destOrd="0" presId="urn:microsoft.com/office/officeart/2005/8/layout/vList6"/>
    <dgm:cxn modelId="{FDE2BC73-3CF3-4EBD-BB3D-2581A9444065}" type="presParOf" srcId="{8D8BEE2A-3DE4-4407-9D45-485784BC9CE2}" destId="{76A5CA97-E79B-43DE-BE70-2B52C2E85D0C}"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EC2037-6022-46B7-B22B-1E27030526BD}">
      <dsp:nvSpPr>
        <dsp:cNvPr id="0" name=""/>
        <dsp:cNvSpPr/>
      </dsp:nvSpPr>
      <dsp:spPr>
        <a:xfrm>
          <a:off x="2170961" y="147485"/>
          <a:ext cx="3190331" cy="1067880"/>
        </a:xfrm>
        <a:prstGeom prst="rightArrow">
          <a:avLst>
            <a:gd name="adj1" fmla="val 75000"/>
            <a:gd name="adj2" fmla="val 50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1 per county directed</a:t>
          </a:r>
        </a:p>
        <a:p>
          <a:pPr marL="114300" lvl="1" indent="-114300" algn="l" defTabSz="622300">
            <a:lnSpc>
              <a:spcPct val="90000"/>
            </a:lnSpc>
            <a:spcBef>
              <a:spcPct val="0"/>
            </a:spcBef>
            <a:spcAft>
              <a:spcPct val="15000"/>
            </a:spcAft>
            <a:buChar char="•"/>
          </a:pPr>
          <a:r>
            <a:rPr lang="en-US" sz="1400" kern="1200" dirty="0"/>
            <a:t>positions do not need to be headquartered in the CD’s counties</a:t>
          </a:r>
        </a:p>
      </dsp:txBody>
      <dsp:txXfrm>
        <a:off x="2170961" y="280970"/>
        <a:ext cx="2789876" cy="800910"/>
      </dsp:txXfrm>
    </dsp:sp>
    <dsp:sp modelId="{997C0081-BCED-4992-8506-8350A0015A9C}">
      <dsp:nvSpPr>
        <dsp:cNvPr id="0" name=""/>
        <dsp:cNvSpPr/>
      </dsp:nvSpPr>
      <dsp:spPr>
        <a:xfrm>
          <a:off x="235103" y="133474"/>
          <a:ext cx="1915140" cy="106788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US" sz="1800" b="1" kern="1200" dirty="0"/>
            <a:t>County Directors</a:t>
          </a:r>
        </a:p>
      </dsp:txBody>
      <dsp:txXfrm>
        <a:off x="287233" y="185604"/>
        <a:ext cx="1810880" cy="963620"/>
      </dsp:txXfrm>
    </dsp:sp>
    <dsp:sp modelId="{530174D7-B60F-4279-87B5-A1E77DCF3E5A}">
      <dsp:nvSpPr>
        <dsp:cNvPr id="0" name=""/>
        <dsp:cNvSpPr/>
      </dsp:nvSpPr>
      <dsp:spPr>
        <a:xfrm>
          <a:off x="2159569" y="1285600"/>
          <a:ext cx="3338651" cy="1067880"/>
        </a:xfrm>
        <a:prstGeom prst="rightArrow">
          <a:avLst>
            <a:gd name="adj1" fmla="val 75000"/>
            <a:gd name="adj2" fmla="val 50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1 per REC directed</a:t>
          </a:r>
        </a:p>
        <a:p>
          <a:pPr marL="114300" lvl="1" indent="-114300" algn="l" defTabSz="622300">
            <a:lnSpc>
              <a:spcPct val="90000"/>
            </a:lnSpc>
            <a:spcBef>
              <a:spcPct val="0"/>
            </a:spcBef>
            <a:spcAft>
              <a:spcPct val="15000"/>
            </a:spcAft>
            <a:buChar char="•"/>
          </a:pPr>
          <a:r>
            <a:rPr lang="en-US" sz="1400" kern="1200" dirty="0"/>
            <a:t>positions need not be headquartered at the REC </a:t>
          </a:r>
        </a:p>
      </dsp:txBody>
      <dsp:txXfrm>
        <a:off x="2159569" y="1419085"/>
        <a:ext cx="2938196" cy="800910"/>
      </dsp:txXfrm>
    </dsp:sp>
    <dsp:sp modelId="{836BDC32-089F-44D6-B472-5FED8A6C8C2A}">
      <dsp:nvSpPr>
        <dsp:cNvPr id="0" name=""/>
        <dsp:cNvSpPr/>
      </dsp:nvSpPr>
      <dsp:spPr>
        <a:xfrm>
          <a:off x="241877" y="1274548"/>
          <a:ext cx="1914392" cy="106788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US" sz="1800" b="1" kern="1200" dirty="0"/>
            <a:t>REC Directors</a:t>
          </a:r>
        </a:p>
      </dsp:txBody>
      <dsp:txXfrm>
        <a:off x="294007" y="1326678"/>
        <a:ext cx="1810132" cy="963620"/>
      </dsp:txXfrm>
    </dsp:sp>
    <dsp:sp modelId="{F092B272-17EB-4367-856A-1C6EC40098B4}">
      <dsp:nvSpPr>
        <dsp:cNvPr id="0" name=""/>
        <dsp:cNvSpPr/>
      </dsp:nvSpPr>
      <dsp:spPr>
        <a:xfrm>
          <a:off x="2177020" y="2472112"/>
          <a:ext cx="3321200" cy="994645"/>
        </a:xfrm>
        <a:prstGeom prst="rightArrow">
          <a:avLst>
            <a:gd name="adj1" fmla="val 75000"/>
            <a:gd name="adj2" fmla="val 50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1 per program</a:t>
          </a:r>
        </a:p>
      </dsp:txBody>
      <dsp:txXfrm>
        <a:off x="2177020" y="2596443"/>
        <a:ext cx="2948208" cy="745983"/>
      </dsp:txXfrm>
    </dsp:sp>
    <dsp:sp modelId="{FBF8B3D2-551A-4BE7-AB3F-898C362978F4}">
      <dsp:nvSpPr>
        <dsp:cNvPr id="0" name=""/>
        <dsp:cNvSpPr/>
      </dsp:nvSpPr>
      <dsp:spPr>
        <a:xfrm>
          <a:off x="224651" y="2407441"/>
          <a:ext cx="1960621" cy="106788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100000"/>
            </a:lnSpc>
            <a:spcBef>
              <a:spcPct val="0"/>
            </a:spcBef>
            <a:spcAft>
              <a:spcPts val="0"/>
            </a:spcAft>
            <a:buNone/>
          </a:pPr>
          <a:r>
            <a:rPr lang="en-US" sz="1800" b="1" kern="1200" dirty="0"/>
            <a:t>Statewide Program/Institute Directors</a:t>
          </a:r>
        </a:p>
      </dsp:txBody>
      <dsp:txXfrm>
        <a:off x="276781" y="2459571"/>
        <a:ext cx="1856361" cy="963620"/>
      </dsp:txXfrm>
    </dsp:sp>
    <dsp:sp modelId="{8FBBD82D-B36F-40A2-ABB6-34FB2A905149}">
      <dsp:nvSpPr>
        <dsp:cNvPr id="0" name=""/>
        <dsp:cNvSpPr/>
      </dsp:nvSpPr>
      <dsp:spPr>
        <a:xfrm>
          <a:off x="2174606" y="3592628"/>
          <a:ext cx="3290850" cy="936018"/>
        </a:xfrm>
        <a:prstGeom prst="rightArrow">
          <a:avLst>
            <a:gd name="adj1" fmla="val 75000"/>
            <a:gd name="adj2" fmla="val 50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1 per team</a:t>
          </a:r>
        </a:p>
      </dsp:txBody>
      <dsp:txXfrm>
        <a:off x="2174606" y="3709630"/>
        <a:ext cx="2939843" cy="702014"/>
      </dsp:txXfrm>
    </dsp:sp>
    <dsp:sp modelId="{412085F4-8B89-4C23-BD59-A5E89F0AD9EE}">
      <dsp:nvSpPr>
        <dsp:cNvPr id="0" name=""/>
        <dsp:cNvSpPr/>
      </dsp:nvSpPr>
      <dsp:spPr>
        <a:xfrm>
          <a:off x="236769" y="3526697"/>
          <a:ext cx="1928731" cy="106788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US" sz="1800" b="1" kern="1200" dirty="0"/>
            <a:t>Program Teams</a:t>
          </a:r>
        </a:p>
      </dsp:txBody>
      <dsp:txXfrm>
        <a:off x="288899" y="3578827"/>
        <a:ext cx="1824471" cy="9636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5BE5B9-31B1-4535-A84C-9D9500DC2078}">
      <dsp:nvSpPr>
        <dsp:cNvPr id="0" name=""/>
        <dsp:cNvSpPr/>
      </dsp:nvSpPr>
      <dsp:spPr>
        <a:xfrm>
          <a:off x="559009" y="1293194"/>
          <a:ext cx="2003162" cy="695671"/>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3952C94-DD66-4674-9AFF-F437EFBDA315}">
      <dsp:nvSpPr>
        <dsp:cNvPr id="0" name=""/>
        <dsp:cNvSpPr/>
      </dsp:nvSpPr>
      <dsp:spPr>
        <a:xfrm>
          <a:off x="1358734" y="2959982"/>
          <a:ext cx="388209" cy="248454"/>
        </a:xfrm>
        <a:prstGeom prst="down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E61FCB-A7FD-4CE6-9FCE-3CC32230C690}">
      <dsp:nvSpPr>
        <dsp:cNvPr id="0" name=""/>
        <dsp:cNvSpPr/>
      </dsp:nvSpPr>
      <dsp:spPr>
        <a:xfrm>
          <a:off x="590212" y="3342151"/>
          <a:ext cx="1952123" cy="1469678"/>
        </a:xfrm>
        <a:prstGeom prst="rect">
          <a:avLst/>
        </a:prstGeom>
        <a:solidFill>
          <a:schemeClr val="accent1">
            <a:lumMod val="60000"/>
            <a:lumOff val="40000"/>
          </a:schemeClr>
        </a:solidFill>
        <a:ln>
          <a:noFill/>
        </a:ln>
        <a:effectLst>
          <a:outerShdw blurRad="50800" dist="38100" dir="2700000" algn="tl" rotWithShape="0">
            <a:prstClr val="black">
              <a:alpha val="40000"/>
            </a:prstClr>
          </a:outerShdw>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marL="0" lvl="0" indent="0" algn="ctr" defTabSz="800100">
            <a:lnSpc>
              <a:spcPct val="100000"/>
            </a:lnSpc>
            <a:spcBef>
              <a:spcPct val="0"/>
            </a:spcBef>
            <a:spcAft>
              <a:spcPts val="0"/>
            </a:spcAft>
            <a:buNone/>
          </a:pPr>
          <a:r>
            <a:rPr lang="en-US" sz="1800" b="0" kern="1200" dirty="0"/>
            <a:t>Program Council recommends</a:t>
          </a:r>
        </a:p>
        <a:p>
          <a:pPr marL="0" lvl="0" indent="0" algn="ctr" defTabSz="800100">
            <a:lnSpc>
              <a:spcPct val="100000"/>
            </a:lnSpc>
            <a:spcBef>
              <a:spcPct val="0"/>
            </a:spcBef>
            <a:spcAft>
              <a:spcPts val="0"/>
            </a:spcAft>
            <a:buNone/>
          </a:pPr>
          <a:r>
            <a:rPr lang="en-US" sz="1800" b="0" kern="1200" dirty="0"/>
            <a:t>highest priority proposals to VP</a:t>
          </a:r>
        </a:p>
      </dsp:txBody>
      <dsp:txXfrm>
        <a:off x="590212" y="3342151"/>
        <a:ext cx="1952123" cy="1469678"/>
      </dsp:txXfrm>
    </dsp:sp>
    <dsp:sp modelId="{9340EB8C-2A0A-4DE4-972B-63D9E36040F1}">
      <dsp:nvSpPr>
        <dsp:cNvPr id="0" name=""/>
        <dsp:cNvSpPr/>
      </dsp:nvSpPr>
      <dsp:spPr>
        <a:xfrm>
          <a:off x="899127" y="1416445"/>
          <a:ext cx="1283145" cy="109445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100+ proposals</a:t>
          </a:r>
        </a:p>
      </dsp:txBody>
      <dsp:txXfrm>
        <a:off x="1087039" y="1576724"/>
        <a:ext cx="907321" cy="773896"/>
      </dsp:txXfrm>
    </dsp:sp>
    <dsp:sp modelId="{B6FE72AF-593F-46C0-8F56-32CBC42C17F4}">
      <dsp:nvSpPr>
        <dsp:cNvPr id="0" name=""/>
        <dsp:cNvSpPr/>
      </dsp:nvSpPr>
      <dsp:spPr>
        <a:xfrm>
          <a:off x="465851" y="1171112"/>
          <a:ext cx="2173974" cy="1739179"/>
        </a:xfrm>
        <a:prstGeom prst="funnel">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EC2037-6022-46B7-B22B-1E27030526BD}">
      <dsp:nvSpPr>
        <dsp:cNvPr id="0" name=""/>
        <dsp:cNvSpPr/>
      </dsp:nvSpPr>
      <dsp:spPr>
        <a:xfrm>
          <a:off x="1494955" y="85138"/>
          <a:ext cx="3068468" cy="1211212"/>
        </a:xfrm>
        <a:prstGeom prst="rightArrow">
          <a:avLst>
            <a:gd name="adj1" fmla="val 75000"/>
            <a:gd name="adj2" fmla="val 50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8 proposals</a:t>
          </a:r>
        </a:p>
        <a:p>
          <a:pPr marL="171450" lvl="1" indent="-171450" algn="l" defTabSz="711200">
            <a:lnSpc>
              <a:spcPct val="90000"/>
            </a:lnSpc>
            <a:spcBef>
              <a:spcPct val="0"/>
            </a:spcBef>
            <a:spcAft>
              <a:spcPct val="15000"/>
            </a:spcAft>
            <a:buChar char="•"/>
          </a:pPr>
          <a:r>
            <a:rPr lang="en-US" sz="1600" kern="1200" dirty="0"/>
            <a:t>Submitted by the Provost or Chancellor</a:t>
          </a:r>
        </a:p>
      </dsp:txBody>
      <dsp:txXfrm>
        <a:off x="1494955" y="236540"/>
        <a:ext cx="2614264" cy="908409"/>
      </dsp:txXfrm>
    </dsp:sp>
    <dsp:sp modelId="{997C0081-BCED-4992-8506-8350A0015A9C}">
      <dsp:nvSpPr>
        <dsp:cNvPr id="0" name=""/>
        <dsp:cNvSpPr/>
      </dsp:nvSpPr>
      <dsp:spPr>
        <a:xfrm>
          <a:off x="111883" y="149417"/>
          <a:ext cx="1396917" cy="1090925"/>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100000"/>
            </a:lnSpc>
            <a:spcBef>
              <a:spcPct val="0"/>
            </a:spcBef>
            <a:spcAft>
              <a:spcPts val="0"/>
            </a:spcAft>
            <a:buNone/>
          </a:pPr>
          <a:r>
            <a:rPr lang="en-US" sz="2200" b="1" kern="1200" dirty="0"/>
            <a:t>UCD</a:t>
          </a:r>
        </a:p>
      </dsp:txBody>
      <dsp:txXfrm>
        <a:off x="165138" y="202672"/>
        <a:ext cx="1290407" cy="984415"/>
      </dsp:txXfrm>
    </dsp:sp>
    <dsp:sp modelId="{530174D7-B60F-4279-87B5-A1E77DCF3E5A}">
      <dsp:nvSpPr>
        <dsp:cNvPr id="0" name=""/>
        <dsp:cNvSpPr/>
      </dsp:nvSpPr>
      <dsp:spPr>
        <a:xfrm>
          <a:off x="1474631" y="1353285"/>
          <a:ext cx="3089478" cy="1136179"/>
        </a:xfrm>
        <a:prstGeom prst="rightArrow">
          <a:avLst>
            <a:gd name="adj1" fmla="val 75000"/>
            <a:gd name="adj2" fmla="val 50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6 proposals</a:t>
          </a:r>
        </a:p>
        <a:p>
          <a:pPr marL="171450" lvl="1" indent="-171450" algn="l" defTabSz="711200">
            <a:lnSpc>
              <a:spcPct val="90000"/>
            </a:lnSpc>
            <a:spcBef>
              <a:spcPct val="0"/>
            </a:spcBef>
            <a:spcAft>
              <a:spcPct val="15000"/>
            </a:spcAft>
            <a:buChar char="•"/>
          </a:pPr>
          <a:r>
            <a:rPr lang="en-US" sz="1600" kern="1200" dirty="0"/>
            <a:t>Submitted by the Provost or Chancellor</a:t>
          </a:r>
        </a:p>
      </dsp:txBody>
      <dsp:txXfrm>
        <a:off x="1474631" y="1495307"/>
        <a:ext cx="2663411" cy="852135"/>
      </dsp:txXfrm>
    </dsp:sp>
    <dsp:sp modelId="{836BDC32-089F-44D6-B472-5FED8A6C8C2A}">
      <dsp:nvSpPr>
        <dsp:cNvPr id="0" name=""/>
        <dsp:cNvSpPr/>
      </dsp:nvSpPr>
      <dsp:spPr>
        <a:xfrm>
          <a:off x="96550" y="1371838"/>
          <a:ext cx="1398539" cy="1091777"/>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100000"/>
            </a:lnSpc>
            <a:spcBef>
              <a:spcPct val="0"/>
            </a:spcBef>
            <a:spcAft>
              <a:spcPts val="0"/>
            </a:spcAft>
            <a:buNone/>
          </a:pPr>
          <a:r>
            <a:rPr lang="en-US" sz="2200" b="1" kern="1200" dirty="0"/>
            <a:t>UCB</a:t>
          </a:r>
        </a:p>
      </dsp:txBody>
      <dsp:txXfrm>
        <a:off x="149846" y="1425134"/>
        <a:ext cx="1291947" cy="985185"/>
      </dsp:txXfrm>
    </dsp:sp>
    <dsp:sp modelId="{F092B272-17EB-4367-856A-1C6EC40098B4}">
      <dsp:nvSpPr>
        <dsp:cNvPr id="0" name=""/>
        <dsp:cNvSpPr/>
      </dsp:nvSpPr>
      <dsp:spPr>
        <a:xfrm>
          <a:off x="1471973" y="2587551"/>
          <a:ext cx="3110816" cy="1136179"/>
        </a:xfrm>
        <a:prstGeom prst="rightArrow">
          <a:avLst>
            <a:gd name="adj1" fmla="val 75000"/>
            <a:gd name="adj2" fmla="val 50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6 proposals</a:t>
          </a:r>
        </a:p>
        <a:p>
          <a:pPr marL="171450" lvl="1" indent="-171450" algn="l" defTabSz="711200">
            <a:lnSpc>
              <a:spcPct val="90000"/>
            </a:lnSpc>
            <a:spcBef>
              <a:spcPct val="0"/>
            </a:spcBef>
            <a:spcAft>
              <a:spcPct val="15000"/>
            </a:spcAft>
            <a:buChar char="•"/>
          </a:pPr>
          <a:r>
            <a:rPr lang="en-US" sz="1600" kern="1200" dirty="0"/>
            <a:t>Submitted by the Provost or Chancellor</a:t>
          </a:r>
        </a:p>
      </dsp:txBody>
      <dsp:txXfrm>
        <a:off x="1471973" y="2729573"/>
        <a:ext cx="2684749" cy="852135"/>
      </dsp:txXfrm>
    </dsp:sp>
    <dsp:sp modelId="{FBF8B3D2-551A-4BE7-AB3F-898C362978F4}">
      <dsp:nvSpPr>
        <dsp:cNvPr id="0" name=""/>
        <dsp:cNvSpPr/>
      </dsp:nvSpPr>
      <dsp:spPr>
        <a:xfrm>
          <a:off x="73792" y="2606741"/>
          <a:ext cx="1420903" cy="1097799"/>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ts val="0"/>
            </a:spcAft>
            <a:buNone/>
          </a:pPr>
          <a:r>
            <a:rPr lang="en-US" sz="2200" b="1" kern="1200" dirty="0"/>
            <a:t>UCR</a:t>
          </a:r>
        </a:p>
      </dsp:txBody>
      <dsp:txXfrm>
        <a:off x="127382" y="2660331"/>
        <a:ext cx="1313723" cy="990619"/>
      </dsp:txXfrm>
    </dsp:sp>
    <dsp:sp modelId="{76A5CA97-E79B-43DE-BE70-2B52C2E85D0C}">
      <dsp:nvSpPr>
        <dsp:cNvPr id="0" name=""/>
        <dsp:cNvSpPr/>
      </dsp:nvSpPr>
      <dsp:spPr>
        <a:xfrm>
          <a:off x="1463556" y="3825218"/>
          <a:ext cx="3119233" cy="1136179"/>
        </a:xfrm>
        <a:prstGeom prst="rightArrow">
          <a:avLst>
            <a:gd name="adj1" fmla="val 75000"/>
            <a:gd name="adj2" fmla="val 50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Up to 2 proposals per campus</a:t>
          </a:r>
        </a:p>
        <a:p>
          <a:pPr marL="171450" lvl="1" indent="-171450" algn="l" defTabSz="711200">
            <a:lnSpc>
              <a:spcPct val="90000"/>
            </a:lnSpc>
            <a:spcBef>
              <a:spcPct val="0"/>
            </a:spcBef>
            <a:spcAft>
              <a:spcPct val="15000"/>
            </a:spcAft>
            <a:buChar char="•"/>
          </a:pPr>
          <a:r>
            <a:rPr lang="en-US" sz="1600" kern="1200" dirty="0"/>
            <a:t>Submitted by the Provost or Chancellor</a:t>
          </a:r>
        </a:p>
      </dsp:txBody>
      <dsp:txXfrm>
        <a:off x="1463556" y="3967240"/>
        <a:ext cx="2693166" cy="852135"/>
      </dsp:txXfrm>
    </dsp:sp>
    <dsp:sp modelId="{524A5AF6-0231-469C-AD1E-DDB1C009600B}">
      <dsp:nvSpPr>
        <dsp:cNvPr id="0" name=""/>
        <dsp:cNvSpPr/>
      </dsp:nvSpPr>
      <dsp:spPr>
        <a:xfrm>
          <a:off x="105016" y="3825207"/>
          <a:ext cx="1369611" cy="113619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40005" rIns="80010" bIns="40005" numCol="1" spcCol="1270" anchor="ctr" anchorCtr="0">
          <a:noAutofit/>
        </a:bodyPr>
        <a:lstStyle/>
        <a:p>
          <a:pPr marL="0" lvl="0" indent="0" algn="ctr" defTabSz="933450">
            <a:lnSpc>
              <a:spcPct val="100000"/>
            </a:lnSpc>
            <a:spcBef>
              <a:spcPct val="0"/>
            </a:spcBef>
            <a:spcAft>
              <a:spcPts val="0"/>
            </a:spcAft>
            <a:buNone/>
          </a:pPr>
          <a:r>
            <a:rPr lang="en-US" sz="2100" b="1" kern="1200" dirty="0"/>
            <a:t>Other UC campuses </a:t>
          </a:r>
        </a:p>
      </dsp:txBody>
      <dsp:txXfrm>
        <a:off x="160480" y="3880671"/>
        <a:ext cx="1258683" cy="1025262"/>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FAB63D0-5B0C-45E2-983C-D7ADECAE5025}" type="datetimeFigureOut">
              <a:rPr lang="en-US" smtClean="0"/>
              <a:t>12/17/2021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21EA4-F441-4DBA-BC63-9B932B99C44D}" type="slidenum">
              <a:rPr lang="en-US" smtClean="0"/>
              <a:t>‹#›</a:t>
            </a:fld>
            <a:endParaRPr lang="en-US"/>
          </a:p>
        </p:txBody>
      </p:sp>
    </p:spTree>
    <p:extLst>
      <p:ext uri="{BB962C8B-B14F-4D97-AF65-F5344CB8AC3E}">
        <p14:creationId xmlns:p14="http://schemas.microsoft.com/office/powerpoint/2010/main" val="1890800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AB63D0-5B0C-45E2-983C-D7ADECAE5025}" type="datetimeFigureOut">
              <a:rPr lang="en-US" smtClean="0"/>
              <a:t>12/17/2021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21EA4-F441-4DBA-BC63-9B932B99C44D}" type="slidenum">
              <a:rPr lang="en-US" smtClean="0"/>
              <a:t>‹#›</a:t>
            </a:fld>
            <a:endParaRPr lang="en-US"/>
          </a:p>
        </p:txBody>
      </p:sp>
    </p:spTree>
    <p:extLst>
      <p:ext uri="{BB962C8B-B14F-4D97-AF65-F5344CB8AC3E}">
        <p14:creationId xmlns:p14="http://schemas.microsoft.com/office/powerpoint/2010/main" val="3534696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AB63D0-5B0C-45E2-983C-D7ADECAE5025}" type="datetimeFigureOut">
              <a:rPr lang="en-US" smtClean="0"/>
              <a:t>12/17/2021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21EA4-F441-4DBA-BC63-9B932B99C44D}" type="slidenum">
              <a:rPr lang="en-US" smtClean="0"/>
              <a:t>‹#›</a:t>
            </a:fld>
            <a:endParaRPr lang="en-US"/>
          </a:p>
        </p:txBody>
      </p:sp>
    </p:spTree>
    <p:extLst>
      <p:ext uri="{BB962C8B-B14F-4D97-AF65-F5344CB8AC3E}">
        <p14:creationId xmlns:p14="http://schemas.microsoft.com/office/powerpoint/2010/main" val="645106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AB63D0-5B0C-45E2-983C-D7ADECAE5025}" type="datetimeFigureOut">
              <a:rPr lang="en-US" smtClean="0"/>
              <a:t>12/17/2021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21EA4-F441-4DBA-BC63-9B932B99C44D}" type="slidenum">
              <a:rPr lang="en-US" smtClean="0"/>
              <a:t>‹#›</a:t>
            </a:fld>
            <a:endParaRPr lang="en-US"/>
          </a:p>
        </p:txBody>
      </p:sp>
    </p:spTree>
    <p:extLst>
      <p:ext uri="{BB962C8B-B14F-4D97-AF65-F5344CB8AC3E}">
        <p14:creationId xmlns:p14="http://schemas.microsoft.com/office/powerpoint/2010/main" val="2172976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FAB63D0-5B0C-45E2-983C-D7ADECAE5025}" type="datetimeFigureOut">
              <a:rPr lang="en-US" smtClean="0"/>
              <a:t>12/17/2021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21EA4-F441-4DBA-BC63-9B932B99C44D}" type="slidenum">
              <a:rPr lang="en-US" smtClean="0"/>
              <a:t>‹#›</a:t>
            </a:fld>
            <a:endParaRPr lang="en-US"/>
          </a:p>
        </p:txBody>
      </p:sp>
    </p:spTree>
    <p:extLst>
      <p:ext uri="{BB962C8B-B14F-4D97-AF65-F5344CB8AC3E}">
        <p14:creationId xmlns:p14="http://schemas.microsoft.com/office/powerpoint/2010/main" val="3878808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FAB63D0-5B0C-45E2-983C-D7ADECAE5025}" type="datetimeFigureOut">
              <a:rPr lang="en-US" smtClean="0"/>
              <a:t>12/17/2021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21EA4-F441-4DBA-BC63-9B932B99C44D}" type="slidenum">
              <a:rPr lang="en-US" smtClean="0"/>
              <a:t>‹#›</a:t>
            </a:fld>
            <a:endParaRPr lang="en-US"/>
          </a:p>
        </p:txBody>
      </p:sp>
    </p:spTree>
    <p:extLst>
      <p:ext uri="{BB962C8B-B14F-4D97-AF65-F5344CB8AC3E}">
        <p14:creationId xmlns:p14="http://schemas.microsoft.com/office/powerpoint/2010/main" val="332126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FAB63D0-5B0C-45E2-983C-D7ADECAE5025}" type="datetimeFigureOut">
              <a:rPr lang="en-US" smtClean="0"/>
              <a:t>12/17/2021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121EA4-F441-4DBA-BC63-9B932B99C44D}" type="slidenum">
              <a:rPr lang="en-US" smtClean="0"/>
              <a:t>‹#›</a:t>
            </a:fld>
            <a:endParaRPr lang="en-US"/>
          </a:p>
        </p:txBody>
      </p:sp>
    </p:spTree>
    <p:extLst>
      <p:ext uri="{BB962C8B-B14F-4D97-AF65-F5344CB8AC3E}">
        <p14:creationId xmlns:p14="http://schemas.microsoft.com/office/powerpoint/2010/main" val="3647483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FAB63D0-5B0C-45E2-983C-D7ADECAE5025}" type="datetimeFigureOut">
              <a:rPr lang="en-US" smtClean="0"/>
              <a:t>12/17/2021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121EA4-F441-4DBA-BC63-9B932B99C44D}" type="slidenum">
              <a:rPr lang="en-US" smtClean="0"/>
              <a:t>‹#›</a:t>
            </a:fld>
            <a:endParaRPr lang="en-US"/>
          </a:p>
        </p:txBody>
      </p:sp>
    </p:spTree>
    <p:extLst>
      <p:ext uri="{BB962C8B-B14F-4D97-AF65-F5344CB8AC3E}">
        <p14:creationId xmlns:p14="http://schemas.microsoft.com/office/powerpoint/2010/main" val="396992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AB63D0-5B0C-45E2-983C-D7ADECAE5025}" type="datetimeFigureOut">
              <a:rPr lang="en-US" smtClean="0"/>
              <a:t>12/17/2021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121EA4-F441-4DBA-BC63-9B932B99C44D}" type="slidenum">
              <a:rPr lang="en-US" smtClean="0"/>
              <a:t>‹#›</a:t>
            </a:fld>
            <a:endParaRPr lang="en-US"/>
          </a:p>
        </p:txBody>
      </p:sp>
    </p:spTree>
    <p:extLst>
      <p:ext uri="{BB962C8B-B14F-4D97-AF65-F5344CB8AC3E}">
        <p14:creationId xmlns:p14="http://schemas.microsoft.com/office/powerpoint/2010/main" val="1544498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FAB63D0-5B0C-45E2-983C-D7ADECAE5025}" type="datetimeFigureOut">
              <a:rPr lang="en-US" smtClean="0"/>
              <a:t>12/17/2021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21EA4-F441-4DBA-BC63-9B932B99C44D}" type="slidenum">
              <a:rPr lang="en-US" smtClean="0"/>
              <a:t>‹#›</a:t>
            </a:fld>
            <a:endParaRPr lang="en-US"/>
          </a:p>
        </p:txBody>
      </p:sp>
    </p:spTree>
    <p:extLst>
      <p:ext uri="{BB962C8B-B14F-4D97-AF65-F5344CB8AC3E}">
        <p14:creationId xmlns:p14="http://schemas.microsoft.com/office/powerpoint/2010/main" val="3499021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FAB63D0-5B0C-45E2-983C-D7ADECAE5025}" type="datetimeFigureOut">
              <a:rPr lang="en-US" smtClean="0"/>
              <a:t>12/17/2021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21EA4-F441-4DBA-BC63-9B932B99C44D}" type="slidenum">
              <a:rPr lang="en-US" smtClean="0"/>
              <a:t>‹#›</a:t>
            </a:fld>
            <a:endParaRPr lang="en-US"/>
          </a:p>
        </p:txBody>
      </p:sp>
    </p:spTree>
    <p:extLst>
      <p:ext uri="{BB962C8B-B14F-4D97-AF65-F5344CB8AC3E}">
        <p14:creationId xmlns:p14="http://schemas.microsoft.com/office/powerpoint/2010/main" val="3138431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AB63D0-5B0C-45E2-983C-D7ADECAE5025}" type="datetimeFigureOut">
              <a:rPr lang="en-US" smtClean="0"/>
              <a:t>12/17/2021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121EA4-F441-4DBA-BC63-9B932B99C44D}" type="slidenum">
              <a:rPr lang="en-US" smtClean="0"/>
              <a:t>‹#›</a:t>
            </a:fld>
            <a:endParaRPr lang="en-US"/>
          </a:p>
        </p:txBody>
      </p:sp>
    </p:spTree>
    <p:extLst>
      <p:ext uri="{BB962C8B-B14F-4D97-AF65-F5344CB8AC3E}">
        <p14:creationId xmlns:p14="http://schemas.microsoft.com/office/powerpoint/2010/main" val="4376727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ucanr.edu/sites/anrstaff/Divisionwide_Programs/Program_Counci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60C95-880A-4DFD-AD97-AF6987231E69}"/>
              </a:ext>
            </a:extLst>
          </p:cNvPr>
          <p:cNvSpPr>
            <a:spLocks noGrp="1"/>
          </p:cNvSpPr>
          <p:nvPr>
            <p:ph type="ctrTitle"/>
          </p:nvPr>
        </p:nvSpPr>
        <p:spPr/>
        <p:txBody>
          <a:bodyPr/>
          <a:lstStyle/>
          <a:p>
            <a:r>
              <a:rPr lang="en-US" dirty="0"/>
              <a:t>2021 Call for CE Positions </a:t>
            </a:r>
          </a:p>
        </p:txBody>
      </p:sp>
      <p:sp>
        <p:nvSpPr>
          <p:cNvPr id="3" name="Subtitle 2">
            <a:extLst>
              <a:ext uri="{FF2B5EF4-FFF2-40B4-BE49-F238E27FC236}">
                <a16:creationId xmlns:a16="http://schemas.microsoft.com/office/drawing/2014/main" id="{BED2FC6C-1239-4458-9B2F-41FD2C608B12}"/>
              </a:ext>
            </a:extLst>
          </p:cNvPr>
          <p:cNvSpPr>
            <a:spLocks noGrp="1"/>
          </p:cNvSpPr>
          <p:nvPr>
            <p:ph type="subTitle" idx="1"/>
          </p:nvPr>
        </p:nvSpPr>
        <p:spPr/>
        <p:txBody>
          <a:bodyPr/>
          <a:lstStyle/>
          <a:p>
            <a:r>
              <a:rPr lang="en-US" sz="4000" dirty="0"/>
              <a:t>Process Information</a:t>
            </a:r>
          </a:p>
        </p:txBody>
      </p:sp>
    </p:spTree>
    <p:extLst>
      <p:ext uri="{BB962C8B-B14F-4D97-AF65-F5344CB8AC3E}">
        <p14:creationId xmlns:p14="http://schemas.microsoft.com/office/powerpoint/2010/main" val="1422091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4041880145"/>
              </p:ext>
            </p:extLst>
          </p:nvPr>
        </p:nvGraphicFramePr>
        <p:xfrm>
          <a:off x="198386" y="1321550"/>
          <a:ext cx="5498221" cy="45945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392853" y="6185301"/>
            <a:ext cx="5303754" cy="361950"/>
          </a:xfrm>
          <a:prstGeom prst="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solidFill>
                  <a:schemeClr val="tx1"/>
                </a:solidFill>
              </a:rPr>
              <a:t>Aug. 23 - Dec. 10, 2021</a:t>
            </a:r>
          </a:p>
        </p:txBody>
      </p:sp>
      <p:sp>
        <p:nvSpPr>
          <p:cNvPr id="8" name="10-Point Star 7"/>
          <p:cNvSpPr/>
          <p:nvPr/>
        </p:nvSpPr>
        <p:spPr>
          <a:xfrm>
            <a:off x="9751023" y="2354317"/>
            <a:ext cx="2047672" cy="2020467"/>
          </a:xfrm>
          <a:prstGeom prst="star10">
            <a:avLst/>
          </a:prstGeom>
          <a:solidFill>
            <a:schemeClr val="accent4"/>
          </a:solidFill>
          <a:ln>
            <a:noFill/>
          </a:ln>
          <a:effectLst>
            <a:glow rad="1397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VP releases </a:t>
            </a:r>
          </a:p>
          <a:p>
            <a:pPr algn="ctr"/>
            <a:r>
              <a:rPr lang="en-US" b="1" dirty="0">
                <a:solidFill>
                  <a:schemeClr val="tx1"/>
                </a:solidFill>
              </a:rPr>
              <a:t>up to 50 new positions</a:t>
            </a:r>
          </a:p>
          <a:p>
            <a:pPr algn="ctr"/>
            <a:r>
              <a:rPr lang="en-US" b="1" dirty="0">
                <a:solidFill>
                  <a:schemeClr val="tx1"/>
                </a:solidFill>
              </a:rPr>
              <a:t>for recruitment</a:t>
            </a:r>
          </a:p>
        </p:txBody>
      </p:sp>
      <p:sp>
        <p:nvSpPr>
          <p:cNvPr id="9" name="Right Brace 8"/>
          <p:cNvSpPr/>
          <p:nvPr/>
        </p:nvSpPr>
        <p:spPr>
          <a:xfrm>
            <a:off x="5051611" y="1389166"/>
            <a:ext cx="1543880" cy="4623265"/>
          </a:xfrm>
          <a:prstGeom prst="rightBrace">
            <a:avLst>
              <a:gd name="adj1" fmla="val 27913"/>
              <a:gd name="adj2" fmla="val 504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Rectangle 10"/>
          <p:cNvSpPr/>
          <p:nvPr/>
        </p:nvSpPr>
        <p:spPr>
          <a:xfrm>
            <a:off x="6990080" y="6216723"/>
            <a:ext cx="2018219" cy="361950"/>
          </a:xfrm>
          <a:prstGeom prst="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solidFill>
                  <a:schemeClr val="tx1"/>
                </a:solidFill>
              </a:rPr>
              <a:t>Jan. 11-12, 2022</a:t>
            </a:r>
          </a:p>
        </p:txBody>
      </p:sp>
      <p:sp>
        <p:nvSpPr>
          <p:cNvPr id="12" name="Rectangle 11"/>
          <p:cNvSpPr/>
          <p:nvPr/>
        </p:nvSpPr>
        <p:spPr>
          <a:xfrm>
            <a:off x="9751023" y="6211505"/>
            <a:ext cx="2047671" cy="361950"/>
          </a:xfrm>
          <a:prstGeom prst="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solidFill>
                  <a:schemeClr val="tx1"/>
                </a:solidFill>
              </a:rPr>
              <a:t>Feb. - April 2022</a:t>
            </a:r>
          </a:p>
        </p:txBody>
      </p:sp>
      <p:graphicFrame>
        <p:nvGraphicFramePr>
          <p:cNvPr id="13" name="Diagram 12"/>
          <p:cNvGraphicFramePr/>
          <p:nvPr>
            <p:extLst>
              <p:ext uri="{D42A27DB-BD31-4B8C-83A1-F6EECF244321}">
                <p14:modId xmlns:p14="http://schemas.microsoft.com/office/powerpoint/2010/main" val="4246184117"/>
              </p:ext>
            </p:extLst>
          </p:nvPr>
        </p:nvGraphicFramePr>
        <p:xfrm>
          <a:off x="6391458" y="481226"/>
          <a:ext cx="3105678" cy="529762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4" name="TextBox 13"/>
          <p:cNvSpPr txBox="1"/>
          <p:nvPr/>
        </p:nvSpPr>
        <p:spPr>
          <a:xfrm>
            <a:off x="198386" y="510736"/>
            <a:ext cx="6193072" cy="907941"/>
          </a:xfrm>
          <a:prstGeom prst="rect">
            <a:avLst/>
          </a:prstGeom>
          <a:noFill/>
        </p:spPr>
        <p:txBody>
          <a:bodyPr wrap="square" rtlCol="0">
            <a:spAutoFit/>
          </a:bodyPr>
          <a:lstStyle/>
          <a:p>
            <a:endParaRPr lang="en-US" sz="500" dirty="0">
              <a:sym typeface="Wingdings" panose="05000000000000000000" pitchFamily="2" charset="2"/>
            </a:endParaRPr>
          </a:p>
          <a:p>
            <a:pPr marL="285750" indent="-285750">
              <a:buFont typeface="Wingdings" panose="05000000000000000000" pitchFamily="2" charset="2"/>
              <a:buChar char="v"/>
            </a:pPr>
            <a:r>
              <a:rPr lang="en-US" sz="1600" dirty="0"/>
              <a:t>Expected to seek stakeholder input and work collaboratively across UC ANR units to make the best use of submission restrictions</a:t>
            </a:r>
          </a:p>
          <a:p>
            <a:pPr marL="285750" indent="-285750">
              <a:buFont typeface="Wingdings" panose="05000000000000000000" pitchFamily="2" charset="2"/>
              <a:buChar char="v"/>
            </a:pPr>
            <a:r>
              <a:rPr lang="en-US" sz="1600" dirty="0"/>
              <a:t>Encouraged to review the UC ANR thematic cluster areas    </a:t>
            </a:r>
            <a:r>
              <a:rPr lang="en-US" sz="1400" dirty="0"/>
              <a:t> </a:t>
            </a:r>
          </a:p>
        </p:txBody>
      </p:sp>
      <p:sp>
        <p:nvSpPr>
          <p:cNvPr id="15" name="TextBox 14"/>
          <p:cNvSpPr txBox="1"/>
          <p:nvPr/>
        </p:nvSpPr>
        <p:spPr>
          <a:xfrm>
            <a:off x="3261196" y="72862"/>
            <a:ext cx="5124710" cy="461665"/>
          </a:xfrm>
          <a:prstGeom prst="rect">
            <a:avLst/>
          </a:prstGeom>
          <a:noFill/>
        </p:spPr>
        <p:txBody>
          <a:bodyPr wrap="square" rtlCol="0">
            <a:spAutoFit/>
          </a:bodyPr>
          <a:lstStyle/>
          <a:p>
            <a:r>
              <a:rPr lang="en-US" sz="2400" b="1" dirty="0"/>
              <a:t>New 2021 Call for CE Advisor Positions</a:t>
            </a:r>
          </a:p>
        </p:txBody>
      </p:sp>
    </p:spTree>
    <p:extLst>
      <p:ext uri="{BB962C8B-B14F-4D97-AF65-F5344CB8AC3E}">
        <p14:creationId xmlns:p14="http://schemas.microsoft.com/office/powerpoint/2010/main" val="3134153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795984632"/>
              </p:ext>
            </p:extLst>
          </p:nvPr>
        </p:nvGraphicFramePr>
        <p:xfrm>
          <a:off x="198385" y="1016990"/>
          <a:ext cx="4582790" cy="49613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198387" y="6115761"/>
            <a:ext cx="4582788" cy="550509"/>
          </a:xfrm>
          <a:prstGeom prst="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solidFill>
                  <a:schemeClr val="tx1"/>
                </a:solidFill>
              </a:rPr>
              <a:t>Aug. </a:t>
            </a:r>
            <a:r>
              <a:rPr lang="en-US">
                <a:solidFill>
                  <a:schemeClr val="tx1"/>
                </a:solidFill>
              </a:rPr>
              <a:t>23 </a:t>
            </a:r>
            <a:r>
              <a:rPr lang="en-US" dirty="0">
                <a:solidFill>
                  <a:schemeClr val="tx1"/>
                </a:solidFill>
              </a:rPr>
              <a:t>to Dec. 10, 2021</a:t>
            </a:r>
          </a:p>
        </p:txBody>
      </p:sp>
      <p:sp>
        <p:nvSpPr>
          <p:cNvPr id="8" name="10-Point Star 7"/>
          <p:cNvSpPr/>
          <p:nvPr/>
        </p:nvSpPr>
        <p:spPr>
          <a:xfrm>
            <a:off x="10086759" y="2498704"/>
            <a:ext cx="2047672" cy="2020467"/>
          </a:xfrm>
          <a:prstGeom prst="star10">
            <a:avLst/>
          </a:prstGeom>
          <a:solidFill>
            <a:schemeClr val="accent4"/>
          </a:solidFill>
          <a:ln>
            <a:noFill/>
          </a:ln>
          <a:effectLst>
            <a:glow rad="1397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VP releases 12 to 20  </a:t>
            </a:r>
          </a:p>
          <a:p>
            <a:pPr algn="ctr"/>
            <a:r>
              <a:rPr lang="en-US" b="1" dirty="0">
                <a:solidFill>
                  <a:schemeClr val="tx1"/>
                </a:solidFill>
              </a:rPr>
              <a:t>positions </a:t>
            </a:r>
          </a:p>
          <a:p>
            <a:pPr algn="ctr"/>
            <a:r>
              <a:rPr lang="en-US" b="1" dirty="0">
                <a:solidFill>
                  <a:schemeClr val="tx1"/>
                </a:solidFill>
              </a:rPr>
              <a:t>for recruitment</a:t>
            </a:r>
          </a:p>
        </p:txBody>
      </p:sp>
      <p:sp>
        <p:nvSpPr>
          <p:cNvPr id="9" name="Right Brace 8"/>
          <p:cNvSpPr/>
          <p:nvPr/>
        </p:nvSpPr>
        <p:spPr>
          <a:xfrm>
            <a:off x="4469792" y="1026742"/>
            <a:ext cx="940364" cy="4962896"/>
          </a:xfrm>
          <a:prstGeom prst="rightBrace">
            <a:avLst>
              <a:gd name="adj1" fmla="val 27913"/>
              <a:gd name="adj2" fmla="val 51173"/>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Rectangle 10"/>
          <p:cNvSpPr/>
          <p:nvPr/>
        </p:nvSpPr>
        <p:spPr>
          <a:xfrm>
            <a:off x="7748458" y="6131829"/>
            <a:ext cx="1923393" cy="518374"/>
          </a:xfrm>
          <a:prstGeom prst="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solidFill>
                  <a:schemeClr val="tx1"/>
                </a:solidFill>
              </a:rPr>
              <a:t>March 2022</a:t>
            </a:r>
          </a:p>
        </p:txBody>
      </p:sp>
      <p:sp>
        <p:nvSpPr>
          <p:cNvPr id="12" name="Rectangle 11"/>
          <p:cNvSpPr/>
          <p:nvPr/>
        </p:nvSpPr>
        <p:spPr>
          <a:xfrm>
            <a:off x="10086760" y="6144017"/>
            <a:ext cx="2047671" cy="493998"/>
          </a:xfrm>
          <a:prstGeom prst="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solidFill>
                  <a:schemeClr val="tx1"/>
                </a:solidFill>
              </a:rPr>
              <a:t>beginning </a:t>
            </a:r>
          </a:p>
          <a:p>
            <a:pPr algn="ctr"/>
            <a:r>
              <a:rPr lang="en-US" dirty="0">
                <a:solidFill>
                  <a:schemeClr val="tx1"/>
                </a:solidFill>
              </a:rPr>
              <a:t>Spring 2022</a:t>
            </a:r>
          </a:p>
        </p:txBody>
      </p:sp>
      <p:sp>
        <p:nvSpPr>
          <p:cNvPr id="14" name="TextBox 13"/>
          <p:cNvSpPr txBox="1"/>
          <p:nvPr/>
        </p:nvSpPr>
        <p:spPr>
          <a:xfrm>
            <a:off x="296708" y="385341"/>
            <a:ext cx="10051838" cy="661720"/>
          </a:xfrm>
          <a:prstGeom prst="rect">
            <a:avLst/>
          </a:prstGeom>
          <a:noFill/>
        </p:spPr>
        <p:txBody>
          <a:bodyPr wrap="square" rtlCol="0">
            <a:spAutoFit/>
          </a:bodyPr>
          <a:lstStyle/>
          <a:p>
            <a:endParaRPr lang="en-US" sz="500" dirty="0">
              <a:sym typeface="Wingdings" panose="05000000000000000000" pitchFamily="2" charset="2"/>
            </a:endParaRPr>
          </a:p>
          <a:p>
            <a:pPr marL="285750" indent="-285750">
              <a:buFont typeface="Wingdings" panose="05000000000000000000" pitchFamily="2" charset="2"/>
              <a:buChar char="v"/>
            </a:pPr>
            <a:r>
              <a:rPr lang="en-US" sz="1600" dirty="0"/>
              <a:t>Working closely with Program Teams</a:t>
            </a:r>
          </a:p>
          <a:p>
            <a:pPr marL="285750" indent="-285750">
              <a:buFont typeface="Wingdings" panose="05000000000000000000" pitchFamily="2" charset="2"/>
              <a:buChar char="v"/>
            </a:pPr>
            <a:r>
              <a:rPr lang="en-US" sz="1600" dirty="0"/>
              <a:t>Paying particular attention to UC ANR thematic cluster areas as well as the UC ANR Strategic Vision 2025 </a:t>
            </a:r>
          </a:p>
        </p:txBody>
      </p:sp>
      <p:grpSp>
        <p:nvGrpSpPr>
          <p:cNvPr id="10" name="Group 9"/>
          <p:cNvGrpSpPr/>
          <p:nvPr/>
        </p:nvGrpSpPr>
        <p:grpSpPr>
          <a:xfrm>
            <a:off x="7819194" y="2700662"/>
            <a:ext cx="2305936" cy="2066560"/>
            <a:chOff x="8267699" y="2619375"/>
            <a:chExt cx="2714625" cy="1122618"/>
          </a:xfrm>
        </p:grpSpPr>
        <p:sp>
          <p:nvSpPr>
            <p:cNvPr id="15" name="Right Arrow Callout 14"/>
            <p:cNvSpPr/>
            <p:nvPr/>
          </p:nvSpPr>
          <p:spPr>
            <a:xfrm>
              <a:off x="8267699" y="2619375"/>
              <a:ext cx="2714625" cy="990600"/>
            </a:xfrm>
            <a:prstGeom prst="rightArrowCallou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8355701" y="2638516"/>
              <a:ext cx="1861842" cy="1103477"/>
            </a:xfrm>
            <a:prstGeom prst="rect">
              <a:avLst/>
            </a:prstGeom>
            <a:noFill/>
            <a:ln>
              <a:noFill/>
            </a:ln>
            <a:effectLst>
              <a:outerShdw blurRad="50800" dist="38100" dir="2700000" algn="tl" rotWithShape="0">
                <a:prstClr val="black">
                  <a:alpha val="40000"/>
                </a:prstClr>
              </a:outerShdw>
            </a:effectLst>
          </p:spPr>
          <p:txBody>
            <a:bodyPr wrap="square" rtlCol="0" anchor="ctr">
              <a:spAutoFit/>
            </a:bodyPr>
            <a:lstStyle/>
            <a:p>
              <a:r>
                <a:rPr lang="en-US" b="1" dirty="0">
                  <a:solidFill>
                    <a:schemeClr val="bg1"/>
                  </a:solidFill>
                </a:rPr>
                <a:t>Program Council recommends highest priority proposals</a:t>
              </a:r>
            </a:p>
            <a:p>
              <a:endParaRPr lang="en-US" b="1" dirty="0">
                <a:solidFill>
                  <a:schemeClr val="bg1"/>
                </a:solidFill>
              </a:endParaRPr>
            </a:p>
          </p:txBody>
        </p:sp>
      </p:grpSp>
      <p:grpSp>
        <p:nvGrpSpPr>
          <p:cNvPr id="17" name="Group 16"/>
          <p:cNvGrpSpPr/>
          <p:nvPr/>
        </p:nvGrpSpPr>
        <p:grpSpPr>
          <a:xfrm>
            <a:off x="5442522" y="2735899"/>
            <a:ext cx="2305936" cy="1783271"/>
            <a:chOff x="8267699" y="2619375"/>
            <a:chExt cx="2714625" cy="990600"/>
          </a:xfrm>
          <a:effectLst>
            <a:outerShdw blurRad="50800" dist="38100" dir="2700000" algn="tl" rotWithShape="0">
              <a:prstClr val="black">
                <a:alpha val="40000"/>
              </a:prstClr>
            </a:outerShdw>
          </a:effectLst>
        </p:grpSpPr>
        <p:sp>
          <p:nvSpPr>
            <p:cNvPr id="18" name="Right Arrow Callout 17"/>
            <p:cNvSpPr/>
            <p:nvPr/>
          </p:nvSpPr>
          <p:spPr>
            <a:xfrm>
              <a:off x="8267699" y="2619375"/>
              <a:ext cx="2714625" cy="990600"/>
            </a:xfrm>
            <a:prstGeom prst="rightArrowCallou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p>
          </p:txBody>
        </p:sp>
        <p:sp>
          <p:nvSpPr>
            <p:cNvPr id="19" name="TextBox 18"/>
            <p:cNvSpPr txBox="1"/>
            <p:nvPr/>
          </p:nvSpPr>
          <p:spPr>
            <a:xfrm>
              <a:off x="8317598" y="2691793"/>
              <a:ext cx="1861842" cy="820650"/>
            </a:xfrm>
            <a:prstGeom prst="rect">
              <a:avLst/>
            </a:prstGeom>
            <a:noFill/>
            <a:ln>
              <a:noFill/>
            </a:ln>
          </p:spPr>
          <p:txBody>
            <a:bodyPr wrap="square" rtlCol="0" anchor="ctr">
              <a:spAutoFit/>
            </a:bodyPr>
            <a:lstStyle/>
            <a:p>
              <a:r>
                <a:rPr lang="en-US" b="1" dirty="0">
                  <a:solidFill>
                    <a:schemeClr val="bg1"/>
                  </a:solidFill>
                </a:rPr>
                <a:t>Program Teams  can prioritize </a:t>
              </a:r>
            </a:p>
            <a:p>
              <a:r>
                <a:rPr lang="en-US" b="1" dirty="0">
                  <a:solidFill>
                    <a:schemeClr val="bg1"/>
                  </a:solidFill>
                </a:rPr>
                <a:t>top 2 proposals </a:t>
              </a:r>
            </a:p>
          </p:txBody>
        </p:sp>
      </p:grpSp>
      <p:sp>
        <p:nvSpPr>
          <p:cNvPr id="20" name="Rectangle 19"/>
          <p:cNvSpPr/>
          <p:nvPr/>
        </p:nvSpPr>
        <p:spPr>
          <a:xfrm>
            <a:off x="5271596" y="6162800"/>
            <a:ext cx="1923393" cy="518374"/>
          </a:xfrm>
          <a:prstGeom prst="rect">
            <a:avLst/>
          </a:prstGeom>
          <a:solidFill>
            <a:schemeClr val="accent4">
              <a:lumMod val="60000"/>
              <a:lumOff val="40000"/>
            </a:schemeClr>
          </a:solidFill>
          <a:ln>
            <a:noFill/>
          </a:ln>
          <a:effectLst>
            <a:outerShdw blurRad="50800" dist="38100" dir="2700000" algn="tl"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solidFill>
                  <a:schemeClr val="tx1"/>
                </a:solidFill>
              </a:rPr>
              <a:t>Dec. 17 - Feb. 15 2022</a:t>
            </a:r>
          </a:p>
        </p:txBody>
      </p:sp>
      <p:sp>
        <p:nvSpPr>
          <p:cNvPr id="21" name="TextBox 20"/>
          <p:cNvSpPr txBox="1"/>
          <p:nvPr/>
        </p:nvSpPr>
        <p:spPr>
          <a:xfrm>
            <a:off x="3570831" y="97024"/>
            <a:ext cx="5409696" cy="461665"/>
          </a:xfrm>
          <a:prstGeom prst="rect">
            <a:avLst/>
          </a:prstGeom>
          <a:noFill/>
        </p:spPr>
        <p:txBody>
          <a:bodyPr wrap="square" rtlCol="0">
            <a:spAutoFit/>
          </a:bodyPr>
          <a:lstStyle/>
          <a:p>
            <a:r>
              <a:rPr lang="en-US" sz="2400" b="1" dirty="0"/>
              <a:t>New 2021 Call for CE Specialist Positions</a:t>
            </a:r>
          </a:p>
        </p:txBody>
      </p:sp>
    </p:spTree>
    <p:extLst>
      <p:ext uri="{BB962C8B-B14F-4D97-AF65-F5344CB8AC3E}">
        <p14:creationId xmlns:p14="http://schemas.microsoft.com/office/powerpoint/2010/main" val="2481549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CE Advisor position call process</a:t>
            </a:r>
            <a:endParaRPr lang="en-US" dirty="0"/>
          </a:p>
        </p:txBody>
      </p:sp>
      <p:sp>
        <p:nvSpPr>
          <p:cNvPr id="3" name="Content Placeholder 2"/>
          <p:cNvSpPr>
            <a:spLocks noGrp="1"/>
          </p:cNvSpPr>
          <p:nvPr>
            <p:ph idx="1"/>
          </p:nvPr>
        </p:nvSpPr>
        <p:spPr>
          <a:xfrm>
            <a:off x="838200" y="1576422"/>
            <a:ext cx="10515600" cy="4905658"/>
          </a:xfrm>
        </p:spPr>
        <p:txBody>
          <a:bodyPr>
            <a:noAutofit/>
          </a:bodyPr>
          <a:lstStyle/>
          <a:p>
            <a:pPr marL="0" indent="0">
              <a:buNone/>
            </a:pPr>
            <a:r>
              <a:rPr lang="en-US" sz="2100" u="sng" dirty="0"/>
              <a:t>Step 1: Position proposal development &amp; submission</a:t>
            </a:r>
            <a:endParaRPr lang="en-US" sz="2100" dirty="0"/>
          </a:p>
          <a:p>
            <a:r>
              <a:rPr lang="en-US" sz="2100" dirty="0"/>
              <a:t>County Directors, REC Directors, Statewide Program/Institute Directors, and Program Teams can submit a limited number of UCCE Advisor positions. Position number limitations are as follows for individuals or teams: County Director (1 per county they direct, but positions do not need to be headquartered in the CD’s counties), REC Director (1 per REC Director, however positions need not be headquartered at the REC), Statewide Program/Institute Director (1), Program Team (1).  </a:t>
            </a:r>
          </a:p>
          <a:p>
            <a:r>
              <a:rPr lang="en-US" sz="2100" dirty="0"/>
              <a:t>Given proposal submission restrictions be strategic and work collaboratively to identify positions for submission. </a:t>
            </a:r>
          </a:p>
          <a:p>
            <a:r>
              <a:rPr lang="en-US" sz="2100" dirty="0"/>
              <a:t>During the development of any proposals that are related to one of the UC ANR priority thematic cluster areas for hires you can contact Mark Bell or Wendy Powers for further discussion. </a:t>
            </a:r>
          </a:p>
          <a:p>
            <a:r>
              <a:rPr lang="en-US" sz="2100" dirty="0"/>
              <a:t>The position proposals must use the 2-page template posted 2021 Call for CE Positions webpage and be uploaded to the Universal Review System, accessed from the ANR Portal, by December 10, 2021. These will then display on the 2021 Call for CE Positions webpage.</a:t>
            </a:r>
          </a:p>
        </p:txBody>
      </p:sp>
    </p:spTree>
    <p:extLst>
      <p:ext uri="{BB962C8B-B14F-4D97-AF65-F5344CB8AC3E}">
        <p14:creationId xmlns:p14="http://schemas.microsoft.com/office/powerpoint/2010/main" val="3349272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CE Advisor position call process</a:t>
            </a:r>
            <a:br>
              <a:rPr lang="en-US" dirty="0"/>
            </a:br>
            <a:endParaRPr lang="en-US" dirty="0"/>
          </a:p>
        </p:txBody>
      </p:sp>
      <p:sp>
        <p:nvSpPr>
          <p:cNvPr id="3" name="Content Placeholder 2"/>
          <p:cNvSpPr>
            <a:spLocks noGrp="1"/>
          </p:cNvSpPr>
          <p:nvPr>
            <p:ph idx="1"/>
          </p:nvPr>
        </p:nvSpPr>
        <p:spPr>
          <a:xfrm>
            <a:off x="636319" y="1557866"/>
            <a:ext cx="10953998" cy="5139815"/>
          </a:xfrm>
        </p:spPr>
        <p:txBody>
          <a:bodyPr>
            <a:normAutofit/>
          </a:bodyPr>
          <a:lstStyle/>
          <a:p>
            <a:pPr marL="0" indent="0">
              <a:buNone/>
            </a:pPr>
            <a:r>
              <a:rPr lang="en-US" sz="2400" u="sng" dirty="0"/>
              <a:t>Step 2: Position proposal review</a:t>
            </a:r>
            <a:endParaRPr lang="en-US" sz="2400" dirty="0"/>
          </a:p>
          <a:p>
            <a:r>
              <a:rPr lang="en-US" sz="2400" dirty="0"/>
              <a:t>Wendy Powers and Mark Bell will reach out to those who submit thematic cluster-related positions to have coordinated conversations.</a:t>
            </a:r>
          </a:p>
          <a:p>
            <a:r>
              <a:rPr lang="en-US" sz="2400" dirty="0"/>
              <a:t>Program Council will review all the proposals and provide recommendations to Vice President </a:t>
            </a:r>
            <a:r>
              <a:rPr lang="en-US" sz="2400" dirty="0" err="1"/>
              <a:t>Humiston</a:t>
            </a:r>
            <a:r>
              <a:rPr lang="en-US" sz="2400" dirty="0"/>
              <a:t>. </a:t>
            </a:r>
          </a:p>
        </p:txBody>
      </p:sp>
    </p:spTree>
    <p:extLst>
      <p:ext uri="{BB962C8B-B14F-4D97-AF65-F5344CB8AC3E}">
        <p14:creationId xmlns:p14="http://schemas.microsoft.com/office/powerpoint/2010/main" val="4169033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CE Specialist position call process</a:t>
            </a:r>
            <a:br>
              <a:rPr lang="en-US" dirty="0"/>
            </a:br>
            <a:endParaRPr lang="en-US" dirty="0"/>
          </a:p>
        </p:txBody>
      </p:sp>
      <p:sp>
        <p:nvSpPr>
          <p:cNvPr id="6" name="Content Placeholder 5"/>
          <p:cNvSpPr>
            <a:spLocks noGrp="1"/>
          </p:cNvSpPr>
          <p:nvPr>
            <p:ph idx="1"/>
          </p:nvPr>
        </p:nvSpPr>
        <p:spPr>
          <a:xfrm>
            <a:off x="838200" y="1582314"/>
            <a:ext cx="10515600" cy="4592003"/>
          </a:xfrm>
        </p:spPr>
        <p:txBody>
          <a:bodyPr>
            <a:normAutofit fontScale="85000" lnSpcReduction="20000"/>
          </a:bodyPr>
          <a:lstStyle/>
          <a:p>
            <a:pPr marL="0" indent="0">
              <a:buNone/>
            </a:pPr>
            <a:r>
              <a:rPr lang="en-US" sz="2400" u="sng" dirty="0"/>
              <a:t>Step 1: Position proposal development – overview </a:t>
            </a:r>
          </a:p>
          <a:p>
            <a:pPr marL="0" indent="0">
              <a:buNone/>
            </a:pPr>
            <a:endParaRPr lang="en-US" sz="1400" u="sng" dirty="0"/>
          </a:p>
          <a:p>
            <a:r>
              <a:rPr lang="en-US" sz="2400" dirty="0"/>
              <a:t>Campus units are expected to seek stakeholder input and work collaboratively to make the best use of submission restrictions. </a:t>
            </a:r>
          </a:p>
          <a:p>
            <a:r>
              <a:rPr lang="en-US" sz="2400" dirty="0"/>
              <a:t>Program Teams, Directors, and Work Groups are encouraged to work with campus units to co-develop CE Specialist positions, aligned with the 2025 Strategic Vision and around cluster hire opportunities.</a:t>
            </a:r>
          </a:p>
          <a:p>
            <a:r>
              <a:rPr lang="en-US" sz="2400" dirty="0"/>
              <a:t>The position proposals must use the 2-page template posted 2021 Call for CE Positions webpage.</a:t>
            </a:r>
          </a:p>
          <a:p>
            <a:r>
              <a:rPr lang="en-US" sz="2400" b="1" dirty="0"/>
              <a:t>UC Berkeley, UC Davis and UC Riverside campus submissions are restricted in number and must be submitted by a the Provost or Chancellor on behalf of the campus; 6 proposals each from UCR and UCB, plus 8 proposals from UCD. </a:t>
            </a:r>
          </a:p>
          <a:p>
            <a:r>
              <a:rPr lang="en-US" sz="2400" b="1" dirty="0"/>
              <a:t>All other UC campuses are restricted to no more than 2 submissions per campus, to be submitted by the Provost or Chancellor.</a:t>
            </a:r>
          </a:p>
          <a:p>
            <a:r>
              <a:rPr lang="en-US" sz="2400" dirty="0"/>
              <a:t>More information regarding how appointments will be handled between UC ANR and all campuses other than UCB, UCD, and UCR, please see the Memorandum of Understanding posted on the 2021 Call for CE Positions web page. For any questions, please contact Wendy Powers or Mark Bell.</a:t>
            </a:r>
          </a:p>
        </p:txBody>
      </p:sp>
    </p:spTree>
    <p:extLst>
      <p:ext uri="{BB962C8B-B14F-4D97-AF65-F5344CB8AC3E}">
        <p14:creationId xmlns:p14="http://schemas.microsoft.com/office/powerpoint/2010/main" val="2538908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CE Specialist position call process</a:t>
            </a:r>
            <a:br>
              <a:rPr lang="en-US" dirty="0"/>
            </a:br>
            <a:endParaRPr lang="en-US" dirty="0"/>
          </a:p>
        </p:txBody>
      </p:sp>
      <p:sp>
        <p:nvSpPr>
          <p:cNvPr id="6" name="Content Placeholder 5"/>
          <p:cNvSpPr>
            <a:spLocks noGrp="1"/>
          </p:cNvSpPr>
          <p:nvPr>
            <p:ph idx="1"/>
          </p:nvPr>
        </p:nvSpPr>
        <p:spPr>
          <a:xfrm>
            <a:off x="266700" y="1198879"/>
            <a:ext cx="11925300" cy="5659121"/>
          </a:xfrm>
        </p:spPr>
        <p:txBody>
          <a:bodyPr>
            <a:noAutofit/>
          </a:bodyPr>
          <a:lstStyle/>
          <a:p>
            <a:pPr marL="0" indent="0">
              <a:lnSpc>
                <a:spcPct val="100000"/>
              </a:lnSpc>
              <a:spcBef>
                <a:spcPts val="0"/>
              </a:spcBef>
              <a:buNone/>
            </a:pPr>
            <a:r>
              <a:rPr lang="en-US" sz="1800" u="sng" dirty="0"/>
              <a:t>Step 1: Position proposal development – </a:t>
            </a:r>
            <a:r>
              <a:rPr lang="en-US" sz="1800" b="1" i="1" u="sng" dirty="0"/>
              <a:t>October update on engagement </a:t>
            </a:r>
          </a:p>
          <a:p>
            <a:pPr marL="0" indent="0">
              <a:lnSpc>
                <a:spcPct val="100000"/>
              </a:lnSpc>
              <a:spcBef>
                <a:spcPts val="0"/>
              </a:spcBef>
              <a:buNone/>
            </a:pPr>
            <a:endParaRPr lang="en-US" sz="1000" dirty="0"/>
          </a:p>
          <a:p>
            <a:pPr>
              <a:lnSpc>
                <a:spcPct val="100000"/>
              </a:lnSpc>
              <a:spcBef>
                <a:spcPts val="0"/>
              </a:spcBef>
              <a:buFont typeface="Wingdings" panose="05000000000000000000" pitchFamily="2" charset="2"/>
              <a:buChar char="v"/>
            </a:pPr>
            <a:r>
              <a:rPr lang="en-US" sz="1600" b="1" dirty="0"/>
              <a:t>Executive Associate Deans on </a:t>
            </a:r>
            <a:r>
              <a:rPr lang="en-US" sz="1600" b="1" dirty="0">
                <a:hlinkClick r:id="rId2"/>
              </a:rPr>
              <a:t>Program Council </a:t>
            </a:r>
            <a:r>
              <a:rPr lang="en-US" sz="1600" b="1" dirty="0"/>
              <a:t>are serving as points of contact. </a:t>
            </a:r>
          </a:p>
          <a:p>
            <a:pPr marL="0" indent="0">
              <a:lnSpc>
                <a:spcPct val="100000"/>
              </a:lnSpc>
              <a:spcBef>
                <a:spcPts val="0"/>
              </a:spcBef>
              <a:buNone/>
            </a:pPr>
            <a:endParaRPr lang="en-US" sz="1000" b="1" dirty="0">
              <a:solidFill>
                <a:schemeClr val="accent1">
                  <a:lumMod val="50000"/>
                </a:schemeClr>
              </a:solidFill>
            </a:endParaRPr>
          </a:p>
          <a:p>
            <a:pPr marL="0" indent="0">
              <a:lnSpc>
                <a:spcPct val="100000"/>
              </a:lnSpc>
              <a:spcBef>
                <a:spcPts val="0"/>
              </a:spcBef>
              <a:buNone/>
            </a:pPr>
            <a:r>
              <a:rPr lang="en-US" sz="1600" b="1" dirty="0"/>
              <a:t>UC Davis CAES </a:t>
            </a:r>
            <a:endParaRPr lang="en-US" sz="1600" dirty="0"/>
          </a:p>
          <a:p>
            <a:pPr lvl="1">
              <a:lnSpc>
                <a:spcPct val="100000"/>
              </a:lnSpc>
              <a:spcBef>
                <a:spcPts val="0"/>
              </a:spcBef>
            </a:pPr>
            <a:r>
              <a:rPr lang="en-US" sz="1400" b="1" i="1" dirty="0"/>
              <a:t>Engaging ANR network </a:t>
            </a:r>
            <a:r>
              <a:rPr lang="en-US" sz="1400" dirty="0"/>
              <a:t>- Department chairs have been asked to share a plan with the Executive Associate Dean about how they plan to engage Program Teams (PT). Plans include: engaging in conversation to seek the PT’s top priorities, surveying PTs to collect perspective, and presenting to PTs and making iterative drafts of proposals. PTs can reach out to Specialist Advisory Committee. Departments encouraged to invite SI leaders and PTs to meet</a:t>
            </a:r>
          </a:p>
          <a:p>
            <a:pPr lvl="1">
              <a:lnSpc>
                <a:spcPct val="100000"/>
              </a:lnSpc>
              <a:spcBef>
                <a:spcPts val="0"/>
              </a:spcBef>
            </a:pPr>
            <a:r>
              <a:rPr lang="en-US" sz="1400" b="1" i="1" dirty="0"/>
              <a:t>Engaging other campus partners </a:t>
            </a:r>
            <a:r>
              <a:rPr lang="en-US" sz="1400" i="1" dirty="0"/>
              <a:t>-</a:t>
            </a:r>
            <a:r>
              <a:rPr lang="en-US" sz="1400" dirty="0"/>
              <a:t> There are some natural synergies with other campus units that CAES departments have connected with.</a:t>
            </a:r>
          </a:p>
          <a:p>
            <a:pPr marL="457200" lvl="1" indent="0">
              <a:lnSpc>
                <a:spcPct val="100000"/>
              </a:lnSpc>
              <a:spcBef>
                <a:spcPts val="0"/>
              </a:spcBef>
              <a:buNone/>
            </a:pPr>
            <a:r>
              <a:rPr lang="en-US" sz="1400" dirty="0"/>
              <a:t> </a:t>
            </a:r>
            <a:endParaRPr lang="en-US" sz="1400" b="1" dirty="0">
              <a:solidFill>
                <a:schemeClr val="accent1">
                  <a:lumMod val="50000"/>
                </a:schemeClr>
              </a:solidFill>
            </a:endParaRPr>
          </a:p>
          <a:p>
            <a:pPr marL="0" indent="0">
              <a:lnSpc>
                <a:spcPct val="100000"/>
              </a:lnSpc>
              <a:spcBef>
                <a:spcPts val="0"/>
              </a:spcBef>
              <a:buNone/>
            </a:pPr>
            <a:r>
              <a:rPr lang="en-US" sz="1600" b="1" dirty="0"/>
              <a:t>UC Davis School of Vet Med </a:t>
            </a:r>
          </a:p>
          <a:p>
            <a:pPr lvl="1">
              <a:lnSpc>
                <a:spcPct val="100000"/>
              </a:lnSpc>
              <a:spcBef>
                <a:spcPts val="0"/>
              </a:spcBef>
            </a:pPr>
            <a:r>
              <a:rPr lang="en-US" sz="1400" b="1" i="1" dirty="0"/>
              <a:t>Engaging ANR network</a:t>
            </a:r>
            <a:r>
              <a:rPr lang="en-US" sz="1400" i="1" dirty="0"/>
              <a:t> -</a:t>
            </a:r>
            <a:r>
              <a:rPr lang="en-US" sz="1400" dirty="0"/>
              <a:t> CE Specialists have received clear direction to engage PTs, to look at thematic clusters, criteria/tips for successful proposals, and the 2025 strategic vision. </a:t>
            </a:r>
          </a:p>
          <a:p>
            <a:pPr lvl="1">
              <a:lnSpc>
                <a:spcPct val="100000"/>
              </a:lnSpc>
              <a:spcBef>
                <a:spcPts val="0"/>
              </a:spcBef>
            </a:pPr>
            <a:r>
              <a:rPr lang="en-US" sz="1400" b="1" i="1" dirty="0"/>
              <a:t>Engaging other partners on campus </a:t>
            </a:r>
            <a:r>
              <a:rPr lang="en-US" sz="1400" dirty="0"/>
              <a:t>- It will take some time for the other departments to fully understand this opportunity. </a:t>
            </a:r>
          </a:p>
          <a:p>
            <a:pPr marL="0" indent="0">
              <a:lnSpc>
                <a:spcPct val="100000"/>
              </a:lnSpc>
              <a:spcBef>
                <a:spcPts val="0"/>
              </a:spcBef>
              <a:buNone/>
            </a:pPr>
            <a:endParaRPr lang="en-US" sz="800" b="1" dirty="0">
              <a:solidFill>
                <a:schemeClr val="accent1">
                  <a:lumMod val="50000"/>
                </a:schemeClr>
              </a:solidFill>
            </a:endParaRPr>
          </a:p>
          <a:p>
            <a:pPr marL="0" indent="0">
              <a:lnSpc>
                <a:spcPct val="100000"/>
              </a:lnSpc>
              <a:spcBef>
                <a:spcPts val="0"/>
              </a:spcBef>
              <a:buNone/>
            </a:pPr>
            <a:r>
              <a:rPr lang="en-US" sz="1600" b="1" dirty="0"/>
              <a:t>UC Berkeley RCNR </a:t>
            </a:r>
          </a:p>
          <a:p>
            <a:pPr lvl="1">
              <a:lnSpc>
                <a:spcPct val="100000"/>
              </a:lnSpc>
              <a:spcBef>
                <a:spcPts val="0"/>
              </a:spcBef>
            </a:pPr>
            <a:r>
              <a:rPr lang="en-US" sz="1400" b="1" i="1" dirty="0"/>
              <a:t>Engaging ANR network </a:t>
            </a:r>
            <a:r>
              <a:rPr lang="en-US" sz="1400" i="1" dirty="0"/>
              <a:t>- </a:t>
            </a:r>
            <a:r>
              <a:rPr lang="en-US" sz="1400" dirty="0"/>
              <a:t>CE Specialists will reach out to PTs as ideas for positions come up. </a:t>
            </a:r>
          </a:p>
          <a:p>
            <a:pPr lvl="1">
              <a:lnSpc>
                <a:spcPct val="100000"/>
              </a:lnSpc>
              <a:spcBef>
                <a:spcPts val="0"/>
              </a:spcBef>
            </a:pPr>
            <a:r>
              <a:rPr lang="en-US" sz="1400" b="1" i="1" dirty="0"/>
              <a:t>Engaging other campus partners </a:t>
            </a:r>
            <a:r>
              <a:rPr lang="en-US" sz="1400" dirty="0"/>
              <a:t>- The Dean has hosted an information session on campus to engage potential campus groups who might be interested in this opportunity. The Dean has been having conversations with the Executive Vice Chancellor and Provost about this opportunity and process.</a:t>
            </a:r>
          </a:p>
          <a:p>
            <a:pPr>
              <a:lnSpc>
                <a:spcPct val="100000"/>
              </a:lnSpc>
              <a:spcBef>
                <a:spcPts val="0"/>
              </a:spcBef>
            </a:pPr>
            <a:endParaRPr lang="en-US" sz="800" dirty="0"/>
          </a:p>
          <a:p>
            <a:pPr marL="0" indent="0">
              <a:lnSpc>
                <a:spcPct val="100000"/>
              </a:lnSpc>
              <a:spcBef>
                <a:spcPts val="0"/>
              </a:spcBef>
              <a:buNone/>
            </a:pPr>
            <a:r>
              <a:rPr lang="en-US" sz="1600" b="1" dirty="0"/>
              <a:t>UC Riverside CNAS</a:t>
            </a:r>
          </a:p>
          <a:p>
            <a:pPr lvl="1">
              <a:lnSpc>
                <a:spcPct val="100000"/>
              </a:lnSpc>
              <a:spcBef>
                <a:spcPts val="0"/>
              </a:spcBef>
            </a:pPr>
            <a:r>
              <a:rPr lang="en-US" sz="1400" b="1" i="1" dirty="0"/>
              <a:t>Engaging ANR network </a:t>
            </a:r>
            <a:r>
              <a:rPr lang="en-US" sz="1400" i="1" dirty="0"/>
              <a:t>-</a:t>
            </a:r>
            <a:r>
              <a:rPr lang="en-US" sz="1400" dirty="0"/>
              <a:t> CE Specialists have been encouraged to be the liaison between departments and PTs as proposals are developed.</a:t>
            </a:r>
          </a:p>
          <a:p>
            <a:pPr lvl="1">
              <a:lnSpc>
                <a:spcPct val="100000"/>
              </a:lnSpc>
              <a:spcBef>
                <a:spcPts val="0"/>
              </a:spcBef>
            </a:pPr>
            <a:r>
              <a:rPr lang="en-US" sz="1400" b="1" i="1" dirty="0"/>
              <a:t>Engaging other campus partners </a:t>
            </a:r>
            <a:r>
              <a:rPr lang="en-US" sz="1400" dirty="0"/>
              <a:t>- The Dean had conversations with the Executive Vice Chancellor and Provost as well as Vice Chancellor of Research about this opportunity and process. She has met with other Deans and shared with them the 2021 position call and web page for more information. The Ag Divisional Dean is holding meetings for questions and answers. There is interest from Humanities, Public Policy, and Engineering.</a:t>
            </a:r>
          </a:p>
        </p:txBody>
      </p:sp>
      <p:sp>
        <p:nvSpPr>
          <p:cNvPr id="2" name="TextBox 1"/>
          <p:cNvSpPr txBox="1"/>
          <p:nvPr/>
        </p:nvSpPr>
        <p:spPr>
          <a:xfrm>
            <a:off x="10581986" y="131897"/>
            <a:ext cx="1319592" cy="307777"/>
          </a:xfrm>
          <a:prstGeom prst="rect">
            <a:avLst/>
          </a:prstGeom>
          <a:noFill/>
        </p:spPr>
        <p:txBody>
          <a:bodyPr wrap="none" rtlCol="0">
            <a:spAutoFit/>
          </a:bodyPr>
          <a:lstStyle/>
          <a:p>
            <a:r>
              <a:rPr lang="en-US" sz="1400" dirty="0"/>
              <a:t>Added 10/2021</a:t>
            </a:r>
          </a:p>
        </p:txBody>
      </p:sp>
    </p:spTree>
    <p:extLst>
      <p:ext uri="{BB962C8B-B14F-4D97-AF65-F5344CB8AC3E}">
        <p14:creationId xmlns:p14="http://schemas.microsoft.com/office/powerpoint/2010/main" val="845686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CE Specialist position call process</a:t>
            </a:r>
            <a:br>
              <a:rPr lang="en-US" dirty="0"/>
            </a:br>
            <a:endParaRPr lang="en-US" dirty="0"/>
          </a:p>
        </p:txBody>
      </p:sp>
      <p:sp>
        <p:nvSpPr>
          <p:cNvPr id="6" name="Content Placeholder 5"/>
          <p:cNvSpPr>
            <a:spLocks noGrp="1"/>
          </p:cNvSpPr>
          <p:nvPr>
            <p:ph idx="1"/>
          </p:nvPr>
        </p:nvSpPr>
        <p:spPr>
          <a:xfrm>
            <a:off x="838200" y="1690688"/>
            <a:ext cx="10515600" cy="4592003"/>
          </a:xfrm>
        </p:spPr>
        <p:txBody>
          <a:bodyPr>
            <a:normAutofit/>
          </a:bodyPr>
          <a:lstStyle/>
          <a:p>
            <a:pPr marL="0" indent="0">
              <a:buNone/>
            </a:pPr>
            <a:r>
              <a:rPr lang="en-US" sz="2400" u="sng" dirty="0"/>
              <a:t>Step 1: Submission</a:t>
            </a:r>
          </a:p>
          <a:p>
            <a:r>
              <a:rPr lang="en-US" sz="2400" dirty="0"/>
              <a:t>Proposals are due on or before </a:t>
            </a:r>
            <a:r>
              <a:rPr lang="en-US" sz="2400" b="1" dirty="0"/>
              <a:t>December 10, 2021</a:t>
            </a:r>
            <a:r>
              <a:rPr lang="en-US" sz="2400" dirty="0"/>
              <a:t>. </a:t>
            </a:r>
          </a:p>
          <a:p>
            <a:r>
              <a:rPr lang="en-US" sz="2400" dirty="0"/>
              <a:t>UC Campus Provosts or Chancellors will email proposals to Wendy Powers. </a:t>
            </a:r>
          </a:p>
          <a:p>
            <a:r>
              <a:rPr lang="en-US" sz="2400" dirty="0"/>
              <a:t>The UC ANR Program Planning and Evalution unit will enter the proposals in the Universal Review System, which will display on the 2021 Call for CE Positions web page.</a:t>
            </a:r>
          </a:p>
          <a:p>
            <a:pPr marL="0" indent="0">
              <a:buNone/>
            </a:pPr>
            <a:endParaRPr lang="en-US" sz="2400" dirty="0"/>
          </a:p>
        </p:txBody>
      </p:sp>
    </p:spTree>
    <p:extLst>
      <p:ext uri="{BB962C8B-B14F-4D97-AF65-F5344CB8AC3E}">
        <p14:creationId xmlns:p14="http://schemas.microsoft.com/office/powerpoint/2010/main" val="77715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CE Specialist position call process</a:t>
            </a:r>
            <a:br>
              <a:rPr lang="en-US" dirty="0"/>
            </a:br>
            <a:endParaRPr lang="en-US" dirty="0"/>
          </a:p>
        </p:txBody>
      </p:sp>
      <p:sp>
        <p:nvSpPr>
          <p:cNvPr id="3" name="Content Placeholder 2"/>
          <p:cNvSpPr>
            <a:spLocks noGrp="1"/>
          </p:cNvSpPr>
          <p:nvPr>
            <p:ph idx="1"/>
          </p:nvPr>
        </p:nvSpPr>
        <p:spPr>
          <a:xfrm>
            <a:off x="581891" y="1517227"/>
            <a:ext cx="11329060" cy="5180456"/>
          </a:xfrm>
        </p:spPr>
        <p:txBody>
          <a:bodyPr>
            <a:normAutofit/>
          </a:bodyPr>
          <a:lstStyle/>
          <a:p>
            <a:pPr marL="0" indent="0">
              <a:buNone/>
            </a:pPr>
            <a:r>
              <a:rPr lang="en-US" sz="2400" u="sng" dirty="0"/>
              <a:t>Step 2: Position proposal review </a:t>
            </a:r>
          </a:p>
          <a:p>
            <a:r>
              <a:rPr lang="en-US" sz="2400" dirty="0"/>
              <a:t>Following campus submissions, due December</a:t>
            </a:r>
            <a:r>
              <a:rPr lang="en-US" sz="2400" dirty="0">
                <a:solidFill>
                  <a:srgbClr val="FF0000"/>
                </a:solidFill>
              </a:rPr>
              <a:t> </a:t>
            </a:r>
            <a:r>
              <a:rPr lang="en-US" sz="2400" dirty="0"/>
              <a:t>10, 2021, each Program Teams is invited to review UCCE Specialist proposals and identify their top 2 priorities, no later than February 15, 2022. </a:t>
            </a:r>
          </a:p>
          <a:p>
            <a:r>
              <a:rPr lang="en-US" sz="2400" dirty="0"/>
              <a:t>Program Team leaders indicate their Program Team’s identified top 2 positions with rationale in the Universal review System. This information will be used by Program Council in their development of recommendations for the Vice President. This review information is not publically displayed. </a:t>
            </a:r>
          </a:p>
          <a:p>
            <a:r>
              <a:rPr lang="en-US" sz="2400" dirty="0"/>
              <a:t>Program Teams may propose amendments to any proposals and include those suggestions in the review rationale along with noting who from campus leadership/the Associate Dean confirmed the change is appropriate.</a:t>
            </a:r>
            <a:endParaRPr lang="en-US" sz="2400" dirty="0">
              <a:solidFill>
                <a:srgbClr val="FF0000"/>
              </a:solidFill>
            </a:endParaRPr>
          </a:p>
          <a:p>
            <a:pPr>
              <a:lnSpc>
                <a:spcPct val="100000"/>
              </a:lnSpc>
            </a:pPr>
            <a:r>
              <a:rPr lang="en-US" sz="2400" dirty="0"/>
              <a:t>Program </a:t>
            </a:r>
            <a:r>
              <a:rPr lang="en-US" sz="2400"/>
              <a:t>Teams may include </a:t>
            </a:r>
            <a:r>
              <a:rPr lang="en-US" sz="2400" dirty="0"/>
              <a:t>any additional comments on other proposed positions (beyond the top 2) that would help advance the Program Team's efforts.</a:t>
            </a:r>
          </a:p>
        </p:txBody>
      </p:sp>
    </p:spTree>
    <p:extLst>
      <p:ext uri="{BB962C8B-B14F-4D97-AF65-F5344CB8AC3E}">
        <p14:creationId xmlns:p14="http://schemas.microsoft.com/office/powerpoint/2010/main" val="859812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2358</TotalTime>
  <Words>1266</Words>
  <Application>Microsoft Office PowerPoint</Application>
  <PresentationFormat>Widescreen</PresentationFormat>
  <Paragraphs>103</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Wingdings</vt:lpstr>
      <vt:lpstr>Office Theme</vt:lpstr>
      <vt:lpstr>2021 Call for CE Positions </vt:lpstr>
      <vt:lpstr>PowerPoint Presentation</vt:lpstr>
      <vt:lpstr>PowerPoint Presentation</vt:lpstr>
      <vt:lpstr>CE Advisor position call process</vt:lpstr>
      <vt:lpstr>CE Advisor position call process </vt:lpstr>
      <vt:lpstr>CE Specialist position call process </vt:lpstr>
      <vt:lpstr>CE Specialist position call process </vt:lpstr>
      <vt:lpstr>CE Specialist position call process </vt:lpstr>
      <vt:lpstr>CE Specialist position call process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Wendy Powers</dc:creator>
  <cp:lastModifiedBy>Katherine Webb-Martinez</cp:lastModifiedBy>
  <cp:revision>108</cp:revision>
  <dcterms:created xsi:type="dcterms:W3CDTF">2017-10-13T13:59:29Z</dcterms:created>
  <dcterms:modified xsi:type="dcterms:W3CDTF">2021-12-18T00:22:51Z</dcterms:modified>
</cp:coreProperties>
</file>