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39" r:id="rId2"/>
    <p:sldId id="349" r:id="rId3"/>
    <p:sldId id="350" r:id="rId4"/>
    <p:sldId id="351" r:id="rId5"/>
    <p:sldId id="335" r:id="rId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CC"/>
    <a:srgbClr val="3333FF"/>
    <a:srgbClr val="00CC66"/>
    <a:srgbClr val="33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9" autoAdjust="0"/>
    <p:restoredTop sz="94681" autoAdjust="0"/>
  </p:normalViewPr>
  <p:slideViewPr>
    <p:cSldViewPr>
      <p:cViewPr>
        <p:scale>
          <a:sx n="80" d="100"/>
          <a:sy n="80" d="100"/>
        </p:scale>
        <p:origin x="864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0B98B6-10F5-4BBD-BE69-1913AC50614D}" type="datetimeFigureOut">
              <a:rPr lang="en-US"/>
              <a:pPr>
                <a:defRPr/>
              </a:pPr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07A953F-61A3-4E2F-A56D-D4B4B171A2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928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AF09BF-A167-4A52-9864-BF5FD198FB1A}" type="datetimeFigureOut">
              <a:rPr lang="en-US"/>
              <a:pPr>
                <a:defRPr/>
              </a:pPr>
              <a:t>5/20/2021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4959BB8-1B91-483F-B1D4-21AF3A6934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364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58F49-0F16-4D64-B3A7-ECBFC9B6F9C8}" type="datetimeFigureOut">
              <a:rPr lang="en-US"/>
              <a:pPr>
                <a:defRPr/>
              </a:pPr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A55DC-1B5C-43BB-891E-C5405A30DE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399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42366-7818-4B33-A061-C727220156DC}" type="datetimeFigureOut">
              <a:rPr lang="en-US"/>
              <a:pPr>
                <a:defRPr/>
              </a:pPr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29C15-C3D7-4A1E-9B4F-D8D333AD3B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13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D9C44-C57C-46F8-953A-F27469F89ED9}" type="datetimeFigureOut">
              <a:rPr lang="en-US"/>
              <a:pPr>
                <a:defRPr/>
              </a:pPr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7C058-E029-4C2A-BB20-7474E0FF0A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63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D6921-2FF2-425C-8D53-51B157B6779A}" type="datetimeFigureOut">
              <a:rPr lang="en-US"/>
              <a:pPr>
                <a:defRPr/>
              </a:pPr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3EAE3-3DD0-4BF9-9D71-1E44C53061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86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E966B-7C1D-4C06-9BBC-B22F70AC484A}" type="datetimeFigureOut">
              <a:rPr lang="en-US"/>
              <a:pPr>
                <a:defRPr/>
              </a:pPr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59DBA-B2DD-4EF6-91C9-049D2DFA65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37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81CAA-CF78-43EF-A0FD-DB71C41DD0E0}" type="datetimeFigureOut">
              <a:rPr lang="en-US"/>
              <a:pPr>
                <a:defRPr/>
              </a:pPr>
              <a:t>5/20/2021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24476-971A-44E5-A883-7FA9EA9188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38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0C172-D205-4CC1-BD91-7E687C7CBE00}" type="datetimeFigureOut">
              <a:rPr lang="en-US"/>
              <a:pPr>
                <a:defRPr/>
              </a:pPr>
              <a:t>5/20/2021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30AC7-D569-4929-85C8-39338A7C3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01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02B25-0570-4990-B865-7038B7D0DBCB}" type="datetimeFigureOut">
              <a:rPr lang="en-US"/>
              <a:pPr>
                <a:defRPr/>
              </a:pPr>
              <a:t>5/20/2021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F4BAB-6590-4ADC-A3EC-F2107C126A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78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9AFA9-3D1C-4E53-8423-C5BF0EB02003}" type="datetimeFigureOut">
              <a:rPr lang="en-US"/>
              <a:pPr>
                <a:defRPr/>
              </a:pPr>
              <a:t>5/20/2021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81BB3-A4A6-49E9-946C-1C70AC9E81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59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AA76E-062F-4BB5-AC6B-F3F2FC6F0E1E}" type="datetimeFigureOut">
              <a:rPr lang="en-US"/>
              <a:pPr>
                <a:defRPr/>
              </a:pPr>
              <a:t>5/20/2021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F7130-E535-4642-8401-C33B4A62BB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574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B9AD0-4C25-4D1A-BAFA-47D0F476FC6E}" type="datetimeFigureOut">
              <a:rPr lang="en-US"/>
              <a:pPr>
                <a:defRPr/>
              </a:pPr>
              <a:t>5/20/2021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A0E99-D328-4029-B09D-D1477E5305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99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A900CC-0D68-437E-AA57-D81384B9A96A}" type="datetimeFigureOut">
              <a:rPr lang="en-US"/>
              <a:pPr>
                <a:defRPr/>
              </a:pPr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4D9398E-BB38-4C02-AED3-858397F781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wmf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wm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304800" y="304800"/>
            <a:ext cx="8610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IT’S MY CHOICE…</a:t>
            </a:r>
          </a:p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EAT RIGHT! BE ACTIVE!</a:t>
            </a:r>
          </a:p>
          <a:p>
            <a:pPr algn="ctr" eaLnBrk="1" hangingPunct="1"/>
            <a:r>
              <a:rPr lang="en-US" alt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 Nutrition Curriculum for Third Grade</a:t>
            </a:r>
          </a:p>
        </p:txBody>
      </p:sp>
      <p:pic>
        <p:nvPicPr>
          <p:cNvPr id="2051" name="Picture 34" descr="girl drinking water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28913"/>
            <a:ext cx="35687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35"/>
          <p:cNvGrpSpPr>
            <a:grpSpLocks/>
          </p:cNvGrpSpPr>
          <p:nvPr/>
        </p:nvGrpSpPr>
        <p:grpSpPr bwMode="auto">
          <a:xfrm>
            <a:off x="1371600" y="2286000"/>
            <a:ext cx="6553200" cy="228600"/>
            <a:chOff x="109270800" y="109956600"/>
            <a:chExt cx="1828799" cy="457203"/>
          </a:xfrm>
        </p:grpSpPr>
        <p:sp>
          <p:nvSpPr>
            <p:cNvPr id="2053" name="Rectangle 36" hidden="1"/>
            <p:cNvSpPr>
              <a:spLocks noChangeArrowheads="1" noChangeShapeType="1"/>
            </p:cNvSpPr>
            <p:nvPr/>
          </p:nvSpPr>
          <p:spPr bwMode="auto">
            <a:xfrm>
              <a:off x="109270800" y="109956600"/>
              <a:ext cx="1828799" cy="4572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4" name="AutoShape 37"/>
            <p:cNvSpPr>
              <a:spLocks noChangeArrowheads="1" noChangeShapeType="1"/>
            </p:cNvSpPr>
            <p:nvPr/>
          </p:nvSpPr>
          <p:spPr bwMode="auto">
            <a:xfrm>
              <a:off x="109270800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5" name="AutoShape 38"/>
            <p:cNvSpPr>
              <a:spLocks noChangeArrowheads="1" noChangeShapeType="1"/>
            </p:cNvSpPr>
            <p:nvPr/>
          </p:nvSpPr>
          <p:spPr bwMode="auto">
            <a:xfrm>
              <a:off x="109341138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6" name="AutoShape 39"/>
            <p:cNvSpPr>
              <a:spLocks noChangeArrowheads="1" noChangeShapeType="1"/>
            </p:cNvSpPr>
            <p:nvPr/>
          </p:nvSpPr>
          <p:spPr bwMode="auto">
            <a:xfrm>
              <a:off x="109411476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7" name="AutoShape 40"/>
            <p:cNvSpPr>
              <a:spLocks noChangeArrowheads="1" noChangeShapeType="1"/>
            </p:cNvSpPr>
            <p:nvPr/>
          </p:nvSpPr>
          <p:spPr bwMode="auto">
            <a:xfrm>
              <a:off x="109481814" y="109956600"/>
              <a:ext cx="70339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8" name="AutoShape 41"/>
            <p:cNvSpPr>
              <a:spLocks noChangeArrowheads="1" noChangeShapeType="1"/>
            </p:cNvSpPr>
            <p:nvPr/>
          </p:nvSpPr>
          <p:spPr bwMode="auto">
            <a:xfrm>
              <a:off x="109552153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9" name="AutoShape 42"/>
            <p:cNvSpPr>
              <a:spLocks noChangeArrowheads="1" noChangeShapeType="1"/>
            </p:cNvSpPr>
            <p:nvPr/>
          </p:nvSpPr>
          <p:spPr bwMode="auto">
            <a:xfrm>
              <a:off x="109622491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0" name="AutoShape 43"/>
            <p:cNvSpPr>
              <a:spLocks noChangeArrowheads="1" noChangeShapeType="1"/>
            </p:cNvSpPr>
            <p:nvPr/>
          </p:nvSpPr>
          <p:spPr bwMode="auto">
            <a:xfrm>
              <a:off x="109692829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1" name="AutoShape 44"/>
            <p:cNvSpPr>
              <a:spLocks noChangeArrowheads="1" noChangeShapeType="1"/>
            </p:cNvSpPr>
            <p:nvPr/>
          </p:nvSpPr>
          <p:spPr bwMode="auto">
            <a:xfrm>
              <a:off x="109763167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2" name="AutoShape 45"/>
            <p:cNvSpPr>
              <a:spLocks noChangeArrowheads="1" noChangeShapeType="1"/>
            </p:cNvSpPr>
            <p:nvPr/>
          </p:nvSpPr>
          <p:spPr bwMode="auto">
            <a:xfrm>
              <a:off x="109903843" y="109956600"/>
              <a:ext cx="70339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3" name="AutoShape 46"/>
            <p:cNvSpPr>
              <a:spLocks noChangeArrowheads="1" noChangeShapeType="1"/>
            </p:cNvSpPr>
            <p:nvPr/>
          </p:nvSpPr>
          <p:spPr bwMode="auto">
            <a:xfrm>
              <a:off x="109833505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4" name="AutoShape 47"/>
            <p:cNvSpPr>
              <a:spLocks noChangeArrowheads="1" noChangeShapeType="1"/>
            </p:cNvSpPr>
            <p:nvPr/>
          </p:nvSpPr>
          <p:spPr bwMode="auto">
            <a:xfrm>
              <a:off x="110044520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5" name="AutoShape 48"/>
            <p:cNvSpPr>
              <a:spLocks noChangeArrowheads="1" noChangeShapeType="1"/>
            </p:cNvSpPr>
            <p:nvPr/>
          </p:nvSpPr>
          <p:spPr bwMode="auto">
            <a:xfrm>
              <a:off x="109974182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6" name="AutoShape 49"/>
            <p:cNvSpPr>
              <a:spLocks noChangeArrowheads="1" noChangeShapeType="1"/>
            </p:cNvSpPr>
            <p:nvPr/>
          </p:nvSpPr>
          <p:spPr bwMode="auto">
            <a:xfrm>
              <a:off x="110185196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7" name="AutoShape 50"/>
            <p:cNvSpPr>
              <a:spLocks noChangeArrowheads="1" noChangeShapeType="1"/>
            </p:cNvSpPr>
            <p:nvPr/>
          </p:nvSpPr>
          <p:spPr bwMode="auto">
            <a:xfrm>
              <a:off x="110114858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8" name="AutoShape 51"/>
            <p:cNvSpPr>
              <a:spLocks noChangeArrowheads="1" noChangeShapeType="1"/>
            </p:cNvSpPr>
            <p:nvPr/>
          </p:nvSpPr>
          <p:spPr bwMode="auto">
            <a:xfrm>
              <a:off x="110325872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9" name="AutoShape 52"/>
            <p:cNvSpPr>
              <a:spLocks noChangeArrowheads="1" noChangeShapeType="1"/>
            </p:cNvSpPr>
            <p:nvPr/>
          </p:nvSpPr>
          <p:spPr bwMode="auto">
            <a:xfrm>
              <a:off x="110255534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0" name="AutoShape 53"/>
            <p:cNvSpPr>
              <a:spLocks noChangeArrowheads="1" noChangeShapeType="1"/>
            </p:cNvSpPr>
            <p:nvPr/>
          </p:nvSpPr>
          <p:spPr bwMode="auto">
            <a:xfrm>
              <a:off x="110396210" y="109956600"/>
              <a:ext cx="70339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1" name="AutoShape 54"/>
            <p:cNvSpPr>
              <a:spLocks noChangeArrowheads="1" noChangeShapeType="1"/>
            </p:cNvSpPr>
            <p:nvPr/>
          </p:nvSpPr>
          <p:spPr bwMode="auto">
            <a:xfrm>
              <a:off x="110466549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2" name="AutoShape 55"/>
            <p:cNvSpPr>
              <a:spLocks noChangeArrowheads="1" noChangeShapeType="1"/>
            </p:cNvSpPr>
            <p:nvPr/>
          </p:nvSpPr>
          <p:spPr bwMode="auto">
            <a:xfrm>
              <a:off x="110536887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3" name="AutoShape 56"/>
            <p:cNvSpPr>
              <a:spLocks noChangeArrowheads="1" noChangeShapeType="1"/>
            </p:cNvSpPr>
            <p:nvPr/>
          </p:nvSpPr>
          <p:spPr bwMode="auto">
            <a:xfrm>
              <a:off x="110607225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4" name="AutoShape 57"/>
            <p:cNvSpPr>
              <a:spLocks noChangeArrowheads="1" noChangeShapeType="1"/>
            </p:cNvSpPr>
            <p:nvPr/>
          </p:nvSpPr>
          <p:spPr bwMode="auto">
            <a:xfrm>
              <a:off x="110677563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5" name="AutoShape 58"/>
            <p:cNvSpPr>
              <a:spLocks noChangeArrowheads="1" noChangeShapeType="1"/>
            </p:cNvSpPr>
            <p:nvPr/>
          </p:nvSpPr>
          <p:spPr bwMode="auto">
            <a:xfrm>
              <a:off x="110747901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6" name="AutoShape 59"/>
            <p:cNvSpPr>
              <a:spLocks noChangeArrowheads="1" noChangeShapeType="1"/>
            </p:cNvSpPr>
            <p:nvPr/>
          </p:nvSpPr>
          <p:spPr bwMode="auto">
            <a:xfrm>
              <a:off x="110818239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7" name="AutoShape 60"/>
            <p:cNvSpPr>
              <a:spLocks noChangeArrowheads="1" noChangeShapeType="1"/>
            </p:cNvSpPr>
            <p:nvPr/>
          </p:nvSpPr>
          <p:spPr bwMode="auto">
            <a:xfrm>
              <a:off x="110888577" y="109956600"/>
              <a:ext cx="70339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8" name="AutoShape 61"/>
            <p:cNvSpPr>
              <a:spLocks noChangeArrowheads="1" noChangeShapeType="1"/>
            </p:cNvSpPr>
            <p:nvPr/>
          </p:nvSpPr>
          <p:spPr bwMode="auto">
            <a:xfrm>
              <a:off x="110958916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9" name="AutoShape 62"/>
            <p:cNvSpPr>
              <a:spLocks noChangeArrowheads="1" noChangeShapeType="1"/>
            </p:cNvSpPr>
            <p:nvPr/>
          </p:nvSpPr>
          <p:spPr bwMode="auto">
            <a:xfrm>
              <a:off x="111029254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269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304800" y="304800"/>
            <a:ext cx="86106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IT’S MY CHOICE…</a:t>
            </a:r>
          </a:p>
          <a:p>
            <a:pPr algn="ctr" eaLnBrk="1" hangingPunct="1"/>
            <a:r>
              <a:rPr lang="en-US" alt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VARY THE PROTEIN!</a:t>
            </a:r>
          </a:p>
        </p:txBody>
      </p:sp>
      <p:grpSp>
        <p:nvGrpSpPr>
          <p:cNvPr id="2052" name="Group 35"/>
          <p:cNvGrpSpPr>
            <a:grpSpLocks/>
          </p:cNvGrpSpPr>
          <p:nvPr/>
        </p:nvGrpSpPr>
        <p:grpSpPr bwMode="auto">
          <a:xfrm>
            <a:off x="1333500" y="1566684"/>
            <a:ext cx="6553200" cy="228600"/>
            <a:chOff x="109270800" y="109956600"/>
            <a:chExt cx="1828799" cy="457203"/>
          </a:xfrm>
        </p:grpSpPr>
        <p:sp>
          <p:nvSpPr>
            <p:cNvPr id="2053" name="Rectangle 36" hidden="1"/>
            <p:cNvSpPr>
              <a:spLocks noChangeArrowheads="1" noChangeShapeType="1"/>
            </p:cNvSpPr>
            <p:nvPr/>
          </p:nvSpPr>
          <p:spPr bwMode="auto">
            <a:xfrm>
              <a:off x="109270800" y="109956600"/>
              <a:ext cx="1828799" cy="4572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4" name="AutoShape 37"/>
            <p:cNvSpPr>
              <a:spLocks noChangeArrowheads="1" noChangeShapeType="1"/>
            </p:cNvSpPr>
            <p:nvPr/>
          </p:nvSpPr>
          <p:spPr bwMode="auto">
            <a:xfrm>
              <a:off x="109270800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5" name="AutoShape 38"/>
            <p:cNvSpPr>
              <a:spLocks noChangeArrowheads="1" noChangeShapeType="1"/>
            </p:cNvSpPr>
            <p:nvPr/>
          </p:nvSpPr>
          <p:spPr bwMode="auto">
            <a:xfrm>
              <a:off x="109341138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6" name="AutoShape 39"/>
            <p:cNvSpPr>
              <a:spLocks noChangeArrowheads="1" noChangeShapeType="1"/>
            </p:cNvSpPr>
            <p:nvPr/>
          </p:nvSpPr>
          <p:spPr bwMode="auto">
            <a:xfrm>
              <a:off x="109411476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7" name="AutoShape 40"/>
            <p:cNvSpPr>
              <a:spLocks noChangeArrowheads="1" noChangeShapeType="1"/>
            </p:cNvSpPr>
            <p:nvPr/>
          </p:nvSpPr>
          <p:spPr bwMode="auto">
            <a:xfrm>
              <a:off x="109481814" y="109956600"/>
              <a:ext cx="70339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8" name="AutoShape 41"/>
            <p:cNvSpPr>
              <a:spLocks noChangeArrowheads="1" noChangeShapeType="1"/>
            </p:cNvSpPr>
            <p:nvPr/>
          </p:nvSpPr>
          <p:spPr bwMode="auto">
            <a:xfrm>
              <a:off x="109552153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9" name="AutoShape 42"/>
            <p:cNvSpPr>
              <a:spLocks noChangeArrowheads="1" noChangeShapeType="1"/>
            </p:cNvSpPr>
            <p:nvPr/>
          </p:nvSpPr>
          <p:spPr bwMode="auto">
            <a:xfrm>
              <a:off x="109622491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0" name="AutoShape 43"/>
            <p:cNvSpPr>
              <a:spLocks noChangeArrowheads="1" noChangeShapeType="1"/>
            </p:cNvSpPr>
            <p:nvPr/>
          </p:nvSpPr>
          <p:spPr bwMode="auto">
            <a:xfrm>
              <a:off x="109692829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1" name="AutoShape 44"/>
            <p:cNvSpPr>
              <a:spLocks noChangeArrowheads="1" noChangeShapeType="1"/>
            </p:cNvSpPr>
            <p:nvPr/>
          </p:nvSpPr>
          <p:spPr bwMode="auto">
            <a:xfrm>
              <a:off x="109763167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2" name="AutoShape 45"/>
            <p:cNvSpPr>
              <a:spLocks noChangeArrowheads="1" noChangeShapeType="1"/>
            </p:cNvSpPr>
            <p:nvPr/>
          </p:nvSpPr>
          <p:spPr bwMode="auto">
            <a:xfrm>
              <a:off x="109903843" y="109956600"/>
              <a:ext cx="70339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3" name="AutoShape 46"/>
            <p:cNvSpPr>
              <a:spLocks noChangeArrowheads="1" noChangeShapeType="1"/>
            </p:cNvSpPr>
            <p:nvPr/>
          </p:nvSpPr>
          <p:spPr bwMode="auto">
            <a:xfrm>
              <a:off x="109833505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4" name="AutoShape 47"/>
            <p:cNvSpPr>
              <a:spLocks noChangeArrowheads="1" noChangeShapeType="1"/>
            </p:cNvSpPr>
            <p:nvPr/>
          </p:nvSpPr>
          <p:spPr bwMode="auto">
            <a:xfrm>
              <a:off x="110044520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5" name="AutoShape 48"/>
            <p:cNvSpPr>
              <a:spLocks noChangeArrowheads="1" noChangeShapeType="1"/>
            </p:cNvSpPr>
            <p:nvPr/>
          </p:nvSpPr>
          <p:spPr bwMode="auto">
            <a:xfrm>
              <a:off x="109974182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6" name="AutoShape 49"/>
            <p:cNvSpPr>
              <a:spLocks noChangeArrowheads="1" noChangeShapeType="1"/>
            </p:cNvSpPr>
            <p:nvPr/>
          </p:nvSpPr>
          <p:spPr bwMode="auto">
            <a:xfrm>
              <a:off x="110185196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7" name="AutoShape 50"/>
            <p:cNvSpPr>
              <a:spLocks noChangeArrowheads="1" noChangeShapeType="1"/>
            </p:cNvSpPr>
            <p:nvPr/>
          </p:nvSpPr>
          <p:spPr bwMode="auto">
            <a:xfrm>
              <a:off x="110114858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8" name="AutoShape 51"/>
            <p:cNvSpPr>
              <a:spLocks noChangeArrowheads="1" noChangeShapeType="1"/>
            </p:cNvSpPr>
            <p:nvPr/>
          </p:nvSpPr>
          <p:spPr bwMode="auto">
            <a:xfrm>
              <a:off x="110325872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9" name="AutoShape 52"/>
            <p:cNvSpPr>
              <a:spLocks noChangeArrowheads="1" noChangeShapeType="1"/>
            </p:cNvSpPr>
            <p:nvPr/>
          </p:nvSpPr>
          <p:spPr bwMode="auto">
            <a:xfrm>
              <a:off x="110255534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0" name="AutoShape 53"/>
            <p:cNvSpPr>
              <a:spLocks noChangeArrowheads="1" noChangeShapeType="1"/>
            </p:cNvSpPr>
            <p:nvPr/>
          </p:nvSpPr>
          <p:spPr bwMode="auto">
            <a:xfrm>
              <a:off x="110396210" y="109956600"/>
              <a:ext cx="70339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1" name="AutoShape 54"/>
            <p:cNvSpPr>
              <a:spLocks noChangeArrowheads="1" noChangeShapeType="1"/>
            </p:cNvSpPr>
            <p:nvPr/>
          </p:nvSpPr>
          <p:spPr bwMode="auto">
            <a:xfrm>
              <a:off x="110466549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2" name="AutoShape 55"/>
            <p:cNvSpPr>
              <a:spLocks noChangeArrowheads="1" noChangeShapeType="1"/>
            </p:cNvSpPr>
            <p:nvPr/>
          </p:nvSpPr>
          <p:spPr bwMode="auto">
            <a:xfrm>
              <a:off x="110536887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3" name="AutoShape 56"/>
            <p:cNvSpPr>
              <a:spLocks noChangeArrowheads="1" noChangeShapeType="1"/>
            </p:cNvSpPr>
            <p:nvPr/>
          </p:nvSpPr>
          <p:spPr bwMode="auto">
            <a:xfrm>
              <a:off x="110607225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4" name="AutoShape 57"/>
            <p:cNvSpPr>
              <a:spLocks noChangeArrowheads="1" noChangeShapeType="1"/>
            </p:cNvSpPr>
            <p:nvPr/>
          </p:nvSpPr>
          <p:spPr bwMode="auto">
            <a:xfrm>
              <a:off x="110677563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5" name="AutoShape 58"/>
            <p:cNvSpPr>
              <a:spLocks noChangeArrowheads="1" noChangeShapeType="1"/>
            </p:cNvSpPr>
            <p:nvPr/>
          </p:nvSpPr>
          <p:spPr bwMode="auto">
            <a:xfrm>
              <a:off x="110747901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6" name="AutoShape 59"/>
            <p:cNvSpPr>
              <a:spLocks noChangeArrowheads="1" noChangeShapeType="1"/>
            </p:cNvSpPr>
            <p:nvPr/>
          </p:nvSpPr>
          <p:spPr bwMode="auto">
            <a:xfrm>
              <a:off x="110818239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7" name="AutoShape 60"/>
            <p:cNvSpPr>
              <a:spLocks noChangeArrowheads="1" noChangeShapeType="1"/>
            </p:cNvSpPr>
            <p:nvPr/>
          </p:nvSpPr>
          <p:spPr bwMode="auto">
            <a:xfrm>
              <a:off x="110888577" y="109956600"/>
              <a:ext cx="70339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8" name="AutoShape 61"/>
            <p:cNvSpPr>
              <a:spLocks noChangeArrowheads="1" noChangeShapeType="1"/>
            </p:cNvSpPr>
            <p:nvPr/>
          </p:nvSpPr>
          <p:spPr bwMode="auto">
            <a:xfrm>
              <a:off x="110958916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9" name="AutoShape 62"/>
            <p:cNvSpPr>
              <a:spLocks noChangeArrowheads="1" noChangeShapeType="1"/>
            </p:cNvSpPr>
            <p:nvPr/>
          </p:nvSpPr>
          <p:spPr bwMode="auto">
            <a:xfrm>
              <a:off x="111029254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6" name="Group 91"/>
          <p:cNvGrpSpPr>
            <a:grpSpLocks/>
          </p:cNvGrpSpPr>
          <p:nvPr/>
        </p:nvGrpSpPr>
        <p:grpSpPr bwMode="auto">
          <a:xfrm>
            <a:off x="8001000" y="76200"/>
            <a:ext cx="914400" cy="914400"/>
            <a:chOff x="116300207" y="105521749"/>
            <a:chExt cx="1143000" cy="1085850"/>
          </a:xfrm>
        </p:grpSpPr>
        <p:sp>
          <p:nvSpPr>
            <p:cNvPr id="37" name="AutoShape 92"/>
            <p:cNvSpPr>
              <a:spLocks noChangeArrowheads="1"/>
            </p:cNvSpPr>
            <p:nvPr/>
          </p:nvSpPr>
          <p:spPr bwMode="auto">
            <a:xfrm>
              <a:off x="116300207" y="105521749"/>
              <a:ext cx="1143000" cy="1085850"/>
            </a:xfrm>
            <a:prstGeom prst="cube">
              <a:avLst>
                <a:gd name="adj" fmla="val 14472"/>
              </a:avLst>
            </a:prstGeom>
            <a:solidFill>
              <a:srgbClr val="FFFFCC"/>
            </a:solidFill>
            <a:ln w="3175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8" name="Text Box 93"/>
            <p:cNvSpPr txBox="1">
              <a:spLocks noChangeArrowheads="1"/>
            </p:cNvSpPr>
            <p:nvPr/>
          </p:nvSpPr>
          <p:spPr bwMode="auto">
            <a:xfrm>
              <a:off x="116319302" y="105750348"/>
              <a:ext cx="1009649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800" b="1" dirty="0">
                <a:solidFill>
                  <a:srgbClr val="000000"/>
                </a:solidFill>
                <a:latin typeface="Franklin Gothic Medium" panose="020B0603020102020204" pitchFamily="34" charset="0"/>
              </a:endParaRPr>
            </a:p>
            <a:p>
              <a:pPr algn="ctr" eaLnBrk="1" hangingPunct="1"/>
              <a:r>
                <a:rPr lang="en-US" altLang="en-US" sz="1400" b="1" dirty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Lesson </a:t>
              </a:r>
            </a:p>
            <a:p>
              <a:pPr algn="ctr" eaLnBrk="1" hangingPunct="1"/>
              <a:r>
                <a:rPr lang="en-US" altLang="en-US" sz="1400" b="1" dirty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4</a:t>
              </a:r>
              <a:endParaRPr lang="en-US" altLang="en-US" sz="1400" dirty="0"/>
            </a:p>
          </p:txBody>
        </p:sp>
      </p:grpSp>
      <p:grpSp>
        <p:nvGrpSpPr>
          <p:cNvPr id="39" name="Group 92"/>
          <p:cNvGrpSpPr>
            <a:grpSpLocks/>
          </p:cNvGrpSpPr>
          <p:nvPr/>
        </p:nvGrpSpPr>
        <p:grpSpPr bwMode="auto">
          <a:xfrm>
            <a:off x="2593727" y="4724400"/>
            <a:ext cx="4114800" cy="1524000"/>
            <a:chOff x="4191000" y="4572000"/>
            <a:chExt cx="4800600" cy="1905000"/>
          </a:xfrm>
        </p:grpSpPr>
        <p:sp>
          <p:nvSpPr>
            <p:cNvPr id="40" name="AutoShape 48"/>
            <p:cNvSpPr>
              <a:spLocks noChangeArrowheads="1" noChangeShapeType="1"/>
            </p:cNvSpPr>
            <p:nvPr/>
          </p:nvSpPr>
          <p:spPr bwMode="auto">
            <a:xfrm>
              <a:off x="4191000" y="4572000"/>
              <a:ext cx="4800600" cy="1905000"/>
            </a:xfrm>
            <a:prstGeom prst="roundRect">
              <a:avLst>
                <a:gd name="adj" fmla="val 7852"/>
              </a:avLst>
            </a:prstGeom>
            <a:solidFill>
              <a:srgbClr val="FFFFCC"/>
            </a:solidFill>
            <a:ln w="25400" algn="ctr">
              <a:solidFill>
                <a:srgbClr val="CC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41" name="Text Box 50"/>
            <p:cNvSpPr txBox="1">
              <a:spLocks noChangeArrowheads="1"/>
            </p:cNvSpPr>
            <p:nvPr/>
          </p:nvSpPr>
          <p:spPr bwMode="auto">
            <a:xfrm>
              <a:off x="4368800" y="4800600"/>
              <a:ext cx="4444314" cy="137160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 dirty="0">
                  <a:latin typeface="Calibri" panose="020F0502020204030204" pitchFamily="34" charset="0"/>
                </a:rPr>
                <a:t>    </a:t>
              </a:r>
            </a:p>
            <a:p>
              <a:pPr algn="ctr" eaLnBrk="1" hangingPunct="1"/>
              <a:r>
                <a:rPr lang="en-US" altLang="en-US" sz="2000" b="1" i="1" dirty="0">
                  <a:latin typeface="Franklin Gothic Medium" panose="020B0603020102020204" pitchFamily="34" charset="0"/>
                </a:rPr>
                <a:t>Bilal Cooks </a:t>
              </a:r>
              <a:r>
                <a:rPr lang="en-US" altLang="en-US" sz="2000" b="1" i="1" dirty="0" err="1">
                  <a:latin typeface="Franklin Gothic Medium" panose="020B0603020102020204" pitchFamily="34" charset="0"/>
                </a:rPr>
                <a:t>Daal</a:t>
              </a:r>
              <a:endParaRPr lang="en-US" altLang="en-US" sz="2000" b="1" i="1" dirty="0">
                <a:latin typeface="Franklin Gothic Medium" panose="020B0603020102020204" pitchFamily="34" charset="0"/>
              </a:endParaRPr>
            </a:p>
            <a:p>
              <a:pPr algn="ctr" eaLnBrk="1" hangingPunct="1"/>
              <a:endParaRPr lang="en-US" altLang="en-US" sz="800" dirty="0">
                <a:latin typeface="Franklin Gothic Medium" panose="020B0603020102020204" pitchFamily="34" charset="0"/>
              </a:endParaRPr>
            </a:p>
            <a:p>
              <a:pPr algn="ctr" eaLnBrk="1" hangingPunct="1"/>
              <a:r>
                <a:rPr lang="en-US" altLang="en-US" dirty="0">
                  <a:latin typeface="Franklin Gothic Medium" panose="020B0603020102020204" pitchFamily="34" charset="0"/>
                </a:rPr>
                <a:t>by Aisha Saeed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706674" y="2078742"/>
            <a:ext cx="3806825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2" descr="boys cracking egg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6F1"/>
              </a:clrFrom>
              <a:clrTo>
                <a:srgbClr val="F9F6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74" y="2078742"/>
            <a:ext cx="38068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44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304800" y="304800"/>
            <a:ext cx="86106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IT’S MY CHOICE…</a:t>
            </a:r>
          </a:p>
          <a:p>
            <a:pPr algn="ctr" eaLnBrk="1" hangingPunct="1"/>
            <a:r>
              <a:rPr lang="en-US" alt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VARY THE PROTEIN!</a:t>
            </a:r>
          </a:p>
        </p:txBody>
      </p:sp>
      <p:grpSp>
        <p:nvGrpSpPr>
          <p:cNvPr id="2052" name="Group 35"/>
          <p:cNvGrpSpPr>
            <a:grpSpLocks/>
          </p:cNvGrpSpPr>
          <p:nvPr/>
        </p:nvGrpSpPr>
        <p:grpSpPr bwMode="auto">
          <a:xfrm>
            <a:off x="1333500" y="1566684"/>
            <a:ext cx="6553200" cy="228600"/>
            <a:chOff x="109270800" y="109956600"/>
            <a:chExt cx="1828799" cy="457203"/>
          </a:xfrm>
        </p:grpSpPr>
        <p:sp>
          <p:nvSpPr>
            <p:cNvPr id="2053" name="Rectangle 36" hidden="1"/>
            <p:cNvSpPr>
              <a:spLocks noChangeArrowheads="1" noChangeShapeType="1"/>
            </p:cNvSpPr>
            <p:nvPr/>
          </p:nvSpPr>
          <p:spPr bwMode="auto">
            <a:xfrm>
              <a:off x="109270800" y="109956600"/>
              <a:ext cx="1828799" cy="4572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4" name="AutoShape 37"/>
            <p:cNvSpPr>
              <a:spLocks noChangeArrowheads="1" noChangeShapeType="1"/>
            </p:cNvSpPr>
            <p:nvPr/>
          </p:nvSpPr>
          <p:spPr bwMode="auto">
            <a:xfrm>
              <a:off x="109270800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5" name="AutoShape 38"/>
            <p:cNvSpPr>
              <a:spLocks noChangeArrowheads="1" noChangeShapeType="1"/>
            </p:cNvSpPr>
            <p:nvPr/>
          </p:nvSpPr>
          <p:spPr bwMode="auto">
            <a:xfrm>
              <a:off x="109341138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6" name="AutoShape 39"/>
            <p:cNvSpPr>
              <a:spLocks noChangeArrowheads="1" noChangeShapeType="1"/>
            </p:cNvSpPr>
            <p:nvPr/>
          </p:nvSpPr>
          <p:spPr bwMode="auto">
            <a:xfrm>
              <a:off x="109411476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7" name="AutoShape 40"/>
            <p:cNvSpPr>
              <a:spLocks noChangeArrowheads="1" noChangeShapeType="1"/>
            </p:cNvSpPr>
            <p:nvPr/>
          </p:nvSpPr>
          <p:spPr bwMode="auto">
            <a:xfrm>
              <a:off x="109481814" y="109956600"/>
              <a:ext cx="70339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8" name="AutoShape 41"/>
            <p:cNvSpPr>
              <a:spLocks noChangeArrowheads="1" noChangeShapeType="1"/>
            </p:cNvSpPr>
            <p:nvPr/>
          </p:nvSpPr>
          <p:spPr bwMode="auto">
            <a:xfrm>
              <a:off x="109552153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9" name="AutoShape 42"/>
            <p:cNvSpPr>
              <a:spLocks noChangeArrowheads="1" noChangeShapeType="1"/>
            </p:cNvSpPr>
            <p:nvPr/>
          </p:nvSpPr>
          <p:spPr bwMode="auto">
            <a:xfrm>
              <a:off x="109622491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0" name="AutoShape 43"/>
            <p:cNvSpPr>
              <a:spLocks noChangeArrowheads="1" noChangeShapeType="1"/>
            </p:cNvSpPr>
            <p:nvPr/>
          </p:nvSpPr>
          <p:spPr bwMode="auto">
            <a:xfrm>
              <a:off x="109692829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1" name="AutoShape 44"/>
            <p:cNvSpPr>
              <a:spLocks noChangeArrowheads="1" noChangeShapeType="1"/>
            </p:cNvSpPr>
            <p:nvPr/>
          </p:nvSpPr>
          <p:spPr bwMode="auto">
            <a:xfrm>
              <a:off x="109763167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2" name="AutoShape 45"/>
            <p:cNvSpPr>
              <a:spLocks noChangeArrowheads="1" noChangeShapeType="1"/>
            </p:cNvSpPr>
            <p:nvPr/>
          </p:nvSpPr>
          <p:spPr bwMode="auto">
            <a:xfrm>
              <a:off x="109903843" y="109956600"/>
              <a:ext cx="70339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3" name="AutoShape 46"/>
            <p:cNvSpPr>
              <a:spLocks noChangeArrowheads="1" noChangeShapeType="1"/>
            </p:cNvSpPr>
            <p:nvPr/>
          </p:nvSpPr>
          <p:spPr bwMode="auto">
            <a:xfrm>
              <a:off x="109833505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4" name="AutoShape 47"/>
            <p:cNvSpPr>
              <a:spLocks noChangeArrowheads="1" noChangeShapeType="1"/>
            </p:cNvSpPr>
            <p:nvPr/>
          </p:nvSpPr>
          <p:spPr bwMode="auto">
            <a:xfrm>
              <a:off x="110044520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5" name="AutoShape 48"/>
            <p:cNvSpPr>
              <a:spLocks noChangeArrowheads="1" noChangeShapeType="1"/>
            </p:cNvSpPr>
            <p:nvPr/>
          </p:nvSpPr>
          <p:spPr bwMode="auto">
            <a:xfrm>
              <a:off x="109974182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6" name="AutoShape 49"/>
            <p:cNvSpPr>
              <a:spLocks noChangeArrowheads="1" noChangeShapeType="1"/>
            </p:cNvSpPr>
            <p:nvPr/>
          </p:nvSpPr>
          <p:spPr bwMode="auto">
            <a:xfrm>
              <a:off x="110185196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7" name="AutoShape 50"/>
            <p:cNvSpPr>
              <a:spLocks noChangeArrowheads="1" noChangeShapeType="1"/>
            </p:cNvSpPr>
            <p:nvPr/>
          </p:nvSpPr>
          <p:spPr bwMode="auto">
            <a:xfrm>
              <a:off x="110114858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8" name="AutoShape 51"/>
            <p:cNvSpPr>
              <a:spLocks noChangeArrowheads="1" noChangeShapeType="1"/>
            </p:cNvSpPr>
            <p:nvPr/>
          </p:nvSpPr>
          <p:spPr bwMode="auto">
            <a:xfrm>
              <a:off x="110325872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9" name="AutoShape 52"/>
            <p:cNvSpPr>
              <a:spLocks noChangeArrowheads="1" noChangeShapeType="1"/>
            </p:cNvSpPr>
            <p:nvPr/>
          </p:nvSpPr>
          <p:spPr bwMode="auto">
            <a:xfrm>
              <a:off x="110255534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0" name="AutoShape 53"/>
            <p:cNvSpPr>
              <a:spLocks noChangeArrowheads="1" noChangeShapeType="1"/>
            </p:cNvSpPr>
            <p:nvPr/>
          </p:nvSpPr>
          <p:spPr bwMode="auto">
            <a:xfrm>
              <a:off x="110396210" y="109956600"/>
              <a:ext cx="70339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1" name="AutoShape 54"/>
            <p:cNvSpPr>
              <a:spLocks noChangeArrowheads="1" noChangeShapeType="1"/>
            </p:cNvSpPr>
            <p:nvPr/>
          </p:nvSpPr>
          <p:spPr bwMode="auto">
            <a:xfrm>
              <a:off x="110466549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2" name="AutoShape 55"/>
            <p:cNvSpPr>
              <a:spLocks noChangeArrowheads="1" noChangeShapeType="1"/>
            </p:cNvSpPr>
            <p:nvPr/>
          </p:nvSpPr>
          <p:spPr bwMode="auto">
            <a:xfrm>
              <a:off x="110536887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3" name="AutoShape 56"/>
            <p:cNvSpPr>
              <a:spLocks noChangeArrowheads="1" noChangeShapeType="1"/>
            </p:cNvSpPr>
            <p:nvPr/>
          </p:nvSpPr>
          <p:spPr bwMode="auto">
            <a:xfrm>
              <a:off x="110607225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4" name="AutoShape 57"/>
            <p:cNvSpPr>
              <a:spLocks noChangeArrowheads="1" noChangeShapeType="1"/>
            </p:cNvSpPr>
            <p:nvPr/>
          </p:nvSpPr>
          <p:spPr bwMode="auto">
            <a:xfrm>
              <a:off x="110677563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5" name="AutoShape 58"/>
            <p:cNvSpPr>
              <a:spLocks noChangeArrowheads="1" noChangeShapeType="1"/>
            </p:cNvSpPr>
            <p:nvPr/>
          </p:nvSpPr>
          <p:spPr bwMode="auto">
            <a:xfrm>
              <a:off x="110747901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6" name="AutoShape 59"/>
            <p:cNvSpPr>
              <a:spLocks noChangeArrowheads="1" noChangeShapeType="1"/>
            </p:cNvSpPr>
            <p:nvPr/>
          </p:nvSpPr>
          <p:spPr bwMode="auto">
            <a:xfrm>
              <a:off x="110818239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7" name="AutoShape 60"/>
            <p:cNvSpPr>
              <a:spLocks noChangeArrowheads="1" noChangeShapeType="1"/>
            </p:cNvSpPr>
            <p:nvPr/>
          </p:nvSpPr>
          <p:spPr bwMode="auto">
            <a:xfrm>
              <a:off x="110888577" y="109956600"/>
              <a:ext cx="70339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8" name="AutoShape 61"/>
            <p:cNvSpPr>
              <a:spLocks noChangeArrowheads="1" noChangeShapeType="1"/>
            </p:cNvSpPr>
            <p:nvPr/>
          </p:nvSpPr>
          <p:spPr bwMode="auto">
            <a:xfrm>
              <a:off x="110958916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9" name="AutoShape 62"/>
            <p:cNvSpPr>
              <a:spLocks noChangeArrowheads="1" noChangeShapeType="1"/>
            </p:cNvSpPr>
            <p:nvPr/>
          </p:nvSpPr>
          <p:spPr bwMode="auto">
            <a:xfrm>
              <a:off x="111029254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7" name="Group 91"/>
          <p:cNvGrpSpPr>
            <a:grpSpLocks/>
          </p:cNvGrpSpPr>
          <p:nvPr/>
        </p:nvGrpSpPr>
        <p:grpSpPr bwMode="auto">
          <a:xfrm>
            <a:off x="7969910" y="121920"/>
            <a:ext cx="914400" cy="914400"/>
            <a:chOff x="116300207" y="105521749"/>
            <a:chExt cx="1143000" cy="1085850"/>
          </a:xfrm>
        </p:grpSpPr>
        <p:sp>
          <p:nvSpPr>
            <p:cNvPr id="38" name="AutoShape 92"/>
            <p:cNvSpPr>
              <a:spLocks noChangeArrowheads="1"/>
            </p:cNvSpPr>
            <p:nvPr/>
          </p:nvSpPr>
          <p:spPr bwMode="auto">
            <a:xfrm>
              <a:off x="116300207" y="105521749"/>
              <a:ext cx="1143000" cy="1085850"/>
            </a:xfrm>
            <a:prstGeom prst="cube">
              <a:avLst>
                <a:gd name="adj" fmla="val 14472"/>
              </a:avLst>
            </a:prstGeom>
            <a:solidFill>
              <a:srgbClr val="FFFFCC"/>
            </a:solidFill>
            <a:ln w="3175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39" name="Text Box 93"/>
            <p:cNvSpPr txBox="1">
              <a:spLocks noChangeArrowheads="1"/>
            </p:cNvSpPr>
            <p:nvPr/>
          </p:nvSpPr>
          <p:spPr bwMode="auto">
            <a:xfrm>
              <a:off x="116319302" y="105750348"/>
              <a:ext cx="1009649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800" b="1" dirty="0">
                <a:solidFill>
                  <a:srgbClr val="000000"/>
                </a:solidFill>
                <a:latin typeface="Franklin Gothic Medium" panose="020B0603020102020204" pitchFamily="34" charset="0"/>
              </a:endParaRPr>
            </a:p>
            <a:p>
              <a:pPr algn="ctr" eaLnBrk="1" hangingPunct="1"/>
              <a:r>
                <a:rPr lang="en-US" altLang="en-US" sz="1400" b="1" dirty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Lesson </a:t>
              </a:r>
            </a:p>
            <a:p>
              <a:pPr algn="ctr" eaLnBrk="1" hangingPunct="1"/>
              <a:r>
                <a:rPr lang="en-US" altLang="en-US" sz="1400" b="1" dirty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4</a:t>
              </a:r>
              <a:endParaRPr lang="en-US" altLang="en-US" sz="1400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35" y="1900988"/>
            <a:ext cx="332750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1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1483" y="663880"/>
            <a:ext cx="9150807" cy="6194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2" name="TextBox 10"/>
          <p:cNvSpPr>
            <a:spLocks noChangeArrowheads="1"/>
          </p:cNvSpPr>
          <p:nvPr/>
        </p:nvSpPr>
        <p:spPr bwMode="auto">
          <a:xfrm>
            <a:off x="0" y="0"/>
            <a:ext cx="114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altLang="en-U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Lesson 4</a:t>
            </a:r>
          </a:p>
        </p:txBody>
      </p:sp>
      <p:pic>
        <p:nvPicPr>
          <p:cNvPr id="15363" name="Picture 2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2" b="2292"/>
          <a:stretch/>
        </p:blipFill>
        <p:spPr bwMode="auto">
          <a:xfrm>
            <a:off x="2299106" y="1023798"/>
            <a:ext cx="4559402" cy="416573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5364" name="TextBox 25"/>
          <p:cNvSpPr>
            <a:spLocks noChangeArrowheads="1"/>
          </p:cNvSpPr>
          <p:nvPr/>
        </p:nvSpPr>
        <p:spPr bwMode="auto">
          <a:xfrm>
            <a:off x="2721322" y="273000"/>
            <a:ext cx="3716578" cy="42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en-US" sz="2000" b="1" dirty="0">
                <a:solidFill>
                  <a:schemeClr val="bg1"/>
                </a:solidFill>
                <a:latin typeface="+mj-lt"/>
              </a:rPr>
              <a:t>It’s My Choice… Vary the Protein!</a:t>
            </a:r>
          </a:p>
        </p:txBody>
      </p:sp>
      <p:sp>
        <p:nvSpPr>
          <p:cNvPr id="15369" name="TextBox 36"/>
          <p:cNvSpPr>
            <a:spLocks noChangeArrowheads="1"/>
          </p:cNvSpPr>
          <p:nvPr/>
        </p:nvSpPr>
        <p:spPr bwMode="auto">
          <a:xfrm>
            <a:off x="6940194" y="366807"/>
            <a:ext cx="23637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en-US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 Essential Nutrient</a:t>
            </a:r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370" name="TextBox 37"/>
          <p:cNvSpPr>
            <a:spLocks noChangeArrowheads="1"/>
          </p:cNvSpPr>
          <p:nvPr/>
        </p:nvSpPr>
        <p:spPr bwMode="auto">
          <a:xfrm>
            <a:off x="7286814" y="872043"/>
            <a:ext cx="1670547" cy="1184416"/>
          </a:xfrm>
          <a:prstGeom prst="rect">
            <a:avLst/>
          </a:prstGeom>
          <a:solidFill>
            <a:srgbClr val="CC0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en-US" alt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Protein</a:t>
            </a:r>
          </a:p>
          <a:p>
            <a:pPr algn="ctr" eaLnBrk="0" hangingPunct="0"/>
            <a:r>
              <a:rPr lang="en-US" alt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Helps you grow                           and build muscles, skin, bones, internal organs, and brain.</a:t>
            </a:r>
          </a:p>
        </p:txBody>
      </p:sp>
      <p:sp>
        <p:nvSpPr>
          <p:cNvPr id="15372" name="TextBox 39"/>
          <p:cNvSpPr>
            <a:spLocks noChangeArrowheads="1"/>
          </p:cNvSpPr>
          <p:nvPr/>
        </p:nvSpPr>
        <p:spPr bwMode="auto">
          <a:xfrm>
            <a:off x="-64682" y="356337"/>
            <a:ext cx="23637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en-US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Protein Sources</a:t>
            </a:r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5376" name="Picture 9" descr="http://www.choosemyplate.gov/images/MyPlateImages/JPG/myplate_white_prot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968" y="2229764"/>
            <a:ext cx="898823" cy="81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14" descr="C:\Users\JVTibayan\AppData\Local\Microsoft\Windows\Temporary Internet Files\Content.IE5\N61DL1LH\MC90021536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174" y="3782898"/>
            <a:ext cx="685800" cy="58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0" name="Picture 46" descr="chicken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896" y="2810590"/>
            <a:ext cx="710498" cy="47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1" name="Picture 47" descr="223685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296" y="3646418"/>
            <a:ext cx="642109" cy="46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2" name="Picture 49" descr="egg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088BB"/>
              </a:clrFrom>
              <a:clrTo>
                <a:srgbClr val="2088BB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1" y="2761719"/>
            <a:ext cx="488696" cy="39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2" name="Picture 47" descr="21054124_thb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192" y="3338850"/>
            <a:ext cx="371573" cy="35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3" name="Picture 48" descr="Pecans"/>
          <p:cNvPicPr>
            <a:picLocks noChangeAspect="1" noChangeArrowheads="1"/>
          </p:cNvPicPr>
          <p:nvPr/>
        </p:nvPicPr>
        <p:blipFill>
          <a:blip r:embed="rId9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576" y="2756810"/>
            <a:ext cx="484222" cy="36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4" name="Picture 49" descr="almonds-300x19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529" y="3250451"/>
            <a:ext cx="670421" cy="44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4" name="Picture 62" descr="j0232607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88" b="30792"/>
          <a:stretch/>
        </p:blipFill>
        <p:spPr bwMode="auto">
          <a:xfrm>
            <a:off x="8211773" y="2225229"/>
            <a:ext cx="651988" cy="82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195736" y="0"/>
            <a:ext cx="0" cy="6858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020272" y="-20848"/>
            <a:ext cx="0" cy="6858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17112" y="839132"/>
            <a:ext cx="1600200" cy="369332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Plants</a:t>
            </a:r>
          </a:p>
        </p:txBody>
      </p:sp>
      <p:cxnSp>
        <p:nvCxnSpPr>
          <p:cNvPr id="78" name="Straight Connector 77"/>
          <p:cNvCxnSpPr/>
          <p:nvPr/>
        </p:nvCxnSpPr>
        <p:spPr>
          <a:xfrm>
            <a:off x="65202" y="3657600"/>
            <a:ext cx="2068398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15972" y="3800885"/>
            <a:ext cx="1600200" cy="369332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Animals</a:t>
            </a:r>
          </a:p>
        </p:txBody>
      </p:sp>
      <p:pic>
        <p:nvPicPr>
          <p:cNvPr id="80" name="Picture 14" descr="C:\Users\JVTibayan\AppData\Local\Microsoft\Windows\Temporary Internet Files\Content.IE5\N61DL1LH\MC900215364[1].wm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30" b="26298"/>
          <a:stretch/>
        </p:blipFill>
        <p:spPr bwMode="auto">
          <a:xfrm>
            <a:off x="98391" y="2046521"/>
            <a:ext cx="813497" cy="7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48" descr="Pecans"/>
          <p:cNvPicPr>
            <a:picLocks noChangeAspect="1" noChangeArrowheads="1"/>
          </p:cNvPicPr>
          <p:nvPr/>
        </p:nvPicPr>
        <p:blipFill>
          <a:blip r:embed="rId9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2" y="1375193"/>
            <a:ext cx="670222" cy="50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49" descr="almonds-300x19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18" y="1290790"/>
            <a:ext cx="965794" cy="63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4394" y="2832350"/>
            <a:ext cx="583948" cy="766431"/>
          </a:xfrm>
          <a:prstGeom prst="rect">
            <a:avLst/>
          </a:prstGeom>
        </p:spPr>
      </p:pic>
      <p:pic>
        <p:nvPicPr>
          <p:cNvPr id="84" name="Picture 46" descr="chicken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3886">
            <a:off x="1146552" y="4439949"/>
            <a:ext cx="882621" cy="58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47" descr="223685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23" y="5251101"/>
            <a:ext cx="872458" cy="63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49" descr="egg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088BB"/>
              </a:clrFrom>
              <a:clrTo>
                <a:srgbClr val="2088BB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9345">
            <a:off x="55546" y="4365904"/>
            <a:ext cx="839833" cy="67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47" descr="21054124_thb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3886">
            <a:off x="132236" y="5261646"/>
            <a:ext cx="643561" cy="61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8641" y="2914964"/>
            <a:ext cx="979230" cy="656292"/>
          </a:xfrm>
          <a:prstGeom prst="rect">
            <a:avLst/>
          </a:prstGeom>
        </p:spPr>
      </p:pic>
      <p:pic>
        <p:nvPicPr>
          <p:cNvPr id="1026" name="Picture 2" descr="grilled fis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9" y="6100823"/>
            <a:ext cx="767644" cy="70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urkey_on_a_platter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41" y="6255585"/>
            <a:ext cx="957916" cy="42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Straight Connector 87"/>
          <p:cNvCxnSpPr/>
          <p:nvPr/>
        </p:nvCxnSpPr>
        <p:spPr>
          <a:xfrm>
            <a:off x="7100659" y="3152676"/>
            <a:ext cx="2068398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45787" y="3311080"/>
            <a:ext cx="1752600" cy="738664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n-lt"/>
              </a:rPr>
              <a:t>Things Bilal and His Friends Did With Their Strong Bodies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11477" y="4114826"/>
            <a:ext cx="18467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C00000"/>
                </a:solidFill>
                <a:latin typeface="+mn-lt"/>
              </a:rPr>
              <a:t>Ride a bike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C00000"/>
                </a:solidFill>
                <a:latin typeface="+mn-lt"/>
              </a:rPr>
              <a:t>Hopscotch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C00000"/>
                </a:solidFill>
                <a:latin typeface="+mn-lt"/>
              </a:rPr>
              <a:t>Play in the pool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C00000"/>
                </a:solidFill>
                <a:latin typeface="+mn-lt"/>
              </a:rPr>
              <a:t>Hike through the forest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C00000"/>
                </a:solidFill>
                <a:latin typeface="+mn-lt"/>
              </a:rPr>
              <a:t>Skip pebbles in the stream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45206" y="5415435"/>
            <a:ext cx="4349551" cy="307777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n-lt"/>
              </a:rPr>
              <a:t>CHOOSE PROTEIN FOODS FROM PLANTS AND ANIMALS!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445207" y="5869880"/>
            <a:ext cx="4349550" cy="307777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n-lt"/>
              </a:rPr>
              <a:t>CHOOSE SEAFOOD AT LEAST ONCE A WEEK!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438613" y="6352754"/>
            <a:ext cx="4356144" cy="307777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n-lt"/>
              </a:rPr>
              <a:t>CHOOSE NUTS, SEEDS, AND NUT BUTTERS AS SNACKS!</a:t>
            </a:r>
          </a:p>
        </p:txBody>
      </p:sp>
      <p:pic>
        <p:nvPicPr>
          <p:cNvPr id="10" name="Picture 2" descr="Vector drawing of tofu servi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02" y="1865602"/>
            <a:ext cx="1123040" cy="109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97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4" grpId="0"/>
      <p:bldP spid="15364" grpId="1" autoUpdateAnimBg="0"/>
      <p:bldP spid="15369" grpId="0"/>
      <p:bldP spid="15369" grpId="1" autoUpdateAnimBg="0"/>
      <p:bldP spid="15370" grpId="0" animBg="1"/>
      <p:bldP spid="15370" grpId="1" animBg="1" autoUpdateAnimBg="0"/>
      <p:bldP spid="15372" grpId="0"/>
      <p:bldP spid="15372" grpId="1" autoUpdateAnimBg="0"/>
      <p:bldP spid="2" grpId="0" animBg="1"/>
      <p:bldP spid="79" grpId="0" animBg="1"/>
      <p:bldP spid="7" grpId="0" animBg="1"/>
      <p:bldP spid="8" grpId="0"/>
      <p:bldP spid="9" grpId="0" animBg="1"/>
      <p:bldP spid="92" grpId="0" animBg="1"/>
      <p:bldP spid="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34"/>
          <p:cNvGrpSpPr>
            <a:grpSpLocks/>
          </p:cNvGrpSpPr>
          <p:nvPr/>
        </p:nvGrpSpPr>
        <p:grpSpPr bwMode="auto">
          <a:xfrm>
            <a:off x="1447800" y="1905001"/>
            <a:ext cx="6096000" cy="4191007"/>
            <a:chOff x="107213400" y="106775250"/>
            <a:chExt cx="5943600" cy="3656217"/>
          </a:xfrm>
        </p:grpSpPr>
        <p:grpSp>
          <p:nvGrpSpPr>
            <p:cNvPr id="53284" name="Group 35"/>
            <p:cNvGrpSpPr>
              <a:grpSpLocks/>
            </p:cNvGrpSpPr>
            <p:nvPr/>
          </p:nvGrpSpPr>
          <p:grpSpPr bwMode="auto">
            <a:xfrm>
              <a:off x="107213400" y="107451525"/>
              <a:ext cx="5943600" cy="2979942"/>
              <a:chOff x="107213400" y="108108750"/>
              <a:chExt cx="5943600" cy="2979942"/>
            </a:xfrm>
          </p:grpSpPr>
          <p:sp>
            <p:nvSpPr>
              <p:cNvPr id="53287" name="AutoShape 36"/>
              <p:cNvSpPr>
                <a:spLocks noChangeArrowheads="1"/>
              </p:cNvSpPr>
              <p:nvPr/>
            </p:nvSpPr>
            <p:spPr bwMode="auto">
              <a:xfrm>
                <a:off x="107213400" y="108108750"/>
                <a:ext cx="5943600" cy="2979942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25400" algn="ctr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5093" name="Text Box 37"/>
              <p:cNvSpPr txBox="1">
                <a:spLocks noChangeArrowheads="1"/>
              </p:cNvSpPr>
              <p:nvPr/>
            </p:nvSpPr>
            <p:spPr bwMode="auto">
              <a:xfrm>
                <a:off x="107487363" y="108185876"/>
                <a:ext cx="5372457" cy="2769857"/>
              </a:xfrm>
              <a:prstGeom prst="rect">
                <a:avLst/>
              </a:prstGeom>
              <a:solidFill>
                <a:srgbClr val="FFFFCC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lIns="36576" tIns="36576" rIns="36576" bIns="36576"/>
              <a:lstStyle/>
              <a:p>
                <a:pPr>
                  <a:defRPr/>
                </a:pPr>
                <a:r>
                  <a:rPr lang="en-US" sz="1200" b="1" dirty="0">
                    <a:solidFill>
                      <a:srgbClr val="000000"/>
                    </a:solidFill>
                    <a:latin typeface="Calibri" pitchFamily="34" charset="0"/>
                  </a:rPr>
                  <a:t>Developer:  </a:t>
                </a:r>
              </a:p>
              <a:p>
                <a:pPr>
                  <a:defRPr/>
                </a:pPr>
                <a:r>
                  <a:rPr lang="en-US" sz="1200" b="1" dirty="0">
                    <a:solidFill>
                      <a:srgbClr val="000000"/>
                    </a:solidFill>
                    <a:latin typeface="Calibri" pitchFamily="34" charset="0"/>
                  </a:rPr>
                  <a:t>	</a:t>
                </a:r>
                <a:r>
                  <a:rPr lang="en-US" sz="1200" dirty="0">
                    <a:solidFill>
                      <a:srgbClr val="000000"/>
                    </a:solidFill>
                    <a:latin typeface="Calibri" pitchFamily="34" charset="0"/>
                  </a:rPr>
                  <a:t>Sharon K. Junge, </a:t>
                </a:r>
                <a:r>
                  <a:rPr lang="en-US" sz="1200" i="1" dirty="0">
                    <a:solidFill>
                      <a:srgbClr val="000000"/>
                    </a:solidFill>
                    <a:latin typeface="Calibri" pitchFamily="34" charset="0"/>
                  </a:rPr>
                  <a:t>University of California Cooperative Extension, Emeritus</a:t>
                </a:r>
                <a:endParaRPr lang="en-US" sz="1200" dirty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>
                  <a:spcBef>
                    <a:spcPts val="600"/>
                  </a:spcBef>
                  <a:defRPr/>
                </a:pPr>
                <a:r>
                  <a:rPr lang="en-US" sz="1200" b="1" dirty="0">
                    <a:solidFill>
                      <a:srgbClr val="000000"/>
                    </a:solidFill>
                    <a:latin typeface="Calibri" pitchFamily="34" charset="0"/>
                  </a:rPr>
                  <a:t>Contributor:  </a:t>
                </a:r>
              </a:p>
              <a:p>
                <a:pPr>
                  <a:defRPr/>
                </a:pPr>
                <a:r>
                  <a:rPr lang="en-US" sz="1200" b="1" dirty="0">
                    <a:solidFill>
                      <a:srgbClr val="000000"/>
                    </a:solidFill>
                    <a:latin typeface="Calibri" pitchFamily="34" charset="0"/>
                  </a:rPr>
                  <a:t>	</a:t>
                </a:r>
                <a:r>
                  <a:rPr lang="en-US" sz="1200" dirty="0">
                    <a:solidFill>
                      <a:srgbClr val="000000"/>
                    </a:solidFill>
                    <a:latin typeface="Calibri" pitchFamily="34" charset="0"/>
                  </a:rPr>
                  <a:t>Rosemary Carter, </a:t>
                </a:r>
                <a:r>
                  <a:rPr lang="en-US" sz="1200" i="1" dirty="0">
                    <a:solidFill>
                      <a:srgbClr val="000000"/>
                    </a:solidFill>
                    <a:latin typeface="Calibri" pitchFamily="34" charset="0"/>
                  </a:rPr>
                  <a:t>University of California Cooperative Extension, </a:t>
                </a:r>
              </a:p>
              <a:p>
                <a:pPr>
                  <a:defRPr/>
                </a:pPr>
                <a:r>
                  <a:rPr lang="en-US" sz="1200" i="1" dirty="0">
                    <a:solidFill>
                      <a:srgbClr val="000000"/>
                    </a:solidFill>
                    <a:latin typeface="Calibri" pitchFamily="34" charset="0"/>
                  </a:rPr>
                  <a:t>	Placer/Nevada Counties</a:t>
                </a:r>
                <a:endParaRPr lang="en-US" sz="1200" dirty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>
                  <a:spcBef>
                    <a:spcPts val="500"/>
                  </a:spcBef>
                  <a:defRPr/>
                </a:pPr>
                <a:r>
                  <a:rPr lang="en-US" sz="1200" b="1" dirty="0">
                    <a:solidFill>
                      <a:srgbClr val="000000"/>
                    </a:solidFill>
                    <a:latin typeface="+mn-lt"/>
                    <a:cs typeface="Arial" charset="0"/>
                  </a:rPr>
                  <a:t>Translation:</a:t>
                </a:r>
                <a:endParaRPr lang="en-US" sz="1200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  <a:p>
                <a:pPr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+mn-lt"/>
                    <a:cs typeface="Arial" charset="0"/>
                  </a:rPr>
                  <a:t>    	 Myriam Grajales-Hall, </a:t>
                </a:r>
                <a:r>
                  <a:rPr lang="en-US" sz="1200" i="1" dirty="0">
                    <a:solidFill>
                      <a:srgbClr val="000000"/>
                    </a:solidFill>
                    <a:latin typeface="+mn-lt"/>
                    <a:cs typeface="Arial" charset="0"/>
                  </a:rPr>
                  <a:t>ANR News and Outreach in Spanish</a:t>
                </a:r>
                <a:endParaRPr lang="en-US" sz="1200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  <a:p>
                <a:pPr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 </a:t>
                </a:r>
                <a:r>
                  <a:rPr lang="en-US" sz="1200" b="1" dirty="0">
                    <a:solidFill>
                      <a:srgbClr val="000000"/>
                    </a:solidFill>
                    <a:latin typeface="Calibri" pitchFamily="34" charset="0"/>
                  </a:rPr>
                  <a:t>Pilot Testing:  </a:t>
                </a:r>
              </a:p>
              <a:p>
                <a:pPr>
                  <a:defRPr/>
                </a:pPr>
                <a:r>
                  <a:rPr lang="en-US" sz="1200" b="1" dirty="0">
                    <a:solidFill>
                      <a:srgbClr val="000000"/>
                    </a:solidFill>
                    <a:latin typeface="Calibri" pitchFamily="34" charset="0"/>
                  </a:rPr>
                  <a:t>	</a:t>
                </a:r>
                <a:r>
                  <a:rPr lang="en-US" sz="1200" dirty="0">
                    <a:solidFill>
                      <a:srgbClr val="000000"/>
                    </a:solidFill>
                    <a:latin typeface="Calibri" pitchFamily="34" charset="0"/>
                  </a:rPr>
                  <a:t>Rosemary Carter, </a:t>
                </a:r>
                <a:r>
                  <a:rPr lang="en-US" sz="1200" i="1" dirty="0">
                    <a:solidFill>
                      <a:srgbClr val="000000"/>
                    </a:solidFill>
                    <a:latin typeface="Calibri" pitchFamily="34" charset="0"/>
                  </a:rPr>
                  <a:t>University of California Cooperative Extension, </a:t>
                </a:r>
              </a:p>
              <a:p>
                <a:pPr>
                  <a:defRPr/>
                </a:pPr>
                <a:r>
                  <a:rPr lang="en-US" sz="1200" i="1" dirty="0">
                    <a:solidFill>
                      <a:srgbClr val="000000"/>
                    </a:solidFill>
                    <a:latin typeface="Calibri" pitchFamily="34" charset="0"/>
                  </a:rPr>
                  <a:t>	Placer/Nevada Counties</a:t>
                </a:r>
              </a:p>
              <a:p>
                <a:pPr eaLnBrk="0" hangingPunct="0">
                  <a:spcBef>
                    <a:spcPts val="500"/>
                  </a:spcBef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Interactive PowerPoint Contribution:</a:t>
                </a:r>
              </a:p>
              <a:p>
                <a:pPr eaLnBrk="0" hangingPunct="0"/>
                <a:r>
                  <a:rPr lang="en-US" altLang="en-US" sz="1200" b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	</a:t>
                </a:r>
                <a:r>
                  <a:rPr lang="en-US" altLang="en-US" sz="12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Adan Osoria, </a:t>
                </a:r>
                <a:r>
                  <a:rPr lang="en-US" altLang="en-US" sz="1200" i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University of California Cooperative Extension,</a:t>
                </a:r>
              </a:p>
              <a:p>
                <a:pPr eaLnBrk="0" hangingPunct="0"/>
                <a:r>
                  <a:rPr lang="en-US" altLang="en-US" sz="1200" i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	Contra Costa County</a:t>
                </a:r>
                <a:endParaRPr lang="en-US" sz="1200" dirty="0">
                  <a:latin typeface="Calibri" pitchFamily="34" charset="0"/>
                </a:endParaRPr>
              </a:p>
              <a:p>
                <a:pPr>
                  <a:spcBef>
                    <a:spcPts val="500"/>
                  </a:spcBef>
                  <a:defRPr/>
                </a:pPr>
                <a:r>
                  <a:rPr lang="en-US" sz="1200" b="1" dirty="0">
                    <a:solidFill>
                      <a:srgbClr val="000000"/>
                    </a:solidFill>
                    <a:latin typeface="Calibri" pitchFamily="34" charset="0"/>
                  </a:rPr>
                  <a:t>Layout and Design:  </a:t>
                </a:r>
              </a:p>
              <a:p>
                <a:pPr>
                  <a:defRPr/>
                </a:pPr>
                <a:r>
                  <a:rPr lang="en-US" sz="1200" b="1" dirty="0">
                    <a:solidFill>
                      <a:srgbClr val="000000"/>
                    </a:solidFill>
                    <a:latin typeface="Calibri" pitchFamily="34" charset="0"/>
                  </a:rPr>
                  <a:t>	</a:t>
                </a:r>
                <a:r>
                  <a:rPr lang="en-US" sz="1200" dirty="0">
                    <a:solidFill>
                      <a:srgbClr val="000000"/>
                    </a:solidFill>
                    <a:latin typeface="Calibri" pitchFamily="34" charset="0"/>
                  </a:rPr>
                  <a:t>Annette Cosgrove, </a:t>
                </a:r>
                <a:r>
                  <a:rPr lang="en-US" sz="1200" i="1" dirty="0">
                    <a:solidFill>
                      <a:srgbClr val="000000"/>
                    </a:solidFill>
                    <a:latin typeface="Calibri" pitchFamily="34" charset="0"/>
                  </a:rPr>
                  <a:t>University of California Cooperative Extension, </a:t>
                </a:r>
              </a:p>
              <a:p>
                <a:pPr>
                  <a:defRPr/>
                </a:pPr>
                <a:r>
                  <a:rPr lang="en-US" sz="1200" i="1" dirty="0">
                    <a:solidFill>
                      <a:srgbClr val="000000"/>
                    </a:solidFill>
                    <a:latin typeface="Calibri" pitchFamily="34" charset="0"/>
                  </a:rPr>
                  <a:t>	Placer/Nevada Counties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3285" name="Picture 38" descr="UCANR_blue_gold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70600" y="106813350"/>
              <a:ext cx="2914650" cy="539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86" name="Picture 39" descr="UCCE_DropShadow with no backgrou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71150" y="106775250"/>
              <a:ext cx="62865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251" name="Text Box 40"/>
          <p:cNvSpPr txBox="1">
            <a:spLocks noChangeArrowheads="1"/>
          </p:cNvSpPr>
          <p:nvPr/>
        </p:nvSpPr>
        <p:spPr bwMode="auto">
          <a:xfrm>
            <a:off x="1600200" y="6184415"/>
            <a:ext cx="5943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b="1" noProof="1">
                <a:solidFill>
                  <a:srgbClr val="000000"/>
                </a:solidFill>
                <a:latin typeface="Calibri" panose="020F0502020204030204" pitchFamily="34" charset="0"/>
              </a:rPr>
              <a:t>©2014 by the Regents of the University of California.  All rights reserved.  </a:t>
            </a:r>
            <a:r>
              <a:rPr lang="en-US" altLang="en-US" sz="900" noProof="1">
                <a:solidFill>
                  <a:srgbClr val="000000"/>
                </a:solidFill>
                <a:latin typeface="Calibri" panose="020F0502020204030204" pitchFamily="34" charset="0"/>
              </a:rPr>
              <a:t>Permission is granted to reproduce the handouts and home activities for workshop sessions.  No other part of this publication may be reproduced in whole or in part, or stored in a retrival system or transmitted</a:t>
            </a: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</a:rPr>
              <a:t> in any form or by any means, electronic, mechanical, photocopying, recording, or otherwise, without written permission of the author.</a:t>
            </a:r>
            <a:endParaRPr lang="en-US" altLang="en-US" dirty="0"/>
          </a:p>
        </p:txBody>
      </p:sp>
      <p:grpSp>
        <p:nvGrpSpPr>
          <p:cNvPr id="53252" name="Group 2"/>
          <p:cNvGrpSpPr>
            <a:grpSpLocks/>
          </p:cNvGrpSpPr>
          <p:nvPr/>
        </p:nvGrpSpPr>
        <p:grpSpPr bwMode="auto">
          <a:xfrm>
            <a:off x="1143000" y="371475"/>
            <a:ext cx="6858000" cy="1381125"/>
            <a:chOff x="106756200" y="105613200"/>
            <a:chExt cx="6858000" cy="1381125"/>
          </a:xfrm>
        </p:grpSpPr>
        <p:sp>
          <p:nvSpPr>
            <p:cNvPr id="53281" name="Rectangle 4" hidden="1"/>
            <p:cNvSpPr>
              <a:spLocks noChangeArrowheads="1" noChangeShapeType="1"/>
            </p:cNvSpPr>
            <p:nvPr/>
          </p:nvSpPr>
          <p:spPr bwMode="auto">
            <a:xfrm>
              <a:off x="106756200" y="106765725"/>
              <a:ext cx="6857997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53282" name="AutoShape 35"/>
            <p:cNvSpPr>
              <a:spLocks noChangeArrowheads="1" noChangeShapeType="1"/>
            </p:cNvSpPr>
            <p:nvPr/>
          </p:nvSpPr>
          <p:spPr bwMode="auto">
            <a:xfrm>
              <a:off x="106756200" y="105613200"/>
              <a:ext cx="6858000" cy="1143000"/>
            </a:xfrm>
            <a:prstGeom prst="roundRect">
              <a:avLst>
                <a:gd name="adj" fmla="val 3472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53283" name="Text Box 36"/>
            <p:cNvSpPr txBox="1">
              <a:spLocks noChangeArrowheads="1"/>
            </p:cNvSpPr>
            <p:nvPr/>
          </p:nvSpPr>
          <p:spPr bwMode="auto">
            <a:xfrm>
              <a:off x="106756200" y="105613200"/>
              <a:ext cx="6829425" cy="1143000"/>
            </a:xfrm>
            <a:prstGeom prst="rect">
              <a:avLst/>
            </a:prstGeom>
            <a:solidFill>
              <a:srgbClr val="CC0000"/>
            </a:solidFill>
            <a:ln w="9525" algn="in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36576" tIns="36576" rIns="36576" bIns="36576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000" b="1">
                  <a:solidFill>
                    <a:srgbClr val="FFFFFF"/>
                  </a:solidFill>
                  <a:latin typeface="Franklin Gothic Medium" panose="020B0603020102020204" pitchFamily="34" charset="0"/>
                </a:rPr>
                <a:t>IT’S MY CHOICE…EAT RIGHT! BE ACTIVE!</a:t>
              </a:r>
            </a:p>
            <a:p>
              <a:pPr algn="ctr" eaLnBrk="1" hangingPunct="1"/>
              <a:r>
                <a:rPr lang="en-US" altLang="en-US" sz="2600">
                  <a:solidFill>
                    <a:srgbClr val="FFFFFF"/>
                  </a:solidFill>
                  <a:latin typeface="Franklin Gothic Medium" panose="020B0603020102020204" pitchFamily="34" charset="0"/>
                </a:rPr>
                <a:t>Credits</a:t>
              </a:r>
              <a:endParaRPr lang="en-US" altLang="en-US" sz="2800"/>
            </a:p>
          </p:txBody>
        </p:sp>
      </p:grpSp>
      <p:grpSp>
        <p:nvGrpSpPr>
          <p:cNvPr id="53253" name="Group 35"/>
          <p:cNvGrpSpPr>
            <a:grpSpLocks/>
          </p:cNvGrpSpPr>
          <p:nvPr/>
        </p:nvGrpSpPr>
        <p:grpSpPr bwMode="auto">
          <a:xfrm>
            <a:off x="1143000" y="1524000"/>
            <a:ext cx="6934200" cy="228600"/>
            <a:chOff x="109270800" y="109956600"/>
            <a:chExt cx="1828799" cy="457203"/>
          </a:xfrm>
        </p:grpSpPr>
        <p:sp>
          <p:nvSpPr>
            <p:cNvPr id="53254" name="Rectangle 36" hidden="1"/>
            <p:cNvSpPr>
              <a:spLocks noChangeArrowheads="1" noChangeShapeType="1"/>
            </p:cNvSpPr>
            <p:nvPr/>
          </p:nvSpPr>
          <p:spPr bwMode="auto">
            <a:xfrm>
              <a:off x="109270800" y="109956600"/>
              <a:ext cx="1828799" cy="4572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55" name="AutoShape 37"/>
            <p:cNvSpPr>
              <a:spLocks noChangeArrowheads="1" noChangeShapeType="1"/>
            </p:cNvSpPr>
            <p:nvPr/>
          </p:nvSpPr>
          <p:spPr bwMode="auto">
            <a:xfrm>
              <a:off x="109270800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56" name="AutoShape 38"/>
            <p:cNvSpPr>
              <a:spLocks noChangeArrowheads="1" noChangeShapeType="1"/>
            </p:cNvSpPr>
            <p:nvPr/>
          </p:nvSpPr>
          <p:spPr bwMode="auto">
            <a:xfrm>
              <a:off x="109341138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57" name="AutoShape 39"/>
            <p:cNvSpPr>
              <a:spLocks noChangeArrowheads="1" noChangeShapeType="1"/>
            </p:cNvSpPr>
            <p:nvPr/>
          </p:nvSpPr>
          <p:spPr bwMode="auto">
            <a:xfrm>
              <a:off x="109411476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58" name="AutoShape 40"/>
            <p:cNvSpPr>
              <a:spLocks noChangeArrowheads="1" noChangeShapeType="1"/>
            </p:cNvSpPr>
            <p:nvPr/>
          </p:nvSpPr>
          <p:spPr bwMode="auto">
            <a:xfrm>
              <a:off x="109481814" y="109956600"/>
              <a:ext cx="70339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59" name="AutoShape 41"/>
            <p:cNvSpPr>
              <a:spLocks noChangeArrowheads="1" noChangeShapeType="1"/>
            </p:cNvSpPr>
            <p:nvPr/>
          </p:nvSpPr>
          <p:spPr bwMode="auto">
            <a:xfrm>
              <a:off x="109552153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60" name="AutoShape 42"/>
            <p:cNvSpPr>
              <a:spLocks noChangeArrowheads="1" noChangeShapeType="1"/>
            </p:cNvSpPr>
            <p:nvPr/>
          </p:nvSpPr>
          <p:spPr bwMode="auto">
            <a:xfrm>
              <a:off x="109622491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61" name="AutoShape 43"/>
            <p:cNvSpPr>
              <a:spLocks noChangeArrowheads="1" noChangeShapeType="1"/>
            </p:cNvSpPr>
            <p:nvPr/>
          </p:nvSpPr>
          <p:spPr bwMode="auto">
            <a:xfrm>
              <a:off x="109692829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62" name="AutoShape 44"/>
            <p:cNvSpPr>
              <a:spLocks noChangeArrowheads="1" noChangeShapeType="1"/>
            </p:cNvSpPr>
            <p:nvPr/>
          </p:nvSpPr>
          <p:spPr bwMode="auto">
            <a:xfrm>
              <a:off x="109763167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63" name="AutoShape 45"/>
            <p:cNvSpPr>
              <a:spLocks noChangeArrowheads="1" noChangeShapeType="1"/>
            </p:cNvSpPr>
            <p:nvPr/>
          </p:nvSpPr>
          <p:spPr bwMode="auto">
            <a:xfrm>
              <a:off x="109903843" y="109956600"/>
              <a:ext cx="70339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64" name="AutoShape 46"/>
            <p:cNvSpPr>
              <a:spLocks noChangeArrowheads="1" noChangeShapeType="1"/>
            </p:cNvSpPr>
            <p:nvPr/>
          </p:nvSpPr>
          <p:spPr bwMode="auto">
            <a:xfrm>
              <a:off x="109833505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65" name="AutoShape 47"/>
            <p:cNvSpPr>
              <a:spLocks noChangeArrowheads="1" noChangeShapeType="1"/>
            </p:cNvSpPr>
            <p:nvPr/>
          </p:nvSpPr>
          <p:spPr bwMode="auto">
            <a:xfrm>
              <a:off x="110044520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66" name="AutoShape 48"/>
            <p:cNvSpPr>
              <a:spLocks noChangeArrowheads="1" noChangeShapeType="1"/>
            </p:cNvSpPr>
            <p:nvPr/>
          </p:nvSpPr>
          <p:spPr bwMode="auto">
            <a:xfrm>
              <a:off x="109974182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67" name="AutoShape 49"/>
            <p:cNvSpPr>
              <a:spLocks noChangeArrowheads="1" noChangeShapeType="1"/>
            </p:cNvSpPr>
            <p:nvPr/>
          </p:nvSpPr>
          <p:spPr bwMode="auto">
            <a:xfrm>
              <a:off x="110185196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68" name="AutoShape 50"/>
            <p:cNvSpPr>
              <a:spLocks noChangeArrowheads="1" noChangeShapeType="1"/>
            </p:cNvSpPr>
            <p:nvPr/>
          </p:nvSpPr>
          <p:spPr bwMode="auto">
            <a:xfrm>
              <a:off x="110114858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69" name="AutoShape 51"/>
            <p:cNvSpPr>
              <a:spLocks noChangeArrowheads="1" noChangeShapeType="1"/>
            </p:cNvSpPr>
            <p:nvPr/>
          </p:nvSpPr>
          <p:spPr bwMode="auto">
            <a:xfrm>
              <a:off x="110325872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70" name="AutoShape 52"/>
            <p:cNvSpPr>
              <a:spLocks noChangeArrowheads="1" noChangeShapeType="1"/>
            </p:cNvSpPr>
            <p:nvPr/>
          </p:nvSpPr>
          <p:spPr bwMode="auto">
            <a:xfrm>
              <a:off x="110255534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71" name="AutoShape 53"/>
            <p:cNvSpPr>
              <a:spLocks noChangeArrowheads="1" noChangeShapeType="1"/>
            </p:cNvSpPr>
            <p:nvPr/>
          </p:nvSpPr>
          <p:spPr bwMode="auto">
            <a:xfrm>
              <a:off x="110396210" y="109956600"/>
              <a:ext cx="70339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72" name="AutoShape 54"/>
            <p:cNvSpPr>
              <a:spLocks noChangeArrowheads="1" noChangeShapeType="1"/>
            </p:cNvSpPr>
            <p:nvPr/>
          </p:nvSpPr>
          <p:spPr bwMode="auto">
            <a:xfrm>
              <a:off x="110466549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73" name="AutoShape 55"/>
            <p:cNvSpPr>
              <a:spLocks noChangeArrowheads="1" noChangeShapeType="1"/>
            </p:cNvSpPr>
            <p:nvPr/>
          </p:nvSpPr>
          <p:spPr bwMode="auto">
            <a:xfrm>
              <a:off x="110536887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74" name="AutoShape 56"/>
            <p:cNvSpPr>
              <a:spLocks noChangeArrowheads="1" noChangeShapeType="1"/>
            </p:cNvSpPr>
            <p:nvPr/>
          </p:nvSpPr>
          <p:spPr bwMode="auto">
            <a:xfrm>
              <a:off x="110607225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75" name="AutoShape 57"/>
            <p:cNvSpPr>
              <a:spLocks noChangeArrowheads="1" noChangeShapeType="1"/>
            </p:cNvSpPr>
            <p:nvPr/>
          </p:nvSpPr>
          <p:spPr bwMode="auto">
            <a:xfrm>
              <a:off x="110677563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76" name="AutoShape 58"/>
            <p:cNvSpPr>
              <a:spLocks noChangeArrowheads="1" noChangeShapeType="1"/>
            </p:cNvSpPr>
            <p:nvPr/>
          </p:nvSpPr>
          <p:spPr bwMode="auto">
            <a:xfrm>
              <a:off x="110747901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77" name="AutoShape 59"/>
            <p:cNvSpPr>
              <a:spLocks noChangeArrowheads="1" noChangeShapeType="1"/>
            </p:cNvSpPr>
            <p:nvPr/>
          </p:nvSpPr>
          <p:spPr bwMode="auto">
            <a:xfrm>
              <a:off x="110818239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78" name="AutoShape 60"/>
            <p:cNvSpPr>
              <a:spLocks noChangeArrowheads="1" noChangeShapeType="1"/>
            </p:cNvSpPr>
            <p:nvPr/>
          </p:nvSpPr>
          <p:spPr bwMode="auto">
            <a:xfrm>
              <a:off x="110888577" y="109956600"/>
              <a:ext cx="70339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79" name="AutoShape 61"/>
            <p:cNvSpPr>
              <a:spLocks noChangeArrowheads="1" noChangeShapeType="1"/>
            </p:cNvSpPr>
            <p:nvPr/>
          </p:nvSpPr>
          <p:spPr bwMode="auto">
            <a:xfrm>
              <a:off x="110958916" y="109956600"/>
              <a:ext cx="70338" cy="457203"/>
            </a:xfrm>
            <a:prstGeom prst="diamond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80" name="AutoShape 62"/>
            <p:cNvSpPr>
              <a:spLocks noChangeArrowheads="1" noChangeShapeType="1"/>
            </p:cNvSpPr>
            <p:nvPr/>
          </p:nvSpPr>
          <p:spPr bwMode="auto">
            <a:xfrm>
              <a:off x="111029254" y="109956600"/>
              <a:ext cx="70338" cy="457203"/>
            </a:xfrm>
            <a:prstGeom prst="diamond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18291</TotalTime>
  <Words>221</Words>
  <Application>Microsoft Office PowerPoint</Application>
  <PresentationFormat>On-screen Show (4:3)</PresentationFormat>
  <Paragraphs>53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Franklin Gothic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Adan Osoria</dc:creator>
  <cp:lastModifiedBy>Carrie M Yarwood</cp:lastModifiedBy>
  <cp:revision>419</cp:revision>
  <dcterms:created xsi:type="dcterms:W3CDTF">2014-01-10T18:05:43Z</dcterms:created>
  <dcterms:modified xsi:type="dcterms:W3CDTF">2021-05-20T15:46:46Z</dcterms:modified>
</cp:coreProperties>
</file>