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  <p:sldMasterId id="2147483696" r:id="rId3"/>
    <p:sldMasterId id="2147483672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D1C"/>
    <a:srgbClr val="BC5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7"/>
    <p:restoredTop sz="94694"/>
  </p:normalViewPr>
  <p:slideViewPr>
    <p:cSldViewPr snapToGrid="0">
      <p:cViewPr varScale="1">
        <p:scale>
          <a:sx n="161" d="100"/>
          <a:sy n="161" d="100"/>
        </p:scale>
        <p:origin x="99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270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romanU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Team Builder: Super hero power - draw or act and share. - 10 minutes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7236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878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300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39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6610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955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109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5257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68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01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60210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835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2432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4779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18540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1725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141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117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Char char="●"/>
              <a:defRPr sz="1400">
                <a:solidFill>
                  <a:schemeClr val="tx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117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Char char="●"/>
              <a:defRPr sz="1400">
                <a:solidFill>
                  <a:schemeClr val="tx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7402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6331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266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60067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857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41282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5190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 b="1">
                <a:solidFill>
                  <a:srgbClr val="FFC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95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7644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58795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79168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62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45223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42095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40929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67628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13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34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552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8764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208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6490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6CC4F-F886-4D10-2BD4-4977E97DB1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825289-F9BA-0BAB-0751-B21DD869C453}"/>
              </a:ext>
            </a:extLst>
          </p:cNvPr>
          <p:cNvSpPr/>
          <p:nvPr userDrawn="1"/>
        </p:nvSpPr>
        <p:spPr>
          <a:xfrm>
            <a:off x="0" y="1333851"/>
            <a:ext cx="9144000" cy="3571164"/>
          </a:xfrm>
          <a:prstGeom prst="rect">
            <a:avLst/>
          </a:prstGeom>
          <a:gradFill>
            <a:gsLst>
              <a:gs pos="0">
                <a:schemeClr val="accent2">
                  <a:lumMod val="10000"/>
                  <a:alpha val="0"/>
                </a:schemeClr>
              </a:gs>
              <a:gs pos="100000">
                <a:schemeClr val="accent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B32E8-E245-C460-C9ED-3C622244DC1D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0637" y="218571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B32E8-E245-C460-C9ED-3C622244DC1D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B44F-5D6C-5E6B-BE00-E399B3DC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23" t="9718" r="23" b="26713"/>
          <a:stretch/>
        </p:blipFill>
        <p:spPr>
          <a:xfrm>
            <a:off x="0" y="-12555"/>
            <a:ext cx="9141874" cy="127124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0637" y="14358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38D4D-AEB7-ECFE-461F-ADED92FBFA3D}"/>
              </a:ext>
            </a:extLst>
          </p:cNvPr>
          <p:cNvSpPr txBox="1"/>
          <p:nvPr userDrawn="1"/>
        </p:nvSpPr>
        <p:spPr>
          <a:xfrm>
            <a:off x="4111435" y="68536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dirty="0">
                <a:solidFill>
                  <a:schemeClr val="bg1"/>
                </a:solidFill>
              </a:rPr>
              <a:t>Lesson 1 4-H Epidemiology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Project Orientation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bg1">
              <a:lumMod val="9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400" b="0" i="0" u="none" strike="noStrike" cap="none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6CC4F-F886-4D10-2BD4-4977E97DB1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53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co1.qualtrics.com/jfe/form/SV_8BtaHL8RiUQZUJ8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flu/resource-center/freeresources/graphic-novel/junior-detectives-print-web.pdf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807658"/>
            <a:ext cx="8520600" cy="1528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L1 4-H Epidemiology</a:t>
            </a:r>
            <a:br>
              <a:rPr lang="en" sz="3600" dirty="0"/>
            </a:br>
            <a:r>
              <a:rPr lang="en" dirty="0"/>
              <a:t>Project Orientation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5916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EAD1C"/>
                </a:solidFill>
              </a:rPr>
              <a:t>Public Health Process </a:t>
            </a:r>
            <a:endParaRPr sz="3600" dirty="0">
              <a:solidFill>
                <a:srgbClr val="EEAD1C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2036929" y="373883"/>
            <a:ext cx="6037546" cy="53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50CE-7CCA-3188-54A2-60F1AEA1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19BC9-D60E-44CA-30BE-E0029D42C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42900">
              <a:buChar char="●"/>
            </a:pPr>
            <a:r>
              <a:rPr lang="en-US" sz="1600" dirty="0"/>
              <a:t>Zoom/Technology</a:t>
            </a:r>
          </a:p>
          <a:p>
            <a:pPr marL="457200" lvl="0" indent="-342900">
              <a:buChar char="●"/>
            </a:pPr>
            <a:r>
              <a:rPr lang="en-US" sz="1600" dirty="0"/>
              <a:t>Ice Breaker</a:t>
            </a:r>
          </a:p>
          <a:p>
            <a:pPr marL="457200" lvl="0" indent="-342900">
              <a:buChar char="●"/>
            </a:pPr>
            <a:r>
              <a:rPr lang="en-US" sz="1600" dirty="0"/>
              <a:t>Pre-Evaluation</a:t>
            </a:r>
          </a:p>
          <a:p>
            <a:pPr marL="457200" lvl="0" indent="-342900">
              <a:buChar char="●"/>
            </a:pPr>
            <a:r>
              <a:rPr lang="en-US" sz="1600" dirty="0"/>
              <a:t>Group Agreements</a:t>
            </a:r>
          </a:p>
          <a:p>
            <a:pPr marL="457200" lvl="0" indent="-342900">
              <a:buChar char="●"/>
            </a:pPr>
            <a:r>
              <a:rPr lang="en-US" sz="1600" dirty="0"/>
              <a:t>Graphic Novel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0283-2751-69D5-A8FD-EA9D6EF3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266799"/>
            <a:ext cx="3642233" cy="782133"/>
          </a:xfrm>
        </p:spPr>
        <p:txBody>
          <a:bodyPr/>
          <a:lstStyle/>
          <a:p>
            <a:r>
              <a:rPr lang="en" dirty="0"/>
              <a:t>Pre - Evaluation Survey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52D21-EE1A-DE2B-22A1-A2517337C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160067"/>
            <a:ext cx="6131433" cy="1810800"/>
          </a:xfrm>
        </p:spPr>
        <p:txBody>
          <a:bodyPr/>
          <a:lstStyle/>
          <a:p>
            <a:r>
              <a:rPr lang="en-US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https://ucanr.co1.qualtrics.com/jfe/form/SV_8BtaHL8RiUQZUJ8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4CEA-86EC-B08B-48CD-6D114145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6799"/>
            <a:ext cx="3422100" cy="807533"/>
          </a:xfrm>
        </p:spPr>
        <p:txBody>
          <a:bodyPr/>
          <a:lstStyle/>
          <a:p>
            <a:r>
              <a:rPr lang="en" dirty="0"/>
              <a:t>Group Agreements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B5FB-1845-EB6C-8CC9-5AA5A1A0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160067"/>
            <a:ext cx="3879300" cy="2983433"/>
          </a:xfrm>
        </p:spPr>
        <p:txBody>
          <a:bodyPr/>
          <a:lstStyle/>
          <a:p>
            <a:pPr marL="457200" lvl="0" indent="-342900">
              <a:buChar char="●"/>
            </a:pPr>
            <a:r>
              <a:rPr lang="en-US" sz="1600" dirty="0"/>
              <a:t>Be kind </a:t>
            </a:r>
          </a:p>
          <a:p>
            <a:pPr marL="457200" lvl="0" indent="-342900">
              <a:buChar char="●"/>
            </a:pPr>
            <a:r>
              <a:rPr lang="en-US" sz="1600" dirty="0"/>
              <a:t>Be respectful to others opinions </a:t>
            </a:r>
          </a:p>
          <a:p>
            <a:pPr marL="457200" lvl="0" indent="-342900">
              <a:buChar char="●"/>
            </a:pPr>
            <a:r>
              <a:rPr lang="en-US" sz="1600" dirty="0"/>
              <a:t>Work together</a:t>
            </a:r>
          </a:p>
          <a:p>
            <a:pPr marL="457200" lvl="0" indent="-342900">
              <a:buChar char="●"/>
            </a:pPr>
            <a:r>
              <a:rPr lang="en-US" sz="1600" dirty="0"/>
              <a:t>Support each other </a:t>
            </a:r>
          </a:p>
          <a:p>
            <a:pPr marL="457200" lvl="0" indent="-342900">
              <a:buChar char="●"/>
            </a:pPr>
            <a:r>
              <a:rPr lang="en-US" sz="1600" dirty="0"/>
              <a:t>Have fun!</a:t>
            </a:r>
          </a:p>
          <a:p>
            <a:pPr marL="457200" lvl="0" indent="-342900">
              <a:buChar char="●"/>
            </a:pPr>
            <a:r>
              <a:rPr lang="en-US" sz="1600" dirty="0"/>
              <a:t>Participate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6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9;p17">
            <a:extLst>
              <a:ext uri="{FF2B5EF4-FFF2-40B4-BE49-F238E27FC236}">
                <a16:creationId xmlns:a16="http://schemas.microsoft.com/office/drawing/2014/main" id="{8AFC824A-0AC9-F42C-E502-35AB76F80FED}"/>
              </a:ext>
            </a:extLst>
          </p:cNvPr>
          <p:cNvSpPr txBox="1">
            <a:spLocks/>
          </p:cNvSpPr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ZOOM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" name="Google Shape;80;p17">
            <a:extLst>
              <a:ext uri="{FF2B5EF4-FFF2-40B4-BE49-F238E27FC236}">
                <a16:creationId xmlns:a16="http://schemas.microsoft.com/office/drawing/2014/main" id="{DB0B36F6-FAC8-614C-3E5B-E135D77EC2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316" r="25768"/>
          <a:stretch/>
        </p:blipFill>
        <p:spPr>
          <a:xfrm>
            <a:off x="311700" y="2817659"/>
            <a:ext cx="5724092" cy="178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1;p17">
            <a:extLst>
              <a:ext uri="{FF2B5EF4-FFF2-40B4-BE49-F238E27FC236}">
                <a16:creationId xmlns:a16="http://schemas.microsoft.com/office/drawing/2014/main" id="{32628AFA-035C-F599-8567-419B5BADC3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414" r="18334" b="4990"/>
          <a:stretch/>
        </p:blipFill>
        <p:spPr>
          <a:xfrm>
            <a:off x="203705" y="1092737"/>
            <a:ext cx="8736576" cy="14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2;p17">
            <a:extLst>
              <a:ext uri="{FF2B5EF4-FFF2-40B4-BE49-F238E27FC236}">
                <a16:creationId xmlns:a16="http://schemas.microsoft.com/office/drawing/2014/main" id="{9B530D5C-0051-AB94-13F3-FA8543B84B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1378"/>
          <a:stretch/>
        </p:blipFill>
        <p:spPr>
          <a:xfrm>
            <a:off x="6533450" y="2613237"/>
            <a:ext cx="1715950" cy="2233551"/>
          </a:xfrm>
          <a:prstGeom prst="rect">
            <a:avLst/>
          </a:prstGeom>
          <a:noFill/>
          <a:ln>
            <a:noFill/>
          </a:ln>
          <a:effectLst>
            <a:outerShdw blurRad="57150" dist="161925" dir="6960000" algn="bl" rotWithShape="0">
              <a:srgbClr val="000000">
                <a:alpha val="38000"/>
              </a:srgbClr>
            </a:outerShdw>
          </a:effectLst>
        </p:spPr>
      </p:pic>
      <p:sp>
        <p:nvSpPr>
          <p:cNvPr id="15" name="Google Shape;84;p17">
            <a:extLst>
              <a:ext uri="{FF2B5EF4-FFF2-40B4-BE49-F238E27FC236}">
                <a16:creationId xmlns:a16="http://schemas.microsoft.com/office/drawing/2014/main" id="{2A56688E-BAA4-B07C-F8FA-6E956CE1AF21}"/>
              </a:ext>
            </a:extLst>
          </p:cNvPr>
          <p:cNvSpPr/>
          <p:nvPr/>
        </p:nvSpPr>
        <p:spPr>
          <a:xfrm rot="1021817">
            <a:off x="7720057" y="3187288"/>
            <a:ext cx="1133922" cy="79315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Google Shape;85;p17">
            <a:extLst>
              <a:ext uri="{FF2B5EF4-FFF2-40B4-BE49-F238E27FC236}">
                <a16:creationId xmlns:a16="http://schemas.microsoft.com/office/drawing/2014/main" id="{5FF968D4-7120-35FC-B30F-85415A2A4A2A}"/>
              </a:ext>
            </a:extLst>
          </p:cNvPr>
          <p:cNvSpPr txBox="1"/>
          <p:nvPr/>
        </p:nvSpPr>
        <p:spPr>
          <a:xfrm rot="1141450">
            <a:off x="7705815" y="3214436"/>
            <a:ext cx="1162388" cy="73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the Chat to send Messages!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oogle Shape;86;p17">
            <a:extLst>
              <a:ext uri="{FF2B5EF4-FFF2-40B4-BE49-F238E27FC236}">
                <a16:creationId xmlns:a16="http://schemas.microsoft.com/office/drawing/2014/main" id="{69B42C8F-0623-46BA-2D5A-0F5A8F044186}"/>
              </a:ext>
            </a:extLst>
          </p:cNvPr>
          <p:cNvSpPr/>
          <p:nvPr/>
        </p:nvSpPr>
        <p:spPr>
          <a:xfrm rot="2515197">
            <a:off x="6140997" y="436212"/>
            <a:ext cx="1310748" cy="8325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your Emojis!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Google Shape;87;p17">
            <a:extLst>
              <a:ext uri="{FF2B5EF4-FFF2-40B4-BE49-F238E27FC236}">
                <a16:creationId xmlns:a16="http://schemas.microsoft.com/office/drawing/2014/main" id="{7C030942-5B99-474A-BF08-0D269BF1BFDE}"/>
              </a:ext>
            </a:extLst>
          </p:cNvPr>
          <p:cNvSpPr/>
          <p:nvPr/>
        </p:nvSpPr>
        <p:spPr>
          <a:xfrm>
            <a:off x="157450" y="1127575"/>
            <a:ext cx="1046700" cy="710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Mute &amp; Unmute Here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  <p:sp>
        <p:nvSpPr>
          <p:cNvPr id="19" name="Google Shape;88;p17">
            <a:extLst>
              <a:ext uri="{FF2B5EF4-FFF2-40B4-BE49-F238E27FC236}">
                <a16:creationId xmlns:a16="http://schemas.microsoft.com/office/drawing/2014/main" id="{7D6D6777-C027-1EF1-035A-AFB62284AD3B}"/>
              </a:ext>
            </a:extLst>
          </p:cNvPr>
          <p:cNvSpPr txBox="1"/>
          <p:nvPr/>
        </p:nvSpPr>
        <p:spPr>
          <a:xfrm>
            <a:off x="7391425" y="686000"/>
            <a:ext cx="14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747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793C-984A-B213-ED7D-6ADDAE39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Graphic Novel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CD864-7166-B147-35F3-2B99027F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160067"/>
            <a:ext cx="6520901" cy="2615133"/>
          </a:xfrm>
        </p:spPr>
        <p:txBody>
          <a:bodyPr/>
          <a:lstStyle/>
          <a:p>
            <a:pPr marL="457200" lvl="0" indent="-342900">
              <a:buSzPts val="1800"/>
              <a:buChar char="●"/>
            </a:pPr>
            <a:r>
              <a:rPr lang="en-US" sz="1600" dirty="0"/>
              <a:t>Make sure to read before the first lesson! </a:t>
            </a:r>
          </a:p>
          <a:p>
            <a:pPr marL="457200" lvl="0" indent="-342900">
              <a:buSzPts val="1800"/>
              <a:buChar char="●"/>
            </a:pPr>
            <a:r>
              <a:rPr lang="en-US" sz="16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https://www.cdc.gov/flu/resource-center/freeresources/graphic-novel/junior-detectives-print-web.pdf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pPr marL="457200" lvl="0" indent="-342900">
              <a:buChar char="●"/>
            </a:pPr>
            <a:r>
              <a:rPr lang="en-US" sz="1600" dirty="0"/>
              <a:t>Or Google ‘disease detectives operation outbreak CDC’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104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{2A4EC2A7-AFE3-FB4E-AA93-0566708127A0}tf10001124</Template>
  <TotalTime>69</TotalTime>
  <Words>130</Words>
  <Application>Microsoft Macintosh PowerPoint</Application>
  <PresentationFormat>On-screen Show (16:9)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Simple Dark</vt:lpstr>
      <vt:lpstr>2_Simple Dark</vt:lpstr>
      <vt:lpstr>3_Simple Dark</vt:lpstr>
      <vt:lpstr>1_Simple Dark</vt:lpstr>
      <vt:lpstr>L1 4-H Epidemiology Project Orientation</vt:lpstr>
      <vt:lpstr>Overview</vt:lpstr>
      <vt:lpstr>Pre - Evaluation Survey </vt:lpstr>
      <vt:lpstr>Group Agreements</vt:lpstr>
      <vt:lpstr>PowerPoint Presentation</vt:lpstr>
      <vt:lpstr>Graphic Novel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4-H Epidemiology Project Activity 1</dc:title>
  <cp:lastModifiedBy>Sandra J Osterman</cp:lastModifiedBy>
  <cp:revision>14</cp:revision>
  <dcterms:modified xsi:type="dcterms:W3CDTF">2022-08-19T00:27:03Z</dcterms:modified>
</cp:coreProperties>
</file>