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84" r:id="rId2"/>
    <p:sldMasterId id="2147483696" r:id="rId3"/>
    <p:sldMasterId id="2147483672" r:id="rId4"/>
  </p:sldMasterIdLst>
  <p:notesMasterIdLst>
    <p:notesMasterId r:id="rId15"/>
  </p:notesMasterIdLst>
  <p:sldIdLst>
    <p:sldId id="256" r:id="rId5"/>
    <p:sldId id="262" r:id="rId6"/>
    <p:sldId id="257" r:id="rId7"/>
    <p:sldId id="259" r:id="rId8"/>
    <p:sldId id="261" r:id="rId9"/>
    <p:sldId id="263" r:id="rId10"/>
    <p:sldId id="264" r:id="rId11"/>
    <p:sldId id="265" r:id="rId12"/>
    <p:sldId id="266" r:id="rId13"/>
    <p:sldId id="267"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AD1C"/>
    <a:srgbClr val="BC54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57"/>
    <p:restoredTop sz="94694"/>
  </p:normalViewPr>
  <p:slideViewPr>
    <p:cSldViewPr snapToGrid="0">
      <p:cViewPr varScale="1">
        <p:scale>
          <a:sx n="161" d="100"/>
          <a:sy n="161" d="100"/>
        </p:scale>
        <p:origin x="992"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85800" lvl="0" indent="-527050" algn="l" rtl="0">
              <a:lnSpc>
                <a:spcPct val="107916"/>
              </a:lnSpc>
              <a:spcBef>
                <a:spcPts val="0"/>
              </a:spcBef>
              <a:spcAft>
                <a:spcPts val="0"/>
              </a:spcAft>
              <a:buSzPts val="1100"/>
              <a:buFont typeface="Calibri"/>
              <a:buAutoNum type="romanUcPeriod"/>
            </a:pPr>
            <a:r>
              <a:rPr lang="en" dirty="0">
                <a:latin typeface="Calibri"/>
                <a:ea typeface="Calibri"/>
                <a:cs typeface="Calibri"/>
                <a:sym typeface="Calibri"/>
              </a:rPr>
              <a:t>Team Builder: Super hero power - draw or act and share. - 10 minutes</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1545450"/>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311700" y="3598050"/>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600">
                <a:solidFill>
                  <a:srgbClr val="EEAD1C"/>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
        <p:nvSpPr>
          <p:cNvPr id="2" name="Google Shape;8;p1">
            <a:extLst>
              <a:ext uri="{FF2B5EF4-FFF2-40B4-BE49-F238E27FC236}">
                <a16:creationId xmlns:a16="http://schemas.microsoft.com/office/drawing/2014/main" id="{CBC1B833-A0E0-476B-9B75-CAF03D479F42}"/>
              </a:ext>
            </a:extLst>
          </p:cNvPr>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3" name="Google Shape;8;p1">
            <a:extLst>
              <a:ext uri="{FF2B5EF4-FFF2-40B4-BE49-F238E27FC236}">
                <a16:creationId xmlns:a16="http://schemas.microsoft.com/office/drawing/2014/main" id="{5BAF0906-8034-072C-61C1-2CA7FFA01551}"/>
              </a:ext>
            </a:extLst>
          </p:cNvPr>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1545450"/>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311700" y="3598050"/>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600">
                <a:solidFill>
                  <a:srgbClr val="EEAD1C"/>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
        <p:nvSpPr>
          <p:cNvPr id="2" name="Google Shape;8;p1">
            <a:extLst>
              <a:ext uri="{FF2B5EF4-FFF2-40B4-BE49-F238E27FC236}">
                <a16:creationId xmlns:a16="http://schemas.microsoft.com/office/drawing/2014/main" id="{CBC1B833-A0E0-476B-9B75-CAF03D479F42}"/>
              </a:ext>
            </a:extLst>
          </p:cNvPr>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972368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 name="Google Shape;8;p1">
            <a:extLst>
              <a:ext uri="{FF2B5EF4-FFF2-40B4-BE49-F238E27FC236}">
                <a16:creationId xmlns:a16="http://schemas.microsoft.com/office/drawing/2014/main" id="{3E984534-6750-412B-718B-64E353E6B5E1}"/>
              </a:ext>
            </a:extLst>
          </p:cNvPr>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538780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 name="Google Shape;8;p1">
            <a:extLst>
              <a:ext uri="{FF2B5EF4-FFF2-40B4-BE49-F238E27FC236}">
                <a16:creationId xmlns:a16="http://schemas.microsoft.com/office/drawing/2014/main" id="{E70A5F25-679E-82B3-0F9C-6A571A1D53A1}"/>
              </a:ext>
            </a:extLst>
          </p:cNvPr>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533000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 name="Google Shape;8;p1">
            <a:extLst>
              <a:ext uri="{FF2B5EF4-FFF2-40B4-BE49-F238E27FC236}">
                <a16:creationId xmlns:a16="http://schemas.microsoft.com/office/drawing/2014/main" id="{57B70E7F-43E8-098B-305F-D0253165F8EC}"/>
              </a:ext>
            </a:extLst>
          </p:cNvPr>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64391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 name="Google Shape;8;p1">
            <a:extLst>
              <a:ext uri="{FF2B5EF4-FFF2-40B4-BE49-F238E27FC236}">
                <a16:creationId xmlns:a16="http://schemas.microsoft.com/office/drawing/2014/main" id="{01DEE6DF-CD1B-8398-5688-5E5B7CF0AFFA}"/>
              </a:ext>
            </a:extLst>
          </p:cNvPr>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566102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 name="Google Shape;8;p1">
            <a:extLst>
              <a:ext uri="{FF2B5EF4-FFF2-40B4-BE49-F238E27FC236}">
                <a16:creationId xmlns:a16="http://schemas.microsoft.com/office/drawing/2014/main" id="{D64BCFE9-7239-A8B9-4D7E-5BF159501924}"/>
              </a:ext>
            </a:extLst>
          </p:cNvPr>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109553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 name="Google Shape;8;p1">
            <a:extLst>
              <a:ext uri="{FF2B5EF4-FFF2-40B4-BE49-F238E27FC236}">
                <a16:creationId xmlns:a16="http://schemas.microsoft.com/office/drawing/2014/main" id="{89E3A6C4-5514-A410-8E9C-C430196B123F}"/>
              </a:ext>
            </a:extLst>
          </p:cNvPr>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61097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2" name="Google Shape;8;p1">
            <a:extLst>
              <a:ext uri="{FF2B5EF4-FFF2-40B4-BE49-F238E27FC236}">
                <a16:creationId xmlns:a16="http://schemas.microsoft.com/office/drawing/2014/main" id="{ECA7F6C4-CC95-54FD-FBCB-36C1AD2F26C1}"/>
              </a:ext>
            </a:extLst>
          </p:cNvPr>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652574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2" name="Google Shape;8;p1">
            <a:extLst>
              <a:ext uri="{FF2B5EF4-FFF2-40B4-BE49-F238E27FC236}">
                <a16:creationId xmlns:a16="http://schemas.microsoft.com/office/drawing/2014/main" id="{5C3B716D-3624-4C26-EF3C-228A45DB6EE9}"/>
              </a:ext>
            </a:extLst>
          </p:cNvPr>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49688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 name="Google Shape;8;p1">
            <a:extLst>
              <a:ext uri="{FF2B5EF4-FFF2-40B4-BE49-F238E27FC236}">
                <a16:creationId xmlns:a16="http://schemas.microsoft.com/office/drawing/2014/main" id="{3E984534-6750-412B-718B-64E353E6B5E1}"/>
              </a:ext>
            </a:extLst>
          </p:cNvPr>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2" name="Google Shape;8;p1">
            <a:extLst>
              <a:ext uri="{FF2B5EF4-FFF2-40B4-BE49-F238E27FC236}">
                <a16:creationId xmlns:a16="http://schemas.microsoft.com/office/drawing/2014/main" id="{F6DD5B78-DF02-2244-774E-7ACA0D8EE615}"/>
              </a:ext>
            </a:extLst>
          </p:cNvPr>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390116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48"/>
        <p:cNvGrpSpPr/>
        <p:nvPr/>
      </p:nvGrpSpPr>
      <p:grpSpPr>
        <a:xfrm>
          <a:off x="0" y="0"/>
          <a:ext cx="0" cy="0"/>
          <a:chOff x="0" y="0"/>
          <a:chExt cx="0" cy="0"/>
        </a:xfrm>
      </p:grpSpPr>
      <p:sp>
        <p:nvSpPr>
          <p:cNvPr id="3" name="Google Shape;8;p1">
            <a:extLst>
              <a:ext uri="{FF2B5EF4-FFF2-40B4-BE49-F238E27FC236}">
                <a16:creationId xmlns:a16="http://schemas.microsoft.com/office/drawing/2014/main" id="{5BAF0906-8034-072C-61C1-2CA7FFA01551}"/>
              </a:ext>
            </a:extLst>
          </p:cNvPr>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060210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1545450"/>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311700" y="3598050"/>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600">
                <a:solidFill>
                  <a:srgbClr val="EEAD1C"/>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
        <p:nvSpPr>
          <p:cNvPr id="2" name="Google Shape;8;p1">
            <a:extLst>
              <a:ext uri="{FF2B5EF4-FFF2-40B4-BE49-F238E27FC236}">
                <a16:creationId xmlns:a16="http://schemas.microsoft.com/office/drawing/2014/main" id="{CBC1B833-A0E0-476B-9B75-CAF03D479F42}"/>
              </a:ext>
            </a:extLst>
          </p:cNvPr>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878356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 name="Google Shape;8;p1">
            <a:extLst>
              <a:ext uri="{FF2B5EF4-FFF2-40B4-BE49-F238E27FC236}">
                <a16:creationId xmlns:a16="http://schemas.microsoft.com/office/drawing/2014/main" id="{3E984534-6750-412B-718B-64E353E6B5E1}"/>
              </a:ext>
            </a:extLst>
          </p:cNvPr>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0224327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1477959"/>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311700" y="2185409"/>
            <a:ext cx="8520600" cy="3416400"/>
          </a:xfrm>
          <a:prstGeom prst="rect">
            <a:avLst/>
          </a:prstGeom>
        </p:spPr>
        <p:txBody>
          <a:bodyPr spcFirstLastPara="1" wrap="square" lIns="91425" tIns="91425" rIns="91425" bIns="91425" anchor="t" anchorCtr="0">
            <a:noAutofit/>
          </a:bodyPr>
          <a:lstStyle>
            <a:lvl1pPr marL="400050" lvl="0" indent="-285750">
              <a:spcBef>
                <a:spcPts val="0"/>
              </a:spcBef>
              <a:spcAft>
                <a:spcPts val="0"/>
              </a:spcAft>
              <a:buClr>
                <a:schemeClr val="tx2"/>
              </a:buClr>
              <a:buSzPts val="1800"/>
              <a:buFont typeface="Arial" panose="020B0604020202020204" pitchFamily="34" charset="0"/>
              <a:buChar char="•"/>
              <a:defRPr>
                <a:solidFill>
                  <a:schemeClr val="tx2"/>
                </a:solidFill>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dirty="0"/>
          </a:p>
        </p:txBody>
      </p:sp>
      <p:sp>
        <p:nvSpPr>
          <p:cNvPr id="2" name="Google Shape;8;p1">
            <a:extLst>
              <a:ext uri="{FF2B5EF4-FFF2-40B4-BE49-F238E27FC236}">
                <a16:creationId xmlns:a16="http://schemas.microsoft.com/office/drawing/2014/main" id="{E70A5F25-679E-82B3-0F9C-6A571A1D53A1}"/>
              </a:ext>
            </a:extLst>
          </p:cNvPr>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8172502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14102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2" name="Google Shape;22;p5"/>
          <p:cNvSpPr txBox="1">
            <a:spLocks noGrp="1"/>
          </p:cNvSpPr>
          <p:nvPr>
            <p:ph type="body" idx="1"/>
          </p:nvPr>
        </p:nvSpPr>
        <p:spPr>
          <a:xfrm>
            <a:off x="311700" y="21176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tx2"/>
              </a:buClr>
              <a:buSzPts val="1400"/>
              <a:buChar char="●"/>
              <a:defRPr sz="1400">
                <a:solidFill>
                  <a:schemeClr val="tx2"/>
                </a:solidFill>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
        <p:nvSpPr>
          <p:cNvPr id="23" name="Google Shape;23;p5"/>
          <p:cNvSpPr txBox="1">
            <a:spLocks noGrp="1"/>
          </p:cNvSpPr>
          <p:nvPr>
            <p:ph type="body" idx="2"/>
          </p:nvPr>
        </p:nvSpPr>
        <p:spPr>
          <a:xfrm>
            <a:off x="4832400" y="21176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tx2"/>
              </a:buClr>
              <a:buSzPts val="1400"/>
              <a:buChar char="●"/>
              <a:defRPr sz="1400">
                <a:solidFill>
                  <a:schemeClr val="tx2"/>
                </a:solidFill>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
        <p:nvSpPr>
          <p:cNvPr id="2" name="Google Shape;8;p1">
            <a:extLst>
              <a:ext uri="{FF2B5EF4-FFF2-40B4-BE49-F238E27FC236}">
                <a16:creationId xmlns:a16="http://schemas.microsoft.com/office/drawing/2014/main" id="{57B70E7F-43E8-098B-305F-D0253165F8EC}"/>
              </a:ext>
            </a:extLst>
          </p:cNvPr>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674023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 name="Google Shape;8;p1">
            <a:extLst>
              <a:ext uri="{FF2B5EF4-FFF2-40B4-BE49-F238E27FC236}">
                <a16:creationId xmlns:a16="http://schemas.microsoft.com/office/drawing/2014/main" id="{01DEE6DF-CD1B-8398-5688-5E5B7CF0AFFA}"/>
              </a:ext>
            </a:extLst>
          </p:cNvPr>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1863310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12668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b="1">
                <a:solidFill>
                  <a:schemeClr val="tx1"/>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30" name="Google Shape;30;p7"/>
          <p:cNvSpPr txBox="1">
            <a:spLocks noGrp="1"/>
          </p:cNvSpPr>
          <p:nvPr>
            <p:ph type="body" idx="1"/>
          </p:nvPr>
        </p:nvSpPr>
        <p:spPr>
          <a:xfrm>
            <a:off x="311700" y="2160067"/>
            <a:ext cx="2808000" cy="3179400"/>
          </a:xfrm>
          <a:prstGeom prst="rect">
            <a:avLst/>
          </a:prstGeom>
        </p:spPr>
        <p:txBody>
          <a:bodyPr spcFirstLastPara="1" wrap="square" lIns="91425" tIns="91425" rIns="91425" bIns="91425" anchor="t" anchorCtr="0">
            <a:noAutofit/>
          </a:bodyPr>
          <a:lstStyle>
            <a:lvl1pPr marL="285750" lvl="0" indent="-171450" algn="l" rtl="0">
              <a:lnSpc>
                <a:spcPct val="150000"/>
              </a:lnSpc>
              <a:spcBef>
                <a:spcPts val="0"/>
              </a:spcBef>
              <a:spcAft>
                <a:spcPts val="0"/>
              </a:spcAft>
              <a:buClr>
                <a:schemeClr val="accent6">
                  <a:lumMod val="50000"/>
                </a:schemeClr>
              </a:buClr>
              <a:buSzPct val="100000"/>
              <a:buFont typeface="Wingdings" pitchFamily="2" charset="2"/>
              <a:buChar char="§"/>
              <a:defRPr sz="1400">
                <a:solidFill>
                  <a:schemeClr val="accent6">
                    <a:lumMod val="50000"/>
                  </a:schemeClr>
                </a:solidFill>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
        <p:nvSpPr>
          <p:cNvPr id="2" name="Google Shape;8;p1">
            <a:extLst>
              <a:ext uri="{FF2B5EF4-FFF2-40B4-BE49-F238E27FC236}">
                <a16:creationId xmlns:a16="http://schemas.microsoft.com/office/drawing/2014/main" id="{D64BCFE9-7239-A8B9-4D7E-5BF159501924}"/>
              </a:ext>
            </a:extLst>
          </p:cNvPr>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5412826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 name="Google Shape;8;p1">
            <a:extLst>
              <a:ext uri="{FF2B5EF4-FFF2-40B4-BE49-F238E27FC236}">
                <a16:creationId xmlns:a16="http://schemas.microsoft.com/office/drawing/2014/main" id="{89E3A6C4-5514-A410-8E9C-C430196B123F}"/>
              </a:ext>
            </a:extLst>
          </p:cNvPr>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2351908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400" b="1">
                <a:solidFill>
                  <a:srgbClr val="FFC000"/>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dirty="0"/>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bg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dirty="0"/>
          </a:p>
        </p:txBody>
      </p:sp>
      <p:sp>
        <p:nvSpPr>
          <p:cNvPr id="2" name="Google Shape;8;p1">
            <a:extLst>
              <a:ext uri="{FF2B5EF4-FFF2-40B4-BE49-F238E27FC236}">
                <a16:creationId xmlns:a16="http://schemas.microsoft.com/office/drawing/2014/main" id="{ECA7F6C4-CC95-54FD-FBCB-36C1AD2F26C1}"/>
              </a:ext>
            </a:extLst>
          </p:cNvPr>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579527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 name="Google Shape;8;p1">
            <a:extLst>
              <a:ext uri="{FF2B5EF4-FFF2-40B4-BE49-F238E27FC236}">
                <a16:creationId xmlns:a16="http://schemas.microsoft.com/office/drawing/2014/main" id="{57B70E7F-43E8-098B-305F-D0253165F8EC}"/>
              </a:ext>
            </a:extLst>
          </p:cNvPr>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solidFill>
                  <a:schemeClr val="tx2"/>
                </a:solidFill>
              </a:defRPr>
            </a:lvl1pPr>
          </a:lstStyle>
          <a:p>
            <a:endParaRPr dirty="0"/>
          </a:p>
        </p:txBody>
      </p:sp>
      <p:sp>
        <p:nvSpPr>
          <p:cNvPr id="2" name="Google Shape;8;p1">
            <a:extLst>
              <a:ext uri="{FF2B5EF4-FFF2-40B4-BE49-F238E27FC236}">
                <a16:creationId xmlns:a16="http://schemas.microsoft.com/office/drawing/2014/main" id="{5C3B716D-3624-4C26-EF3C-228A45DB6EE9}"/>
              </a:ext>
            </a:extLst>
          </p:cNvPr>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6764428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solidFill>
                  <a:schemeClr val="tx2"/>
                </a:solidFill>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dirty="0"/>
          </a:p>
        </p:txBody>
      </p:sp>
      <p:sp>
        <p:nvSpPr>
          <p:cNvPr id="2" name="Google Shape;8;p1">
            <a:extLst>
              <a:ext uri="{FF2B5EF4-FFF2-40B4-BE49-F238E27FC236}">
                <a16:creationId xmlns:a16="http://schemas.microsoft.com/office/drawing/2014/main" id="{F6DD5B78-DF02-2244-774E-7ACA0D8EE615}"/>
              </a:ext>
            </a:extLst>
          </p:cNvPr>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9587953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48"/>
        <p:cNvGrpSpPr/>
        <p:nvPr/>
      </p:nvGrpSpPr>
      <p:grpSpPr>
        <a:xfrm>
          <a:off x="0" y="0"/>
          <a:ext cx="0" cy="0"/>
          <a:chOff x="0" y="0"/>
          <a:chExt cx="0" cy="0"/>
        </a:xfrm>
      </p:grpSpPr>
      <p:sp>
        <p:nvSpPr>
          <p:cNvPr id="3" name="Google Shape;8;p1">
            <a:extLst>
              <a:ext uri="{FF2B5EF4-FFF2-40B4-BE49-F238E27FC236}">
                <a16:creationId xmlns:a16="http://schemas.microsoft.com/office/drawing/2014/main" id="{5BAF0906-8034-072C-61C1-2CA7FFA01551}"/>
              </a:ext>
            </a:extLst>
          </p:cNvPr>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5791687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1545450"/>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311700" y="3598050"/>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600">
                <a:solidFill>
                  <a:srgbClr val="EEAD1C"/>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
        <p:nvSpPr>
          <p:cNvPr id="2" name="Google Shape;8;p1">
            <a:extLst>
              <a:ext uri="{FF2B5EF4-FFF2-40B4-BE49-F238E27FC236}">
                <a16:creationId xmlns:a16="http://schemas.microsoft.com/office/drawing/2014/main" id="{CBC1B833-A0E0-476B-9B75-CAF03D479F42}"/>
              </a:ext>
            </a:extLst>
          </p:cNvPr>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326205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 name="Google Shape;8;p1">
            <a:extLst>
              <a:ext uri="{FF2B5EF4-FFF2-40B4-BE49-F238E27FC236}">
                <a16:creationId xmlns:a16="http://schemas.microsoft.com/office/drawing/2014/main" id="{3E984534-6750-412B-718B-64E353E6B5E1}"/>
              </a:ext>
            </a:extLst>
          </p:cNvPr>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5452232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 name="Google Shape;8;p1">
            <a:extLst>
              <a:ext uri="{FF2B5EF4-FFF2-40B4-BE49-F238E27FC236}">
                <a16:creationId xmlns:a16="http://schemas.microsoft.com/office/drawing/2014/main" id="{E70A5F25-679E-82B3-0F9C-6A571A1D53A1}"/>
              </a:ext>
            </a:extLst>
          </p:cNvPr>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5420952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 name="Google Shape;8;p1">
            <a:extLst>
              <a:ext uri="{FF2B5EF4-FFF2-40B4-BE49-F238E27FC236}">
                <a16:creationId xmlns:a16="http://schemas.microsoft.com/office/drawing/2014/main" id="{57B70E7F-43E8-098B-305F-D0253165F8EC}"/>
              </a:ext>
            </a:extLst>
          </p:cNvPr>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4409291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 name="Google Shape;8;p1">
            <a:extLst>
              <a:ext uri="{FF2B5EF4-FFF2-40B4-BE49-F238E27FC236}">
                <a16:creationId xmlns:a16="http://schemas.microsoft.com/office/drawing/2014/main" id="{01DEE6DF-CD1B-8398-5688-5E5B7CF0AFFA}"/>
              </a:ext>
            </a:extLst>
          </p:cNvPr>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8676281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 name="Google Shape;8;p1">
            <a:extLst>
              <a:ext uri="{FF2B5EF4-FFF2-40B4-BE49-F238E27FC236}">
                <a16:creationId xmlns:a16="http://schemas.microsoft.com/office/drawing/2014/main" id="{D64BCFE9-7239-A8B9-4D7E-5BF159501924}"/>
              </a:ext>
            </a:extLst>
          </p:cNvPr>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201386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 name="Google Shape;8;p1">
            <a:extLst>
              <a:ext uri="{FF2B5EF4-FFF2-40B4-BE49-F238E27FC236}">
                <a16:creationId xmlns:a16="http://schemas.microsoft.com/office/drawing/2014/main" id="{89E3A6C4-5514-A410-8E9C-C430196B123F}"/>
              </a:ext>
            </a:extLst>
          </p:cNvPr>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43342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 name="Google Shape;8;p1">
            <a:extLst>
              <a:ext uri="{FF2B5EF4-FFF2-40B4-BE49-F238E27FC236}">
                <a16:creationId xmlns:a16="http://schemas.microsoft.com/office/drawing/2014/main" id="{01DEE6DF-CD1B-8398-5688-5E5B7CF0AFFA}"/>
              </a:ext>
            </a:extLst>
          </p:cNvPr>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2" name="Google Shape;8;p1">
            <a:extLst>
              <a:ext uri="{FF2B5EF4-FFF2-40B4-BE49-F238E27FC236}">
                <a16:creationId xmlns:a16="http://schemas.microsoft.com/office/drawing/2014/main" id="{ECA7F6C4-CC95-54FD-FBCB-36C1AD2F26C1}"/>
              </a:ext>
            </a:extLst>
          </p:cNvPr>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8155281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2" name="Google Shape;8;p1">
            <a:extLst>
              <a:ext uri="{FF2B5EF4-FFF2-40B4-BE49-F238E27FC236}">
                <a16:creationId xmlns:a16="http://schemas.microsoft.com/office/drawing/2014/main" id="{5C3B716D-3624-4C26-EF3C-228A45DB6EE9}"/>
              </a:ext>
            </a:extLst>
          </p:cNvPr>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7387641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2" name="Google Shape;8;p1">
            <a:extLst>
              <a:ext uri="{FF2B5EF4-FFF2-40B4-BE49-F238E27FC236}">
                <a16:creationId xmlns:a16="http://schemas.microsoft.com/office/drawing/2014/main" id="{F6DD5B78-DF02-2244-774E-7ACA0D8EE615}"/>
              </a:ext>
            </a:extLst>
          </p:cNvPr>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0520819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48"/>
        <p:cNvGrpSpPr/>
        <p:nvPr/>
      </p:nvGrpSpPr>
      <p:grpSpPr>
        <a:xfrm>
          <a:off x="0" y="0"/>
          <a:ext cx="0" cy="0"/>
          <a:chOff x="0" y="0"/>
          <a:chExt cx="0" cy="0"/>
        </a:xfrm>
      </p:grpSpPr>
      <p:sp>
        <p:nvSpPr>
          <p:cNvPr id="3" name="Google Shape;8;p1">
            <a:extLst>
              <a:ext uri="{FF2B5EF4-FFF2-40B4-BE49-F238E27FC236}">
                <a16:creationId xmlns:a16="http://schemas.microsoft.com/office/drawing/2014/main" id="{5BAF0906-8034-072C-61C1-2CA7FFA01551}"/>
              </a:ext>
            </a:extLst>
          </p:cNvPr>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4064901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 name="Google Shape;8;p1">
            <a:extLst>
              <a:ext uri="{FF2B5EF4-FFF2-40B4-BE49-F238E27FC236}">
                <a16:creationId xmlns:a16="http://schemas.microsoft.com/office/drawing/2014/main" id="{D64BCFE9-7239-A8B9-4D7E-5BF159501924}"/>
              </a:ext>
            </a:extLst>
          </p:cNvPr>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 name="Google Shape;8;p1">
            <a:extLst>
              <a:ext uri="{FF2B5EF4-FFF2-40B4-BE49-F238E27FC236}">
                <a16:creationId xmlns:a16="http://schemas.microsoft.com/office/drawing/2014/main" id="{89E3A6C4-5514-A410-8E9C-C430196B123F}"/>
              </a:ext>
            </a:extLst>
          </p:cNvPr>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2" name="Google Shape;8;p1">
            <a:extLst>
              <a:ext uri="{FF2B5EF4-FFF2-40B4-BE49-F238E27FC236}">
                <a16:creationId xmlns:a16="http://schemas.microsoft.com/office/drawing/2014/main" id="{ECA7F6C4-CC95-54FD-FBCB-36C1AD2F26C1}"/>
              </a:ext>
            </a:extLst>
          </p:cNvPr>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2" name="Google Shape;8;p1">
            <a:extLst>
              <a:ext uri="{FF2B5EF4-FFF2-40B4-BE49-F238E27FC236}">
                <a16:creationId xmlns:a16="http://schemas.microsoft.com/office/drawing/2014/main" id="{5C3B716D-3624-4C26-EF3C-228A45DB6EE9}"/>
              </a:ext>
            </a:extLst>
          </p:cNvPr>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2" name="Google Shape;8;p1">
            <a:extLst>
              <a:ext uri="{FF2B5EF4-FFF2-40B4-BE49-F238E27FC236}">
                <a16:creationId xmlns:a16="http://schemas.microsoft.com/office/drawing/2014/main" id="{F6DD5B78-DF02-2244-774E-7ACA0D8EE615}"/>
              </a:ext>
            </a:extLst>
          </p:cNvPr>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jp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3.jp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Ref idx="1001">
        <a:schemeClr val="bg1"/>
      </p:bgRef>
    </p:bg>
    <p:spTree>
      <p:nvGrpSpPr>
        <p:cNvPr id="1" name="Shape 5"/>
        <p:cNvGrpSpPr/>
        <p:nvPr/>
      </p:nvGrpSpPr>
      <p:grpSpPr>
        <a:xfrm>
          <a:off x="0" y="0"/>
          <a:ext cx="0" cy="0"/>
          <a:chOff x="0" y="0"/>
          <a:chExt cx="0" cy="0"/>
        </a:xfrm>
      </p:grpSpPr>
      <p:pic>
        <p:nvPicPr>
          <p:cNvPr id="3" name="Picture 2">
            <a:extLst>
              <a:ext uri="{FF2B5EF4-FFF2-40B4-BE49-F238E27FC236}">
                <a16:creationId xmlns:a16="http://schemas.microsoft.com/office/drawing/2014/main" id="{5816CC4F-F886-4D10-2BD4-4977E97DB167}"/>
              </a:ext>
            </a:extLst>
          </p:cNvPr>
          <p:cNvPicPr>
            <a:picLocks noChangeAspect="1"/>
          </p:cNvPicPr>
          <p:nvPr userDrawn="1"/>
        </p:nvPicPr>
        <p:blipFill>
          <a:blip r:embed="rId12"/>
          <a:srcRect/>
          <a:stretch/>
        </p:blipFill>
        <p:spPr>
          <a:xfrm>
            <a:off x="0" y="0"/>
            <a:ext cx="9144000" cy="5143500"/>
          </a:xfrm>
          <a:prstGeom prst="rect">
            <a:avLst/>
          </a:prstGeom>
        </p:spPr>
      </p:pic>
      <p:sp>
        <p:nvSpPr>
          <p:cNvPr id="2" name="Rectangle 1">
            <a:extLst>
              <a:ext uri="{FF2B5EF4-FFF2-40B4-BE49-F238E27FC236}">
                <a16:creationId xmlns:a16="http://schemas.microsoft.com/office/drawing/2014/main" id="{60825289-F9BA-0BAB-0751-B21DD869C453}"/>
              </a:ext>
            </a:extLst>
          </p:cNvPr>
          <p:cNvSpPr/>
          <p:nvPr userDrawn="1"/>
        </p:nvSpPr>
        <p:spPr>
          <a:xfrm>
            <a:off x="0" y="1333851"/>
            <a:ext cx="9144000" cy="3571164"/>
          </a:xfrm>
          <a:prstGeom prst="rect">
            <a:avLst/>
          </a:prstGeom>
          <a:gradFill>
            <a:gsLst>
              <a:gs pos="0">
                <a:schemeClr val="accent2">
                  <a:lumMod val="10000"/>
                  <a:alpha val="0"/>
                </a:schemeClr>
              </a:gs>
              <a:gs pos="100000">
                <a:schemeClr val="accent2">
                  <a:lumMod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dirty="0"/>
          </a:p>
        </p:txBody>
      </p:sp>
      <p:sp>
        <p:nvSpPr>
          <p:cNvPr id="8" name="Google Shape;8;p1"/>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cSld>
  <p:clrMap bg1="dk1" tx1="lt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dirty="0"/>
          </a:p>
        </p:txBody>
      </p:sp>
      <p:sp>
        <p:nvSpPr>
          <p:cNvPr id="8" name="Google Shape;8;p1"/>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
        <p:nvSpPr>
          <p:cNvPr id="2" name="Rectangle 1">
            <a:extLst>
              <a:ext uri="{FF2B5EF4-FFF2-40B4-BE49-F238E27FC236}">
                <a16:creationId xmlns:a16="http://schemas.microsoft.com/office/drawing/2014/main" id="{2D4B32E8-E245-C460-C9ED-3C622244DC1D}"/>
              </a:ext>
            </a:extLst>
          </p:cNvPr>
          <p:cNvSpPr/>
          <p:nvPr userDrawn="1"/>
        </p:nvSpPr>
        <p:spPr>
          <a:xfrm>
            <a:off x="0" y="4919471"/>
            <a:ext cx="9144000" cy="228600"/>
          </a:xfrm>
          <a:prstGeom prst="rect">
            <a:avLst/>
          </a:prstGeom>
          <a:solidFill>
            <a:srgbClr val="EEA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344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Shape 5"/>
        <p:cNvGrpSpPr/>
        <p:nvPr/>
      </p:nvGrpSpPr>
      <p:grpSpPr>
        <a:xfrm>
          <a:off x="0" y="0"/>
          <a:ext cx="0" cy="0"/>
          <a:chOff x="0" y="0"/>
          <a:chExt cx="0" cy="0"/>
        </a:xfrm>
      </p:grpSpPr>
      <p:sp>
        <p:nvSpPr>
          <p:cNvPr id="7" name="Google Shape;7;p1"/>
          <p:cNvSpPr txBox="1">
            <a:spLocks noGrp="1"/>
          </p:cNvSpPr>
          <p:nvPr>
            <p:ph type="body" idx="1"/>
          </p:nvPr>
        </p:nvSpPr>
        <p:spPr>
          <a:xfrm>
            <a:off x="310637" y="2185719"/>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dirty="0"/>
          </a:p>
        </p:txBody>
      </p:sp>
      <p:sp>
        <p:nvSpPr>
          <p:cNvPr id="8" name="Google Shape;8;p1"/>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
        <p:nvSpPr>
          <p:cNvPr id="2" name="Rectangle 1">
            <a:extLst>
              <a:ext uri="{FF2B5EF4-FFF2-40B4-BE49-F238E27FC236}">
                <a16:creationId xmlns:a16="http://schemas.microsoft.com/office/drawing/2014/main" id="{2D4B32E8-E245-C460-C9ED-3C622244DC1D}"/>
              </a:ext>
            </a:extLst>
          </p:cNvPr>
          <p:cNvSpPr/>
          <p:nvPr userDrawn="1"/>
        </p:nvSpPr>
        <p:spPr>
          <a:xfrm>
            <a:off x="0" y="4919471"/>
            <a:ext cx="9144000" cy="228600"/>
          </a:xfrm>
          <a:prstGeom prst="rect">
            <a:avLst/>
          </a:prstGeom>
          <a:solidFill>
            <a:srgbClr val="EEA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78AB44F-5D6C-5E6B-BE00-E399B3DCD55C}"/>
              </a:ext>
            </a:extLst>
          </p:cNvPr>
          <p:cNvPicPr>
            <a:picLocks noChangeAspect="1"/>
          </p:cNvPicPr>
          <p:nvPr userDrawn="1"/>
        </p:nvPicPr>
        <p:blipFill rotWithShape="1">
          <a:blip r:embed="rId13"/>
          <a:srcRect l="-23" t="9718" r="23" b="26713"/>
          <a:stretch/>
        </p:blipFill>
        <p:spPr>
          <a:xfrm>
            <a:off x="0" y="-12555"/>
            <a:ext cx="9141874" cy="1271240"/>
          </a:xfrm>
          <a:prstGeom prst="rect">
            <a:avLst/>
          </a:prstGeom>
        </p:spPr>
      </p:pic>
      <p:sp>
        <p:nvSpPr>
          <p:cNvPr id="6" name="Google Shape;6;p1"/>
          <p:cNvSpPr txBox="1">
            <a:spLocks noGrp="1"/>
          </p:cNvSpPr>
          <p:nvPr>
            <p:ph type="title"/>
          </p:nvPr>
        </p:nvSpPr>
        <p:spPr>
          <a:xfrm>
            <a:off x="310637" y="1435852"/>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11" name="TextBox 10">
            <a:extLst>
              <a:ext uri="{FF2B5EF4-FFF2-40B4-BE49-F238E27FC236}">
                <a16:creationId xmlns:a16="http://schemas.microsoft.com/office/drawing/2014/main" id="{A0138D4D-AEB7-ECFE-461F-ADED92FBFA3D}"/>
              </a:ext>
            </a:extLst>
          </p:cNvPr>
          <p:cNvSpPr txBox="1"/>
          <p:nvPr userDrawn="1"/>
        </p:nvSpPr>
        <p:spPr>
          <a:xfrm>
            <a:off x="4163474" y="885603"/>
            <a:ext cx="4978400" cy="307777"/>
          </a:xfrm>
          <a:prstGeom prst="rect">
            <a:avLst/>
          </a:prstGeom>
          <a:noFill/>
        </p:spPr>
        <p:txBody>
          <a:bodyPr wrap="square" rtlCol="0">
            <a:spAutoFit/>
          </a:bodyPr>
          <a:lstStyle/>
          <a:p>
            <a:r>
              <a:rPr lang="en" dirty="0">
                <a:solidFill>
                  <a:schemeClr val="bg1"/>
                </a:solidFill>
              </a:rPr>
              <a:t>L1 4-H Epidemiology Project Orientation: Project Orientation</a:t>
            </a:r>
            <a:endParaRPr lang="en-US" dirty="0">
              <a:solidFill>
                <a:schemeClr val="bg1"/>
              </a:solidFill>
            </a:endParaRPr>
          </a:p>
        </p:txBody>
      </p:sp>
    </p:spTree>
    <p:extLst>
      <p:ext uri="{BB962C8B-B14F-4D97-AF65-F5344CB8AC3E}">
        <p14:creationId xmlns:p14="http://schemas.microsoft.com/office/powerpoint/2010/main" val="11897665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baseline="0">
          <a:solidFill>
            <a:schemeClr val="bg1">
              <a:lumMod val="9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tx2"/>
        </a:buClr>
        <a:buFont typeface="Wingdings" pitchFamily="2" charset="2"/>
        <a:buChar char="§"/>
        <a:defRPr sz="1400" b="0" i="0" u="none" strike="noStrike" cap="none">
          <a:solidFill>
            <a:schemeClr val="tx2"/>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Shape 5"/>
        <p:cNvGrpSpPr/>
        <p:nvPr/>
      </p:nvGrpSpPr>
      <p:grpSpPr>
        <a:xfrm>
          <a:off x="0" y="0"/>
          <a:ext cx="0" cy="0"/>
          <a:chOff x="0" y="0"/>
          <a:chExt cx="0" cy="0"/>
        </a:xfrm>
      </p:grpSpPr>
      <p:pic>
        <p:nvPicPr>
          <p:cNvPr id="3" name="Picture 2">
            <a:extLst>
              <a:ext uri="{FF2B5EF4-FFF2-40B4-BE49-F238E27FC236}">
                <a16:creationId xmlns:a16="http://schemas.microsoft.com/office/drawing/2014/main" id="{5816CC4F-F886-4D10-2BD4-4977E97DB167}"/>
              </a:ext>
            </a:extLst>
          </p:cNvPr>
          <p:cNvPicPr>
            <a:picLocks noChangeAspect="1"/>
          </p:cNvPicPr>
          <p:nvPr userDrawn="1"/>
        </p:nvPicPr>
        <p:blipFill>
          <a:blip r:embed="rId13">
            <a:alphaModFix amt="75000"/>
          </a:blip>
          <a:srcRect/>
          <a:stretch/>
        </p:blipFill>
        <p:spPr>
          <a:xfrm>
            <a:off x="0" y="0"/>
            <a:ext cx="9144000" cy="5143500"/>
          </a:xfrm>
          <a:prstGeom prst="rect">
            <a:avLst/>
          </a:prstGeom>
        </p:spPr>
      </p:pic>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dirty="0"/>
          </a:p>
        </p:txBody>
      </p:sp>
      <p:sp>
        <p:nvSpPr>
          <p:cNvPr id="8" name="Google Shape;8;p1"/>
          <p:cNvSpPr txBox="1">
            <a:spLocks noGrp="1"/>
          </p:cNvSpPr>
          <p:nvPr>
            <p:ph type="sldNum" idx="12"/>
          </p:nvPr>
        </p:nvSpPr>
        <p:spPr>
          <a:xfrm>
            <a:off x="8283600" y="4663217"/>
            <a:ext cx="548700" cy="215671"/>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9353942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youtube.com/watch?v=xjcsrU-ZmgY"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1807658"/>
            <a:ext cx="8520600" cy="1528184"/>
          </a:xfrm>
          <a:prstGeom prst="rect">
            <a:avLst/>
          </a:prstGeom>
        </p:spPr>
        <p:txBody>
          <a:bodyPr spcFirstLastPara="1" wrap="square" lIns="91425" tIns="91425" rIns="91425" bIns="91425" anchor="t" anchorCtr="0">
            <a:noAutofit/>
          </a:bodyPr>
          <a:lstStyle/>
          <a:p>
            <a:pPr lvl="0"/>
            <a:r>
              <a:rPr lang="en" sz="3600" dirty="0"/>
              <a:t>Lesson 3: 4-H Epidemiology</a:t>
            </a:r>
            <a:br>
              <a:rPr lang="en" sz="3600" dirty="0"/>
            </a:br>
            <a:r>
              <a:rPr lang="en" dirty="0"/>
              <a:t>Project Activity 2</a:t>
            </a:r>
            <a:endParaRPr dirty="0"/>
          </a:p>
        </p:txBody>
      </p:sp>
      <p:sp>
        <p:nvSpPr>
          <p:cNvPr id="55" name="Google Shape;55;p13"/>
          <p:cNvSpPr txBox="1">
            <a:spLocks noGrp="1"/>
          </p:cNvSpPr>
          <p:nvPr>
            <p:ph type="subTitle" idx="1"/>
          </p:nvPr>
        </p:nvSpPr>
        <p:spPr>
          <a:xfrm>
            <a:off x="311700" y="3359160"/>
            <a:ext cx="8520600" cy="792600"/>
          </a:xfrm>
          <a:prstGeom prst="rect">
            <a:avLst/>
          </a:prstGeom>
        </p:spPr>
        <p:txBody>
          <a:bodyPr spcFirstLastPara="1" wrap="square" lIns="91425" tIns="91425" rIns="91425" bIns="91425" anchor="ctr" anchorCtr="0">
            <a:noAutofit/>
          </a:bodyPr>
          <a:lstStyle/>
          <a:p>
            <a:pPr marL="0" lvl="0" indent="0"/>
            <a:r>
              <a:rPr lang="en-US" dirty="0"/>
              <a:t>Disease Outbreak </a:t>
            </a:r>
          </a:p>
        </p:txBody>
      </p:sp>
      <p:pic>
        <p:nvPicPr>
          <p:cNvPr id="56" name="Google Shape;56;p13"/>
          <p:cNvPicPr preferRelativeResize="0"/>
          <p:nvPr/>
        </p:nvPicPr>
        <p:blipFill>
          <a:blip r:embed="rId3"/>
          <a:srcRect/>
          <a:stretch/>
        </p:blipFill>
        <p:spPr>
          <a:xfrm>
            <a:off x="2036929" y="373883"/>
            <a:ext cx="6037546" cy="53558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08;p22" descr="Discover the science of how viruses can jump from one species to another and the deadly epidemics that can result from these pathogens.&#10;&#10;--&#10;&#10;At a Maryland country fair in 2017, farmers reported feverish hogs with inflamed eyes and running snouts. While farmers worried about the pigs, the department of health was concerned about a group of sick fairgoers. Soon, 40 of these attendees would be diagnosed with swine flu. How can pathogens from one species infect another, and what makes this jump so dangerous? Ben Longdon explains.&#10;&#10;Lesson by Ben Longdon, directed by Cabong Studios.&#10;&#10;Sign up for our newsletter: http://bit.ly/TEDEdNewsletter&#10;Support us on Patreon: http://bit.ly/TEDEdPatreon&#10;Follow us on Facebook: http://bit.ly/TEDEdFacebook&#10;Find us on Twitter: http://bit.ly/TEDEdTwitter&#10;Peep us on Instagram: http://bit.ly/TEDEdInstagram&#10;View full lesson: https://ed.ted.com/lessons/how-do-viruses-jump-from-animals-to-humans-ben-longdon&#10;&#10;Thank you so much to our patrons for your support! Without you this video would not be possible! Manognya Chakrapani, Ayala Ron, Samantha Chow, Philippe Spoden, Phyllis Dubrow, Michelle Stevens-Stanford, Cas Jamieson, Ophelia Gibson Best, Amber Wood, Paul Schneider, Jun Cai, Tim Robinson, Henrique 'Sorín' Cassús, cnorahs, Lyn-z Schulte, Elaine Fitzpatrick, Karthik Cherala, Clarence E. Harper Jr., Milad Mostafavi, Аркадий Скайуокер, Kiara Taylor, Louisa Lee, eden sher, Vignan Velivela, Sage Curie, Srikote Naewchampa, Tejas Dc, Khalifa Alhulail, Faiza Imtiaz, Martin Stephen, Jerome Froelich, Dan Paterniti, Jose Henrique Leopoldo e Silva, Mullaiarasu Sundaramurthy, Elnathan Joshua Bangayan, Caleb ross, Duo Xu, Quinn Shen, Marvin Vizuett, Sid, Marylise CHAUFFETON, Karen Goepen-Wee, Sama aafghani, Mandeep Singh, Abhijit Kiran Valluri, Morgan Williams, Kris Siverhus, Jason Weinstein, Tony Trapuzzano and Devin Harris." title="How do viruses jump from animals to humans? - Ben Longdon">
            <a:hlinkClick r:id="rId2"/>
            <a:extLst>
              <a:ext uri="{FF2B5EF4-FFF2-40B4-BE49-F238E27FC236}">
                <a16:creationId xmlns:a16="http://schemas.microsoft.com/office/drawing/2014/main" id="{359E7A9D-5B70-B5D5-8A87-9708A2291F58}"/>
              </a:ext>
            </a:extLst>
          </p:cNvPr>
          <p:cNvPicPr preferRelativeResize="0"/>
          <p:nvPr/>
        </p:nvPicPr>
        <p:blipFill rotWithShape="1">
          <a:blip r:embed="rId3">
            <a:alphaModFix/>
          </a:blip>
          <a:srcRect t="12875" b="12810"/>
          <a:stretch/>
        </p:blipFill>
        <p:spPr>
          <a:xfrm>
            <a:off x="1401596" y="670560"/>
            <a:ext cx="6140493" cy="3422468"/>
          </a:xfrm>
          <a:prstGeom prst="rect">
            <a:avLst/>
          </a:prstGeom>
          <a:noFill/>
          <a:ln>
            <a:noFill/>
          </a:ln>
        </p:spPr>
      </p:pic>
    </p:spTree>
    <p:extLst>
      <p:ext uri="{BB962C8B-B14F-4D97-AF65-F5344CB8AC3E}">
        <p14:creationId xmlns:p14="http://schemas.microsoft.com/office/powerpoint/2010/main" val="1399489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BA77F-EED0-B4E8-63C3-6D7DC5621526}"/>
              </a:ext>
            </a:extLst>
          </p:cNvPr>
          <p:cNvSpPr>
            <a:spLocks noGrp="1"/>
          </p:cNvSpPr>
          <p:nvPr>
            <p:ph type="ctrTitle"/>
          </p:nvPr>
        </p:nvSpPr>
        <p:spPr>
          <a:xfrm>
            <a:off x="311708" y="1545450"/>
            <a:ext cx="8520600" cy="1603267"/>
          </a:xfrm>
        </p:spPr>
        <p:txBody>
          <a:bodyPr/>
          <a:lstStyle/>
          <a:p>
            <a:r>
              <a:rPr lang="en" dirty="0"/>
              <a:t>Scavenger Hunt </a:t>
            </a:r>
            <a:endParaRPr lang="en-US" dirty="0"/>
          </a:p>
        </p:txBody>
      </p:sp>
    </p:spTree>
    <p:extLst>
      <p:ext uri="{BB962C8B-B14F-4D97-AF65-F5344CB8AC3E}">
        <p14:creationId xmlns:p14="http://schemas.microsoft.com/office/powerpoint/2010/main" val="1544339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350CE-7CCA-3188-54A2-60F1AEA14BC8}"/>
              </a:ext>
            </a:extLst>
          </p:cNvPr>
          <p:cNvSpPr>
            <a:spLocks noGrp="1"/>
          </p:cNvSpPr>
          <p:nvPr>
            <p:ph type="title"/>
          </p:nvPr>
        </p:nvSpPr>
        <p:spPr>
          <a:xfrm>
            <a:off x="311700" y="1266800"/>
            <a:ext cx="4172836" cy="755700"/>
          </a:xfrm>
        </p:spPr>
        <p:txBody>
          <a:bodyPr/>
          <a:lstStyle/>
          <a:p>
            <a:r>
              <a:rPr lang="en" dirty="0"/>
              <a:t>Recap Last Lesson</a:t>
            </a:r>
            <a:endParaRPr lang="en-US" dirty="0"/>
          </a:p>
        </p:txBody>
      </p:sp>
      <p:sp>
        <p:nvSpPr>
          <p:cNvPr id="3" name="Text Placeholder 2">
            <a:extLst>
              <a:ext uri="{FF2B5EF4-FFF2-40B4-BE49-F238E27FC236}">
                <a16:creationId xmlns:a16="http://schemas.microsoft.com/office/drawing/2014/main" id="{F5C19BC9-D60E-44CA-30BE-E0029D42C0CA}"/>
              </a:ext>
            </a:extLst>
          </p:cNvPr>
          <p:cNvSpPr>
            <a:spLocks noGrp="1"/>
          </p:cNvSpPr>
          <p:nvPr>
            <p:ph type="body" idx="1"/>
          </p:nvPr>
        </p:nvSpPr>
        <p:spPr>
          <a:xfrm>
            <a:off x="311700" y="2022500"/>
            <a:ext cx="4848698" cy="3179400"/>
          </a:xfrm>
        </p:spPr>
        <p:txBody>
          <a:bodyPr/>
          <a:lstStyle/>
          <a:p>
            <a:pPr marL="457200" lvl="0" indent="-374650">
              <a:buSzPts val="2300"/>
              <a:buFont typeface="Arial" panose="020B0604020202020204" pitchFamily="34" charset="0"/>
              <a:buChar char="•"/>
            </a:pPr>
            <a:r>
              <a:rPr lang="en-US" sz="1600" dirty="0"/>
              <a:t>An individual that becomes sick (Eddie)?</a:t>
            </a:r>
          </a:p>
          <a:p>
            <a:pPr marL="457200" lvl="0" indent="-374650">
              <a:buSzPts val="2300"/>
              <a:buFont typeface="Arial" panose="020B0604020202020204" pitchFamily="34" charset="0"/>
              <a:buChar char="•"/>
            </a:pPr>
            <a:r>
              <a:rPr lang="en-US" sz="1600" dirty="0"/>
              <a:t>Epidemiologists?</a:t>
            </a:r>
          </a:p>
          <a:p>
            <a:pPr marL="457200" lvl="0" indent="-374650">
              <a:buSzPts val="2300"/>
              <a:buFont typeface="Arial" panose="020B0604020202020204" pitchFamily="34" charset="0"/>
              <a:buChar char="•"/>
            </a:pPr>
            <a:r>
              <a:rPr lang="en-US" sz="1600" dirty="0"/>
              <a:t>State veterinarians?</a:t>
            </a:r>
          </a:p>
          <a:p>
            <a:pPr marL="457200" lvl="0" indent="-374650">
              <a:buSzPts val="2300"/>
              <a:buFont typeface="Arial" panose="020B0604020202020204" pitchFamily="34" charset="0"/>
              <a:buChar char="•"/>
            </a:pPr>
            <a:r>
              <a:rPr lang="en-US" sz="1600" dirty="0"/>
              <a:t>Lab scientists?</a:t>
            </a:r>
          </a:p>
          <a:p>
            <a:pPr marL="114300" indent="0">
              <a:buNone/>
            </a:pPr>
            <a:endParaRPr lang="en-US" dirty="0"/>
          </a:p>
        </p:txBody>
      </p:sp>
    </p:spTree>
    <p:extLst>
      <p:ext uri="{BB962C8B-B14F-4D97-AF65-F5344CB8AC3E}">
        <p14:creationId xmlns:p14="http://schemas.microsoft.com/office/powerpoint/2010/main" val="3261929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14CEA-86EC-B08B-48CD-6D1141457564}"/>
              </a:ext>
            </a:extLst>
          </p:cNvPr>
          <p:cNvSpPr>
            <a:spLocks noGrp="1"/>
          </p:cNvSpPr>
          <p:nvPr>
            <p:ph type="title"/>
          </p:nvPr>
        </p:nvSpPr>
        <p:spPr>
          <a:xfrm>
            <a:off x="335554" y="1242946"/>
            <a:ext cx="3422100" cy="807533"/>
          </a:xfrm>
        </p:spPr>
        <p:txBody>
          <a:bodyPr/>
          <a:lstStyle/>
          <a:p>
            <a:r>
              <a:rPr lang="en-US" dirty="0"/>
              <a:t>C</a:t>
            </a:r>
            <a:r>
              <a:rPr lang="en" dirty="0" err="1"/>
              <a:t>ase</a:t>
            </a:r>
            <a:r>
              <a:rPr lang="en" dirty="0"/>
              <a:t> Definition</a:t>
            </a:r>
            <a:endParaRPr lang="en-US" dirty="0"/>
          </a:p>
        </p:txBody>
      </p:sp>
      <p:sp>
        <p:nvSpPr>
          <p:cNvPr id="3" name="Text Placeholder 2">
            <a:extLst>
              <a:ext uri="{FF2B5EF4-FFF2-40B4-BE49-F238E27FC236}">
                <a16:creationId xmlns:a16="http://schemas.microsoft.com/office/drawing/2014/main" id="{DC8BB5FB-1845-EB6C-8CC9-5AA5A1A03F3E}"/>
              </a:ext>
            </a:extLst>
          </p:cNvPr>
          <p:cNvSpPr>
            <a:spLocks noGrp="1"/>
          </p:cNvSpPr>
          <p:nvPr>
            <p:ph type="body" idx="1"/>
          </p:nvPr>
        </p:nvSpPr>
        <p:spPr>
          <a:xfrm>
            <a:off x="335554" y="2050480"/>
            <a:ext cx="8546053" cy="3069168"/>
          </a:xfrm>
        </p:spPr>
        <p:txBody>
          <a:bodyPr/>
          <a:lstStyle/>
          <a:p>
            <a:pPr marL="457200" lvl="0" indent="-374650">
              <a:buSzPts val="2300"/>
              <a:buFont typeface="Arial" panose="020B0604020202020204" pitchFamily="34" charset="0"/>
              <a:buChar char="•"/>
            </a:pPr>
            <a:r>
              <a:rPr lang="en-US" sz="1600" dirty="0"/>
              <a:t>Signs and symptoms</a:t>
            </a:r>
          </a:p>
          <a:p>
            <a:pPr marL="457200" lvl="0" indent="-374650">
              <a:buSzPts val="2300"/>
              <a:buFont typeface="Arial" panose="020B0604020202020204" pitchFamily="34" charset="0"/>
              <a:buChar char="•"/>
            </a:pPr>
            <a:r>
              <a:rPr lang="en-US" sz="1600" dirty="0"/>
              <a:t>Laboratory test results </a:t>
            </a:r>
          </a:p>
          <a:p>
            <a:pPr marL="457200" lvl="0" indent="-374650">
              <a:buSzPts val="2300"/>
              <a:buFont typeface="Arial" panose="020B0604020202020204" pitchFamily="34" charset="0"/>
              <a:buChar char="•"/>
            </a:pPr>
            <a:r>
              <a:rPr lang="en-US" sz="1600" dirty="0"/>
              <a:t>Demographic information (person)</a:t>
            </a:r>
          </a:p>
          <a:p>
            <a:pPr marL="457200" lvl="0" indent="-374650">
              <a:buSzPts val="2300"/>
              <a:buFont typeface="Arial" panose="020B0604020202020204" pitchFamily="34" charset="0"/>
              <a:buChar char="•"/>
            </a:pPr>
            <a:r>
              <a:rPr lang="en-US" sz="1600" dirty="0"/>
              <a:t>Geographic information (place)</a:t>
            </a:r>
          </a:p>
          <a:p>
            <a:pPr marL="457200" lvl="0" indent="-374650">
              <a:buSzPts val="2300"/>
              <a:buFont typeface="Arial" panose="020B0604020202020204" pitchFamily="34" charset="0"/>
              <a:buChar char="•"/>
            </a:pPr>
            <a:r>
              <a:rPr lang="en-US" sz="1600" dirty="0"/>
              <a:t>Onset of symptoms (time)</a:t>
            </a:r>
          </a:p>
          <a:p>
            <a:pPr marL="82550" indent="0">
              <a:spcBef>
                <a:spcPts val="600"/>
              </a:spcBef>
              <a:buSzPts val="2300"/>
              <a:buNone/>
            </a:pPr>
            <a:r>
              <a:rPr lang="en-US" sz="1600" dirty="0"/>
              <a:t>What are some examples in the graphic novel of the epidemiologists defining Eddie’s case?</a:t>
            </a:r>
          </a:p>
          <a:p>
            <a:pPr marL="457200" lvl="0" indent="-374650">
              <a:buSzPts val="2300"/>
              <a:buFont typeface="Arial" panose="020B0604020202020204" pitchFamily="34" charset="0"/>
              <a:buChar char="•"/>
            </a:pPr>
            <a:endParaRPr lang="en-US" sz="1600" dirty="0"/>
          </a:p>
          <a:p>
            <a:endParaRPr lang="en-US" dirty="0"/>
          </a:p>
        </p:txBody>
      </p:sp>
    </p:spTree>
    <p:extLst>
      <p:ext uri="{BB962C8B-B14F-4D97-AF65-F5344CB8AC3E}">
        <p14:creationId xmlns:p14="http://schemas.microsoft.com/office/powerpoint/2010/main" val="3154965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2793C-984A-B213-ED7D-6ADDAE39CE29}"/>
              </a:ext>
            </a:extLst>
          </p:cNvPr>
          <p:cNvSpPr>
            <a:spLocks noGrp="1"/>
          </p:cNvSpPr>
          <p:nvPr>
            <p:ph type="title"/>
          </p:nvPr>
        </p:nvSpPr>
        <p:spPr>
          <a:xfrm>
            <a:off x="311699" y="1266800"/>
            <a:ext cx="6311737" cy="755700"/>
          </a:xfrm>
        </p:spPr>
        <p:txBody>
          <a:bodyPr/>
          <a:lstStyle/>
          <a:p>
            <a:r>
              <a:rPr lang="en" dirty="0"/>
              <a:t>Case Definition: Case Classification </a:t>
            </a:r>
            <a:endParaRPr lang="en-US" dirty="0"/>
          </a:p>
        </p:txBody>
      </p:sp>
      <p:sp>
        <p:nvSpPr>
          <p:cNvPr id="3" name="Text Placeholder 2">
            <a:extLst>
              <a:ext uri="{FF2B5EF4-FFF2-40B4-BE49-F238E27FC236}">
                <a16:creationId xmlns:a16="http://schemas.microsoft.com/office/drawing/2014/main" id="{83DCD864-7166-B147-35F3-2B99027F94F4}"/>
              </a:ext>
            </a:extLst>
          </p:cNvPr>
          <p:cNvSpPr>
            <a:spLocks noGrp="1"/>
          </p:cNvSpPr>
          <p:nvPr>
            <p:ph type="body" idx="1"/>
          </p:nvPr>
        </p:nvSpPr>
        <p:spPr>
          <a:xfrm>
            <a:off x="311699" y="2022500"/>
            <a:ext cx="6520901" cy="2615133"/>
          </a:xfrm>
        </p:spPr>
        <p:txBody>
          <a:bodyPr/>
          <a:lstStyle/>
          <a:p>
            <a:pPr marL="457200" lvl="0" indent="-374650">
              <a:buSzPts val="2300"/>
              <a:buFont typeface="Arial" panose="020B0604020202020204" pitchFamily="34" charset="0"/>
              <a:buChar char="•"/>
            </a:pPr>
            <a:r>
              <a:rPr lang="en-US" sz="1600" dirty="0"/>
              <a:t>Suspected: someone has signs and symptoms </a:t>
            </a:r>
          </a:p>
          <a:p>
            <a:pPr marL="457200" lvl="0" indent="-374650">
              <a:buSzPts val="2300"/>
              <a:buFont typeface="Arial" panose="020B0604020202020204" pitchFamily="34" charset="0"/>
              <a:buChar char="•"/>
            </a:pPr>
            <a:r>
              <a:rPr lang="en-US" sz="1600" dirty="0"/>
              <a:t>Probable: signs and symptoms + linked to a confirmed case </a:t>
            </a:r>
          </a:p>
          <a:p>
            <a:pPr marL="457200" lvl="0" indent="-374650">
              <a:buSzPts val="2300"/>
              <a:buFont typeface="Arial" panose="020B0604020202020204" pitchFamily="34" charset="0"/>
              <a:buChar char="•"/>
            </a:pPr>
            <a:r>
              <a:rPr lang="en-US" sz="1600" dirty="0"/>
              <a:t>Confirmed: laboratory evidence  </a:t>
            </a:r>
          </a:p>
          <a:p>
            <a:endParaRPr lang="en-US" dirty="0"/>
          </a:p>
        </p:txBody>
      </p:sp>
    </p:spTree>
    <p:extLst>
      <p:ext uri="{BB962C8B-B14F-4D97-AF65-F5344CB8AC3E}">
        <p14:creationId xmlns:p14="http://schemas.microsoft.com/office/powerpoint/2010/main" val="1514510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CFB-7CC4-017D-843E-DEA5B1C47F1A}"/>
              </a:ext>
            </a:extLst>
          </p:cNvPr>
          <p:cNvSpPr>
            <a:spLocks noGrp="1"/>
          </p:cNvSpPr>
          <p:nvPr>
            <p:ph type="title"/>
          </p:nvPr>
        </p:nvSpPr>
        <p:spPr>
          <a:xfrm>
            <a:off x="311700" y="1266800"/>
            <a:ext cx="5087236" cy="755700"/>
          </a:xfrm>
        </p:spPr>
        <p:txBody>
          <a:bodyPr/>
          <a:lstStyle/>
          <a:p>
            <a:r>
              <a:rPr lang="en" dirty="0"/>
              <a:t>Classifying Eddie’s Case </a:t>
            </a:r>
            <a:endParaRPr lang="en-US" dirty="0"/>
          </a:p>
        </p:txBody>
      </p:sp>
      <p:sp>
        <p:nvSpPr>
          <p:cNvPr id="3" name="Text Placeholder 2">
            <a:extLst>
              <a:ext uri="{FF2B5EF4-FFF2-40B4-BE49-F238E27FC236}">
                <a16:creationId xmlns:a16="http://schemas.microsoft.com/office/drawing/2014/main" id="{2B86A88B-E7CE-3EFD-FCE0-FFE23FF60195}"/>
              </a:ext>
            </a:extLst>
          </p:cNvPr>
          <p:cNvSpPr>
            <a:spLocks noGrp="1"/>
          </p:cNvSpPr>
          <p:nvPr>
            <p:ph type="body" idx="1"/>
          </p:nvPr>
        </p:nvSpPr>
        <p:spPr>
          <a:xfrm>
            <a:off x="311699" y="2022500"/>
            <a:ext cx="7170477" cy="3179400"/>
          </a:xfrm>
        </p:spPr>
        <p:txBody>
          <a:bodyPr/>
          <a:lstStyle/>
          <a:p>
            <a:pPr marL="457200" lvl="0" indent="-374650">
              <a:buSzPts val="2300"/>
              <a:buFont typeface="Arial" panose="020B0604020202020204" pitchFamily="34" charset="0"/>
              <a:buChar char="•"/>
            </a:pPr>
            <a:r>
              <a:rPr lang="en-US" sz="1600" dirty="0"/>
              <a:t>Start on page 13 of the handout sent in the chat</a:t>
            </a:r>
          </a:p>
          <a:p>
            <a:pPr marL="457200" lvl="0" indent="-374650">
              <a:buSzPts val="2300"/>
              <a:buFont typeface="Arial" panose="020B0604020202020204" pitchFamily="34" charset="0"/>
              <a:buChar char="•"/>
            </a:pPr>
            <a:r>
              <a:rPr lang="en-US" sz="1600" dirty="0"/>
              <a:t>Use page 14 to assess patients A, B, and C</a:t>
            </a:r>
          </a:p>
          <a:p>
            <a:endParaRPr lang="en-US" dirty="0"/>
          </a:p>
        </p:txBody>
      </p:sp>
    </p:spTree>
    <p:extLst>
      <p:ext uri="{BB962C8B-B14F-4D97-AF65-F5344CB8AC3E}">
        <p14:creationId xmlns:p14="http://schemas.microsoft.com/office/powerpoint/2010/main" val="3414891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CFB-7CC4-017D-843E-DEA5B1C47F1A}"/>
              </a:ext>
            </a:extLst>
          </p:cNvPr>
          <p:cNvSpPr>
            <a:spLocks noGrp="1"/>
          </p:cNvSpPr>
          <p:nvPr>
            <p:ph type="title"/>
          </p:nvPr>
        </p:nvSpPr>
        <p:spPr>
          <a:xfrm>
            <a:off x="311700" y="1266800"/>
            <a:ext cx="5087236" cy="755700"/>
          </a:xfrm>
        </p:spPr>
        <p:txBody>
          <a:bodyPr/>
          <a:lstStyle/>
          <a:p>
            <a:r>
              <a:rPr lang="en" dirty="0"/>
              <a:t>Media Literacy</a:t>
            </a:r>
            <a:endParaRPr lang="en-US" dirty="0"/>
          </a:p>
        </p:txBody>
      </p:sp>
      <p:sp>
        <p:nvSpPr>
          <p:cNvPr id="3" name="Text Placeholder 2">
            <a:extLst>
              <a:ext uri="{FF2B5EF4-FFF2-40B4-BE49-F238E27FC236}">
                <a16:creationId xmlns:a16="http://schemas.microsoft.com/office/drawing/2014/main" id="{2B86A88B-E7CE-3EFD-FCE0-FFE23FF60195}"/>
              </a:ext>
            </a:extLst>
          </p:cNvPr>
          <p:cNvSpPr>
            <a:spLocks noGrp="1"/>
          </p:cNvSpPr>
          <p:nvPr>
            <p:ph type="body" idx="1"/>
          </p:nvPr>
        </p:nvSpPr>
        <p:spPr>
          <a:xfrm>
            <a:off x="311699" y="2022500"/>
            <a:ext cx="8021268" cy="3179400"/>
          </a:xfrm>
        </p:spPr>
        <p:txBody>
          <a:bodyPr/>
          <a:lstStyle/>
          <a:p>
            <a:pPr marL="3810" lvl="1" indent="0">
              <a:lnSpc>
                <a:spcPct val="100000"/>
              </a:lnSpc>
              <a:spcBef>
                <a:spcPts val="0"/>
              </a:spcBef>
              <a:spcAft>
                <a:spcPts val="600"/>
              </a:spcAft>
              <a:buClr>
                <a:schemeClr val="tx2"/>
              </a:buClr>
              <a:buSzPct val="100000"/>
              <a:buNone/>
            </a:pPr>
            <a:r>
              <a:rPr lang="en-US" sz="1600" dirty="0">
                <a:solidFill>
                  <a:schemeClr val="tx2"/>
                </a:solidFill>
                <a:latin typeface="+mj-lt"/>
                <a:ea typeface="Calibri"/>
                <a:cs typeface="Calibri"/>
                <a:sym typeface="Calibri"/>
              </a:rPr>
              <a:t>How do Eddie and his friends know what sources to trust?</a:t>
            </a:r>
          </a:p>
          <a:p>
            <a:pPr marL="685800" lvl="1" indent="-361950">
              <a:lnSpc>
                <a:spcPct val="100000"/>
              </a:lnSpc>
              <a:spcBef>
                <a:spcPts val="0"/>
              </a:spcBef>
              <a:spcAft>
                <a:spcPts val="600"/>
              </a:spcAft>
              <a:buClr>
                <a:schemeClr val="tx2"/>
              </a:buClr>
              <a:buSzPct val="100000"/>
              <a:buFont typeface="+mj-lt"/>
              <a:buAutoNum type="alphaLcPeriod"/>
            </a:pPr>
            <a:r>
              <a:rPr lang="en-US" sz="1600" dirty="0">
                <a:solidFill>
                  <a:schemeClr val="tx1"/>
                </a:solidFill>
                <a:latin typeface="Arial" panose="020B0604020202020204" pitchFamily="34" charset="0"/>
                <a:ea typeface="Calibri"/>
                <a:cs typeface="Arial" panose="020B0604020202020204" pitchFamily="34" charset="0"/>
                <a:sym typeface="Calibri"/>
              </a:rPr>
              <a:t> Reviewed</a:t>
            </a:r>
          </a:p>
          <a:p>
            <a:pPr marL="685800" lvl="1" indent="-361950">
              <a:lnSpc>
                <a:spcPct val="100000"/>
              </a:lnSpc>
              <a:spcBef>
                <a:spcPts val="0"/>
              </a:spcBef>
              <a:spcAft>
                <a:spcPts val="600"/>
              </a:spcAft>
              <a:buClr>
                <a:schemeClr val="tx2"/>
              </a:buClr>
              <a:buSzPct val="100000"/>
              <a:buFont typeface="+mj-lt"/>
              <a:buAutoNum type="alphaLcPeriod"/>
            </a:pPr>
            <a:r>
              <a:rPr lang="en-US" sz="1600" dirty="0">
                <a:solidFill>
                  <a:schemeClr val="tx1"/>
                </a:solidFill>
                <a:latin typeface="Arial" panose="020B0604020202020204" pitchFamily="34" charset="0"/>
                <a:ea typeface="Calibri"/>
                <a:cs typeface="Arial" panose="020B0604020202020204" pitchFamily="34" charset="0"/>
                <a:sym typeface="Calibri"/>
              </a:rPr>
              <a:t>Speculative terms; might, could, should, may, predicted to, possibly will…</a:t>
            </a:r>
          </a:p>
          <a:p>
            <a:pPr marL="685800" lvl="1" indent="-361950">
              <a:lnSpc>
                <a:spcPct val="100000"/>
              </a:lnSpc>
              <a:spcBef>
                <a:spcPts val="0"/>
              </a:spcBef>
              <a:spcAft>
                <a:spcPts val="600"/>
              </a:spcAft>
              <a:buClr>
                <a:schemeClr val="tx2"/>
              </a:buClr>
              <a:buSzPct val="100000"/>
              <a:buFont typeface="+mj-lt"/>
              <a:buAutoNum type="alphaLcPeriod"/>
            </a:pPr>
            <a:r>
              <a:rPr lang="en-US" sz="1600" dirty="0">
                <a:solidFill>
                  <a:schemeClr val="tx1"/>
                </a:solidFill>
                <a:latin typeface="Arial" panose="020B0604020202020204" pitchFamily="34" charset="0"/>
                <a:ea typeface="Calibri"/>
                <a:cs typeface="Arial" panose="020B0604020202020204" pitchFamily="34" charset="0"/>
                <a:sym typeface="Calibri"/>
              </a:rPr>
              <a:t>Opinion</a:t>
            </a:r>
          </a:p>
          <a:p>
            <a:pPr marL="685800" lvl="1" indent="-361950">
              <a:lnSpc>
                <a:spcPct val="100000"/>
              </a:lnSpc>
              <a:spcBef>
                <a:spcPts val="0"/>
              </a:spcBef>
              <a:spcAft>
                <a:spcPts val="600"/>
              </a:spcAft>
              <a:buClr>
                <a:schemeClr val="tx2"/>
              </a:buClr>
              <a:buSzPct val="100000"/>
              <a:buFont typeface="+mj-lt"/>
              <a:buAutoNum type="alphaLcPeriod"/>
            </a:pPr>
            <a:r>
              <a:rPr lang="en-US" sz="1600" dirty="0">
                <a:solidFill>
                  <a:schemeClr val="tx1"/>
                </a:solidFill>
                <a:latin typeface="Arial" panose="020B0604020202020204" pitchFamily="34" charset="0"/>
                <a:ea typeface="Calibri"/>
                <a:cs typeface="Arial" panose="020B0604020202020204" pitchFamily="34" charset="0"/>
                <a:sym typeface="Calibri"/>
              </a:rPr>
              <a:t>Fact</a:t>
            </a:r>
          </a:p>
          <a:p>
            <a:pPr marL="685800" lvl="1" indent="-361950">
              <a:lnSpc>
                <a:spcPct val="100000"/>
              </a:lnSpc>
              <a:spcBef>
                <a:spcPts val="0"/>
              </a:spcBef>
              <a:spcAft>
                <a:spcPts val="600"/>
              </a:spcAft>
              <a:buClr>
                <a:schemeClr val="tx2"/>
              </a:buClr>
              <a:buSzPct val="100000"/>
              <a:buFont typeface="+mj-lt"/>
              <a:buAutoNum type="alphaLcPeriod"/>
            </a:pPr>
            <a:r>
              <a:rPr lang="en-US" sz="1600" dirty="0">
                <a:solidFill>
                  <a:schemeClr val="tx1"/>
                </a:solidFill>
                <a:latin typeface="Arial" panose="020B0604020202020204" pitchFamily="34" charset="0"/>
                <a:ea typeface="Calibri"/>
                <a:cs typeface="Arial" panose="020B0604020202020204" pitchFamily="34" charset="0"/>
                <a:sym typeface="Calibri"/>
              </a:rPr>
              <a:t>Click bait headlines</a:t>
            </a:r>
          </a:p>
          <a:p>
            <a:pPr marL="685800" lvl="1" indent="-361950">
              <a:lnSpc>
                <a:spcPct val="100000"/>
              </a:lnSpc>
              <a:spcBef>
                <a:spcPts val="0"/>
              </a:spcBef>
              <a:spcAft>
                <a:spcPts val="600"/>
              </a:spcAft>
              <a:buClr>
                <a:schemeClr val="tx2"/>
              </a:buClr>
              <a:buSzPct val="100000"/>
              <a:buFont typeface="+mj-lt"/>
              <a:buAutoNum type="alphaLcPeriod"/>
            </a:pPr>
            <a:r>
              <a:rPr lang="en-US" sz="1600" dirty="0">
                <a:solidFill>
                  <a:schemeClr val="tx1"/>
                </a:solidFill>
                <a:latin typeface="Arial" panose="020B0604020202020204" pitchFamily="34" charset="0"/>
                <a:ea typeface="Calibri"/>
                <a:cs typeface="Arial" panose="020B0604020202020204" pitchFamily="34" charset="0"/>
                <a:sym typeface="Calibri"/>
              </a:rPr>
              <a:t>References</a:t>
            </a:r>
          </a:p>
          <a:p>
            <a:pPr marL="685800" lvl="1" indent="-361950">
              <a:lnSpc>
                <a:spcPct val="100000"/>
              </a:lnSpc>
              <a:spcBef>
                <a:spcPts val="0"/>
              </a:spcBef>
              <a:spcAft>
                <a:spcPts val="600"/>
              </a:spcAft>
              <a:buClr>
                <a:schemeClr val="tx2"/>
              </a:buClr>
              <a:buSzPct val="100000"/>
              <a:buFont typeface="+mj-lt"/>
              <a:buAutoNum type="alphaLcPeriod"/>
            </a:pPr>
            <a:r>
              <a:rPr lang="en-US" sz="1600" dirty="0">
                <a:solidFill>
                  <a:schemeClr val="tx1"/>
                </a:solidFill>
                <a:latin typeface="Arial" panose="020B0604020202020204" pitchFamily="34" charset="0"/>
                <a:ea typeface="Calibri"/>
                <a:cs typeface="Arial" panose="020B0604020202020204" pitchFamily="34" charset="0"/>
                <a:sym typeface="Calibri"/>
              </a:rPr>
              <a:t>Verified</a:t>
            </a:r>
          </a:p>
          <a:p>
            <a:endParaRPr lang="en-US" dirty="0"/>
          </a:p>
        </p:txBody>
      </p:sp>
    </p:spTree>
    <p:extLst>
      <p:ext uri="{BB962C8B-B14F-4D97-AF65-F5344CB8AC3E}">
        <p14:creationId xmlns:p14="http://schemas.microsoft.com/office/powerpoint/2010/main" val="495624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CFB-7CC4-017D-843E-DEA5B1C47F1A}"/>
              </a:ext>
            </a:extLst>
          </p:cNvPr>
          <p:cNvSpPr>
            <a:spLocks noGrp="1"/>
          </p:cNvSpPr>
          <p:nvPr>
            <p:ph type="title"/>
          </p:nvPr>
        </p:nvSpPr>
        <p:spPr>
          <a:xfrm>
            <a:off x="311699" y="1208400"/>
            <a:ext cx="7766825" cy="755700"/>
          </a:xfrm>
        </p:spPr>
        <p:txBody>
          <a:bodyPr/>
          <a:lstStyle/>
          <a:p>
            <a:r>
              <a:rPr lang="en" dirty="0"/>
              <a:t>Take a Stand Against Misinformation</a:t>
            </a:r>
            <a:endParaRPr lang="en-US" dirty="0"/>
          </a:p>
        </p:txBody>
      </p:sp>
      <p:sp>
        <p:nvSpPr>
          <p:cNvPr id="3" name="Text Placeholder 2">
            <a:extLst>
              <a:ext uri="{FF2B5EF4-FFF2-40B4-BE49-F238E27FC236}">
                <a16:creationId xmlns:a16="http://schemas.microsoft.com/office/drawing/2014/main" id="{2B86A88B-E7CE-3EFD-FCE0-FFE23FF60195}"/>
              </a:ext>
            </a:extLst>
          </p:cNvPr>
          <p:cNvSpPr>
            <a:spLocks noGrp="1"/>
          </p:cNvSpPr>
          <p:nvPr>
            <p:ph type="body" idx="1"/>
          </p:nvPr>
        </p:nvSpPr>
        <p:spPr>
          <a:xfrm>
            <a:off x="311698" y="1876636"/>
            <a:ext cx="8371126" cy="3179400"/>
          </a:xfrm>
        </p:spPr>
        <p:txBody>
          <a:bodyPr/>
          <a:lstStyle/>
          <a:p>
            <a:pPr marL="3810" lvl="1" indent="0">
              <a:lnSpc>
                <a:spcPct val="100000"/>
              </a:lnSpc>
              <a:spcBef>
                <a:spcPts val="0"/>
              </a:spcBef>
              <a:spcAft>
                <a:spcPts val="600"/>
              </a:spcAft>
              <a:buClr>
                <a:schemeClr val="tx2"/>
              </a:buClr>
              <a:buSzPct val="100000"/>
              <a:buNone/>
            </a:pPr>
            <a:r>
              <a:rPr lang="en-US" sz="1600" dirty="0">
                <a:solidFill>
                  <a:schemeClr val="tx2"/>
                </a:solidFill>
                <a:latin typeface="+mj-lt"/>
                <a:ea typeface="Calibri"/>
                <a:cs typeface="Calibri"/>
                <a:sym typeface="Calibri"/>
              </a:rPr>
              <a:t>How do Eddie and his friends know what sources to trust?</a:t>
            </a:r>
          </a:p>
          <a:p>
            <a:pPr marL="685800" lvl="1" indent="-361950">
              <a:lnSpc>
                <a:spcPct val="107916"/>
              </a:lnSpc>
              <a:spcBef>
                <a:spcPts val="200"/>
              </a:spcBef>
              <a:spcAft>
                <a:spcPts val="600"/>
              </a:spcAft>
              <a:buClr>
                <a:schemeClr val="tx2"/>
              </a:buClr>
              <a:buSzPct val="100000"/>
              <a:buFont typeface="Calibri"/>
              <a:buAutoNum type="alphaLcPeriod"/>
            </a:pPr>
            <a:r>
              <a:rPr lang="en-US" sz="1500" dirty="0">
                <a:solidFill>
                  <a:schemeClr val="tx2"/>
                </a:solidFill>
                <a:latin typeface="+mj-lt"/>
                <a:ea typeface="Calibri"/>
                <a:cs typeface="Calibri"/>
                <a:sym typeface="Calibri"/>
              </a:rPr>
              <a:t>Check the source of the information. Is it an expert group? A trustworthy source? unbiased?</a:t>
            </a:r>
          </a:p>
          <a:p>
            <a:pPr marL="685800" lvl="1" indent="-361950">
              <a:lnSpc>
                <a:spcPct val="107916"/>
              </a:lnSpc>
              <a:spcBef>
                <a:spcPts val="0"/>
              </a:spcBef>
              <a:spcAft>
                <a:spcPts val="600"/>
              </a:spcAft>
              <a:buClr>
                <a:schemeClr val="tx2"/>
              </a:buClr>
              <a:buSzPct val="100000"/>
              <a:buFont typeface="Calibri"/>
              <a:buAutoNum type="alphaLcPeriod"/>
            </a:pPr>
            <a:r>
              <a:rPr lang="en-US" sz="1500" dirty="0">
                <a:solidFill>
                  <a:schemeClr val="tx2"/>
                </a:solidFill>
                <a:latin typeface="+mj-lt"/>
                <a:ea typeface="Calibri"/>
                <a:cs typeface="Calibri"/>
                <a:sym typeface="Calibri"/>
              </a:rPr>
              <a:t>Has it been verified? Check other news sources. Check the references. Do they even have references? </a:t>
            </a:r>
          </a:p>
          <a:p>
            <a:pPr marL="685800" lvl="1" indent="-361950">
              <a:lnSpc>
                <a:spcPct val="107916"/>
              </a:lnSpc>
              <a:spcBef>
                <a:spcPts val="0"/>
              </a:spcBef>
              <a:spcAft>
                <a:spcPts val="600"/>
              </a:spcAft>
              <a:buClr>
                <a:schemeClr val="tx2"/>
              </a:buClr>
              <a:buSzPct val="100000"/>
              <a:buFont typeface="Calibri"/>
              <a:buAutoNum type="alphaLcPeriod"/>
            </a:pPr>
            <a:r>
              <a:rPr lang="en-US" sz="1500" dirty="0">
                <a:solidFill>
                  <a:schemeClr val="tx2"/>
                </a:solidFill>
                <a:latin typeface="+mj-lt"/>
                <a:ea typeface="Calibri"/>
                <a:cs typeface="Calibri"/>
                <a:sym typeface="Calibri"/>
              </a:rPr>
              <a:t>Does it seem overblown? Does your gut just tell you this seems wrong, even slightly so? </a:t>
            </a:r>
          </a:p>
          <a:p>
            <a:pPr marL="685800" lvl="1" indent="-361950">
              <a:lnSpc>
                <a:spcPct val="107916"/>
              </a:lnSpc>
              <a:spcBef>
                <a:spcPts val="0"/>
              </a:spcBef>
              <a:spcAft>
                <a:spcPts val="600"/>
              </a:spcAft>
              <a:buClr>
                <a:schemeClr val="tx2"/>
              </a:buClr>
              <a:buSzPct val="100000"/>
              <a:buFont typeface="Calibri"/>
              <a:buAutoNum type="alphaLcPeriod"/>
            </a:pPr>
            <a:r>
              <a:rPr lang="en-US" sz="1500" dirty="0">
                <a:solidFill>
                  <a:schemeClr val="tx2"/>
                </a:solidFill>
                <a:latin typeface="+mj-lt"/>
                <a:ea typeface="Calibri"/>
                <a:cs typeface="Calibri"/>
                <a:sym typeface="Calibri"/>
              </a:rPr>
              <a:t>Are they the only person who thinks they know this information? What do they gain by becoming the sole voice? </a:t>
            </a:r>
          </a:p>
          <a:p>
            <a:pPr marL="685800" lvl="1" indent="-361950">
              <a:lnSpc>
                <a:spcPct val="107916"/>
              </a:lnSpc>
              <a:spcBef>
                <a:spcPts val="0"/>
              </a:spcBef>
              <a:spcAft>
                <a:spcPts val="600"/>
              </a:spcAft>
              <a:buClr>
                <a:schemeClr val="tx2"/>
              </a:buClr>
              <a:buSzPct val="100000"/>
              <a:buFont typeface="Calibri"/>
              <a:buAutoNum type="alphaLcPeriod"/>
            </a:pPr>
            <a:r>
              <a:rPr lang="en-US" sz="1500" dirty="0">
                <a:solidFill>
                  <a:schemeClr val="tx2"/>
                </a:solidFill>
                <a:latin typeface="+mj-lt"/>
                <a:ea typeface="Calibri"/>
                <a:cs typeface="Calibri"/>
                <a:sym typeface="Calibri"/>
              </a:rPr>
              <a:t>Are the claims logical? Are the arguments tied to the outcome and headline? </a:t>
            </a:r>
          </a:p>
          <a:p>
            <a:endParaRPr lang="en-US" dirty="0"/>
          </a:p>
        </p:txBody>
      </p:sp>
    </p:spTree>
    <p:extLst>
      <p:ext uri="{BB962C8B-B14F-4D97-AF65-F5344CB8AC3E}">
        <p14:creationId xmlns:p14="http://schemas.microsoft.com/office/powerpoint/2010/main" val="2775317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B9CFB-7CC4-017D-843E-DEA5B1C47F1A}"/>
              </a:ext>
            </a:extLst>
          </p:cNvPr>
          <p:cNvSpPr>
            <a:spLocks noGrp="1"/>
          </p:cNvSpPr>
          <p:nvPr>
            <p:ph type="title"/>
          </p:nvPr>
        </p:nvSpPr>
        <p:spPr>
          <a:xfrm>
            <a:off x="311700" y="1266800"/>
            <a:ext cx="5087236" cy="755700"/>
          </a:xfrm>
        </p:spPr>
        <p:txBody>
          <a:bodyPr/>
          <a:lstStyle/>
          <a:p>
            <a:r>
              <a:rPr lang="en" dirty="0"/>
              <a:t>Discussion </a:t>
            </a:r>
            <a:endParaRPr lang="en-US" dirty="0"/>
          </a:p>
        </p:txBody>
      </p:sp>
      <p:sp>
        <p:nvSpPr>
          <p:cNvPr id="3" name="Text Placeholder 2">
            <a:extLst>
              <a:ext uri="{FF2B5EF4-FFF2-40B4-BE49-F238E27FC236}">
                <a16:creationId xmlns:a16="http://schemas.microsoft.com/office/drawing/2014/main" id="{2B86A88B-E7CE-3EFD-FCE0-FFE23FF60195}"/>
              </a:ext>
            </a:extLst>
          </p:cNvPr>
          <p:cNvSpPr>
            <a:spLocks noGrp="1"/>
          </p:cNvSpPr>
          <p:nvPr>
            <p:ph type="body" idx="1"/>
          </p:nvPr>
        </p:nvSpPr>
        <p:spPr>
          <a:xfrm>
            <a:off x="311699" y="2022500"/>
            <a:ext cx="8021268" cy="3179400"/>
          </a:xfrm>
        </p:spPr>
        <p:txBody>
          <a:bodyPr/>
          <a:lstStyle/>
          <a:p>
            <a:pPr marL="685800" lvl="1" indent="-374650">
              <a:lnSpc>
                <a:spcPct val="107916"/>
              </a:lnSpc>
              <a:spcBef>
                <a:spcPts val="0"/>
              </a:spcBef>
              <a:spcAft>
                <a:spcPts val="600"/>
              </a:spcAft>
              <a:buClr>
                <a:schemeClr val="tx2"/>
              </a:buClr>
              <a:buSzPct val="100000"/>
              <a:buFont typeface="+mj-lt"/>
              <a:buAutoNum type="alphaLcPeriod"/>
            </a:pPr>
            <a:r>
              <a:rPr lang="en-US" sz="1600" dirty="0">
                <a:solidFill>
                  <a:schemeClr val="tx2"/>
                </a:solidFill>
                <a:latin typeface="Calibri"/>
                <a:ea typeface="Calibri"/>
                <a:cs typeface="Calibri"/>
                <a:sym typeface="Calibri"/>
              </a:rPr>
              <a:t>Describe the components of case classification.</a:t>
            </a:r>
          </a:p>
          <a:p>
            <a:pPr marL="685800" lvl="1" indent="-374650">
              <a:lnSpc>
                <a:spcPct val="107916"/>
              </a:lnSpc>
              <a:spcBef>
                <a:spcPts val="0"/>
              </a:spcBef>
              <a:spcAft>
                <a:spcPts val="600"/>
              </a:spcAft>
              <a:buClr>
                <a:schemeClr val="tx2"/>
              </a:buClr>
              <a:buSzPct val="100000"/>
              <a:buFont typeface="+mj-lt"/>
              <a:buAutoNum type="alphaLcPeriod"/>
            </a:pPr>
            <a:r>
              <a:rPr lang="en-US" sz="1600" dirty="0">
                <a:solidFill>
                  <a:schemeClr val="tx2"/>
                </a:solidFill>
                <a:latin typeface="Calibri"/>
                <a:ea typeface="Calibri"/>
                <a:cs typeface="Calibri"/>
                <a:sym typeface="Calibri"/>
              </a:rPr>
              <a:t>Explain why early case classification is important. </a:t>
            </a:r>
          </a:p>
          <a:p>
            <a:pPr marL="685800" lvl="1" indent="-374650">
              <a:lnSpc>
                <a:spcPct val="107916"/>
              </a:lnSpc>
              <a:spcBef>
                <a:spcPts val="0"/>
              </a:spcBef>
              <a:spcAft>
                <a:spcPts val="600"/>
              </a:spcAft>
              <a:buClr>
                <a:schemeClr val="tx2"/>
              </a:buClr>
              <a:buSzPct val="100000"/>
              <a:buFont typeface="+mj-lt"/>
              <a:buAutoNum type="alphaLcPeriod"/>
            </a:pPr>
            <a:r>
              <a:rPr lang="en-US" sz="1600" dirty="0">
                <a:solidFill>
                  <a:schemeClr val="tx2"/>
                </a:solidFill>
                <a:latin typeface="Calibri"/>
                <a:ea typeface="Calibri"/>
                <a:cs typeface="Calibri"/>
                <a:sym typeface="Calibri"/>
              </a:rPr>
              <a:t>As time allows, discuss current Covid-19 outbreak and how it relates to signs and symptoms of patients and how they are classified. </a:t>
            </a:r>
            <a:endParaRPr lang="en-US" sz="1800" dirty="0">
              <a:solidFill>
                <a:schemeClr val="tx2"/>
              </a:solidFill>
            </a:endParaRPr>
          </a:p>
          <a:p>
            <a:endParaRPr lang="en-US" dirty="0"/>
          </a:p>
        </p:txBody>
      </p:sp>
    </p:spTree>
    <p:extLst>
      <p:ext uri="{BB962C8B-B14F-4D97-AF65-F5344CB8AC3E}">
        <p14:creationId xmlns:p14="http://schemas.microsoft.com/office/powerpoint/2010/main" val="151487558"/>
      </p:ext>
    </p:extLst>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Simple Dark">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Simple Dark">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imple Dark">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{2A4EC2A7-AFE3-FB4E-AA93-0566708127A0}tf10001124</Template>
  <TotalTime>98</TotalTime>
  <Words>333</Words>
  <Application>Microsoft Macintosh PowerPoint</Application>
  <PresentationFormat>On-screen Show (16:9)</PresentationFormat>
  <Paragraphs>43</Paragraphs>
  <Slides>10</Slides>
  <Notes>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10</vt:i4>
      </vt:variant>
    </vt:vector>
  </HeadingPairs>
  <TitlesOfParts>
    <vt:vector size="17" baseType="lpstr">
      <vt:lpstr>Arial</vt:lpstr>
      <vt:lpstr>Calibri</vt:lpstr>
      <vt:lpstr>Wingdings</vt:lpstr>
      <vt:lpstr>Simple Dark</vt:lpstr>
      <vt:lpstr>2_Simple Dark</vt:lpstr>
      <vt:lpstr>3_Simple Dark</vt:lpstr>
      <vt:lpstr>1_Simple Dark</vt:lpstr>
      <vt:lpstr>Lesson 3: 4-H Epidemiology Project Activity 2</vt:lpstr>
      <vt:lpstr>Scavenger Hunt </vt:lpstr>
      <vt:lpstr>Recap Last Lesson</vt:lpstr>
      <vt:lpstr>Case Definition</vt:lpstr>
      <vt:lpstr>Case Definition: Case Classification </vt:lpstr>
      <vt:lpstr>Classifying Eddie’s Case </vt:lpstr>
      <vt:lpstr>Media Literacy</vt:lpstr>
      <vt:lpstr>Take a Stand Against Misinformation</vt:lpstr>
      <vt:lpstr>Discussion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L2 4-H Epidemiology Project Activity 1</dc:title>
  <cp:lastModifiedBy>Sandra J Osterman</cp:lastModifiedBy>
  <cp:revision>18</cp:revision>
  <dcterms:modified xsi:type="dcterms:W3CDTF">2022-08-20T20:16:33Z</dcterms:modified>
</cp:coreProperties>
</file>