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84" r:id="rId2"/>
    <p:sldMasterId id="2147483696" r:id="rId3"/>
    <p:sldMasterId id="2147483672" r:id="rId4"/>
  </p:sldMasterIdLst>
  <p:notesMasterIdLst>
    <p:notesMasterId r:id="rId12"/>
  </p:notesMasterIdLst>
  <p:sldIdLst>
    <p:sldId id="256" r:id="rId5"/>
    <p:sldId id="262" r:id="rId6"/>
    <p:sldId id="263" r:id="rId7"/>
    <p:sldId id="257" r:id="rId8"/>
    <p:sldId id="258" r:id="rId9"/>
    <p:sldId id="259" r:id="rId10"/>
    <p:sldId id="261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AD1C"/>
    <a:srgbClr val="BC5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/>
    <p:restoredTop sz="94694"/>
  </p:normalViewPr>
  <p:slideViewPr>
    <p:cSldViewPr snapToGrid="0">
      <p:cViewPr varScale="1">
        <p:scale>
          <a:sx n="161" d="100"/>
          <a:sy n="161" d="100"/>
        </p:scale>
        <p:origin x="992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2705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AutoNum type="romanUcPeriod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Team Builder: Super hero power - draw or act and share. - 10 minutes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972368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8780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33000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4391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66102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109553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109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52574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968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0116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602109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78356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22432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47795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18540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00050" lvl="0" indent="-28575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172502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141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2117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Char char="●"/>
              <a:defRPr sz="1400">
                <a:solidFill>
                  <a:schemeClr val="tx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21176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400"/>
              <a:buChar char="●"/>
              <a:defRPr sz="1400">
                <a:solidFill>
                  <a:schemeClr val="tx2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74023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86331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1266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tx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160067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85750" lvl="0" indent="-171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SzPct val="100000"/>
              <a:buFont typeface="Wingdings" pitchFamily="2" charset="2"/>
              <a:buChar char="§"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41282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351908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 b="1">
                <a:solidFill>
                  <a:srgbClr val="FFC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79527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tx2"/>
                </a:solidFill>
              </a:defRPr>
            </a:lvl1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764428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587953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791687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5454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59805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EEAD1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CBC1B833-A0E0-476B-9B75-CAF03D479F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32620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3E984534-6750-412B-718B-64E353E6B5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45223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70A5F25-679E-82B3-0F9C-6A571A1D53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42095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7B70E7F-43E8-098B-305F-D0253165F8E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40929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8676281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01386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4334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01DEE6DF-CD1B-8398-5688-5E5B7CF0AFF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15528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38764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0520819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;p1">
            <a:extLst>
              <a:ext uri="{FF2B5EF4-FFF2-40B4-BE49-F238E27FC236}">
                <a16:creationId xmlns:a16="http://schemas.microsoft.com/office/drawing/2014/main" id="{5BAF0906-8034-072C-61C1-2CA7FFA015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6490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D64BCFE9-7239-A8B9-4D7E-5BF15950192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89E3A6C4-5514-A410-8E9C-C430196B12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ECA7F6C4-CC95-54FD-FBCB-36C1AD2F26C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5C3B716D-3624-4C26-EF3C-228A45DB6E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" name="Google Shape;8;p1">
            <a:extLst>
              <a:ext uri="{FF2B5EF4-FFF2-40B4-BE49-F238E27FC236}">
                <a16:creationId xmlns:a16="http://schemas.microsoft.com/office/drawing/2014/main" id="{F6DD5B78-DF02-2244-774E-7ACA0D8EE6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6CC4F-F886-4D10-2BD4-4977E97DB16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0825289-F9BA-0BAB-0751-B21DD869C453}"/>
              </a:ext>
            </a:extLst>
          </p:cNvPr>
          <p:cNvSpPr/>
          <p:nvPr userDrawn="1"/>
        </p:nvSpPr>
        <p:spPr>
          <a:xfrm>
            <a:off x="0" y="1333851"/>
            <a:ext cx="9144000" cy="3571164"/>
          </a:xfrm>
          <a:prstGeom prst="rect">
            <a:avLst/>
          </a:prstGeom>
          <a:gradFill>
            <a:gsLst>
              <a:gs pos="0">
                <a:schemeClr val="accent2">
                  <a:lumMod val="10000"/>
                  <a:alpha val="0"/>
                </a:schemeClr>
              </a:gs>
              <a:gs pos="100000">
                <a:schemeClr val="accent2">
                  <a:lumMod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B32E8-E245-C460-C9ED-3C622244DC1D}"/>
              </a:ext>
            </a:extLst>
          </p:cNvPr>
          <p:cNvSpPr/>
          <p:nvPr userDrawn="1"/>
        </p:nvSpPr>
        <p:spPr>
          <a:xfrm>
            <a:off x="0" y="4919471"/>
            <a:ext cx="9144000" cy="228600"/>
          </a:xfrm>
          <a:prstGeom prst="rect">
            <a:avLst/>
          </a:prstGeom>
          <a:solidFill>
            <a:srgbClr val="EE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4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0637" y="2185719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4B32E8-E245-C460-C9ED-3C622244DC1D}"/>
              </a:ext>
            </a:extLst>
          </p:cNvPr>
          <p:cNvSpPr/>
          <p:nvPr userDrawn="1"/>
        </p:nvSpPr>
        <p:spPr>
          <a:xfrm>
            <a:off x="0" y="4919471"/>
            <a:ext cx="9144000" cy="228600"/>
          </a:xfrm>
          <a:prstGeom prst="rect">
            <a:avLst/>
          </a:prstGeom>
          <a:solidFill>
            <a:srgbClr val="EEAD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8AB44F-5D6C-5E6B-BE00-E399B3DCD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-23" t="9718" r="23" b="26713"/>
          <a:stretch/>
        </p:blipFill>
        <p:spPr>
          <a:xfrm>
            <a:off x="0" y="-12555"/>
            <a:ext cx="9141874" cy="127124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0637" y="1435852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138D4D-AEB7-ECFE-461F-ADED92FBFA3D}"/>
              </a:ext>
            </a:extLst>
          </p:cNvPr>
          <p:cNvSpPr txBox="1"/>
          <p:nvPr userDrawn="1"/>
        </p:nvSpPr>
        <p:spPr>
          <a:xfrm>
            <a:off x="4143133" y="656605"/>
            <a:ext cx="4978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" dirty="0">
                <a:solidFill>
                  <a:schemeClr val="bg1"/>
                </a:solidFill>
              </a:rPr>
              <a:t>Lesson 4 4-H Epidemiology</a:t>
            </a:r>
            <a:br>
              <a:rPr lang="en" dirty="0">
                <a:solidFill>
                  <a:schemeClr val="bg1"/>
                </a:solidFill>
              </a:rPr>
            </a:br>
            <a:r>
              <a:rPr lang="en" dirty="0">
                <a:solidFill>
                  <a:schemeClr val="bg1"/>
                </a:solidFill>
              </a:rPr>
              <a:t>Project Activity 3: Virus Transmission </a:t>
            </a:r>
            <a:br>
              <a:rPr lang="en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6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chemeClr val="bg1">
              <a:lumMod val="95000"/>
            </a:schemeClr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457200" marR="0" lvl="0" indent="-342900" algn="l" rtl="0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Wingdings" pitchFamily="2" charset="2"/>
        <a:buChar char="§"/>
        <a:defRPr sz="1400" b="0" i="0" u="none" strike="noStrike" cap="none">
          <a:solidFill>
            <a:schemeClr val="tx2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16CC4F-F886-4D10-2BD4-4977E97DB16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5000"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83600" y="4663217"/>
            <a:ext cx="548700" cy="215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bg1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3539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coronavirus/2019-ncov/daily-life-coping/animals.html#:~:text=Some%20coronaviruses%20that%20infect%20animals,source%20of%20this%20virus." TargetMode="Externa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1807658"/>
            <a:ext cx="8520600" cy="15281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sz="3600" dirty="0"/>
              <a:t>Lesson 4 4-H Epidemiology</a:t>
            </a:r>
            <a:br>
              <a:rPr lang="en" sz="3600" dirty="0"/>
            </a:br>
            <a:r>
              <a:rPr lang="en" dirty="0"/>
              <a:t>Project Activity 3</a:t>
            </a: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35916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-US" dirty="0"/>
              <a:t>Virus Transmission </a:t>
            </a: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/>
          <a:srcRect/>
          <a:stretch/>
        </p:blipFill>
        <p:spPr>
          <a:xfrm>
            <a:off x="2036929" y="373883"/>
            <a:ext cx="6037546" cy="535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63;p14">
            <a:extLst>
              <a:ext uri="{FF2B5EF4-FFF2-40B4-BE49-F238E27FC236}">
                <a16:creationId xmlns:a16="http://schemas.microsoft.com/office/drawing/2014/main" id="{5ECDB014-8EEE-21BF-DE9D-A7FBACFC7C2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76" y="58038"/>
            <a:ext cx="8433848" cy="4821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757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EAD6F-2DBA-30C8-2AE7-E4167F885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What do you remember about case definition and case classification?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02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350CE-7CCA-3188-54A2-60F1AEA14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0"/>
            <a:ext cx="2808000" cy="755700"/>
          </a:xfrm>
        </p:spPr>
        <p:txBody>
          <a:bodyPr/>
          <a:lstStyle/>
          <a:p>
            <a:r>
              <a:rPr lang="en" b="1" dirty="0"/>
              <a:t>Bird-Bird-Bird</a:t>
            </a:r>
            <a:endParaRPr lang="en-US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19BC9-D60E-44CA-30BE-E0029D42C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826936"/>
            <a:ext cx="7917900" cy="3050300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>
                <a:solidFill>
                  <a:schemeClr val="tx2"/>
                </a:solidFill>
              </a:rPr>
              <a:t>Initial setting = wildlife park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Initial reservoir = </a:t>
            </a:r>
            <a:r>
              <a:rPr lang="en-US" sz="1600" b="1" dirty="0">
                <a:solidFill>
                  <a:schemeClr val="tx2"/>
                </a:solidFill>
              </a:rPr>
              <a:t>Bird</a:t>
            </a:r>
            <a:r>
              <a:rPr lang="en-US" sz="1600" dirty="0">
                <a:solidFill>
                  <a:schemeClr val="tx2"/>
                </a:solidFill>
              </a:rPr>
              <a:t>-Bird-Bird </a:t>
            </a:r>
            <a:r>
              <a:rPr lang="en-US" sz="1600" i="1" dirty="0">
                <a:solidFill>
                  <a:schemeClr val="tx2"/>
                </a:solidFill>
              </a:rPr>
              <a:t>A domestic duck living in a pond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First host (host A) = Bird-</a:t>
            </a:r>
            <a:r>
              <a:rPr lang="en-US" sz="1600" b="1" dirty="0">
                <a:solidFill>
                  <a:schemeClr val="tx2"/>
                </a:solidFill>
              </a:rPr>
              <a:t>Bird</a:t>
            </a:r>
            <a:r>
              <a:rPr lang="en-US" sz="1600" dirty="0">
                <a:solidFill>
                  <a:schemeClr val="tx2"/>
                </a:solidFill>
              </a:rPr>
              <a:t>-Bird </a:t>
            </a:r>
            <a:r>
              <a:rPr lang="en-US" sz="1600" i="1" dirty="0">
                <a:solidFill>
                  <a:schemeClr val="tx2"/>
                </a:solidFill>
              </a:rPr>
              <a:t>An winning domestic chicken that was recently purchased and whose coop is located near the pond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en-US" sz="1600" dirty="0">
                <a:solidFill>
                  <a:schemeClr val="tx2"/>
                </a:solidFill>
              </a:rPr>
              <a:t>Method of transmission to infect the host A = </a:t>
            </a:r>
            <a:r>
              <a:rPr lang="en-US" sz="1600" i="1" dirty="0">
                <a:solidFill>
                  <a:schemeClr val="tx2"/>
                </a:solidFill>
              </a:rPr>
              <a:t>The domestic duck living in the pond waddles up close to the chicken coop and shakes its head releasing influenza virus into the air. Then host A becomes infected as the virus enters through the beak of one of the chickens in the coop.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1600" dirty="0">
                <a:solidFill>
                  <a:schemeClr val="tx2"/>
                </a:solidFill>
              </a:rPr>
              <a:t>Host B = Bird-Bird-</a:t>
            </a:r>
            <a:r>
              <a:rPr lang="en-US" sz="1600" b="1" dirty="0">
                <a:solidFill>
                  <a:schemeClr val="tx2"/>
                </a:solidFill>
              </a:rPr>
              <a:t>Bird </a:t>
            </a:r>
            <a:r>
              <a:rPr lang="en-US" sz="1600" i="1" dirty="0">
                <a:solidFill>
                  <a:schemeClr val="tx2"/>
                </a:solidFill>
              </a:rPr>
              <a:t>Host A then transmits the virus to another chicken in the coop through shared food containers. </a:t>
            </a:r>
          </a:p>
          <a:p>
            <a:pPr marL="11430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2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F0283-2751-69D5-A8FD-EA9D6EF31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1266799"/>
            <a:ext cx="3642233" cy="782133"/>
          </a:xfrm>
        </p:spPr>
        <p:txBody>
          <a:bodyPr/>
          <a:lstStyle/>
          <a:p>
            <a:r>
              <a:rPr lang="en" dirty="0"/>
              <a:t>Activity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52D21-EE1A-DE2B-22A1-A2517337C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2160067"/>
            <a:ext cx="6131433" cy="1810800"/>
          </a:xfrm>
        </p:spPr>
        <p:txBody>
          <a:bodyPr/>
          <a:lstStyle/>
          <a:p>
            <a:pP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Divide into story map outline. </a:t>
            </a:r>
          </a:p>
          <a:p>
            <a:pPr>
              <a:buSzPts val="1800"/>
              <a:buFont typeface="Arial" panose="020B0604020202020204" pitchFamily="34" charset="0"/>
              <a:buChar char="•"/>
            </a:pPr>
            <a:r>
              <a:rPr lang="en-US" sz="1600" dirty="0"/>
              <a:t>Create story maps and share with the group. </a:t>
            </a:r>
          </a:p>
        </p:txBody>
      </p:sp>
    </p:spTree>
    <p:extLst>
      <p:ext uri="{BB962C8B-B14F-4D97-AF65-F5344CB8AC3E}">
        <p14:creationId xmlns:p14="http://schemas.microsoft.com/office/powerpoint/2010/main" val="129559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14CEA-86EC-B08B-48CD-6D1141457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266799"/>
            <a:ext cx="3422100" cy="807533"/>
          </a:xfrm>
        </p:spPr>
        <p:txBody>
          <a:bodyPr/>
          <a:lstStyle/>
          <a:p>
            <a:r>
              <a:rPr lang="en" dirty="0"/>
              <a:t>Discussion Questions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BB5FB-1845-EB6C-8CC9-5AA5A1A03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2175935"/>
            <a:ext cx="4808940" cy="298343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How might Hamlet have been infected?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>
                <a:solidFill>
                  <a:schemeClr val="tx1"/>
                </a:solidFill>
              </a:rPr>
              <a:t>How is COVID-19 transmitted?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6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2793C-984A-B213-ED7D-6ADDAE39C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Post Activity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CD864-7166-B147-35F3-2B99027F9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2160067"/>
            <a:ext cx="6520901" cy="2615133"/>
          </a:xfrm>
        </p:spPr>
        <p:txBody>
          <a:bodyPr/>
          <a:lstStyle/>
          <a:p>
            <a:pPr marL="0" lvl="0" indent="0">
              <a:buNone/>
            </a:pPr>
            <a:r>
              <a:rPr lang="en-US" sz="1600" dirty="0"/>
              <a:t>Research the story map outline for COVID-19</a:t>
            </a:r>
          </a:p>
          <a:p>
            <a:pPr marL="0" lvl="0" indent="0">
              <a:buNone/>
            </a:pPr>
            <a:r>
              <a:rPr lang="en-US" sz="1600" u="sng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Animals and COVID-19 | CDC</a:t>
            </a:r>
            <a:endParaRPr lang="en-US" sz="1600" dirty="0">
              <a:solidFill>
                <a:srgbClr val="0070C0"/>
              </a:solidFill>
            </a:endParaRP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104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imple Dark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{2A4EC2A7-AFE3-FB4E-AA93-0566708127A0}tf10001124</Template>
  <TotalTime>82</TotalTime>
  <Words>198</Words>
  <Application>Microsoft Macintosh PowerPoint</Application>
  <PresentationFormat>On-screen Show (16:9)</PresentationFormat>
  <Paragraphs>19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Wingdings</vt:lpstr>
      <vt:lpstr>Simple Dark</vt:lpstr>
      <vt:lpstr>2_Simple Dark</vt:lpstr>
      <vt:lpstr>3_Simple Dark</vt:lpstr>
      <vt:lpstr>1_Simple Dark</vt:lpstr>
      <vt:lpstr>Lesson 4 4-H Epidemiology Project Activity 3</vt:lpstr>
      <vt:lpstr>PowerPoint Presentation</vt:lpstr>
      <vt:lpstr>What do you remember about case definition and case classification?</vt:lpstr>
      <vt:lpstr>Bird-Bird-Bird</vt:lpstr>
      <vt:lpstr>Activity</vt:lpstr>
      <vt:lpstr>Discussion Questions </vt:lpstr>
      <vt:lpstr>Post Activity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L2 4-H Epidemiology Project Activity 1</dc:title>
  <cp:lastModifiedBy>Sandra J Osterman</cp:lastModifiedBy>
  <cp:revision>14</cp:revision>
  <dcterms:modified xsi:type="dcterms:W3CDTF">2022-08-19T00:25:07Z</dcterms:modified>
</cp:coreProperties>
</file>