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2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S6MVNFgwrqYE3Vk4apBSHyOTX4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rsWit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7F4B1B-6B99-4308-9FC0-BCF85298DB6C}">
  <a:tblStyle styleId="{BD7F4B1B-6B99-4308-9FC0-BCF85298DB6C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B9BD5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B9BD5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39" d="100"/>
          <a:sy n="139" d="100"/>
        </p:scale>
        <p:origin x="17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7-06T18:08:01.118" idx="1">
    <p:pos x="348" y="107"/>
    <p:text>formally lesson 5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b19p7Fw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32311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6"/>
          <p:cNvSpPr txBox="1">
            <a:spLocks noGrp="1"/>
          </p:cNvSpPr>
          <p:nvPr>
            <p:ph type="title"/>
          </p:nvPr>
        </p:nvSpPr>
        <p:spPr>
          <a:xfrm>
            <a:off x="628650" y="79299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body" idx="1"/>
          </p:nvPr>
        </p:nvSpPr>
        <p:spPr>
          <a:xfrm>
            <a:off x="628650" y="3271035"/>
            <a:ext cx="256058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>
                <a:solidFill>
                  <a:schemeClr val="lt1"/>
                </a:solidFill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body" idx="2"/>
          </p:nvPr>
        </p:nvSpPr>
        <p:spPr>
          <a:xfrm>
            <a:off x="628650" y="3792906"/>
            <a:ext cx="2144316" cy="39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>
                <a:solidFill>
                  <a:schemeClr val="lt1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body" idx="3"/>
          </p:nvPr>
        </p:nvSpPr>
        <p:spPr>
          <a:xfrm>
            <a:off x="628650" y="2062913"/>
            <a:ext cx="6199415" cy="59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Only">
  <p:cSld name="4_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19870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5"/>
          <p:cNvSpPr txBox="1">
            <a:spLocks noGrp="1"/>
          </p:cNvSpPr>
          <p:nvPr>
            <p:ph type="title"/>
          </p:nvPr>
        </p:nvSpPr>
        <p:spPr>
          <a:xfrm>
            <a:off x="513550" y="235340"/>
            <a:ext cx="8113379" cy="57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2625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6" name="Google Shape;86;p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Only">
  <p:cSld name="6_Title 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4493" y="0"/>
            <a:ext cx="9192986" cy="121285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6"/>
          <p:cNvSpPr txBox="1">
            <a:spLocks noGrp="1"/>
          </p:cNvSpPr>
          <p:nvPr>
            <p:ph type="title"/>
          </p:nvPr>
        </p:nvSpPr>
        <p:spPr>
          <a:xfrm>
            <a:off x="513550" y="41308"/>
            <a:ext cx="8227678" cy="94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2625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3" name="Google Shape;93;p3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Only">
  <p:cSld name="7_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4491" y="0"/>
            <a:ext cx="9192983" cy="121285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7"/>
          <p:cNvSpPr txBox="1">
            <a:spLocks noGrp="1"/>
          </p:cNvSpPr>
          <p:nvPr>
            <p:ph type="title"/>
          </p:nvPr>
        </p:nvSpPr>
        <p:spPr>
          <a:xfrm>
            <a:off x="513551" y="10828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2625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0" name="Google Shape;100;p3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" name="Google Shape;105;p38"/>
          <p:cNvSpPr/>
          <p:nvPr/>
        </p:nvSpPr>
        <p:spPr>
          <a:xfrm>
            <a:off x="4792980" y="4564380"/>
            <a:ext cx="4137660" cy="5791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32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685800" lvl="1" indent="-29051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1875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9" name="Google Shape;109;p3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10" name="Google Shape;110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PictureRight with Text">
  <p:cSld name="1PictureRight with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0"/>
          <p:cNvSpPr>
            <a:spLocks noGrp="1"/>
          </p:cNvSpPr>
          <p:nvPr>
            <p:ph type="pic" idx="2"/>
          </p:nvPr>
        </p:nvSpPr>
        <p:spPr>
          <a:xfrm>
            <a:off x="5156906" y="97972"/>
            <a:ext cx="3883679" cy="4943135"/>
          </a:xfrm>
          <a:prstGeom prst="rect">
            <a:avLst/>
          </a:prstGeom>
          <a:noFill/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40"/>
          <p:cNvSpPr txBox="1">
            <a:spLocks noGrp="1"/>
          </p:cNvSpPr>
          <p:nvPr>
            <p:ph type="sldNum" idx="12"/>
          </p:nvPr>
        </p:nvSpPr>
        <p:spPr>
          <a:xfrm>
            <a:off x="2828108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6" name="Google Shape;116;p40"/>
          <p:cNvSpPr txBox="1">
            <a:spLocks noGrp="1"/>
          </p:cNvSpPr>
          <p:nvPr>
            <p:ph type="body" idx="1"/>
          </p:nvPr>
        </p:nvSpPr>
        <p:spPr>
          <a:xfrm>
            <a:off x="628651" y="1594625"/>
            <a:ext cx="4256858" cy="3038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0"/>
          <p:cNvSpPr txBox="1">
            <a:spLocks noGrp="1"/>
          </p:cNvSpPr>
          <p:nvPr>
            <p:ph type="title"/>
          </p:nvPr>
        </p:nvSpPr>
        <p:spPr>
          <a:xfrm>
            <a:off x="628651" y="510778"/>
            <a:ext cx="4256858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0"/>
          <p:cNvSpPr/>
          <p:nvPr/>
        </p:nvSpPr>
        <p:spPr>
          <a:xfrm>
            <a:off x="4731027" y="4632722"/>
            <a:ext cx="1243054" cy="4083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0"/>
          <p:cNvSpPr>
            <a:spLocks noGrp="1"/>
          </p:cNvSpPr>
          <p:nvPr>
            <p:ph type="pic" idx="3"/>
          </p:nvPr>
        </p:nvSpPr>
        <p:spPr>
          <a:xfrm>
            <a:off x="5156906" y="100183"/>
            <a:ext cx="3883679" cy="4943135"/>
          </a:xfrm>
          <a:prstGeom prst="rect">
            <a:avLst/>
          </a:prstGeom>
          <a:solidFill>
            <a:srgbClr val="EDEDED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PictureLeft with Text">
  <p:cSld name="1PictureLeft with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1"/>
          <p:cNvSpPr>
            <a:spLocks noGrp="1"/>
          </p:cNvSpPr>
          <p:nvPr>
            <p:ph type="pic" idx="2"/>
          </p:nvPr>
        </p:nvSpPr>
        <p:spPr>
          <a:xfrm>
            <a:off x="114300" y="114301"/>
            <a:ext cx="3853355" cy="4926806"/>
          </a:xfrm>
          <a:prstGeom prst="rect">
            <a:avLst/>
          </a:prstGeom>
          <a:solidFill>
            <a:srgbClr val="EDEDED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41"/>
          <p:cNvSpPr txBox="1">
            <a:spLocks noGrp="1"/>
          </p:cNvSpPr>
          <p:nvPr>
            <p:ph type="body" idx="1"/>
          </p:nvPr>
        </p:nvSpPr>
        <p:spPr>
          <a:xfrm>
            <a:off x="4258492" y="1594625"/>
            <a:ext cx="4256858" cy="3038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41"/>
          <p:cNvSpPr txBox="1">
            <a:spLocks noGrp="1"/>
          </p:cNvSpPr>
          <p:nvPr>
            <p:ph type="dt" idx="10"/>
          </p:nvPr>
        </p:nvSpPr>
        <p:spPr>
          <a:xfrm>
            <a:off x="425849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6" name="Google Shape;126;p41"/>
          <p:cNvSpPr txBox="1">
            <a:spLocks noGrp="1"/>
          </p:cNvSpPr>
          <p:nvPr>
            <p:ph type="title"/>
          </p:nvPr>
        </p:nvSpPr>
        <p:spPr>
          <a:xfrm>
            <a:off x="4258492" y="510778"/>
            <a:ext cx="4256858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1"/>
          <p:cNvSpPr/>
          <p:nvPr/>
        </p:nvSpPr>
        <p:spPr>
          <a:xfrm>
            <a:off x="4572000" y="4632722"/>
            <a:ext cx="4335780" cy="4083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PictureRight with Text">
  <p:cSld name="2PictureRight with 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2"/>
          <p:cNvSpPr/>
          <p:nvPr/>
        </p:nvSpPr>
        <p:spPr>
          <a:xfrm>
            <a:off x="4740966" y="4632722"/>
            <a:ext cx="1233115" cy="4083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2"/>
          <p:cNvSpPr>
            <a:spLocks noGrp="1"/>
          </p:cNvSpPr>
          <p:nvPr>
            <p:ph type="pic" idx="2"/>
          </p:nvPr>
        </p:nvSpPr>
        <p:spPr>
          <a:xfrm>
            <a:off x="5156907" y="97972"/>
            <a:ext cx="3889122" cy="2458877"/>
          </a:xfrm>
          <a:prstGeom prst="rect">
            <a:avLst/>
          </a:prstGeom>
          <a:solidFill>
            <a:srgbClr val="EDEDED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42"/>
          <p:cNvSpPr>
            <a:spLocks noGrp="1"/>
          </p:cNvSpPr>
          <p:nvPr>
            <p:ph type="pic" idx="3"/>
          </p:nvPr>
        </p:nvSpPr>
        <p:spPr>
          <a:xfrm>
            <a:off x="5156906" y="2586653"/>
            <a:ext cx="3889123" cy="2443975"/>
          </a:xfrm>
          <a:prstGeom prst="rect">
            <a:avLst/>
          </a:prstGeom>
          <a:solidFill>
            <a:srgbClr val="EDEDED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42"/>
          <p:cNvSpPr txBox="1">
            <a:spLocks noGrp="1"/>
          </p:cNvSpPr>
          <p:nvPr>
            <p:ph type="sldNum" idx="12"/>
          </p:nvPr>
        </p:nvSpPr>
        <p:spPr>
          <a:xfrm>
            <a:off x="2828108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3" name="Google Shape;133;p42"/>
          <p:cNvSpPr txBox="1">
            <a:spLocks noGrp="1"/>
          </p:cNvSpPr>
          <p:nvPr>
            <p:ph type="body" idx="1"/>
          </p:nvPr>
        </p:nvSpPr>
        <p:spPr>
          <a:xfrm>
            <a:off x="628651" y="1594625"/>
            <a:ext cx="4256858" cy="3038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title"/>
          </p:nvPr>
        </p:nvSpPr>
        <p:spPr>
          <a:xfrm>
            <a:off x="628651" y="510778"/>
            <a:ext cx="4256858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PictureLeft with Text">
  <p:cSld name="2PictureLeft with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3"/>
          <p:cNvSpPr>
            <a:spLocks noGrp="1"/>
          </p:cNvSpPr>
          <p:nvPr>
            <p:ph type="pic" idx="2"/>
          </p:nvPr>
        </p:nvSpPr>
        <p:spPr>
          <a:xfrm>
            <a:off x="114301" y="163285"/>
            <a:ext cx="3870500" cy="2408465"/>
          </a:xfrm>
          <a:prstGeom prst="rect">
            <a:avLst/>
          </a:prstGeom>
          <a:solidFill>
            <a:srgbClr val="EDEDED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43"/>
          <p:cNvSpPr>
            <a:spLocks noGrp="1"/>
          </p:cNvSpPr>
          <p:nvPr>
            <p:ph type="pic" idx="3"/>
          </p:nvPr>
        </p:nvSpPr>
        <p:spPr>
          <a:xfrm>
            <a:off x="114300" y="2571751"/>
            <a:ext cx="3870500" cy="2469356"/>
          </a:xfrm>
          <a:prstGeom prst="rect">
            <a:avLst/>
          </a:prstGeom>
          <a:solidFill>
            <a:srgbClr val="EDEDED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43"/>
          <p:cNvSpPr txBox="1">
            <a:spLocks noGrp="1"/>
          </p:cNvSpPr>
          <p:nvPr>
            <p:ph type="body" idx="1"/>
          </p:nvPr>
        </p:nvSpPr>
        <p:spPr>
          <a:xfrm>
            <a:off x="4258492" y="1594625"/>
            <a:ext cx="4256858" cy="3038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3"/>
          <p:cNvSpPr txBox="1">
            <a:spLocks noGrp="1"/>
          </p:cNvSpPr>
          <p:nvPr>
            <p:ph type="dt" idx="10"/>
          </p:nvPr>
        </p:nvSpPr>
        <p:spPr>
          <a:xfrm>
            <a:off x="425849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2" name="Google Shape;142;p43"/>
          <p:cNvSpPr txBox="1">
            <a:spLocks noGrp="1"/>
          </p:cNvSpPr>
          <p:nvPr>
            <p:ph type="title"/>
          </p:nvPr>
        </p:nvSpPr>
        <p:spPr>
          <a:xfrm>
            <a:off x="4258492" y="510778"/>
            <a:ext cx="4256858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3"/>
          <p:cNvSpPr/>
          <p:nvPr/>
        </p:nvSpPr>
        <p:spPr>
          <a:xfrm>
            <a:off x="4642842" y="4632722"/>
            <a:ext cx="4256858" cy="4083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PictureRight with Text">
  <p:cSld name="3PictureRight with 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4"/>
          <p:cNvSpPr/>
          <p:nvPr/>
        </p:nvSpPr>
        <p:spPr>
          <a:xfrm>
            <a:off x="4701208" y="4632722"/>
            <a:ext cx="1272872" cy="4083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4"/>
          <p:cNvSpPr>
            <a:spLocks noGrp="1"/>
          </p:cNvSpPr>
          <p:nvPr>
            <p:ph type="pic" idx="2"/>
          </p:nvPr>
        </p:nvSpPr>
        <p:spPr>
          <a:xfrm>
            <a:off x="6981153" y="142875"/>
            <a:ext cx="2048548" cy="2407352"/>
          </a:xfrm>
          <a:prstGeom prst="rect">
            <a:avLst/>
          </a:prstGeom>
          <a:solidFill>
            <a:srgbClr val="EDEDED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44"/>
          <p:cNvSpPr>
            <a:spLocks noGrp="1"/>
          </p:cNvSpPr>
          <p:nvPr>
            <p:ph type="pic" idx="3"/>
          </p:nvPr>
        </p:nvSpPr>
        <p:spPr>
          <a:xfrm>
            <a:off x="5189047" y="142875"/>
            <a:ext cx="1792106" cy="2411829"/>
          </a:xfrm>
          <a:prstGeom prst="rect">
            <a:avLst/>
          </a:prstGeom>
          <a:solidFill>
            <a:srgbClr val="EDEDED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44"/>
          <p:cNvSpPr>
            <a:spLocks noGrp="1"/>
          </p:cNvSpPr>
          <p:nvPr>
            <p:ph type="pic" idx="4"/>
          </p:nvPr>
        </p:nvSpPr>
        <p:spPr>
          <a:xfrm>
            <a:off x="5189047" y="2564697"/>
            <a:ext cx="3840653" cy="2476409"/>
          </a:xfrm>
          <a:prstGeom prst="rect">
            <a:avLst/>
          </a:prstGeom>
          <a:solidFill>
            <a:srgbClr val="EDEDED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44"/>
          <p:cNvSpPr txBox="1">
            <a:spLocks noGrp="1"/>
          </p:cNvSpPr>
          <p:nvPr>
            <p:ph type="sldNum" idx="12"/>
          </p:nvPr>
        </p:nvSpPr>
        <p:spPr>
          <a:xfrm>
            <a:off x="2828108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0" name="Google Shape;150;p44"/>
          <p:cNvSpPr txBox="1">
            <a:spLocks noGrp="1"/>
          </p:cNvSpPr>
          <p:nvPr>
            <p:ph type="body" idx="1"/>
          </p:nvPr>
        </p:nvSpPr>
        <p:spPr>
          <a:xfrm>
            <a:off x="628651" y="1594625"/>
            <a:ext cx="4256858" cy="3038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4"/>
          <p:cNvSpPr txBox="1">
            <a:spLocks noGrp="1"/>
          </p:cNvSpPr>
          <p:nvPr>
            <p:ph type="title"/>
          </p:nvPr>
        </p:nvSpPr>
        <p:spPr>
          <a:xfrm>
            <a:off x="628651" y="510778"/>
            <a:ext cx="4256858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PictureRight with Text 2">
  <p:cSld name="3PictureRight with Text 2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5"/>
          <p:cNvSpPr/>
          <p:nvPr/>
        </p:nvSpPr>
        <p:spPr>
          <a:xfrm>
            <a:off x="4731027" y="4632722"/>
            <a:ext cx="1243054" cy="4083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5"/>
          <p:cNvSpPr txBox="1">
            <a:spLocks noGrp="1"/>
          </p:cNvSpPr>
          <p:nvPr>
            <p:ph type="sldNum" idx="12"/>
          </p:nvPr>
        </p:nvSpPr>
        <p:spPr>
          <a:xfrm>
            <a:off x="2828108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7" name="Google Shape;157;p45"/>
          <p:cNvSpPr>
            <a:spLocks noGrp="1"/>
          </p:cNvSpPr>
          <p:nvPr>
            <p:ph type="pic" idx="2"/>
          </p:nvPr>
        </p:nvSpPr>
        <p:spPr>
          <a:xfrm>
            <a:off x="5149490" y="2671763"/>
            <a:ext cx="2137135" cy="2369342"/>
          </a:xfrm>
          <a:prstGeom prst="rect">
            <a:avLst/>
          </a:prstGeom>
          <a:solidFill>
            <a:srgbClr val="EDEDED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45"/>
          <p:cNvSpPr>
            <a:spLocks noGrp="1"/>
          </p:cNvSpPr>
          <p:nvPr>
            <p:ph type="pic" idx="3"/>
          </p:nvPr>
        </p:nvSpPr>
        <p:spPr>
          <a:xfrm>
            <a:off x="7286625" y="2671763"/>
            <a:ext cx="1750220" cy="2369343"/>
          </a:xfrm>
          <a:prstGeom prst="rect">
            <a:avLst/>
          </a:prstGeom>
          <a:solidFill>
            <a:srgbClr val="EDEDED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45"/>
          <p:cNvSpPr>
            <a:spLocks noGrp="1"/>
          </p:cNvSpPr>
          <p:nvPr>
            <p:ph type="pic" idx="4"/>
          </p:nvPr>
        </p:nvSpPr>
        <p:spPr>
          <a:xfrm>
            <a:off x="5136693" y="112936"/>
            <a:ext cx="3900151" cy="2558827"/>
          </a:xfrm>
          <a:prstGeom prst="rect">
            <a:avLst/>
          </a:prstGeom>
          <a:solidFill>
            <a:srgbClr val="EDEDED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45"/>
          <p:cNvSpPr txBox="1">
            <a:spLocks noGrp="1"/>
          </p:cNvSpPr>
          <p:nvPr>
            <p:ph type="body" idx="1"/>
          </p:nvPr>
        </p:nvSpPr>
        <p:spPr>
          <a:xfrm>
            <a:off x="628651" y="1594625"/>
            <a:ext cx="4256858" cy="3038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5"/>
          <p:cNvSpPr txBox="1">
            <a:spLocks noGrp="1"/>
          </p:cNvSpPr>
          <p:nvPr>
            <p:ph type="title"/>
          </p:nvPr>
        </p:nvSpPr>
        <p:spPr>
          <a:xfrm>
            <a:off x="628651" y="510778"/>
            <a:ext cx="4256858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PictureLeft with Text">
  <p:cSld name="3PictureLeft with 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6"/>
          <p:cNvSpPr txBox="1">
            <a:spLocks noGrp="1"/>
          </p:cNvSpPr>
          <p:nvPr>
            <p:ph type="body" idx="1"/>
          </p:nvPr>
        </p:nvSpPr>
        <p:spPr>
          <a:xfrm>
            <a:off x="4258492" y="1594625"/>
            <a:ext cx="4256858" cy="3038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6"/>
          <p:cNvSpPr txBox="1">
            <a:spLocks noGrp="1"/>
          </p:cNvSpPr>
          <p:nvPr>
            <p:ph type="dt" idx="10"/>
          </p:nvPr>
        </p:nvSpPr>
        <p:spPr>
          <a:xfrm>
            <a:off x="425849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6" name="Google Shape;166;p46"/>
          <p:cNvSpPr>
            <a:spLocks noGrp="1"/>
          </p:cNvSpPr>
          <p:nvPr>
            <p:ph type="pic" idx="2"/>
          </p:nvPr>
        </p:nvSpPr>
        <p:spPr>
          <a:xfrm>
            <a:off x="178045" y="178044"/>
            <a:ext cx="1846385" cy="2084657"/>
          </a:xfrm>
          <a:prstGeom prst="rect">
            <a:avLst/>
          </a:prstGeom>
          <a:solidFill>
            <a:srgbClr val="F2F2F2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46"/>
          <p:cNvSpPr>
            <a:spLocks noGrp="1"/>
          </p:cNvSpPr>
          <p:nvPr>
            <p:ph type="pic" idx="3"/>
          </p:nvPr>
        </p:nvSpPr>
        <p:spPr>
          <a:xfrm>
            <a:off x="2195879" y="178043"/>
            <a:ext cx="1788796" cy="2084658"/>
          </a:xfrm>
          <a:prstGeom prst="rect">
            <a:avLst/>
          </a:prstGeom>
          <a:solidFill>
            <a:srgbClr val="F2F2F2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46"/>
          <p:cNvSpPr>
            <a:spLocks noGrp="1"/>
          </p:cNvSpPr>
          <p:nvPr>
            <p:ph type="pic" idx="4"/>
          </p:nvPr>
        </p:nvSpPr>
        <p:spPr>
          <a:xfrm>
            <a:off x="178044" y="2426676"/>
            <a:ext cx="3806631" cy="2538781"/>
          </a:xfrm>
          <a:prstGeom prst="rect">
            <a:avLst/>
          </a:prstGeom>
          <a:solidFill>
            <a:srgbClr val="F2F2F2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46"/>
          <p:cNvSpPr txBox="1">
            <a:spLocks noGrp="1"/>
          </p:cNvSpPr>
          <p:nvPr>
            <p:ph type="title"/>
          </p:nvPr>
        </p:nvSpPr>
        <p:spPr>
          <a:xfrm>
            <a:off x="4258492" y="510778"/>
            <a:ext cx="4256858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6"/>
          <p:cNvSpPr/>
          <p:nvPr/>
        </p:nvSpPr>
        <p:spPr>
          <a:xfrm>
            <a:off x="4612822" y="4632722"/>
            <a:ext cx="4256858" cy="4083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PictureLeft with Text 2">
  <p:cSld name="3PictureLeft with Text 2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7"/>
          <p:cNvSpPr txBox="1">
            <a:spLocks noGrp="1"/>
          </p:cNvSpPr>
          <p:nvPr>
            <p:ph type="dt" idx="10"/>
          </p:nvPr>
        </p:nvSpPr>
        <p:spPr>
          <a:xfrm>
            <a:off x="425849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4" name="Google Shape;174;p47"/>
          <p:cNvSpPr>
            <a:spLocks noGrp="1"/>
          </p:cNvSpPr>
          <p:nvPr>
            <p:ph type="pic" idx="2"/>
          </p:nvPr>
        </p:nvSpPr>
        <p:spPr>
          <a:xfrm>
            <a:off x="135731" y="2855951"/>
            <a:ext cx="2064859" cy="2116099"/>
          </a:xfrm>
          <a:prstGeom prst="rect">
            <a:avLst/>
          </a:prstGeom>
          <a:solidFill>
            <a:srgbClr val="EDEDED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47"/>
          <p:cNvSpPr>
            <a:spLocks noGrp="1"/>
          </p:cNvSpPr>
          <p:nvPr>
            <p:ph type="pic" idx="3"/>
          </p:nvPr>
        </p:nvSpPr>
        <p:spPr>
          <a:xfrm>
            <a:off x="2201573" y="2860930"/>
            <a:ext cx="1783102" cy="2111121"/>
          </a:xfrm>
          <a:prstGeom prst="rect">
            <a:avLst/>
          </a:prstGeom>
          <a:solidFill>
            <a:srgbClr val="EDEDED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47"/>
          <p:cNvSpPr>
            <a:spLocks noGrp="1"/>
          </p:cNvSpPr>
          <p:nvPr>
            <p:ph type="pic" idx="4"/>
          </p:nvPr>
        </p:nvSpPr>
        <p:spPr>
          <a:xfrm>
            <a:off x="135731" y="171451"/>
            <a:ext cx="3848944" cy="2681096"/>
          </a:xfrm>
          <a:prstGeom prst="rect">
            <a:avLst/>
          </a:prstGeom>
          <a:solidFill>
            <a:srgbClr val="EDEDED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47"/>
          <p:cNvSpPr txBox="1">
            <a:spLocks noGrp="1"/>
          </p:cNvSpPr>
          <p:nvPr>
            <p:ph type="body" idx="1"/>
          </p:nvPr>
        </p:nvSpPr>
        <p:spPr>
          <a:xfrm>
            <a:off x="4258492" y="1594625"/>
            <a:ext cx="4256858" cy="3038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7"/>
          <p:cNvSpPr txBox="1">
            <a:spLocks noGrp="1"/>
          </p:cNvSpPr>
          <p:nvPr>
            <p:ph type="title"/>
          </p:nvPr>
        </p:nvSpPr>
        <p:spPr>
          <a:xfrm>
            <a:off x="4258492" y="510778"/>
            <a:ext cx="4256858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7"/>
          <p:cNvSpPr/>
          <p:nvPr/>
        </p:nvSpPr>
        <p:spPr>
          <a:xfrm>
            <a:off x="4579454" y="4635207"/>
            <a:ext cx="4256858" cy="40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PictureRight with Text">
  <p:cSld name="4PictureRight with 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8"/>
          <p:cNvSpPr/>
          <p:nvPr/>
        </p:nvSpPr>
        <p:spPr>
          <a:xfrm>
            <a:off x="4721088" y="4632722"/>
            <a:ext cx="1252993" cy="4083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8"/>
          <p:cNvSpPr>
            <a:spLocks noGrp="1"/>
          </p:cNvSpPr>
          <p:nvPr>
            <p:ph type="pic" idx="2"/>
          </p:nvPr>
        </p:nvSpPr>
        <p:spPr>
          <a:xfrm>
            <a:off x="7110828" y="2449022"/>
            <a:ext cx="1890298" cy="2576844"/>
          </a:xfrm>
          <a:prstGeom prst="rect">
            <a:avLst/>
          </a:prstGeom>
          <a:solidFill>
            <a:srgbClr val="EDEDED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48"/>
          <p:cNvSpPr>
            <a:spLocks noGrp="1"/>
          </p:cNvSpPr>
          <p:nvPr>
            <p:ph type="pic" idx="3"/>
          </p:nvPr>
        </p:nvSpPr>
        <p:spPr>
          <a:xfrm>
            <a:off x="5156907" y="2449021"/>
            <a:ext cx="1944518" cy="2576845"/>
          </a:xfrm>
          <a:prstGeom prst="rect">
            <a:avLst/>
          </a:prstGeom>
          <a:solidFill>
            <a:srgbClr val="EDEDED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48"/>
          <p:cNvSpPr>
            <a:spLocks noGrp="1"/>
          </p:cNvSpPr>
          <p:nvPr>
            <p:ph type="pic" idx="4"/>
          </p:nvPr>
        </p:nvSpPr>
        <p:spPr>
          <a:xfrm>
            <a:off x="5156907" y="149065"/>
            <a:ext cx="1944518" cy="2299955"/>
          </a:xfrm>
          <a:prstGeom prst="rect">
            <a:avLst/>
          </a:prstGeom>
          <a:solidFill>
            <a:srgbClr val="EDEDED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8"/>
          <p:cNvSpPr txBox="1">
            <a:spLocks noGrp="1"/>
          </p:cNvSpPr>
          <p:nvPr>
            <p:ph type="sldNum" idx="12"/>
          </p:nvPr>
        </p:nvSpPr>
        <p:spPr>
          <a:xfrm>
            <a:off x="2828108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7" name="Google Shape;187;p48"/>
          <p:cNvSpPr>
            <a:spLocks noGrp="1"/>
          </p:cNvSpPr>
          <p:nvPr>
            <p:ph type="pic" idx="5"/>
          </p:nvPr>
        </p:nvSpPr>
        <p:spPr>
          <a:xfrm>
            <a:off x="7110453" y="149065"/>
            <a:ext cx="1890673" cy="2299955"/>
          </a:xfrm>
          <a:prstGeom prst="rect">
            <a:avLst/>
          </a:prstGeom>
          <a:solidFill>
            <a:srgbClr val="EDEDED"/>
          </a:solidFill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48"/>
          <p:cNvSpPr txBox="1">
            <a:spLocks noGrp="1"/>
          </p:cNvSpPr>
          <p:nvPr>
            <p:ph type="body" idx="1"/>
          </p:nvPr>
        </p:nvSpPr>
        <p:spPr>
          <a:xfrm>
            <a:off x="628651" y="1594625"/>
            <a:ext cx="4256858" cy="3038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8"/>
          <p:cNvSpPr txBox="1">
            <a:spLocks noGrp="1"/>
          </p:cNvSpPr>
          <p:nvPr>
            <p:ph type="title"/>
          </p:nvPr>
        </p:nvSpPr>
        <p:spPr>
          <a:xfrm>
            <a:off x="628651" y="510778"/>
            <a:ext cx="4256858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F7756FB8-F7ED-9898-81D3-108155C56A0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8" name="Google Shape;11;p2">
            <a:extLst>
              <a:ext uri="{FF2B5EF4-FFF2-40B4-BE49-F238E27FC236}">
                <a16:creationId xmlns:a16="http://schemas.microsoft.com/office/drawing/2014/main" id="{1A18224E-355D-4E2C-0778-FE181ED03E6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1700" y="35980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EEAD1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8051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A3B9-E462-3B5E-50BF-0DC17B0AD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E70A5-5FB2-3463-D8DF-0A13EDFBE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00B9A-D76E-FB85-BAC3-0C7924407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B1D4E93-7BF8-9941-B056-E3DFA0C035AD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75E1F-771E-8AE2-E0B7-C3350C518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C6FA2-1635-9B05-B124-DCA918D4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9DB28E3-BAE2-084D-ACD4-FF22A424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61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AE803-1099-278D-1E7D-AC80D139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3720E-068B-B3CA-643F-0D2491264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ABB78-F6D0-9714-EBD4-1A1E4FCFED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B1D4E93-7BF8-9941-B056-E3DFA0C035AD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F99AE-E691-15C1-FBA7-6A275EAF8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EF6BB-591E-77D4-4AD3-1A4BCA993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9DB28E3-BAE2-084D-ACD4-FF22A424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52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A3807-4BE3-D63C-BC14-FF081F7AD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D8AF6-DCD8-DB08-3D40-7A81C2200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23A31-7233-8587-DE33-BFD0AF348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9AA8C-579F-A1CF-46AF-5EE9C717CE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B1D4E93-7BF8-9941-B056-E3DFA0C035AD}" type="datetimeFigureOut">
              <a:rPr lang="en-US" smtClean="0"/>
              <a:t>8/20/22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AFFFD-3D1F-F487-9A26-5C2014892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55357-E9C7-F2D8-CEAD-B3332C30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9DB28E3-BAE2-084D-ACD4-FF22A424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2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65C7C-C0BE-4249-3003-112E6B114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D5875-0E06-25C6-A3BC-E8027F315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0BC26-B9BD-42A2-7DD1-946F3E424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79788-E3A6-1428-82C6-9308C41AA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DC46B-07A8-6A74-C90A-A78EEBED8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BC7B2C-3043-2CAA-6477-38155C31C3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B1D4E93-7BF8-9941-B056-E3DFA0C035AD}" type="datetimeFigureOut">
              <a:rPr lang="en-US" smtClean="0"/>
              <a:t>8/20/22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8DD66B-D218-85D0-2F24-C882ECF4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B5A1E6-17C6-5587-8466-C18E5A927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9DB28E3-BAE2-084D-ACD4-FF22A424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74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E3E98-42C5-DDE4-2D0A-949D06DFC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108A5-CC7C-6DE5-6FA6-8798D0641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B1D4E93-7BF8-9941-B056-E3DFA0C035AD}" type="datetimeFigureOut">
              <a:rPr lang="en-US" smtClean="0"/>
              <a:t>8/20/22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8C7ED-EE8B-9628-60FA-160DDB1D8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3ED50-8120-4B52-E560-D8F7FC91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9DB28E3-BAE2-084D-ACD4-FF22A424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7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title"/>
          </p:nvPr>
        </p:nvSpPr>
        <p:spPr>
          <a:xfrm>
            <a:off x="628650" y="551622"/>
            <a:ext cx="7886700" cy="817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952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1950"/>
            </a:lvl1pPr>
            <a:lvl2pPr marL="685800" lvl="1" indent="-2762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1650"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4pPr>
            <a:lvl5pPr marL="1714500" lvl="4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6C3994-7424-FA4F-BB57-2EAC88A5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B1D4E93-7BF8-9941-B056-E3DFA0C035AD}" type="datetimeFigureOut">
              <a:rPr lang="en-US" smtClean="0"/>
              <a:t>8/20/22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9520F-2E1B-5301-3CC2-3C14F5306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0B084-3492-1FD9-EE3E-7572D6AA0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9DB28E3-BAE2-084D-ACD4-FF22A424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05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DFA80-B623-522D-9CA0-EB06C2FA2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1CB41-45E0-2D91-F12C-7B2B7693E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3ACB6-0263-7B46-13A9-0F90686BC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F1F06-DB9D-0B9B-4747-741E88A16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B1D4E93-7BF8-9941-B056-E3DFA0C035AD}" type="datetimeFigureOut">
              <a:rPr lang="en-US" smtClean="0"/>
              <a:t>8/20/22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C1345-8412-E1AC-5C87-49E6299E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EF64A-857C-758B-5267-42B08664F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9DB28E3-BAE2-084D-ACD4-FF22A424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82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212BB-E604-6B72-9687-4D4937A5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8A3C6B-E9FB-F150-A56B-5AE7E103B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623462-F3A1-D449-F75C-E4C79BEBC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9CA33-4F7D-D5AC-AC6A-BC1CFEAED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B1D4E93-7BF8-9941-B056-E3DFA0C035AD}" type="datetimeFigureOut">
              <a:rPr lang="en-US" smtClean="0"/>
              <a:t>8/20/22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3831B-F05A-AA7D-D71D-9A5EAB8F4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0F071-D29C-703E-EB7E-0B7B6F41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9DB28E3-BAE2-084D-ACD4-FF22A424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74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749D0-19C6-B594-8B66-2779895C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E3C125-1DAB-F274-1F93-1367AC749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30D8F-F494-9C6C-C42B-C5B4DDAB7B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B1D4E93-7BF8-9941-B056-E3DFA0C035AD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29B5A-8B3C-CBBB-61F6-91E460C30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81A33-DD1F-564B-FD08-5AB5FCA14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9DB28E3-BAE2-084D-ACD4-FF22A424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002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2C082A-63E4-37C0-F3E2-B76DBF087F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C4FFD-A924-782B-F606-D27BAC582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B2984-4136-42C0-0436-04D0032F8D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B1D4E93-7BF8-9941-B056-E3DFA0C035AD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6F5FF-244A-E80E-4E2B-D0A48A124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1C40A-874C-E59D-4669-038AE0A31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9DB28E3-BAE2-084D-ACD4-FF22A424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69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765C9-2E71-1FE2-0932-116ECF9FC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929C5-796A-E645-0E86-54F6DA054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3353A-A731-F0AE-8FB3-C88EF115F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967E42B-1499-0B4A-AB21-0DE6D04F979D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68AC6-5AE5-D1E6-40D6-FA3F77A1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06FEC-F9D8-D9A3-A626-83F66005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3EAB76-1764-364A-B7A6-EF8F2C9F2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82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EA1CA-D3E7-0BC7-38E8-07CBD8A5A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01A7-2583-7D8B-0331-6BD037A46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09024-69FB-E796-8E64-1F5979AC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967E42B-1499-0B4A-AB21-0DE6D04F979D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DB9C0-CA40-ED34-43FC-5931F116D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9F0CB-4113-B019-D415-0E664559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3EAB76-1764-364A-B7A6-EF8F2C9F2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2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54D73-40FA-21D3-B58B-58D0B63B9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0F514-45AE-F2A4-42A0-2F4EEBA01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C21C8-C361-6C4E-2FF2-EDC074C4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967E42B-1499-0B4A-AB21-0DE6D04F979D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68F5F-C5A0-E310-4CF4-868D85AF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FDF41-E0B9-3E92-4B6B-559A4E68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3EAB76-1764-364A-B7A6-EF8F2C9F2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310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B494-5DF1-01B4-B703-05CA2CC2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57D70-BBC1-A83A-EE37-C3AFD3859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F1D72-4B8E-DB58-0A8C-57EF164BB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AF116-114D-4EAE-3D84-D71D60624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967E42B-1499-0B4A-AB21-0DE6D04F979D}" type="datetimeFigureOut">
              <a:rPr lang="en-US" smtClean="0"/>
              <a:t>8/20/22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AD96F-478A-FBAE-4A14-A6390B8FA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89F42-7898-94B2-AEE4-6552BF482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3EAB76-1764-364A-B7A6-EF8F2C9F2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543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C25BF-402A-6EEC-0F88-6A2C47AE0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D05CF-106C-90D2-1E47-DD4FE7FD6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59E91-6924-E80E-C5F5-84AB8135D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E9859B-6DDE-9A7C-DDB6-064E21DEE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57A5CB-B5BA-D15E-AB4A-0ABCD271CD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AD9172-B579-458F-EF47-3BD3C454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967E42B-1499-0B4A-AB21-0DE6D04F979D}" type="datetimeFigureOut">
              <a:rPr lang="en-US" smtClean="0"/>
              <a:t>8/20/22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41792-D141-8B8C-D042-B9D1BBBA6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777D39-542E-130B-F28F-0DC1DE460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3EAB76-1764-364A-B7A6-EF8F2C9F2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ctrTitle"/>
          </p:nvPr>
        </p:nvSpPr>
        <p:spPr>
          <a:xfrm>
            <a:off x="1143000" y="624058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5400"/>
              <a:buFont typeface="Arial"/>
              <a:buNone/>
              <a:defRPr sz="40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ubTitle" idx="1"/>
          </p:nvPr>
        </p:nvSpPr>
        <p:spPr>
          <a:xfrm>
            <a:off x="1143000" y="2605404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600"/>
              <a:buNone/>
              <a:defRPr sz="1950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3" name="Google Shape;43;p29"/>
          <p:cNvSpPr/>
          <p:nvPr/>
        </p:nvSpPr>
        <p:spPr>
          <a:xfrm>
            <a:off x="4671391" y="4595871"/>
            <a:ext cx="4244009" cy="5078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8843" y="-85647"/>
            <a:ext cx="9261679" cy="73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-51225" y="4443244"/>
            <a:ext cx="9261679" cy="70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086" y="4009507"/>
            <a:ext cx="4267583" cy="448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AD68B-C0A6-C3F9-AF77-C3312A93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94017-728B-D803-8E4F-373BB8BA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967E42B-1499-0B4A-AB21-0DE6D04F979D}" type="datetimeFigureOut">
              <a:rPr lang="en-US" smtClean="0"/>
              <a:t>8/20/22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203C2-F972-06F3-7A26-A0599A56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73FB8-4FF3-BBC0-2696-27403676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3EAB76-1764-364A-B7A6-EF8F2C9F2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728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C7539D-2C7E-713A-6512-64DFC7701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967E42B-1499-0B4A-AB21-0DE6D04F979D}" type="datetimeFigureOut">
              <a:rPr lang="en-US" smtClean="0"/>
              <a:t>8/20/22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83D3B-744E-2831-6AD6-C7EC818D8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3E423-6AAC-FC2B-4B69-E3E1729B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3EAB76-1764-364A-B7A6-EF8F2C9F2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467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07800-CE19-5847-252C-C9BF6765E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C83A0-B2A1-8C98-B29C-9B26AC838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CD99A-D5C4-089D-4E69-345BC5D6D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08728-12ED-E726-5702-2FB51556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967E42B-1499-0B4A-AB21-0DE6D04F979D}" type="datetimeFigureOut">
              <a:rPr lang="en-US" smtClean="0"/>
              <a:t>8/20/22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0CD15-D512-6D99-AEC4-A909CA0B2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86186-674A-6AD4-A420-99D037BF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3EAB76-1764-364A-B7A6-EF8F2C9F2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042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35242-8592-242C-B650-BCFFDDCC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5372E-ABD4-1342-B1EB-B183A406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3BBF0-3102-1622-712A-AEAB94379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91CDA-0164-005B-688D-C33652B58E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967E42B-1499-0B4A-AB21-0DE6D04F979D}" type="datetimeFigureOut">
              <a:rPr lang="en-US" smtClean="0"/>
              <a:t>8/20/22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33077-FE14-D373-77DD-C298AE89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270BC-68F1-62F1-D0CC-A9C26D62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3EAB76-1764-364A-B7A6-EF8F2C9F2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4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18E6-363A-BB9C-A687-0D310B73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3A562-92F3-CE83-04F4-A8A7EC63B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BEDD4-F338-4EF6-DED0-8887469557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967E42B-1499-0B4A-AB21-0DE6D04F979D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F7BB6-5600-FCF0-3BA5-B60E42633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9A660-D4FC-8986-A6BA-39E08797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3EAB76-1764-364A-B7A6-EF8F2C9F2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038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91F1AB-B5E3-BAFE-E7A4-261CE5F84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DCB3E4-080A-5116-FE8C-D35D456DE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16EE7-7303-6811-38CA-098D1FDAF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967E42B-1499-0B4A-AB21-0DE6D04F979D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30092-7B8C-43C5-4ED9-AF837D1C3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94E5A-7494-AD1E-6E45-C56645A56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3EAB76-1764-364A-B7A6-EF8F2C9F2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5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30"/>
          <p:cNvPicPr preferRelativeResize="0"/>
          <p:nvPr/>
        </p:nvPicPr>
        <p:blipFill rotWithShape="1">
          <a:blip r:embed="rId2">
            <a:alphaModFix/>
          </a:blip>
          <a:srcRect b="7141"/>
          <a:stretch/>
        </p:blipFill>
        <p:spPr>
          <a:xfrm>
            <a:off x="-33838" y="-148081"/>
            <a:ext cx="9211675" cy="481152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0"/>
          <p:cNvSpPr txBox="1">
            <a:spLocks noGrp="1"/>
          </p:cNvSpPr>
          <p:nvPr>
            <p:ph type="title"/>
          </p:nvPr>
        </p:nvSpPr>
        <p:spPr>
          <a:xfrm>
            <a:off x="623888" y="1047309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5400"/>
              <a:buFont typeface="Arial"/>
              <a:buNone/>
              <a:defRPr sz="40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1"/>
          </p:nvPr>
        </p:nvSpPr>
        <p:spPr>
          <a:xfrm>
            <a:off x="623887" y="3186862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  <a:defRPr sz="2100">
                <a:solidFill>
                  <a:srgbClr val="7F7F7F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3837" y="-38066"/>
            <a:ext cx="9211674" cy="507917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1"/>
          <p:cNvSpPr txBox="1">
            <a:spLocks noGrp="1"/>
          </p:cNvSpPr>
          <p:nvPr>
            <p:ph type="title"/>
          </p:nvPr>
        </p:nvSpPr>
        <p:spPr>
          <a:xfrm>
            <a:off x="623888" y="1047309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5400"/>
              <a:buFont typeface="Arial"/>
              <a:buNone/>
              <a:defRPr sz="40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1"/>
          </p:nvPr>
        </p:nvSpPr>
        <p:spPr>
          <a:xfrm>
            <a:off x="623887" y="3186862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  <a:defRPr sz="2100">
                <a:solidFill>
                  <a:srgbClr val="7F7F7F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>
            <a:spLocks noGrp="1"/>
          </p:cNvSpPr>
          <p:nvPr>
            <p:ph type="title"/>
          </p:nvPr>
        </p:nvSpPr>
        <p:spPr>
          <a:xfrm>
            <a:off x="628650" y="510778"/>
            <a:ext cx="7886700" cy="66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Only">
  <p:cSld name="5_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0"/>
            <a:ext cx="9143994" cy="119870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4"/>
          <p:cNvSpPr txBox="1">
            <a:spLocks noGrp="1"/>
          </p:cNvSpPr>
          <p:nvPr>
            <p:ph type="title"/>
          </p:nvPr>
        </p:nvSpPr>
        <p:spPr>
          <a:xfrm>
            <a:off x="513551" y="18448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2625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9" name="Google Shape;79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5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5147310" y="4637867"/>
            <a:ext cx="3695700" cy="3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E"/>
              </a:buClr>
              <a:buSzPts val="3700"/>
              <a:buFont typeface="Arial"/>
              <a:buNone/>
              <a:defRPr sz="3700" b="1" i="0" u="none" strike="noStrike" cap="none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060BE7-9137-8E4F-34C0-C33971C9985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BE1BE9-7A99-7C53-34D9-904B2AD72D37}"/>
              </a:ext>
            </a:extLst>
          </p:cNvPr>
          <p:cNvSpPr/>
          <p:nvPr userDrawn="1"/>
        </p:nvSpPr>
        <p:spPr>
          <a:xfrm>
            <a:off x="0" y="1333417"/>
            <a:ext cx="9144000" cy="3571164"/>
          </a:xfrm>
          <a:prstGeom prst="rect">
            <a:avLst/>
          </a:prstGeom>
          <a:gradFill>
            <a:gsLst>
              <a:gs pos="0">
                <a:schemeClr val="accent2">
                  <a:lumMod val="10000"/>
                  <a:alpha val="0"/>
                </a:schemeClr>
              </a:gs>
              <a:gs pos="100000">
                <a:schemeClr val="accent2">
                  <a:lumMod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651CEE-25D5-A248-83AB-D619C3A9F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1E213-6C05-9C9C-AA87-AB9EC207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83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BDA9C3-9933-2F32-CF2E-F4A6A1768256}"/>
              </a:ext>
            </a:extLst>
          </p:cNvPr>
          <p:cNvSpPr/>
          <p:nvPr userDrawn="1"/>
        </p:nvSpPr>
        <p:spPr>
          <a:xfrm>
            <a:off x="0" y="4919471"/>
            <a:ext cx="9144000" cy="228600"/>
          </a:xfrm>
          <a:prstGeom prst="rect">
            <a:avLst/>
          </a:prstGeom>
          <a:solidFill>
            <a:srgbClr val="EEA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D0255D-FB61-90C8-9308-57C5CF6903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-23" t="9718" r="23" b="26713"/>
          <a:stretch/>
        </p:blipFill>
        <p:spPr>
          <a:xfrm>
            <a:off x="0" y="-12555"/>
            <a:ext cx="9141874" cy="1271240"/>
          </a:xfrm>
          <a:prstGeom prst="rect">
            <a:avLst/>
          </a:prstGeom>
        </p:spPr>
      </p:pic>
      <p:sp>
        <p:nvSpPr>
          <p:cNvPr id="9" name="Google Shape;6;p1">
            <a:extLst>
              <a:ext uri="{FF2B5EF4-FFF2-40B4-BE49-F238E27FC236}">
                <a16:creationId xmlns:a16="http://schemas.microsoft.com/office/drawing/2014/main" id="{3706B2BB-C251-ECCF-F91C-2FB14753BF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0637" y="143585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81A992-55D0-1B1A-7983-BCC13B641454}"/>
              </a:ext>
            </a:extLst>
          </p:cNvPr>
          <p:cNvSpPr txBox="1"/>
          <p:nvPr userDrawn="1"/>
        </p:nvSpPr>
        <p:spPr>
          <a:xfrm>
            <a:off x="4089133" y="677447"/>
            <a:ext cx="497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400" dirty="0">
                <a:solidFill>
                  <a:schemeClr val="bg1"/>
                </a:solidFill>
              </a:rPr>
              <a:t>Lesson 6: 4-H Epidemiology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Have You “Herd”? </a:t>
            </a:r>
          </a:p>
        </p:txBody>
      </p:sp>
    </p:spTree>
    <p:extLst>
      <p:ext uri="{BB962C8B-B14F-4D97-AF65-F5344CB8AC3E}">
        <p14:creationId xmlns:p14="http://schemas.microsoft.com/office/powerpoint/2010/main" val="72515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views/COVID-19CasesDashboard_15931020425010/Cases?:embed=y&amp;:showVizHome=no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lobalepidemics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views/COVID-19CasesDashboard_15931020425010/Cases?:embed=y&amp;:showVizHome=no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epidemics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canr.edu/sites/DiseaseDetectives/files/329187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jfCeY4D2Q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"/>
          <p:cNvSpPr txBox="1">
            <a:spLocks noGrp="1"/>
          </p:cNvSpPr>
          <p:nvPr>
            <p:ph type="ctrTitle"/>
          </p:nvPr>
        </p:nvSpPr>
        <p:spPr>
          <a:xfrm>
            <a:off x="311700" y="1622044"/>
            <a:ext cx="8385428" cy="1377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pPr algn="ctr">
              <a:buSzPct val="100000"/>
            </a:pPr>
            <a:r>
              <a:rPr lang="en-US" sz="4000" dirty="0"/>
              <a:t>Lesson </a:t>
            </a:r>
            <a:r>
              <a:rPr lang="en-US" sz="40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6: Epidemiology</a:t>
            </a:r>
            <a:endParaRPr sz="4000" dirty="0"/>
          </a:p>
          <a:p>
            <a:pPr algn="ctr">
              <a:buSzPct val="100000"/>
            </a:pPr>
            <a:r>
              <a:rPr lang="en-US" sz="5800" dirty="0"/>
              <a:t>Have You “Herd”? </a:t>
            </a:r>
            <a:br>
              <a:rPr lang="en-US" sz="5800" dirty="0"/>
            </a:br>
            <a:endParaRPr sz="5800" dirty="0"/>
          </a:p>
        </p:txBody>
      </p:sp>
      <p:sp>
        <p:nvSpPr>
          <p:cNvPr id="195" name="Google Shape;195;p1"/>
          <p:cNvSpPr txBox="1">
            <a:spLocks noGrp="1"/>
          </p:cNvSpPr>
          <p:nvPr>
            <p:ph type="subTitle" idx="1"/>
          </p:nvPr>
        </p:nvSpPr>
        <p:spPr>
          <a:xfrm>
            <a:off x="176528" y="3977017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SzPct val="100000"/>
            </a:pPr>
            <a:r>
              <a:rPr lang="en-US" sz="1400" dirty="0" err="1">
                <a:solidFill>
                  <a:schemeClr val="bg1"/>
                </a:solidFill>
              </a:rPr>
              <a:t>Dorina</a:t>
            </a:r>
            <a:r>
              <a:rPr lang="en-US" sz="1400" dirty="0">
                <a:solidFill>
                  <a:schemeClr val="bg1"/>
                </a:solidFill>
              </a:rPr>
              <a:t> M Espinoza</a:t>
            </a:r>
          </a:p>
          <a:p>
            <a:pPr marL="0" indent="0">
              <a:buSzPct val="100000"/>
            </a:pPr>
            <a:r>
              <a:rPr lang="en-US" sz="1400" dirty="0">
                <a:solidFill>
                  <a:schemeClr val="bg1"/>
                </a:solidFill>
              </a:rPr>
              <a:t>Anne </a:t>
            </a:r>
            <a:r>
              <a:rPr lang="en-US" sz="1400" dirty="0" err="1">
                <a:solidFill>
                  <a:schemeClr val="bg1"/>
                </a:solidFill>
              </a:rPr>
              <a:t>Iaccopucc</a:t>
            </a: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SzPct val="100000"/>
            </a:pPr>
            <a:r>
              <a:rPr lang="en-US" sz="1400" dirty="0">
                <a:solidFill>
                  <a:schemeClr val="bg1"/>
                </a:solidFill>
              </a:rPr>
              <a:t>Marcel Horowitz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4A57DDC1-B66D-1C50-623B-DEC340C817D9}"/>
              </a:ext>
            </a:extLst>
          </p:cNvPr>
          <p:cNvSpPr txBox="1">
            <a:spLocks/>
          </p:cNvSpPr>
          <p:nvPr/>
        </p:nvSpPr>
        <p:spPr>
          <a:xfrm>
            <a:off x="1320716" y="2860499"/>
            <a:ext cx="6367396" cy="792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600" kern="1200">
                <a:solidFill>
                  <a:srgbClr val="EEAD1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</a:pPr>
            <a:r>
              <a:rPr lang="en-US" dirty="0"/>
              <a:t>Modeling Influenza and Exploring your Community</a:t>
            </a:r>
          </a:p>
        </p:txBody>
      </p:sp>
      <p:pic>
        <p:nvPicPr>
          <p:cNvPr id="5" name="Google Shape;56;p13">
            <a:extLst>
              <a:ext uri="{FF2B5EF4-FFF2-40B4-BE49-F238E27FC236}">
                <a16:creationId xmlns:a16="http://schemas.microsoft.com/office/drawing/2014/main" id="{15197E7A-7BD1-D3DB-7846-FDC9EEC57317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2036929" y="373883"/>
            <a:ext cx="6037546" cy="535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3700"/>
            </a:pPr>
            <a:r>
              <a:rPr lang="en-US"/>
              <a:t>Immunity</a:t>
            </a:r>
            <a:endParaRPr/>
          </a:p>
        </p:txBody>
      </p:sp>
      <p:sp>
        <p:nvSpPr>
          <p:cNvPr id="257" name="Google Shape;257;p10"/>
          <p:cNvSpPr txBox="1">
            <a:spLocks noGrp="1"/>
          </p:cNvSpPr>
          <p:nvPr>
            <p:ph type="body" idx="2"/>
          </p:nvPr>
        </p:nvSpPr>
        <p:spPr>
          <a:xfrm>
            <a:off x="629841" y="1240855"/>
            <a:ext cx="788670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r>
              <a:rPr lang="en-US"/>
              <a:t>Would you rather</a:t>
            </a:r>
            <a:endParaRPr/>
          </a:p>
          <a:p>
            <a:pPr marL="342900" lvl="1" indent="0">
              <a:buSzPts val="2400"/>
              <a:buNone/>
            </a:pPr>
            <a:r>
              <a:rPr lang="en-US"/>
              <a:t>…only charge your phone once a week or not have a camera on your phone?</a:t>
            </a:r>
            <a:endParaRPr/>
          </a:p>
          <a:p>
            <a:pPr marL="342900" lvl="1" indent="0">
              <a:buSzPts val="2400"/>
              <a:buNone/>
            </a:pPr>
            <a:endParaRPr/>
          </a:p>
          <a:p>
            <a:pPr marL="685800" lvl="2" indent="0">
              <a:buSzPts val="2000"/>
              <a:buNone/>
            </a:pPr>
            <a:r>
              <a:rPr lang="en-US"/>
              <a:t>Charge Phone   or      No Camera Phone</a:t>
            </a:r>
            <a:endParaRPr/>
          </a:p>
          <a:p>
            <a:pPr marL="857250" lvl="2" indent="-76200">
              <a:buSzPts val="2000"/>
              <a:buNone/>
            </a:pPr>
            <a:endParaRPr/>
          </a:p>
          <a:p>
            <a:pPr marL="857250" lvl="2" indent="-76200">
              <a:buSzPts val="2000"/>
              <a:buNone/>
            </a:pPr>
            <a:endParaRPr/>
          </a:p>
        </p:txBody>
      </p:sp>
      <p:pic>
        <p:nvPicPr>
          <p:cNvPr id="258" name="Google Shape;2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6715" y="2735059"/>
            <a:ext cx="3057525" cy="842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3700"/>
            </a:pPr>
            <a:r>
              <a:rPr lang="en-US"/>
              <a:t>Immunity</a:t>
            </a:r>
            <a:endParaRPr/>
          </a:p>
        </p:txBody>
      </p:sp>
      <p:sp>
        <p:nvSpPr>
          <p:cNvPr id="264" name="Google Shape;264;p11"/>
          <p:cNvSpPr txBox="1">
            <a:spLocks noGrp="1"/>
          </p:cNvSpPr>
          <p:nvPr>
            <p:ph type="body" idx="2"/>
          </p:nvPr>
        </p:nvSpPr>
        <p:spPr>
          <a:xfrm>
            <a:off x="629841" y="1240855"/>
            <a:ext cx="788670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r>
              <a:rPr lang="en-US"/>
              <a:t>Would you rather</a:t>
            </a:r>
            <a:endParaRPr/>
          </a:p>
          <a:p>
            <a:pPr marL="342900" lvl="1" indent="0">
              <a:buSzPts val="2400"/>
              <a:buNone/>
            </a:pPr>
            <a:r>
              <a:rPr lang="en-US"/>
              <a:t>…go through life unable to ask any questions or unable to answer any questions?</a:t>
            </a:r>
            <a:endParaRPr/>
          </a:p>
          <a:p>
            <a:pPr marL="342900" lvl="1" indent="0">
              <a:buSzPts val="2400"/>
              <a:buNone/>
            </a:pPr>
            <a:endParaRPr/>
          </a:p>
          <a:p>
            <a:pPr marL="342900" lvl="1" indent="0">
              <a:buSzPts val="2400"/>
              <a:buNone/>
            </a:pPr>
            <a:r>
              <a:rPr lang="en-US"/>
              <a:t>Ask Questions    or     Answer Questions</a:t>
            </a:r>
            <a:endParaRPr/>
          </a:p>
          <a:p>
            <a:pPr marL="857250" lvl="2" indent="-76200">
              <a:buSzPts val="2000"/>
              <a:buNone/>
            </a:pPr>
            <a:endParaRPr/>
          </a:p>
          <a:p>
            <a:pPr marL="857250" lvl="2" indent="-76200">
              <a:buSzPts val="2000"/>
              <a:buNone/>
            </a:pPr>
            <a:endParaRPr/>
          </a:p>
        </p:txBody>
      </p:sp>
      <p:pic>
        <p:nvPicPr>
          <p:cNvPr id="265" name="Google Shape;26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217" y="2782904"/>
            <a:ext cx="3057525" cy="842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"/>
          <p:cNvSpPr txBox="1">
            <a:spLocks noGrp="1"/>
          </p:cNvSpPr>
          <p:nvPr>
            <p:ph type="title"/>
          </p:nvPr>
        </p:nvSpPr>
        <p:spPr>
          <a:xfrm>
            <a:off x="628650" y="551622"/>
            <a:ext cx="7886700" cy="817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>
              <a:buSzPts val="3700"/>
            </a:pPr>
            <a:r>
              <a:rPr lang="en-US"/>
              <a:t>Modeling Influenza’s Spread</a:t>
            </a:r>
            <a:endParaRPr/>
          </a:p>
        </p:txBody>
      </p:sp>
      <p:pic>
        <p:nvPicPr>
          <p:cNvPr id="271" name="Google Shape;27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733" y="1310741"/>
            <a:ext cx="4606534" cy="2947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"/>
          <p:cNvSpPr txBox="1">
            <a:spLocks noGrp="1"/>
          </p:cNvSpPr>
          <p:nvPr>
            <p:ph type="title"/>
          </p:nvPr>
        </p:nvSpPr>
        <p:spPr>
          <a:xfrm>
            <a:off x="628650" y="551622"/>
            <a:ext cx="7886700" cy="817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>
              <a:buSzPts val="3700"/>
            </a:pPr>
            <a:r>
              <a:rPr lang="en-US"/>
              <a:t>Modeling Influenza’s Spread</a:t>
            </a:r>
            <a:endParaRPr/>
          </a:p>
        </p:txBody>
      </p:sp>
      <p:sp>
        <p:nvSpPr>
          <p:cNvPr id="277" name="Google Shape;277;p13"/>
          <p:cNvSpPr/>
          <p:nvPr/>
        </p:nvSpPr>
        <p:spPr>
          <a:xfrm>
            <a:off x="628650" y="1182498"/>
            <a:ext cx="7531838" cy="103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every state in the US, locations (known as sentinel sites) report routine influenza testing results to determine what the typical illness level (i.e., baseline) is for that time of year.</a:t>
            </a:r>
            <a:endParaRPr sz="788"/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going to monitor testing results for one site. We will need clinical laboratory scientist working in a hospital in a sentinel site.</a:t>
            </a:r>
            <a:endParaRPr sz="788"/>
          </a:p>
        </p:txBody>
      </p:sp>
      <p:pic>
        <p:nvPicPr>
          <p:cNvPr id="278" name="Google Shape;27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7158" y="2363532"/>
            <a:ext cx="4556051" cy="2088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628650" y="551622"/>
            <a:ext cx="7886700" cy="817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>
              <a:buSzPts val="3700"/>
            </a:pPr>
            <a:r>
              <a:rPr lang="en-US"/>
              <a:t>Modeling Influenza’s Spread</a:t>
            </a:r>
            <a:endParaRPr/>
          </a:p>
        </p:txBody>
      </p:sp>
      <p:sp>
        <p:nvSpPr>
          <p:cNvPr id="284" name="Google Shape;284;p14"/>
          <p:cNvSpPr/>
          <p:nvPr/>
        </p:nvSpPr>
        <p:spPr>
          <a:xfrm>
            <a:off x="628650" y="1607800"/>
            <a:ext cx="4900281" cy="59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nasopharynx swab procedure will be used.</a:t>
            </a:r>
            <a:endParaRPr sz="788"/>
          </a:p>
          <a:p>
            <a:pPr>
              <a:lnSpc>
                <a:spcPct val="107000"/>
              </a:lnSpc>
              <a:spcBef>
                <a:spcPts val="600"/>
              </a:spcBef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7386" y="1136794"/>
            <a:ext cx="4035825" cy="3227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>
            <a:spLocks noGrp="1"/>
          </p:cNvSpPr>
          <p:nvPr>
            <p:ph type="title"/>
          </p:nvPr>
        </p:nvSpPr>
        <p:spPr>
          <a:xfrm>
            <a:off x="628650" y="551622"/>
            <a:ext cx="7886700" cy="817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>
              <a:buSzPts val="3700"/>
            </a:pPr>
            <a:r>
              <a:rPr lang="en-US"/>
              <a:t>Modeling Influenza’s Spread</a:t>
            </a:r>
            <a:endParaRPr/>
          </a:p>
        </p:txBody>
      </p:sp>
      <p:sp>
        <p:nvSpPr>
          <p:cNvPr id="291" name="Google Shape;291;p15"/>
          <p:cNvSpPr/>
          <p:nvPr/>
        </p:nvSpPr>
        <p:spPr>
          <a:xfrm>
            <a:off x="628650" y="1086806"/>
            <a:ext cx="7707275" cy="2830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35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Urban Scenario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site of the flu outbreak is San Francisco, an </a:t>
            </a:r>
            <a:r>
              <a:rPr lang="en-US"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urban area with a dense population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788"/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a 24-hour period, nasopharynx swab samples were taken from hospitalized patients with respiratory infections. To determine if the patients were positive for influenza, the nasopharynx swab test was done.</a:t>
            </a:r>
            <a:endParaRPr sz="788"/>
          </a:p>
          <a:p>
            <a:pPr>
              <a:lnSpc>
                <a:spcPct val="107000"/>
              </a:lnSpc>
              <a:spcBef>
                <a:spcPts val="600"/>
              </a:spcBef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07000"/>
              </a:lnSpc>
            </a:pPr>
            <a:r>
              <a:rPr lang="en-US"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 Results</a:t>
            </a:r>
            <a:endParaRPr sz="788"/>
          </a:p>
          <a:p>
            <a:pPr>
              <a:lnSpc>
                <a:spcPct val="107000"/>
              </a:lnSpc>
              <a:spcBef>
                <a:spcPts val="600"/>
              </a:spcBef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2" name="Google Shape;292;p15"/>
          <p:cNvGraphicFramePr/>
          <p:nvPr/>
        </p:nvGraphicFramePr>
        <p:xfrm>
          <a:off x="1055604" y="2752801"/>
          <a:ext cx="2250000" cy="2250000"/>
        </p:xfrm>
        <a:graphic>
          <a:graphicData uri="http://schemas.openxmlformats.org/drawingml/2006/table">
            <a:tbl>
              <a:tblPr firstRow="1" firstCol="1" bandRow="1">
                <a:noFill/>
                <a:tableStyleId>{BD7F4B1B-6B99-4308-9FC0-BCF85298DB6C}</a:tableStyleId>
              </a:tblPr>
              <a:tblGrid>
                <a:gridCol w="835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5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6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89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/>
                        <a:t>Patient 1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/>
                        <a:t>Jesse</a:t>
                      </a:r>
                      <a:endParaRPr sz="800"/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/>
                        <a:t>Patient 2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/>
                        <a:t>D.J.</a:t>
                      </a:r>
                      <a:endParaRPr sz="800"/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/>
                        <a:t>Patient 3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/>
                        <a:t>Stephanie </a:t>
                      </a:r>
                      <a:endParaRPr sz="800"/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/>
                        <a:t>Patient 4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/>
                        <a:t>Joey </a:t>
                      </a:r>
                      <a:endParaRPr sz="800"/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/>
                        <a:t>Patient 5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/>
                        <a:t>Michelle </a:t>
                      </a:r>
                      <a:endParaRPr sz="800"/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9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/>
                        <a:t>Test Results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(Positive or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Negative)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/>
                        <a:t>Negative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/>
                        <a:t>Positive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/>
                        <a:t>Positive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/>
                        <a:t>Negative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/>
                        <a:t>Negative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9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/>
                        <a:t>Diagnosis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(Influenza, Not Influenza)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/>
                        <a:t>Not Influenza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800"/>
                        <a:t>Influenza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/>
                        <a:t>Influenza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800"/>
                        <a:t>Not Influenza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800"/>
                        <a:t>Not Influenza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>
            <a:spLocks noGrp="1"/>
          </p:cNvSpPr>
          <p:nvPr>
            <p:ph type="title"/>
          </p:nvPr>
        </p:nvSpPr>
        <p:spPr>
          <a:xfrm>
            <a:off x="628650" y="551622"/>
            <a:ext cx="7886700" cy="817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>
              <a:buSzPts val="3700"/>
            </a:pPr>
            <a:r>
              <a:rPr lang="en-US"/>
              <a:t>Modeling Influenza’s Spread</a:t>
            </a:r>
            <a:endParaRPr/>
          </a:p>
        </p:txBody>
      </p:sp>
      <p:sp>
        <p:nvSpPr>
          <p:cNvPr id="298" name="Google Shape;298;p16"/>
          <p:cNvSpPr/>
          <p:nvPr/>
        </p:nvSpPr>
        <p:spPr>
          <a:xfrm>
            <a:off x="628650" y="1086806"/>
            <a:ext cx="7707275" cy="234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35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Urban Scenario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more than one influenza case (+) occurs in a 24-hour period (above baseline), information is sent to state public health labs and CDC for additional testing and research.</a:t>
            </a:r>
            <a:endParaRPr sz="788"/>
          </a:p>
          <a:p>
            <a:pPr marL="257175" indent="-257175">
              <a:lnSpc>
                <a:spcPct val="107000"/>
              </a:lnSpc>
              <a:spcBef>
                <a:spcPts val="600"/>
              </a:spcBef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basis of your data, should you report influenza to the state public health laboratory and CDC?</a:t>
            </a:r>
            <a:endParaRPr sz="788"/>
          </a:p>
          <a:p>
            <a:pPr>
              <a:spcBef>
                <a:spcPts val="600"/>
              </a:spcBef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indent="-257175">
              <a:lnSpc>
                <a:spcPct val="107000"/>
              </a:lnSpc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nasopharynx swab is a quick way to check for influenza. On average it has a false-negative rate of 30%–50% (people who have influenza receive a negative result). Explain one way a false--negative test result might occur?</a:t>
            </a:r>
            <a:endParaRPr sz="788"/>
          </a:p>
          <a:p>
            <a:pPr>
              <a:spcBef>
                <a:spcPts val="600"/>
              </a:spcBef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"/>
          <p:cNvSpPr txBox="1">
            <a:spLocks noGrp="1"/>
          </p:cNvSpPr>
          <p:nvPr>
            <p:ph type="title"/>
          </p:nvPr>
        </p:nvSpPr>
        <p:spPr>
          <a:xfrm>
            <a:off x="628650" y="551622"/>
            <a:ext cx="7886700" cy="817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>
              <a:buSzPts val="3700"/>
            </a:pPr>
            <a:r>
              <a:rPr lang="en-US"/>
              <a:t>Modeling Influenza’s Spread</a:t>
            </a:r>
            <a:endParaRPr/>
          </a:p>
        </p:txBody>
      </p:sp>
      <p:sp>
        <p:nvSpPr>
          <p:cNvPr id="304" name="Google Shape;304;p17"/>
          <p:cNvSpPr/>
          <p:nvPr/>
        </p:nvSpPr>
        <p:spPr>
          <a:xfrm>
            <a:off x="628650" y="1086807"/>
            <a:ext cx="7707275" cy="2396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35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Urban Scenario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07000"/>
              </a:lnSpc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determine the ability of a virus to spread a model is used to calculate the reproduction number:</a:t>
            </a:r>
            <a:endParaRPr sz="788"/>
          </a:p>
          <a:p>
            <a:pPr>
              <a:lnSpc>
                <a:spcPct val="107000"/>
              </a:lnSpc>
              <a:spcBef>
                <a:spcPts val="600"/>
              </a:spcBef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lvl="3">
              <a:lnSpc>
                <a:spcPct val="107000"/>
              </a:lnSpc>
              <a:spcBef>
                <a:spcPts val="600"/>
              </a:spcBef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35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350" baseline="-25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(</a:t>
            </a:r>
            <a:r>
              <a:rPr lang="en-US" sz="135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× (</a:t>
            </a:r>
            <a:r>
              <a:rPr lang="en-US" sz="13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× (</a:t>
            </a:r>
            <a:r>
              <a:rPr lang="en-US" sz="135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		 </a:t>
            </a:r>
            <a:r>
              <a:rPr lang="en-US" sz="135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350" b="1" baseline="-25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&gt;1 can lead to an epidemic</a:t>
            </a:r>
            <a:endParaRPr sz="788"/>
          </a:p>
          <a:p>
            <a:pPr>
              <a:lnSpc>
                <a:spcPct val="107000"/>
              </a:lnSpc>
              <a:spcBef>
                <a:spcPts val="600"/>
              </a:spcBef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</a:pPr>
            <a:r>
              <a:rPr lang="en-US" sz="135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Avg # People a Sick Person will Infect 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sz="788"/>
          </a:p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35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(# contacts in 1-day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 x  (</a:t>
            </a:r>
            <a:r>
              <a:rPr lang="en-US" sz="13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 days a person stays infectious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 x  (</a:t>
            </a:r>
            <a:r>
              <a:rPr lang="en-US" sz="135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likelihood of transmission for each contact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"/>
          <p:cNvSpPr txBox="1">
            <a:spLocks noGrp="1"/>
          </p:cNvSpPr>
          <p:nvPr>
            <p:ph type="title"/>
          </p:nvPr>
        </p:nvSpPr>
        <p:spPr>
          <a:xfrm>
            <a:off x="628650" y="551622"/>
            <a:ext cx="7886700" cy="817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>
              <a:buSzPts val="3700"/>
            </a:pPr>
            <a:r>
              <a:rPr lang="en-US"/>
              <a:t>Modeling Influenza’s Spread</a:t>
            </a:r>
            <a:endParaRPr/>
          </a:p>
        </p:txBody>
      </p:sp>
      <p:sp>
        <p:nvSpPr>
          <p:cNvPr id="310" name="Google Shape;310;p18"/>
          <p:cNvSpPr/>
          <p:nvPr/>
        </p:nvSpPr>
        <p:spPr>
          <a:xfrm>
            <a:off x="628650" y="1086806"/>
            <a:ext cx="7707275" cy="3412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determine the ability of a virus to spread a model is used to calculate the reproduction number:</a:t>
            </a:r>
            <a:endParaRPr sz="788"/>
          </a:p>
          <a:p>
            <a:pPr>
              <a:lnSpc>
                <a:spcPct val="107000"/>
              </a:lnSpc>
              <a:spcBef>
                <a:spcPts val="600"/>
              </a:spcBef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lvl="3">
              <a:lnSpc>
                <a:spcPct val="107000"/>
              </a:lnSpc>
              <a:spcBef>
                <a:spcPts val="600"/>
              </a:spcBef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35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350" baseline="-25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(</a:t>
            </a:r>
            <a:r>
              <a:rPr lang="en-US" sz="135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× (</a:t>
            </a:r>
            <a:r>
              <a:rPr lang="en-US" sz="13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× (</a:t>
            </a:r>
            <a:r>
              <a:rPr lang="en-US" sz="135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		 </a:t>
            </a:r>
            <a:r>
              <a:rPr lang="en-US" sz="135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350" b="1" baseline="-25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&gt;1 can lead to an epidemic</a:t>
            </a:r>
            <a:endParaRPr sz="788"/>
          </a:p>
          <a:p>
            <a:pPr>
              <a:lnSpc>
                <a:spcPct val="107000"/>
              </a:lnSpc>
              <a:spcBef>
                <a:spcPts val="600"/>
              </a:spcBef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</a:pPr>
            <a:r>
              <a:rPr lang="en-US" sz="135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Avg # People a Sick Person will Infect 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sz="788"/>
          </a:p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35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(# contacts in 1-day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 x  (</a:t>
            </a:r>
            <a:r>
              <a:rPr lang="en-US" sz="13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 days a person stays infectious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 x  (</a:t>
            </a:r>
            <a:r>
              <a:rPr lang="en-US" sz="135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likelihood of transmission for each contact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788"/>
          </a:p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35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Urban Scenario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35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		R</a:t>
            </a:r>
            <a:r>
              <a:rPr lang="en-US" sz="1350" baseline="-25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(</a:t>
            </a:r>
            <a:r>
              <a:rPr lang="en-US" sz="135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× (</a:t>
            </a:r>
            <a:r>
              <a:rPr lang="en-US" sz="13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× (</a:t>
            </a:r>
            <a:r>
              <a:rPr lang="en-US" sz="135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0.02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35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		R</a:t>
            </a:r>
            <a:r>
              <a:rPr lang="en-US" sz="1350" baseline="-25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endParaRPr sz="135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9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9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"/>
          <p:cNvSpPr txBox="1">
            <a:spLocks noGrp="1"/>
          </p:cNvSpPr>
          <p:nvPr>
            <p:ph type="title"/>
          </p:nvPr>
        </p:nvSpPr>
        <p:spPr>
          <a:xfrm>
            <a:off x="628650" y="551622"/>
            <a:ext cx="7886700" cy="817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>
              <a:buSzPts val="3700"/>
            </a:pPr>
            <a:r>
              <a:rPr lang="en-US"/>
              <a:t>Modeling Influenza’s Spread</a:t>
            </a:r>
            <a:endParaRPr/>
          </a:p>
        </p:txBody>
      </p:sp>
      <p:sp>
        <p:nvSpPr>
          <p:cNvPr id="316" name="Google Shape;316;p19"/>
          <p:cNvSpPr/>
          <p:nvPr/>
        </p:nvSpPr>
        <p:spPr>
          <a:xfrm>
            <a:off x="628650" y="1086807"/>
            <a:ext cx="7707275" cy="288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 community to be protected from an epidemic or pandemic, a specific percentage of the community must be immune to the virus; this is called the </a:t>
            </a:r>
            <a:r>
              <a:rPr lang="en-US"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herd immunity threshold 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35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Ic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788"/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if the herd immunity threshold is 0.5, that means a total of 50% of the community would need to be vaccinated or develop the immunity to prevent the outbreak from becoming an epidemic or pandemic.</a:t>
            </a:r>
            <a:endParaRPr sz="788"/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 </a:t>
            </a:r>
            <a:r>
              <a:rPr lang="en-US" sz="135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Ic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 – 1/ </a:t>
            </a:r>
            <a:r>
              <a:rPr lang="en-US" sz="135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350" baseline="-25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35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</a:pPr>
            <a:r>
              <a:rPr lang="en-US" sz="135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Urban Scenario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35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		R</a:t>
            </a:r>
            <a:r>
              <a:rPr lang="en-US" sz="1350" baseline="-25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35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Ic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		__% of the San Francisco would need to be vaccinated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35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3700"/>
            </a:pPr>
            <a:r>
              <a:rPr lang="en-US" dirty="0"/>
              <a:t>Immunity</a:t>
            </a:r>
            <a:endParaRPr dirty="0"/>
          </a:p>
        </p:txBody>
      </p:sp>
      <p:sp>
        <p:nvSpPr>
          <p:cNvPr id="201" name="Google Shape;201;p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7886700" cy="40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How to think like a disease scientist</a:t>
            </a:r>
            <a:endParaRPr dirty="0"/>
          </a:p>
        </p:txBody>
      </p:sp>
      <p:sp>
        <p:nvSpPr>
          <p:cNvPr id="202" name="Google Shape;202;p2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788670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spcBef>
                <a:spcPts val="0"/>
              </a:spcBef>
              <a:buSzPts val="2800"/>
            </a:pPr>
            <a:r>
              <a:rPr lang="en-US" dirty="0"/>
              <a:t>Decisions, Decisions, Decisions</a:t>
            </a:r>
            <a:endParaRPr dirty="0"/>
          </a:p>
          <a:p>
            <a:pPr marL="171450" indent="-171450">
              <a:buSzPts val="2800"/>
            </a:pPr>
            <a:r>
              <a:rPr lang="en-US" dirty="0"/>
              <a:t>Learn tools used by disease scientists to make decisions about disease and community health</a:t>
            </a:r>
            <a:endParaRPr dirty="0"/>
          </a:p>
          <a:p>
            <a:pPr marL="171450" indent="-171450">
              <a:buSzPts val="2800"/>
            </a:pPr>
            <a:r>
              <a:rPr lang="en-US" dirty="0"/>
              <a:t>Investigate your community’s health status, as of today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pPr>
              <a:buSzPts val="3700"/>
            </a:pPr>
            <a:r>
              <a:rPr lang="en-US"/>
              <a:t>Investigating your Community's Health Status</a:t>
            </a:r>
            <a:endParaRPr/>
          </a:p>
        </p:txBody>
      </p:sp>
      <p:sp>
        <p:nvSpPr>
          <p:cNvPr id="322" name="Google Shape;322;p20"/>
          <p:cNvSpPr txBox="1">
            <a:spLocks noGrp="1"/>
          </p:cNvSpPr>
          <p:nvPr>
            <p:ph type="body" idx="2"/>
          </p:nvPr>
        </p:nvSpPr>
        <p:spPr>
          <a:xfrm>
            <a:off x="629841" y="1217428"/>
            <a:ext cx="7886700" cy="342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spcBef>
                <a:spcPts val="0"/>
              </a:spcBef>
              <a:buSzPts val="2800"/>
            </a:pPr>
            <a:r>
              <a:rPr lang="en-US"/>
              <a:t>CA COVID-19 Cases Dashboard</a:t>
            </a:r>
            <a:endParaRPr/>
          </a:p>
          <a:p>
            <a:pPr marL="342900" lvl="1" indent="0">
              <a:buSzPts val="2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https://public.tableau.com/views/COVID-19CasesDashboard_15931020425010/Cases?:embed=y&amp;:showVizHome=no</a:t>
            </a:r>
            <a:endParaRPr/>
          </a:p>
          <a:p>
            <a:pPr marL="0" indent="0">
              <a:buSzPts val="2800"/>
              <a:buNone/>
            </a:pPr>
            <a:endParaRPr/>
          </a:p>
          <a:p>
            <a:pPr marL="171450" indent="-171450">
              <a:buSzPts val="2800"/>
            </a:pPr>
            <a:r>
              <a:rPr lang="en-US"/>
              <a:t>Pandemics Explained: Unlocking evidence for better decision making </a:t>
            </a:r>
            <a:r>
              <a:rPr lang="en-US" sz="1800" i="1"/>
              <a:t>(from Harvard Global Health Institute)</a:t>
            </a:r>
            <a:endParaRPr i="1"/>
          </a:p>
          <a:p>
            <a:pPr marL="342900" lvl="1" indent="0">
              <a:buSzPts val="24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https://globalepidemics.org/</a:t>
            </a:r>
            <a:endParaRPr/>
          </a:p>
          <a:p>
            <a:pPr marL="342900" lvl="1" indent="0">
              <a:buSzPts val="2400"/>
              <a:buNone/>
            </a:pPr>
            <a:endParaRPr/>
          </a:p>
          <a:p>
            <a:pPr marL="342900" lvl="1" indent="0"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pPr>
              <a:buSzPts val="3700"/>
            </a:pPr>
            <a:r>
              <a:rPr lang="en-US"/>
              <a:t>Investigating your Community's Health Status</a:t>
            </a:r>
            <a:endParaRPr/>
          </a:p>
        </p:txBody>
      </p:sp>
      <p:sp>
        <p:nvSpPr>
          <p:cNvPr id="328" name="Google Shape;328;p21"/>
          <p:cNvSpPr txBox="1">
            <a:spLocks noGrp="1"/>
          </p:cNvSpPr>
          <p:nvPr>
            <p:ph type="body" idx="2"/>
          </p:nvPr>
        </p:nvSpPr>
        <p:spPr>
          <a:xfrm>
            <a:off x="627459" y="1261920"/>
            <a:ext cx="7886700" cy="36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dirty="0"/>
              <a:t>CA COVID-19 Cases Dashboard</a:t>
            </a:r>
            <a:endParaRPr dirty="0"/>
          </a:p>
          <a:p>
            <a:pPr marL="342900" lvl="1" indent="0">
              <a:buSzPct val="100000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https://public.tableau.com/views/COVID-19CasesDashboard_15931020425010/Cases?:embed=y&amp;:showVizHome=no</a:t>
            </a:r>
            <a:endParaRPr dirty="0"/>
          </a:p>
          <a:p>
            <a:pPr marL="171450" indent="-171450">
              <a:buSzPct val="100000"/>
            </a:pPr>
            <a:r>
              <a:rPr lang="en-US" dirty="0"/>
              <a:t>Select your County</a:t>
            </a:r>
            <a:endParaRPr dirty="0"/>
          </a:p>
          <a:p>
            <a:pPr marL="514350" lvl="1" indent="-171450">
              <a:buSzPct val="100000"/>
            </a:pPr>
            <a:r>
              <a:rPr lang="en-US" dirty="0"/>
              <a:t>Look at the Positive Cases Graph</a:t>
            </a:r>
            <a:endParaRPr dirty="0"/>
          </a:p>
          <a:p>
            <a:pPr marL="857250" lvl="2" indent="-171450">
              <a:buSzPct val="100000"/>
            </a:pPr>
            <a:r>
              <a:rPr lang="en-US" dirty="0"/>
              <a:t>What do you notice about the graph? (flat, up, down)</a:t>
            </a:r>
            <a:endParaRPr dirty="0"/>
          </a:p>
          <a:p>
            <a:pPr marL="514350" lvl="1" indent="-171450">
              <a:buSzPct val="100000"/>
            </a:pPr>
            <a:r>
              <a:rPr lang="en-US" dirty="0"/>
              <a:t>Look at the Case Demographics Chart</a:t>
            </a:r>
            <a:endParaRPr dirty="0"/>
          </a:p>
          <a:p>
            <a:pPr marL="857250" lvl="2" indent="-171450">
              <a:buSzPct val="100000"/>
            </a:pPr>
            <a:r>
              <a:rPr lang="en-US" dirty="0"/>
              <a:t>What do you notice about the chart? (similarities, differences)</a:t>
            </a:r>
            <a:endParaRPr dirty="0"/>
          </a:p>
          <a:p>
            <a:pPr marL="514350" lvl="1" indent="-171450">
              <a:buSzPct val="100000"/>
            </a:pPr>
            <a:r>
              <a:rPr lang="en-US" dirty="0"/>
              <a:t>Given what you’ve learned, what might help explain the similarities and differences?</a:t>
            </a:r>
            <a:endParaRPr dirty="0"/>
          </a:p>
          <a:p>
            <a:pPr marL="514350" lvl="1" indent="-171450">
              <a:buSzPct val="100000"/>
            </a:pPr>
            <a:r>
              <a:rPr lang="en-US" dirty="0"/>
              <a:t>How do these maps compare with the CDC 2019-20 Influenza Season?</a:t>
            </a:r>
            <a:endParaRPr dirty="0"/>
          </a:p>
          <a:p>
            <a:pPr marL="514350" lvl="1" indent="-171450">
              <a:buSzPct val="100000"/>
            </a:pPr>
            <a:r>
              <a:rPr lang="en-US" dirty="0"/>
              <a:t>What would you do in your county if you were the Public Health Officer?</a:t>
            </a:r>
            <a:endParaRPr dirty="0"/>
          </a:p>
          <a:p>
            <a:pPr marL="514350" lvl="1" indent="-65723"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pPr>
              <a:buSzPts val="3700"/>
            </a:pPr>
            <a:r>
              <a:rPr lang="en-US"/>
              <a:t>Investigating your Community's Health Status</a:t>
            </a:r>
            <a:endParaRPr/>
          </a:p>
        </p:txBody>
      </p:sp>
      <p:sp>
        <p:nvSpPr>
          <p:cNvPr id="334" name="Google Shape;334;p22"/>
          <p:cNvSpPr txBox="1">
            <a:spLocks noGrp="1"/>
          </p:cNvSpPr>
          <p:nvPr>
            <p:ph type="body" idx="2"/>
          </p:nvPr>
        </p:nvSpPr>
        <p:spPr>
          <a:xfrm>
            <a:off x="629841" y="1217428"/>
            <a:ext cx="7886700" cy="342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lnSpcReduction="10000"/>
          </a:bodyPr>
          <a:lstStyle/>
          <a:p>
            <a:pPr marL="171450" indent="-171450">
              <a:spcBef>
                <a:spcPts val="0"/>
              </a:spcBef>
              <a:buSzPts val="2800"/>
            </a:pPr>
            <a:r>
              <a:rPr lang="en-US"/>
              <a:t>Pandemics Explained: Unlocking evidence for better decision making </a:t>
            </a:r>
            <a:r>
              <a:rPr lang="en-US" sz="1500" i="1"/>
              <a:t>(from Harvard Global Health Institute)</a:t>
            </a:r>
            <a:endParaRPr/>
          </a:p>
          <a:p>
            <a:pPr marL="342900" lvl="1" indent="0">
              <a:buSzPts val="2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https://globalepidemics.org/</a:t>
            </a:r>
            <a:endParaRPr/>
          </a:p>
          <a:p>
            <a:pPr marL="514350" lvl="1" indent="-171450">
              <a:buSzPts val="2400"/>
            </a:pPr>
            <a:r>
              <a:rPr lang="en-US"/>
              <a:t>Click on the US Map and Select CA</a:t>
            </a:r>
            <a:endParaRPr/>
          </a:p>
          <a:p>
            <a:pPr marL="857250" lvl="2" indent="-171450">
              <a:buSzPts val="2000"/>
            </a:pPr>
            <a:r>
              <a:rPr lang="en-US"/>
              <a:t>Find your County</a:t>
            </a:r>
            <a:endParaRPr/>
          </a:p>
          <a:p>
            <a:pPr marL="1200150" lvl="3" indent="-171450"/>
            <a:r>
              <a:rPr lang="en-US"/>
              <a:t>What color is your County? What does the color mean?</a:t>
            </a:r>
            <a:endParaRPr/>
          </a:p>
          <a:p>
            <a:pPr marL="857250" lvl="2" indent="-171450">
              <a:buSzPts val="2000"/>
            </a:pPr>
            <a:r>
              <a:rPr lang="en-US"/>
              <a:t>Find a County with a color that is different from yours</a:t>
            </a:r>
            <a:endParaRPr/>
          </a:p>
          <a:p>
            <a:pPr marL="1200150" lvl="3" indent="-171450"/>
            <a:r>
              <a:rPr lang="en-US"/>
              <a:t>Given what you know today, why do you think there is a difference between the two counties?</a:t>
            </a:r>
            <a:endParaRPr/>
          </a:p>
          <a:p>
            <a:pPr marL="1200150" lvl="3" indent="-171450"/>
            <a:r>
              <a:rPr lang="en-US"/>
              <a:t>What would you do in your county if your were the Public Health Officer?</a:t>
            </a:r>
            <a:endParaRPr/>
          </a:p>
          <a:p>
            <a:pPr marL="171450" indent="-38100"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pPr>
              <a:buSzPts val="3700"/>
            </a:pPr>
            <a:r>
              <a:rPr lang="en-US"/>
              <a:t>Investigating your Community's Health Status</a:t>
            </a:r>
            <a:endParaRPr/>
          </a:p>
        </p:txBody>
      </p:sp>
      <p:sp>
        <p:nvSpPr>
          <p:cNvPr id="340" name="Google Shape;340;p23"/>
          <p:cNvSpPr txBox="1">
            <a:spLocks noGrp="1"/>
          </p:cNvSpPr>
          <p:nvPr>
            <p:ph type="body" idx="2"/>
          </p:nvPr>
        </p:nvSpPr>
        <p:spPr>
          <a:xfrm>
            <a:off x="629841" y="1217428"/>
            <a:ext cx="7886700" cy="342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spcBef>
                <a:spcPts val="0"/>
              </a:spcBef>
              <a:buSzPts val="2800"/>
            </a:pPr>
            <a:r>
              <a:rPr lang="en-US"/>
              <a:t>Report Back</a:t>
            </a:r>
            <a:endParaRPr/>
          </a:p>
          <a:p>
            <a:pPr marL="514350" lvl="1" indent="-171450">
              <a:buSzPts val="2400"/>
            </a:pPr>
            <a:r>
              <a:rPr lang="en-US"/>
              <a:t>Please share on your exploration of the US, CA, and your home County maps and trends</a:t>
            </a:r>
            <a:endParaRPr/>
          </a:p>
          <a:p>
            <a:pPr marL="0" indent="0">
              <a:buSzPts val="2800"/>
              <a:buNone/>
            </a:pPr>
            <a:endParaRPr/>
          </a:p>
          <a:p>
            <a:pPr marL="514350" lvl="1" indent="-171450">
              <a:buSzPts val="2400"/>
            </a:pPr>
            <a:r>
              <a:rPr lang="en-US"/>
              <a:t>Please share your thinking on wearing the hat as your county’s Public Health Officer</a:t>
            </a:r>
            <a:endParaRPr/>
          </a:p>
          <a:p>
            <a:pPr marL="171450" indent="-38100"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3700"/>
            </a:pPr>
            <a:r>
              <a:rPr lang="en-US"/>
              <a:t>Next Lesson Preparation</a:t>
            </a:r>
            <a:endParaRPr/>
          </a:p>
        </p:txBody>
      </p:sp>
      <p:sp>
        <p:nvSpPr>
          <p:cNvPr id="346" name="Google Shape;346;p24"/>
          <p:cNvSpPr txBox="1">
            <a:spLocks noGrp="1"/>
          </p:cNvSpPr>
          <p:nvPr>
            <p:ph type="body" idx="2"/>
          </p:nvPr>
        </p:nvSpPr>
        <p:spPr>
          <a:xfrm>
            <a:off x="462975" y="1268024"/>
            <a:ext cx="7886700" cy="188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r>
              <a:rPr lang="en-US"/>
              <a:t>Look Around, What Do You See?</a:t>
            </a:r>
            <a:endParaRPr/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https://ucanr.edu/sites/DiseaseDetectives/files/329187.pdf</a:t>
            </a:r>
            <a:r>
              <a:rPr lang="en-US"/>
              <a:t> </a:t>
            </a:r>
            <a:endParaRPr/>
          </a:p>
          <a:p>
            <a:pPr marL="0" indent="0">
              <a:spcBef>
                <a:spcPts val="0"/>
              </a:spcBef>
              <a:buSzPts val="2800"/>
              <a:buNone/>
            </a:pPr>
            <a:endParaRPr/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en-US"/>
              <a:t>Public Service Announcement (PSA) Activity</a:t>
            </a:r>
            <a:endParaRPr/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Gimme Six Feet (Physical Distancing Remix)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3700"/>
            </a:pPr>
            <a:r>
              <a:rPr lang="en-US"/>
              <a:t>Immunity</a:t>
            </a: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body" idx="2"/>
          </p:nvPr>
        </p:nvSpPr>
        <p:spPr>
          <a:xfrm>
            <a:off x="629841" y="1240855"/>
            <a:ext cx="788670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r>
              <a:rPr lang="en-US" dirty="0"/>
              <a:t>Would you rather…</a:t>
            </a:r>
            <a:endParaRPr dirty="0"/>
          </a:p>
          <a:p>
            <a:pPr marL="514350" lvl="1" indent="-171450">
              <a:buSzPts val="2400"/>
            </a:pPr>
            <a:r>
              <a:rPr lang="en-US" dirty="0"/>
              <a:t>To answer the questions, you will be using the “Reactions” button at the bottom of your Zoom screen</a:t>
            </a:r>
            <a:endParaRPr dirty="0"/>
          </a:p>
          <a:p>
            <a:pPr marL="857250" lvl="2" indent="-76200">
              <a:buSzPts val="2000"/>
              <a:buNone/>
            </a:pPr>
            <a:endParaRPr dirty="0"/>
          </a:p>
          <a:p>
            <a:pPr marL="685800" lvl="2" indent="0">
              <a:buSzPts val="2000"/>
              <a:buNone/>
            </a:pPr>
            <a:r>
              <a:rPr lang="en-US" dirty="0"/>
              <a:t>  Clap           or          Thumbs up</a:t>
            </a:r>
            <a:endParaRPr dirty="0"/>
          </a:p>
          <a:p>
            <a:pPr marL="857250" lvl="2" indent="-76200">
              <a:buSzPts val="2000"/>
              <a:buNone/>
            </a:pPr>
            <a:endParaRPr dirty="0"/>
          </a:p>
          <a:p>
            <a:pPr marL="857250" lvl="2" indent="-76200">
              <a:buSzPts val="2000"/>
              <a:buNone/>
            </a:pPr>
            <a:endParaRPr dirty="0"/>
          </a:p>
        </p:txBody>
      </p:sp>
      <p:pic>
        <p:nvPicPr>
          <p:cNvPr id="209" name="Google Shape;2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217" y="2602154"/>
            <a:ext cx="3057525" cy="842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3700"/>
            </a:pPr>
            <a:r>
              <a:rPr lang="en-US"/>
              <a:t>Immunity</a:t>
            </a:r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body" idx="2"/>
          </p:nvPr>
        </p:nvSpPr>
        <p:spPr>
          <a:xfrm>
            <a:off x="629841" y="1240855"/>
            <a:ext cx="788670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r>
              <a:rPr lang="en-US"/>
              <a:t>Would you rather</a:t>
            </a:r>
            <a:endParaRPr/>
          </a:p>
          <a:p>
            <a:pPr marL="342900" lvl="1" indent="0">
              <a:buSzPts val="2400"/>
              <a:buNone/>
            </a:pPr>
            <a:r>
              <a:rPr lang="en-US"/>
              <a:t>…only be able to use a fork or only be able to use a spoon?</a:t>
            </a:r>
            <a:endParaRPr/>
          </a:p>
          <a:p>
            <a:pPr marL="685800" lvl="2" indent="0">
              <a:buSzPts val="2000"/>
              <a:buNone/>
            </a:pPr>
            <a:endParaRPr/>
          </a:p>
          <a:p>
            <a:pPr marL="685800" lvl="2" indent="0">
              <a:buSzPts val="2000"/>
              <a:buNone/>
            </a:pPr>
            <a:r>
              <a:rPr lang="en-US"/>
              <a:t>Fork             or            Spoon</a:t>
            </a:r>
            <a:endParaRPr/>
          </a:p>
          <a:p>
            <a:pPr marL="857250" lvl="2" indent="-76200">
              <a:buSzPts val="2000"/>
              <a:buNone/>
            </a:pPr>
            <a:endParaRPr/>
          </a:p>
          <a:p>
            <a:pPr marL="857250" lvl="2" indent="-76200">
              <a:buSzPts val="2000"/>
              <a:buNone/>
            </a:pPr>
            <a:endParaRPr/>
          </a:p>
        </p:txBody>
      </p:sp>
      <p:pic>
        <p:nvPicPr>
          <p:cNvPr id="216" name="Google Shape;2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217" y="2602154"/>
            <a:ext cx="3057525" cy="842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3700"/>
            </a:pPr>
            <a:r>
              <a:rPr lang="en-US"/>
              <a:t>Immunity</a:t>
            </a:r>
            <a:endParaRPr/>
          </a:p>
        </p:txBody>
      </p:sp>
      <p:sp>
        <p:nvSpPr>
          <p:cNvPr id="222" name="Google Shape;222;p5"/>
          <p:cNvSpPr txBox="1">
            <a:spLocks noGrp="1"/>
          </p:cNvSpPr>
          <p:nvPr>
            <p:ph type="body" idx="2"/>
          </p:nvPr>
        </p:nvSpPr>
        <p:spPr>
          <a:xfrm>
            <a:off x="629841" y="1240855"/>
            <a:ext cx="788670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r>
              <a:rPr lang="en-US"/>
              <a:t>Would you rather</a:t>
            </a:r>
            <a:endParaRPr/>
          </a:p>
          <a:p>
            <a:pPr marL="342900" lvl="1" indent="0">
              <a:buSzPts val="2400"/>
              <a:buNone/>
            </a:pPr>
            <a:r>
              <a:rPr lang="en-US"/>
              <a:t>…your only mode of transportation be a donkey or a giraffe?</a:t>
            </a:r>
            <a:endParaRPr/>
          </a:p>
          <a:p>
            <a:pPr marL="685800" lvl="2" indent="0">
              <a:buSzPts val="2000"/>
              <a:buNone/>
            </a:pPr>
            <a:endParaRPr/>
          </a:p>
          <a:p>
            <a:pPr marL="685800" lvl="2" indent="0">
              <a:buSzPts val="2000"/>
              <a:buNone/>
            </a:pPr>
            <a:r>
              <a:rPr lang="en-US"/>
              <a:t>Donkey        or            Giraffe</a:t>
            </a:r>
            <a:endParaRPr/>
          </a:p>
          <a:p>
            <a:pPr marL="857250" lvl="2" indent="-76200">
              <a:buSzPts val="2000"/>
              <a:buNone/>
            </a:pPr>
            <a:endParaRPr/>
          </a:p>
          <a:p>
            <a:pPr marL="857250" lvl="2" indent="-76200">
              <a:buSzPts val="2000"/>
              <a:buNone/>
            </a:pPr>
            <a:endParaRPr/>
          </a:p>
        </p:txBody>
      </p:sp>
      <p:pic>
        <p:nvPicPr>
          <p:cNvPr id="223" name="Google Shape;22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217" y="2602154"/>
            <a:ext cx="3057525" cy="842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3700"/>
            </a:pPr>
            <a:r>
              <a:rPr lang="en-US"/>
              <a:t>Immunity</a:t>
            </a:r>
            <a:endParaRPr/>
          </a:p>
        </p:txBody>
      </p:sp>
      <p:sp>
        <p:nvSpPr>
          <p:cNvPr id="229" name="Google Shape;229;p6"/>
          <p:cNvSpPr txBox="1">
            <a:spLocks noGrp="1"/>
          </p:cNvSpPr>
          <p:nvPr>
            <p:ph type="body" idx="2"/>
          </p:nvPr>
        </p:nvSpPr>
        <p:spPr>
          <a:xfrm>
            <a:off x="629841" y="1240855"/>
            <a:ext cx="788670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r>
              <a:rPr lang="en-US"/>
              <a:t>Would you rather</a:t>
            </a:r>
            <a:endParaRPr/>
          </a:p>
          <a:p>
            <a:pPr marL="342900" lvl="1" indent="0">
              <a:buSzPts val="2400"/>
              <a:buNone/>
            </a:pPr>
            <a:r>
              <a:rPr lang="en-US"/>
              <a:t>…not be able to shower for the rest of your life or not be able to clean your teeth?</a:t>
            </a:r>
            <a:endParaRPr/>
          </a:p>
          <a:p>
            <a:pPr marL="685800" lvl="2" indent="0">
              <a:buSzPts val="2000"/>
              <a:buNone/>
            </a:pPr>
            <a:endParaRPr/>
          </a:p>
          <a:p>
            <a:pPr marL="685800" lvl="2" indent="0">
              <a:buSzPts val="2000"/>
              <a:buNone/>
            </a:pPr>
            <a:r>
              <a:rPr lang="en-US"/>
              <a:t>Shower        or            Teeth</a:t>
            </a:r>
            <a:endParaRPr/>
          </a:p>
          <a:p>
            <a:pPr marL="857250" lvl="2" indent="-76200">
              <a:buSzPts val="2000"/>
              <a:buNone/>
            </a:pPr>
            <a:endParaRPr/>
          </a:p>
          <a:p>
            <a:pPr marL="857250" lvl="2" indent="-76200">
              <a:buSzPts val="2000"/>
              <a:buNone/>
            </a:pPr>
            <a:endParaRPr/>
          </a:p>
        </p:txBody>
      </p:sp>
      <p:pic>
        <p:nvPicPr>
          <p:cNvPr id="230" name="Google Shape;23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217" y="2602154"/>
            <a:ext cx="3057525" cy="842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3700"/>
            </a:pPr>
            <a:r>
              <a:rPr lang="en-US"/>
              <a:t>Immunity</a:t>
            </a:r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2"/>
          </p:nvPr>
        </p:nvSpPr>
        <p:spPr>
          <a:xfrm>
            <a:off x="629841" y="1240855"/>
            <a:ext cx="788670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r>
              <a:rPr lang="en-US" dirty="0"/>
              <a:t>Would you rather</a:t>
            </a:r>
            <a:endParaRPr dirty="0"/>
          </a:p>
          <a:p>
            <a:pPr marL="342900" lvl="1" indent="0">
              <a:buSzPts val="2400"/>
              <a:buNone/>
            </a:pPr>
            <a:r>
              <a:rPr lang="en-US" dirty="0"/>
              <a:t>…have no phone after 8 pm or complete computer usage monitored by your parents?</a:t>
            </a:r>
            <a:endParaRPr dirty="0"/>
          </a:p>
          <a:p>
            <a:pPr marL="342900" lvl="1" indent="0">
              <a:buSzPts val="2400"/>
              <a:buNone/>
            </a:pPr>
            <a:endParaRPr dirty="0"/>
          </a:p>
          <a:p>
            <a:pPr marL="685800" lvl="2" indent="0">
              <a:buSzPts val="2000"/>
              <a:buNone/>
            </a:pPr>
            <a:r>
              <a:rPr lang="en-US" dirty="0"/>
              <a:t>Phone             or            Computer</a:t>
            </a:r>
            <a:endParaRPr dirty="0"/>
          </a:p>
          <a:p>
            <a:pPr marL="857250" lvl="2" indent="-76200">
              <a:buSzPts val="2000"/>
              <a:buNone/>
            </a:pPr>
            <a:endParaRPr dirty="0"/>
          </a:p>
          <a:p>
            <a:pPr marL="857250" lvl="2" indent="-76200">
              <a:buSzPts val="2000"/>
              <a:buNone/>
            </a:pPr>
            <a:endParaRPr dirty="0"/>
          </a:p>
        </p:txBody>
      </p:sp>
      <p:pic>
        <p:nvPicPr>
          <p:cNvPr id="237" name="Google Shape;23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4475" y="3161333"/>
            <a:ext cx="3057525" cy="842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3700"/>
            </a:pPr>
            <a:r>
              <a:rPr lang="en-US"/>
              <a:t>Immunity</a:t>
            </a:r>
            <a:endParaRPr/>
          </a:p>
        </p:txBody>
      </p:sp>
      <p:sp>
        <p:nvSpPr>
          <p:cNvPr id="243" name="Google Shape;243;p8"/>
          <p:cNvSpPr txBox="1">
            <a:spLocks noGrp="1"/>
          </p:cNvSpPr>
          <p:nvPr>
            <p:ph type="body" idx="2"/>
          </p:nvPr>
        </p:nvSpPr>
        <p:spPr>
          <a:xfrm>
            <a:off x="629841" y="1240855"/>
            <a:ext cx="788670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r>
              <a:rPr lang="en-US"/>
              <a:t>Would you rather</a:t>
            </a:r>
            <a:endParaRPr/>
          </a:p>
          <a:p>
            <a:pPr marL="342900" lvl="1" indent="0">
              <a:buSzPts val="2400"/>
              <a:buNone/>
            </a:pPr>
            <a:r>
              <a:rPr lang="en-US"/>
              <a:t>…wake up in the middle of an unknown desert or wake up in a rowboat on an unknown body of water?</a:t>
            </a:r>
            <a:endParaRPr/>
          </a:p>
          <a:p>
            <a:pPr marL="342900" lvl="1" indent="0">
              <a:buSzPts val="2400"/>
              <a:buNone/>
            </a:pPr>
            <a:endParaRPr/>
          </a:p>
          <a:p>
            <a:pPr marL="685800" lvl="2" indent="0">
              <a:buSzPts val="2000"/>
              <a:buNone/>
            </a:pPr>
            <a:r>
              <a:rPr lang="en-US"/>
              <a:t>Desert             or            Rowboat</a:t>
            </a:r>
            <a:endParaRPr/>
          </a:p>
          <a:p>
            <a:pPr marL="857250" lvl="2" indent="-76200">
              <a:buSzPts val="2000"/>
              <a:buNone/>
            </a:pPr>
            <a:endParaRPr/>
          </a:p>
          <a:p>
            <a:pPr marL="857250" lvl="2" indent="-76200">
              <a:buSzPts val="2000"/>
              <a:buNone/>
            </a:pPr>
            <a:endParaRPr/>
          </a:p>
        </p:txBody>
      </p:sp>
      <p:pic>
        <p:nvPicPr>
          <p:cNvPr id="244" name="Google Shape;24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217" y="2724424"/>
            <a:ext cx="3057525" cy="842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3700"/>
            </a:pPr>
            <a:r>
              <a:rPr lang="en-US"/>
              <a:t>Immunity</a:t>
            </a:r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body" idx="2"/>
          </p:nvPr>
        </p:nvSpPr>
        <p:spPr>
          <a:xfrm>
            <a:off x="629841" y="1240855"/>
            <a:ext cx="788670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r>
              <a:rPr lang="en-US"/>
              <a:t>Would you rather</a:t>
            </a:r>
            <a:endParaRPr/>
          </a:p>
          <a:p>
            <a:pPr marL="342900" lvl="1" indent="0">
              <a:buSzPts val="2400"/>
              <a:buNone/>
            </a:pPr>
            <a:r>
              <a:rPr lang="en-US"/>
              <a:t>…be unable to move your body every time it rains or not be able to stop moving while the sun is out?</a:t>
            </a:r>
            <a:endParaRPr/>
          </a:p>
          <a:p>
            <a:pPr marL="685800" lvl="2" indent="0">
              <a:buSzPts val="2000"/>
              <a:buNone/>
            </a:pPr>
            <a:endParaRPr/>
          </a:p>
          <a:p>
            <a:pPr marL="342900" lvl="1" indent="0">
              <a:buSzPts val="2400"/>
              <a:buNone/>
            </a:pPr>
            <a:r>
              <a:rPr lang="en-US"/>
              <a:t>Move in Rain    or     Stop in Sun</a:t>
            </a:r>
            <a:endParaRPr/>
          </a:p>
          <a:p>
            <a:pPr marL="857250" lvl="2" indent="-76200">
              <a:buSzPts val="2000"/>
              <a:buNone/>
            </a:pPr>
            <a:endParaRPr/>
          </a:p>
          <a:p>
            <a:pPr marL="857250" lvl="2" indent="-76200">
              <a:buSzPts val="2000"/>
              <a:buNone/>
            </a:pPr>
            <a:endParaRPr/>
          </a:p>
        </p:txBody>
      </p:sp>
      <p:pic>
        <p:nvPicPr>
          <p:cNvPr id="251" name="Google Shape;2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217" y="2782904"/>
            <a:ext cx="3057525" cy="842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1230</Words>
  <Application>Microsoft Macintosh PowerPoint</Application>
  <PresentationFormat>On-screen Show (16:9)</PresentationFormat>
  <Paragraphs>172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Custom Design</vt:lpstr>
      <vt:lpstr>1_Custom Design</vt:lpstr>
      <vt:lpstr>Lesson 6: Epidemiology Have You “Herd”?  </vt:lpstr>
      <vt:lpstr>Immunity</vt:lpstr>
      <vt:lpstr>Immunity</vt:lpstr>
      <vt:lpstr>Immunity</vt:lpstr>
      <vt:lpstr>Immunity</vt:lpstr>
      <vt:lpstr>Immunity</vt:lpstr>
      <vt:lpstr>Immunity</vt:lpstr>
      <vt:lpstr>Immunity</vt:lpstr>
      <vt:lpstr>Immunity</vt:lpstr>
      <vt:lpstr>Immunity</vt:lpstr>
      <vt:lpstr>Immunity</vt:lpstr>
      <vt:lpstr>Modeling Influenza’s Spread</vt:lpstr>
      <vt:lpstr>Modeling Influenza’s Spread</vt:lpstr>
      <vt:lpstr>Modeling Influenza’s Spread</vt:lpstr>
      <vt:lpstr>Modeling Influenza’s Spread</vt:lpstr>
      <vt:lpstr>Modeling Influenza’s Spread</vt:lpstr>
      <vt:lpstr>Modeling Influenza’s Spread</vt:lpstr>
      <vt:lpstr>Modeling Influenza’s Spread</vt:lpstr>
      <vt:lpstr>Modeling Influenza’s Spread</vt:lpstr>
      <vt:lpstr>Investigating your Community's Health Status</vt:lpstr>
      <vt:lpstr>Investigating your Community's Health Status</vt:lpstr>
      <vt:lpstr>Investigating your Community's Health Status</vt:lpstr>
      <vt:lpstr>Investigating your Community's Health Status</vt:lpstr>
      <vt:lpstr>Next Lesson Preparation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6: Epidemiology Have You “Herd”?  </dc:title>
  <dc:creator>Espinoza, Dorina</dc:creator>
  <cp:lastModifiedBy>Sandra J Osterman</cp:lastModifiedBy>
  <cp:revision>1</cp:revision>
  <dcterms:created xsi:type="dcterms:W3CDTF">2020-06-29T21:04:16Z</dcterms:created>
  <dcterms:modified xsi:type="dcterms:W3CDTF">2022-08-21T06:24:56Z</dcterms:modified>
</cp:coreProperties>
</file>