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885" r:id="rId2"/>
    <p:sldMasterId id="2147483906" r:id="rId3"/>
  </p:sldMasterIdLst>
  <p:notesMasterIdLst>
    <p:notesMasterId r:id="rId44"/>
  </p:notesMasterIdLst>
  <p:sldIdLst>
    <p:sldId id="256" r:id="rId4"/>
    <p:sldId id="257" r:id="rId5"/>
    <p:sldId id="1207" r:id="rId6"/>
    <p:sldId id="259" r:id="rId7"/>
    <p:sldId id="260" r:id="rId8"/>
    <p:sldId id="258" r:id="rId9"/>
    <p:sldId id="1209" r:id="rId10"/>
    <p:sldId id="303" r:id="rId11"/>
    <p:sldId id="313" r:id="rId12"/>
    <p:sldId id="306" r:id="rId13"/>
    <p:sldId id="1211" r:id="rId14"/>
    <p:sldId id="309" r:id="rId15"/>
    <p:sldId id="310" r:id="rId16"/>
    <p:sldId id="1212" r:id="rId17"/>
    <p:sldId id="307" r:id="rId18"/>
    <p:sldId id="311" r:id="rId19"/>
    <p:sldId id="267" r:id="rId20"/>
    <p:sldId id="312" r:id="rId21"/>
    <p:sldId id="315" r:id="rId22"/>
    <p:sldId id="304" r:id="rId23"/>
    <p:sldId id="262" r:id="rId24"/>
    <p:sldId id="263" r:id="rId25"/>
    <p:sldId id="261" r:id="rId26"/>
    <p:sldId id="480" r:id="rId27"/>
    <p:sldId id="1213" r:id="rId28"/>
    <p:sldId id="1214" r:id="rId29"/>
    <p:sldId id="1215" r:id="rId30"/>
    <p:sldId id="1216" r:id="rId31"/>
    <p:sldId id="1217" r:id="rId32"/>
    <p:sldId id="1218" r:id="rId33"/>
    <p:sldId id="1219" r:id="rId34"/>
    <p:sldId id="1220" r:id="rId35"/>
    <p:sldId id="300" r:id="rId36"/>
    <p:sldId id="1205" r:id="rId37"/>
    <p:sldId id="296" r:id="rId38"/>
    <p:sldId id="301" r:id="rId39"/>
    <p:sldId id="1206" r:id="rId40"/>
    <p:sldId id="280" r:id="rId41"/>
    <p:sldId id="481" r:id="rId42"/>
    <p:sldId id="1208" r:id="rId43"/>
  </p:sldIdLst>
  <p:sldSz cx="9144000" cy="5143500" type="screen16x9"/>
  <p:notesSz cx="6858000" cy="9144000"/>
  <p:embeddedFontLst>
    <p:embeddedFont>
      <p:font typeface="ＭＳ Ｐゴシック" panose="020B0600070205080204" pitchFamily="34" charset="-128"/>
      <p:regular r:id="rId45"/>
    </p:embeddedFont>
    <p:embeddedFont>
      <p:font typeface="Arial Narrow" panose="020B060602020203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Helvetica Neue"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366"/>
    <p:restoredTop sz="94694"/>
  </p:normalViewPr>
  <p:slideViewPr>
    <p:cSldViewPr snapToGrid="0">
      <p:cViewPr>
        <p:scale>
          <a:sx n="125" d="100"/>
          <a:sy n="125" d="100"/>
        </p:scale>
        <p:origin x="792" y="3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UC%20CalFresh\PARTNERS%20&amp;%20COALITIONS\EBT%20-%20Farmer's%20Markets\LOCAL%20EBT%20MM%20DATA\SK%20-%20Workbooks\PARENT%20WKBK%209.2022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[PARENT WKBK 9.2022a.xlsx]CUSTMRS Paso!PivotTable7</c:name>
    <c:fmtId val="7"/>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'CUSTMRS Paso'!$B$3</c:f>
              <c:strCache>
                <c:ptCount val="1"/>
                <c:pt idx="0">
                  <c:v>Sum of Market Match New Customers (CF)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'CUSTMRS Paso'!$A$4:$A$6</c:f>
              <c:strCache>
                <c:ptCount val="2"/>
                <c:pt idx="0">
                  <c:v>2021</c:v>
                </c:pt>
                <c:pt idx="1">
                  <c:v>2022</c:v>
                </c:pt>
              </c:strCache>
            </c:strRef>
          </c:cat>
          <c:val>
            <c:numRef>
              <c:f>'CUSTMRS Paso'!$B$4:$B$6</c:f>
              <c:numCache>
                <c:formatCode>General</c:formatCode>
                <c:ptCount val="2"/>
                <c:pt idx="0">
                  <c:v>18</c:v>
                </c:pt>
                <c:pt idx="1">
                  <c:v>49</c:v>
                </c:pt>
              </c:numCache>
            </c:numRef>
          </c:val>
          <c:extLst>
            <c:ext xmlns:c16="http://schemas.microsoft.com/office/drawing/2014/chart" uri="{C3380CC4-5D6E-409C-BE32-E72D297353CC}">
              <c16:uniqueId val="{00000000-5FB5-4C56-963A-A10FF70D6872}"/>
            </c:ext>
          </c:extLst>
        </c:ser>
        <c:ser>
          <c:idx val="1"/>
          <c:order val="1"/>
          <c:tx>
            <c:strRef>
              <c:f>'CUSTMRS Paso'!$C$3</c:f>
              <c:strCache>
                <c:ptCount val="1"/>
                <c:pt idx="0">
                  <c:v>Sum of Market Match Repeat Customers (CF)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'CUSTMRS Paso'!$A$4:$A$6</c:f>
              <c:strCache>
                <c:ptCount val="2"/>
                <c:pt idx="0">
                  <c:v>2021</c:v>
                </c:pt>
                <c:pt idx="1">
                  <c:v>2022</c:v>
                </c:pt>
              </c:strCache>
            </c:strRef>
          </c:cat>
          <c:val>
            <c:numRef>
              <c:f>'CUSTMRS Paso'!$C$4:$C$6</c:f>
              <c:numCache>
                <c:formatCode>General</c:formatCode>
                <c:ptCount val="2"/>
                <c:pt idx="0">
                  <c:v>62</c:v>
                </c:pt>
                <c:pt idx="1">
                  <c:v>163</c:v>
                </c:pt>
              </c:numCache>
            </c:numRef>
          </c:val>
          <c:extLst>
            <c:ext xmlns:c16="http://schemas.microsoft.com/office/drawing/2014/chart" uri="{C3380CC4-5D6E-409C-BE32-E72D297353CC}">
              <c16:uniqueId val="{00000001-5FB5-4C56-963A-A10FF70D6872}"/>
            </c:ext>
          </c:extLst>
        </c:ser>
        <c:ser>
          <c:idx val="2"/>
          <c:order val="2"/>
          <c:tx>
            <c:strRef>
              <c:f>'CUSTMRS Paso'!$D$3</c:f>
              <c:strCache>
                <c:ptCount val="1"/>
                <c:pt idx="0">
                  <c:v>Sum of Total Market Match Customers (CF)</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'CUSTMRS Paso'!$A$4:$A$6</c:f>
              <c:strCache>
                <c:ptCount val="2"/>
                <c:pt idx="0">
                  <c:v>2021</c:v>
                </c:pt>
                <c:pt idx="1">
                  <c:v>2022</c:v>
                </c:pt>
              </c:strCache>
            </c:strRef>
          </c:cat>
          <c:val>
            <c:numRef>
              <c:f>'CUSTMRS Paso'!$D$4:$D$6</c:f>
              <c:numCache>
                <c:formatCode>General</c:formatCode>
                <c:ptCount val="2"/>
                <c:pt idx="0">
                  <c:v>80</c:v>
                </c:pt>
                <c:pt idx="1">
                  <c:v>212</c:v>
                </c:pt>
              </c:numCache>
            </c:numRef>
          </c:val>
          <c:extLst>
            <c:ext xmlns:c16="http://schemas.microsoft.com/office/drawing/2014/chart" uri="{C3380CC4-5D6E-409C-BE32-E72D297353CC}">
              <c16:uniqueId val="{00000002-5FB5-4C56-963A-A10FF70D6872}"/>
            </c:ext>
          </c:extLst>
        </c:ser>
        <c:dLbls>
          <c:dLblPos val="outEnd"/>
          <c:showLegendKey val="0"/>
          <c:showVal val="1"/>
          <c:showCatName val="0"/>
          <c:showSerName val="0"/>
          <c:showPercent val="0"/>
          <c:showBubbleSize val="0"/>
        </c:dLbls>
        <c:gapWidth val="219"/>
        <c:overlap val="-27"/>
        <c:axId val="684518256"/>
        <c:axId val="684518584"/>
      </c:barChart>
      <c:catAx>
        <c:axId val="68451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4518584"/>
        <c:crosses val="autoZero"/>
        <c:auto val="1"/>
        <c:lblAlgn val="ctr"/>
        <c:lblOffset val="100"/>
        <c:noMultiLvlLbl val="0"/>
      </c:catAx>
      <c:valAx>
        <c:axId val="684518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51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DB8C5-FBEB-4EA3-8491-780EEEEA6A4D}"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A9D98D47-5F7F-4FAA-8FA3-B1271FBD1A66}">
      <dgm:prSet phldrT="[Text]"/>
      <dgm:spPr/>
      <dgm:t>
        <a:bodyPr/>
        <a:lstStyle/>
        <a:p>
          <a:pPr>
            <a:defRPr b="1"/>
          </a:pPr>
          <a:r>
            <a:rPr lang="en-US" dirty="0"/>
            <a:t>Convene Partners</a:t>
          </a:r>
        </a:p>
      </dgm:t>
    </dgm:pt>
    <dgm:pt modelId="{F887E9AF-6251-4E4F-8247-33FD84FCCCA7}" type="parTrans" cxnId="{4D9272E8-A38C-4DF4-8AF8-3B8D609EA9E1}">
      <dgm:prSet/>
      <dgm:spPr/>
      <dgm:t>
        <a:bodyPr/>
        <a:lstStyle/>
        <a:p>
          <a:endParaRPr lang="en-US" sz="3200"/>
        </a:p>
      </dgm:t>
    </dgm:pt>
    <dgm:pt modelId="{4C4956B1-C3CC-456E-BAFF-40F6A8178BA9}" type="sibTrans" cxnId="{4D9272E8-A38C-4DF4-8AF8-3B8D609EA9E1}">
      <dgm:prSet/>
      <dgm:spPr/>
      <dgm:t>
        <a:bodyPr/>
        <a:lstStyle/>
        <a:p>
          <a:endParaRPr lang="en-US"/>
        </a:p>
      </dgm:t>
    </dgm:pt>
    <dgm:pt modelId="{87716821-8995-45DA-BCFC-647A20581D72}">
      <dgm:prSet phldrT="[Text]"/>
      <dgm:spPr/>
      <dgm:t>
        <a:bodyPr/>
        <a:lstStyle/>
        <a:p>
          <a:pPr>
            <a:defRPr b="1"/>
          </a:pPr>
          <a:r>
            <a:rPr lang="en-US" dirty="0"/>
            <a:t>Provide T/A</a:t>
          </a:r>
        </a:p>
      </dgm:t>
    </dgm:pt>
    <dgm:pt modelId="{44B2336E-F37F-4AA3-B1E3-F720A06C27F9}" type="parTrans" cxnId="{4E165A6C-AEED-47B3-9881-86C611E5AC8B}">
      <dgm:prSet/>
      <dgm:spPr/>
      <dgm:t>
        <a:bodyPr/>
        <a:lstStyle/>
        <a:p>
          <a:endParaRPr lang="en-US" sz="3200"/>
        </a:p>
      </dgm:t>
    </dgm:pt>
    <dgm:pt modelId="{91605FE6-7EA1-4657-9291-2B79C2259ECD}" type="sibTrans" cxnId="{4E165A6C-AEED-47B3-9881-86C611E5AC8B}">
      <dgm:prSet/>
      <dgm:spPr/>
      <dgm:t>
        <a:bodyPr/>
        <a:lstStyle/>
        <a:p>
          <a:endParaRPr lang="en-US"/>
        </a:p>
      </dgm:t>
    </dgm:pt>
    <dgm:pt modelId="{1638FB74-750F-4DEF-9639-4AD3FAEFCA3B}">
      <dgm:prSet phldrT="[Text]"/>
      <dgm:spPr/>
      <dgm:t>
        <a:bodyPr/>
        <a:lstStyle/>
        <a:p>
          <a:pPr>
            <a:defRPr b="1"/>
          </a:pPr>
          <a:r>
            <a:rPr lang="en-US" dirty="0"/>
            <a:t>Community Assessment</a:t>
          </a:r>
        </a:p>
      </dgm:t>
    </dgm:pt>
    <dgm:pt modelId="{D74403F9-0D25-4CCB-A6AD-F0B23BA54291}" type="parTrans" cxnId="{02102DB5-F700-49D5-85FA-11FA86F92572}">
      <dgm:prSet/>
      <dgm:spPr/>
      <dgm:t>
        <a:bodyPr/>
        <a:lstStyle/>
        <a:p>
          <a:endParaRPr lang="en-US" sz="3200"/>
        </a:p>
      </dgm:t>
    </dgm:pt>
    <dgm:pt modelId="{6FD90827-060A-45C0-80D6-77F5E26BC9A6}" type="sibTrans" cxnId="{02102DB5-F700-49D5-85FA-11FA86F92572}">
      <dgm:prSet/>
      <dgm:spPr/>
      <dgm:t>
        <a:bodyPr/>
        <a:lstStyle/>
        <a:p>
          <a:endParaRPr lang="en-US"/>
        </a:p>
      </dgm:t>
    </dgm:pt>
    <dgm:pt modelId="{DF696ABD-FE8B-4EB9-A03E-C51B7A28BAB8}">
      <dgm:prSet phldrT="[Text]"/>
      <dgm:spPr/>
      <dgm:t>
        <a:bodyPr/>
        <a:lstStyle/>
        <a:p>
          <a:pPr>
            <a:defRPr b="1"/>
          </a:pPr>
          <a:r>
            <a:rPr lang="en-US"/>
            <a:t>Targeted Education &amp; Outreach</a:t>
          </a:r>
        </a:p>
      </dgm:t>
    </dgm:pt>
    <dgm:pt modelId="{44267077-3B7A-4842-B2BA-94650B63984F}" type="parTrans" cxnId="{AFD008A5-1311-470B-B323-A8B1ADB53C10}">
      <dgm:prSet/>
      <dgm:spPr/>
      <dgm:t>
        <a:bodyPr/>
        <a:lstStyle/>
        <a:p>
          <a:endParaRPr lang="en-US" sz="3200"/>
        </a:p>
      </dgm:t>
    </dgm:pt>
    <dgm:pt modelId="{5F294583-7539-43FB-929A-9B0406E9FEC3}" type="sibTrans" cxnId="{AFD008A5-1311-470B-B323-A8B1ADB53C10}">
      <dgm:prSet/>
      <dgm:spPr/>
      <dgm:t>
        <a:bodyPr/>
        <a:lstStyle/>
        <a:p>
          <a:endParaRPr lang="en-US"/>
        </a:p>
      </dgm:t>
    </dgm:pt>
    <dgm:pt modelId="{68E0919E-41BE-4EA2-9BCC-7F1566B259FD}">
      <dgm:prSet phldrT="[Text]"/>
      <dgm:spPr/>
      <dgm:t>
        <a:bodyPr/>
        <a:lstStyle/>
        <a:p>
          <a:pPr>
            <a:defRPr b="1"/>
          </a:pPr>
          <a:r>
            <a:rPr lang="en-US"/>
            <a:t>Monitor &amp; Evaluate</a:t>
          </a:r>
        </a:p>
      </dgm:t>
    </dgm:pt>
    <dgm:pt modelId="{F3D4335B-21E9-4523-9D90-29667278B55C}" type="parTrans" cxnId="{CE89BF11-B14F-426B-B34B-573E9FE8B346}">
      <dgm:prSet/>
      <dgm:spPr/>
      <dgm:t>
        <a:bodyPr/>
        <a:lstStyle/>
        <a:p>
          <a:endParaRPr lang="en-US" sz="3200"/>
        </a:p>
      </dgm:t>
    </dgm:pt>
    <dgm:pt modelId="{47C00D9F-A692-44F0-832A-27285C718DC1}" type="sibTrans" cxnId="{CE89BF11-B14F-426B-B34B-573E9FE8B346}">
      <dgm:prSet/>
      <dgm:spPr/>
      <dgm:t>
        <a:bodyPr/>
        <a:lstStyle/>
        <a:p>
          <a:endParaRPr lang="en-US"/>
        </a:p>
      </dgm:t>
    </dgm:pt>
    <dgm:pt modelId="{152AFCDF-CE7C-427F-ACF9-2323EE27D3AA}" type="pres">
      <dgm:prSet presAssocID="{EE9DB8C5-FBEB-4EA3-8491-780EEEEA6A4D}" presName="diagram" presStyleCnt="0">
        <dgm:presLayoutVars>
          <dgm:dir/>
          <dgm:resizeHandles val="exact"/>
        </dgm:presLayoutVars>
      </dgm:prSet>
      <dgm:spPr/>
    </dgm:pt>
    <dgm:pt modelId="{FCE8D7EE-41B6-44E9-B120-425DF7746F44}" type="pres">
      <dgm:prSet presAssocID="{A9D98D47-5F7F-4FAA-8FA3-B1271FBD1A66}" presName="node" presStyleLbl="node1" presStyleIdx="0" presStyleCnt="5">
        <dgm:presLayoutVars>
          <dgm:bulletEnabled val="1"/>
        </dgm:presLayoutVars>
      </dgm:prSet>
      <dgm:spPr/>
    </dgm:pt>
    <dgm:pt modelId="{D570DB7E-5AD3-4E42-9A5C-C470AF9A7D09}" type="pres">
      <dgm:prSet presAssocID="{4C4956B1-C3CC-456E-BAFF-40F6A8178BA9}" presName="sibTrans" presStyleCnt="0"/>
      <dgm:spPr/>
    </dgm:pt>
    <dgm:pt modelId="{120DE270-16F0-4894-894A-050E354E0CDB}" type="pres">
      <dgm:prSet presAssocID="{87716821-8995-45DA-BCFC-647A20581D72}" presName="node" presStyleLbl="node1" presStyleIdx="1" presStyleCnt="5">
        <dgm:presLayoutVars>
          <dgm:bulletEnabled val="1"/>
        </dgm:presLayoutVars>
      </dgm:prSet>
      <dgm:spPr/>
    </dgm:pt>
    <dgm:pt modelId="{28F3F49E-4446-4EE1-AC8A-AA94EE645350}" type="pres">
      <dgm:prSet presAssocID="{91605FE6-7EA1-4657-9291-2B79C2259ECD}" presName="sibTrans" presStyleCnt="0"/>
      <dgm:spPr/>
    </dgm:pt>
    <dgm:pt modelId="{FDABB84E-0023-42A0-BB27-BDB64E225331}" type="pres">
      <dgm:prSet presAssocID="{1638FB74-750F-4DEF-9639-4AD3FAEFCA3B}" presName="node" presStyleLbl="node1" presStyleIdx="2" presStyleCnt="5">
        <dgm:presLayoutVars>
          <dgm:bulletEnabled val="1"/>
        </dgm:presLayoutVars>
      </dgm:prSet>
      <dgm:spPr/>
    </dgm:pt>
    <dgm:pt modelId="{5A11A9F2-C56A-48FE-89A2-0BFD48A6D7B4}" type="pres">
      <dgm:prSet presAssocID="{6FD90827-060A-45C0-80D6-77F5E26BC9A6}" presName="sibTrans" presStyleCnt="0"/>
      <dgm:spPr/>
    </dgm:pt>
    <dgm:pt modelId="{848AB5C5-E06C-4D2C-9FC8-358A228FFD7D}" type="pres">
      <dgm:prSet presAssocID="{DF696ABD-FE8B-4EB9-A03E-C51B7A28BAB8}" presName="node" presStyleLbl="node1" presStyleIdx="3" presStyleCnt="5">
        <dgm:presLayoutVars>
          <dgm:bulletEnabled val="1"/>
        </dgm:presLayoutVars>
      </dgm:prSet>
      <dgm:spPr/>
    </dgm:pt>
    <dgm:pt modelId="{DAB9F928-8986-4FAB-92C1-42BEB5A3D616}" type="pres">
      <dgm:prSet presAssocID="{5F294583-7539-43FB-929A-9B0406E9FEC3}" presName="sibTrans" presStyleCnt="0"/>
      <dgm:spPr/>
    </dgm:pt>
    <dgm:pt modelId="{2CFE8CFE-2D79-455A-8077-B190E42E0876}" type="pres">
      <dgm:prSet presAssocID="{68E0919E-41BE-4EA2-9BCC-7F1566B259FD}" presName="node" presStyleLbl="node1" presStyleIdx="4" presStyleCnt="5">
        <dgm:presLayoutVars>
          <dgm:bulletEnabled val="1"/>
        </dgm:presLayoutVars>
      </dgm:prSet>
      <dgm:spPr/>
    </dgm:pt>
  </dgm:ptLst>
  <dgm:cxnLst>
    <dgm:cxn modelId="{CE89BF11-B14F-426B-B34B-573E9FE8B346}" srcId="{EE9DB8C5-FBEB-4EA3-8491-780EEEEA6A4D}" destId="{68E0919E-41BE-4EA2-9BCC-7F1566B259FD}" srcOrd="4" destOrd="0" parTransId="{F3D4335B-21E9-4523-9D90-29667278B55C}" sibTransId="{47C00D9F-A692-44F0-832A-27285C718DC1}"/>
    <dgm:cxn modelId="{8DA84614-F1D6-4757-857E-C11CE896E50E}" type="presOf" srcId="{87716821-8995-45DA-BCFC-647A20581D72}" destId="{120DE270-16F0-4894-894A-050E354E0CDB}" srcOrd="0" destOrd="0" presId="urn:microsoft.com/office/officeart/2005/8/layout/default"/>
    <dgm:cxn modelId="{4E64462B-A531-4524-9DE7-CF7EA0C89B23}" type="presOf" srcId="{DF696ABD-FE8B-4EB9-A03E-C51B7A28BAB8}" destId="{848AB5C5-E06C-4D2C-9FC8-358A228FFD7D}" srcOrd="0" destOrd="0" presId="urn:microsoft.com/office/officeart/2005/8/layout/default"/>
    <dgm:cxn modelId="{137B043B-50C2-4BAA-8BF8-B2208AEF00C8}" type="presOf" srcId="{EE9DB8C5-FBEB-4EA3-8491-780EEEEA6A4D}" destId="{152AFCDF-CE7C-427F-ACF9-2323EE27D3AA}" srcOrd="0" destOrd="0" presId="urn:microsoft.com/office/officeart/2005/8/layout/default"/>
    <dgm:cxn modelId="{C868FE61-24A5-40EC-805E-BEA3FF38D524}" type="presOf" srcId="{1638FB74-750F-4DEF-9639-4AD3FAEFCA3B}" destId="{FDABB84E-0023-42A0-BB27-BDB64E225331}" srcOrd="0" destOrd="0" presId="urn:microsoft.com/office/officeart/2005/8/layout/default"/>
    <dgm:cxn modelId="{547E3763-79B4-427A-8684-BFE2E1ACF681}" type="presOf" srcId="{68E0919E-41BE-4EA2-9BCC-7F1566B259FD}" destId="{2CFE8CFE-2D79-455A-8077-B190E42E0876}" srcOrd="0" destOrd="0" presId="urn:microsoft.com/office/officeart/2005/8/layout/default"/>
    <dgm:cxn modelId="{4E165A6C-AEED-47B3-9881-86C611E5AC8B}" srcId="{EE9DB8C5-FBEB-4EA3-8491-780EEEEA6A4D}" destId="{87716821-8995-45DA-BCFC-647A20581D72}" srcOrd="1" destOrd="0" parTransId="{44B2336E-F37F-4AA3-B1E3-F720A06C27F9}" sibTransId="{91605FE6-7EA1-4657-9291-2B79C2259ECD}"/>
    <dgm:cxn modelId="{90B34A75-6C09-41FA-A451-D778F8FB34D1}" type="presOf" srcId="{A9D98D47-5F7F-4FAA-8FA3-B1271FBD1A66}" destId="{FCE8D7EE-41B6-44E9-B120-425DF7746F44}" srcOrd="0" destOrd="0" presId="urn:microsoft.com/office/officeart/2005/8/layout/default"/>
    <dgm:cxn modelId="{AFD008A5-1311-470B-B323-A8B1ADB53C10}" srcId="{EE9DB8C5-FBEB-4EA3-8491-780EEEEA6A4D}" destId="{DF696ABD-FE8B-4EB9-A03E-C51B7A28BAB8}" srcOrd="3" destOrd="0" parTransId="{44267077-3B7A-4842-B2BA-94650B63984F}" sibTransId="{5F294583-7539-43FB-929A-9B0406E9FEC3}"/>
    <dgm:cxn modelId="{02102DB5-F700-49D5-85FA-11FA86F92572}" srcId="{EE9DB8C5-FBEB-4EA3-8491-780EEEEA6A4D}" destId="{1638FB74-750F-4DEF-9639-4AD3FAEFCA3B}" srcOrd="2" destOrd="0" parTransId="{D74403F9-0D25-4CCB-A6AD-F0B23BA54291}" sibTransId="{6FD90827-060A-45C0-80D6-77F5E26BC9A6}"/>
    <dgm:cxn modelId="{4D9272E8-A38C-4DF4-8AF8-3B8D609EA9E1}" srcId="{EE9DB8C5-FBEB-4EA3-8491-780EEEEA6A4D}" destId="{A9D98D47-5F7F-4FAA-8FA3-B1271FBD1A66}" srcOrd="0" destOrd="0" parTransId="{F887E9AF-6251-4E4F-8247-33FD84FCCCA7}" sibTransId="{4C4956B1-C3CC-456E-BAFF-40F6A8178BA9}"/>
    <dgm:cxn modelId="{96690BFF-E28F-4F49-97C3-F58CF98AEA8A}" type="presParOf" srcId="{152AFCDF-CE7C-427F-ACF9-2323EE27D3AA}" destId="{FCE8D7EE-41B6-44E9-B120-425DF7746F44}" srcOrd="0" destOrd="0" presId="urn:microsoft.com/office/officeart/2005/8/layout/default"/>
    <dgm:cxn modelId="{5ED8C1E2-97C6-47E0-AAAF-6AEA20BEF240}" type="presParOf" srcId="{152AFCDF-CE7C-427F-ACF9-2323EE27D3AA}" destId="{D570DB7E-5AD3-4E42-9A5C-C470AF9A7D09}" srcOrd="1" destOrd="0" presId="urn:microsoft.com/office/officeart/2005/8/layout/default"/>
    <dgm:cxn modelId="{5CC159BF-DFFA-430A-8E14-B874E3C33606}" type="presParOf" srcId="{152AFCDF-CE7C-427F-ACF9-2323EE27D3AA}" destId="{120DE270-16F0-4894-894A-050E354E0CDB}" srcOrd="2" destOrd="0" presId="urn:microsoft.com/office/officeart/2005/8/layout/default"/>
    <dgm:cxn modelId="{2BEB4BA9-BE60-4E39-BF5D-C4D406103F9C}" type="presParOf" srcId="{152AFCDF-CE7C-427F-ACF9-2323EE27D3AA}" destId="{28F3F49E-4446-4EE1-AC8A-AA94EE645350}" srcOrd="3" destOrd="0" presId="urn:microsoft.com/office/officeart/2005/8/layout/default"/>
    <dgm:cxn modelId="{430966C1-B25D-4BD6-9BFB-59BCD5F50710}" type="presParOf" srcId="{152AFCDF-CE7C-427F-ACF9-2323EE27D3AA}" destId="{FDABB84E-0023-42A0-BB27-BDB64E225331}" srcOrd="4" destOrd="0" presId="urn:microsoft.com/office/officeart/2005/8/layout/default"/>
    <dgm:cxn modelId="{9F33738F-F47A-41DB-91E1-2F73306443AF}" type="presParOf" srcId="{152AFCDF-CE7C-427F-ACF9-2323EE27D3AA}" destId="{5A11A9F2-C56A-48FE-89A2-0BFD48A6D7B4}" srcOrd="5" destOrd="0" presId="urn:microsoft.com/office/officeart/2005/8/layout/default"/>
    <dgm:cxn modelId="{D63C252C-640F-40B1-B7DC-4FE0429730AC}" type="presParOf" srcId="{152AFCDF-CE7C-427F-ACF9-2323EE27D3AA}" destId="{848AB5C5-E06C-4D2C-9FC8-358A228FFD7D}" srcOrd="6" destOrd="0" presId="urn:microsoft.com/office/officeart/2005/8/layout/default"/>
    <dgm:cxn modelId="{4EFB129D-D4BC-4393-867D-7E1C74054016}" type="presParOf" srcId="{152AFCDF-CE7C-427F-ACF9-2323EE27D3AA}" destId="{DAB9F928-8986-4FAB-92C1-42BEB5A3D616}" srcOrd="7" destOrd="0" presId="urn:microsoft.com/office/officeart/2005/8/layout/default"/>
    <dgm:cxn modelId="{AAA3C38C-266E-4B3B-8D98-FDA590A521E7}" type="presParOf" srcId="{152AFCDF-CE7C-427F-ACF9-2323EE27D3AA}" destId="{2CFE8CFE-2D79-455A-8077-B190E42E087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84E74E-0F6C-4813-961C-F7E86D5FA6E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B053902-662E-411D-89A4-8FEDEC51A426}">
      <dgm:prSet custT="1"/>
      <dgm:spPr>
        <a:solidFill>
          <a:schemeClr val="accent1">
            <a:lumMod val="75000"/>
          </a:schemeClr>
        </a:solidFill>
      </dgm:spPr>
      <dgm:t>
        <a:bodyPr/>
        <a:lstStyle/>
        <a:p>
          <a:pPr algn="ctr"/>
          <a:r>
            <a:rPr lang="en-US" sz="2000" dirty="0"/>
            <a:t>Get </a:t>
          </a:r>
          <a:r>
            <a:rPr lang="en-US" sz="2000" i="1" dirty="0"/>
            <a:t>The Scoop</a:t>
          </a:r>
          <a:r>
            <a:rPr lang="en-US" sz="2000" i="0" dirty="0"/>
            <a:t> </a:t>
          </a:r>
          <a:r>
            <a:rPr lang="en-US" sz="2000" i="0" dirty="0" err="1"/>
            <a:t>eNews</a:t>
          </a:r>
          <a:endParaRPr lang="en-US" sz="2000" i="0" dirty="0"/>
        </a:p>
        <a:p>
          <a:pPr algn="ctr"/>
          <a:r>
            <a:rPr lang="en-US" sz="2000" i="0" dirty="0"/>
            <a:t>eddelk@ucanr.edu</a:t>
          </a:r>
          <a:endParaRPr lang="en-US" sz="2000" dirty="0"/>
        </a:p>
      </dgm:t>
    </dgm:pt>
    <dgm:pt modelId="{C0DEB086-CBE0-4AA6-8723-1B59AC82FE77}" type="parTrans" cxnId="{0462C4E1-84D4-4349-8706-007572F891AC}">
      <dgm:prSet/>
      <dgm:spPr/>
      <dgm:t>
        <a:bodyPr/>
        <a:lstStyle/>
        <a:p>
          <a:endParaRPr lang="en-US"/>
        </a:p>
      </dgm:t>
    </dgm:pt>
    <dgm:pt modelId="{E5E9F9E1-54D2-4362-AFA9-42E53AB749D0}" type="sibTrans" cxnId="{0462C4E1-84D4-4349-8706-007572F891AC}">
      <dgm:prSet/>
      <dgm:spPr/>
      <dgm:t>
        <a:bodyPr/>
        <a:lstStyle/>
        <a:p>
          <a:endParaRPr lang="en-US"/>
        </a:p>
      </dgm:t>
    </dgm:pt>
    <dgm:pt modelId="{BCD55ACE-42CD-4088-A8FF-13B5D17E9768}">
      <dgm:prSet custT="1"/>
      <dgm:spPr>
        <a:solidFill>
          <a:schemeClr val="accent1">
            <a:lumMod val="75000"/>
          </a:schemeClr>
        </a:solidFill>
      </dgm:spPr>
      <dgm:t>
        <a:bodyPr/>
        <a:lstStyle/>
        <a:p>
          <a:pPr algn="ctr"/>
          <a:r>
            <a:rPr lang="en-US" sz="2000" dirty="0"/>
            <a:t>Campaign-In-A-Box</a:t>
          </a:r>
        </a:p>
      </dgm:t>
    </dgm:pt>
    <dgm:pt modelId="{A88235BB-E5C9-4B4E-AA5E-2E3EEB660145}" type="parTrans" cxnId="{D9FEFE7D-F8F9-4DFD-8E17-DA87FF6760C2}">
      <dgm:prSet/>
      <dgm:spPr/>
      <dgm:t>
        <a:bodyPr/>
        <a:lstStyle/>
        <a:p>
          <a:endParaRPr lang="en-US"/>
        </a:p>
      </dgm:t>
    </dgm:pt>
    <dgm:pt modelId="{54F19668-0E75-43C4-A57E-2B45D2A2F5B5}" type="sibTrans" cxnId="{D9FEFE7D-F8F9-4DFD-8E17-DA87FF6760C2}">
      <dgm:prSet/>
      <dgm:spPr/>
      <dgm:t>
        <a:bodyPr/>
        <a:lstStyle/>
        <a:p>
          <a:endParaRPr lang="en-US"/>
        </a:p>
      </dgm:t>
    </dgm:pt>
    <dgm:pt modelId="{2F9B3472-BC0A-40B9-B0D0-07F7AC7CEB18}">
      <dgm:prSet custT="1"/>
      <dgm:spPr>
        <a:solidFill>
          <a:schemeClr val="accent1">
            <a:lumMod val="75000"/>
          </a:schemeClr>
        </a:solidFill>
      </dgm:spPr>
      <dgm:t>
        <a:bodyPr/>
        <a:lstStyle/>
        <a:p>
          <a:pPr algn="ctr"/>
          <a:r>
            <a:rPr lang="en-US" sz="2000" dirty="0"/>
            <a:t>Register to participate</a:t>
          </a:r>
        </a:p>
      </dgm:t>
    </dgm:pt>
    <dgm:pt modelId="{3DFEB508-1859-4CB7-A8C9-7D540E42C6FD}" type="sibTrans" cxnId="{D3DC5DA6-2A0C-49BE-A90C-8586A5B186C4}">
      <dgm:prSet/>
      <dgm:spPr/>
      <dgm:t>
        <a:bodyPr/>
        <a:lstStyle/>
        <a:p>
          <a:endParaRPr lang="en-US"/>
        </a:p>
      </dgm:t>
    </dgm:pt>
    <dgm:pt modelId="{6071398E-A90C-47CA-AD44-94E4274EE28D}" type="parTrans" cxnId="{D3DC5DA6-2A0C-49BE-A90C-8586A5B186C4}">
      <dgm:prSet/>
      <dgm:spPr/>
      <dgm:t>
        <a:bodyPr/>
        <a:lstStyle/>
        <a:p>
          <a:endParaRPr lang="en-US"/>
        </a:p>
      </dgm:t>
    </dgm:pt>
    <dgm:pt modelId="{ECE64F8D-4D04-40A9-9534-C40CD02F8032}" type="pres">
      <dgm:prSet presAssocID="{5784E74E-0F6C-4813-961C-F7E86D5FA6E2}" presName="Name0" presStyleCnt="0">
        <dgm:presLayoutVars>
          <dgm:dir/>
          <dgm:animLvl val="lvl"/>
          <dgm:resizeHandles val="exact"/>
        </dgm:presLayoutVars>
      </dgm:prSet>
      <dgm:spPr/>
    </dgm:pt>
    <dgm:pt modelId="{7AB55A1E-22D4-42A3-B0E9-75A5F0720A99}" type="pres">
      <dgm:prSet presAssocID="{BCD55ACE-42CD-4088-A8FF-13B5D17E9768}" presName="boxAndChildren" presStyleCnt="0"/>
      <dgm:spPr/>
    </dgm:pt>
    <dgm:pt modelId="{7528E4FF-B613-46D1-8503-FF1CD53E9C8D}" type="pres">
      <dgm:prSet presAssocID="{BCD55ACE-42CD-4088-A8FF-13B5D17E9768}" presName="parentTextBox" presStyleLbl="node1" presStyleIdx="0" presStyleCnt="3"/>
      <dgm:spPr/>
    </dgm:pt>
    <dgm:pt modelId="{6E24957B-5B38-452D-BE6F-E9373A0275C4}" type="pres">
      <dgm:prSet presAssocID="{3DFEB508-1859-4CB7-A8C9-7D540E42C6FD}" presName="sp" presStyleCnt="0"/>
      <dgm:spPr/>
    </dgm:pt>
    <dgm:pt modelId="{7F907DB1-90E7-47D1-BED6-587930122308}" type="pres">
      <dgm:prSet presAssocID="{2F9B3472-BC0A-40B9-B0D0-07F7AC7CEB18}" presName="arrowAndChildren" presStyleCnt="0"/>
      <dgm:spPr/>
    </dgm:pt>
    <dgm:pt modelId="{874ED5CF-1608-4580-8FA3-DDF0E0137306}" type="pres">
      <dgm:prSet presAssocID="{2F9B3472-BC0A-40B9-B0D0-07F7AC7CEB18}" presName="parentTextArrow" presStyleLbl="node1" presStyleIdx="1" presStyleCnt="3" custLinFactNeighborX="5678" custLinFactNeighborY="-1146"/>
      <dgm:spPr/>
    </dgm:pt>
    <dgm:pt modelId="{9E07A62E-F5B6-4CE9-9C57-FCDC4E979B7F}" type="pres">
      <dgm:prSet presAssocID="{E5E9F9E1-54D2-4362-AFA9-42E53AB749D0}" presName="sp" presStyleCnt="0"/>
      <dgm:spPr/>
    </dgm:pt>
    <dgm:pt modelId="{ECBDED8E-448C-4C8C-B960-E6590CC52E20}" type="pres">
      <dgm:prSet presAssocID="{6B053902-662E-411D-89A4-8FEDEC51A426}" presName="arrowAndChildren" presStyleCnt="0"/>
      <dgm:spPr/>
    </dgm:pt>
    <dgm:pt modelId="{336DC926-F1A3-40E6-A99F-81DE95869B63}" type="pres">
      <dgm:prSet presAssocID="{6B053902-662E-411D-89A4-8FEDEC51A426}" presName="parentTextArrow" presStyleLbl="node1" presStyleIdx="2" presStyleCnt="3" custLinFactNeighborY="-684"/>
      <dgm:spPr/>
    </dgm:pt>
  </dgm:ptLst>
  <dgm:cxnLst>
    <dgm:cxn modelId="{7124E232-F4BC-4EFD-A005-3E3F142F9F86}" type="presOf" srcId="{6B053902-662E-411D-89A4-8FEDEC51A426}" destId="{336DC926-F1A3-40E6-A99F-81DE95869B63}" srcOrd="0" destOrd="0" presId="urn:microsoft.com/office/officeart/2005/8/layout/process4"/>
    <dgm:cxn modelId="{D9FEFE7D-F8F9-4DFD-8E17-DA87FF6760C2}" srcId="{5784E74E-0F6C-4813-961C-F7E86D5FA6E2}" destId="{BCD55ACE-42CD-4088-A8FF-13B5D17E9768}" srcOrd="2" destOrd="0" parTransId="{A88235BB-E5C9-4B4E-AA5E-2E3EEB660145}" sibTransId="{54F19668-0E75-43C4-A57E-2B45D2A2F5B5}"/>
    <dgm:cxn modelId="{A672CB98-CDEC-4529-8D6A-E52248122E9A}" type="presOf" srcId="{2F9B3472-BC0A-40B9-B0D0-07F7AC7CEB18}" destId="{874ED5CF-1608-4580-8FA3-DDF0E0137306}" srcOrd="0" destOrd="0" presId="urn:microsoft.com/office/officeart/2005/8/layout/process4"/>
    <dgm:cxn modelId="{8D495DA1-994E-4125-9181-B52CCC02211B}" type="presOf" srcId="{BCD55ACE-42CD-4088-A8FF-13B5D17E9768}" destId="{7528E4FF-B613-46D1-8503-FF1CD53E9C8D}" srcOrd="0" destOrd="0" presId="urn:microsoft.com/office/officeart/2005/8/layout/process4"/>
    <dgm:cxn modelId="{D3DC5DA6-2A0C-49BE-A90C-8586A5B186C4}" srcId="{5784E74E-0F6C-4813-961C-F7E86D5FA6E2}" destId="{2F9B3472-BC0A-40B9-B0D0-07F7AC7CEB18}" srcOrd="1" destOrd="0" parTransId="{6071398E-A90C-47CA-AD44-94E4274EE28D}" sibTransId="{3DFEB508-1859-4CB7-A8C9-7D540E42C6FD}"/>
    <dgm:cxn modelId="{72F2E9DF-9CD6-4FB4-8CF2-680F11AFE3A9}" type="presOf" srcId="{5784E74E-0F6C-4813-961C-F7E86D5FA6E2}" destId="{ECE64F8D-4D04-40A9-9534-C40CD02F8032}" srcOrd="0" destOrd="0" presId="urn:microsoft.com/office/officeart/2005/8/layout/process4"/>
    <dgm:cxn modelId="{0462C4E1-84D4-4349-8706-007572F891AC}" srcId="{5784E74E-0F6C-4813-961C-F7E86D5FA6E2}" destId="{6B053902-662E-411D-89A4-8FEDEC51A426}" srcOrd="0" destOrd="0" parTransId="{C0DEB086-CBE0-4AA6-8723-1B59AC82FE77}" sibTransId="{E5E9F9E1-54D2-4362-AFA9-42E53AB749D0}"/>
    <dgm:cxn modelId="{D061799C-1711-49D1-8260-5BD7E3EF08DF}" type="presParOf" srcId="{ECE64F8D-4D04-40A9-9534-C40CD02F8032}" destId="{7AB55A1E-22D4-42A3-B0E9-75A5F0720A99}" srcOrd="0" destOrd="0" presId="urn:microsoft.com/office/officeart/2005/8/layout/process4"/>
    <dgm:cxn modelId="{F9FEC0EA-3655-4E6B-B09D-FE4D40D6E5DB}" type="presParOf" srcId="{7AB55A1E-22D4-42A3-B0E9-75A5F0720A99}" destId="{7528E4FF-B613-46D1-8503-FF1CD53E9C8D}" srcOrd="0" destOrd="0" presId="urn:microsoft.com/office/officeart/2005/8/layout/process4"/>
    <dgm:cxn modelId="{E3692FEF-6E20-43B5-9E57-09F256C4C704}" type="presParOf" srcId="{ECE64F8D-4D04-40A9-9534-C40CD02F8032}" destId="{6E24957B-5B38-452D-BE6F-E9373A0275C4}" srcOrd="1" destOrd="0" presId="urn:microsoft.com/office/officeart/2005/8/layout/process4"/>
    <dgm:cxn modelId="{EF0C4A5A-3D1B-4E4D-A457-7AC1C97A1B83}" type="presParOf" srcId="{ECE64F8D-4D04-40A9-9534-C40CD02F8032}" destId="{7F907DB1-90E7-47D1-BED6-587930122308}" srcOrd="2" destOrd="0" presId="urn:microsoft.com/office/officeart/2005/8/layout/process4"/>
    <dgm:cxn modelId="{2871AEEF-E013-45A1-80BE-A938A96A94DD}" type="presParOf" srcId="{7F907DB1-90E7-47D1-BED6-587930122308}" destId="{874ED5CF-1608-4580-8FA3-DDF0E0137306}" srcOrd="0" destOrd="0" presId="urn:microsoft.com/office/officeart/2005/8/layout/process4"/>
    <dgm:cxn modelId="{3DE18DD7-3B08-4D30-BD40-4199680E660D}" type="presParOf" srcId="{ECE64F8D-4D04-40A9-9534-C40CD02F8032}" destId="{9E07A62E-F5B6-4CE9-9C57-FCDC4E979B7F}" srcOrd="3" destOrd="0" presId="urn:microsoft.com/office/officeart/2005/8/layout/process4"/>
    <dgm:cxn modelId="{A7A729A0-DABF-47E3-ACCD-045ED5EF37AE}" type="presParOf" srcId="{ECE64F8D-4D04-40A9-9534-C40CD02F8032}" destId="{ECBDED8E-448C-4C8C-B960-E6590CC52E20}" srcOrd="4" destOrd="0" presId="urn:microsoft.com/office/officeart/2005/8/layout/process4"/>
    <dgm:cxn modelId="{2F0B3A23-C7E6-4021-894D-BFAB5C01AE49}" type="presParOf" srcId="{ECBDED8E-448C-4C8C-B960-E6590CC52E20}" destId="{336DC926-F1A3-40E6-A99F-81DE95869B63}"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84FA3C-14B3-4321-B4DB-207DC847848F}"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4F09A2BD-6587-4AE6-ABC8-28444CABDE70}">
      <dgm:prSet phldrT="[Text]"/>
      <dgm:spPr>
        <a:solidFill>
          <a:schemeClr val="accent1">
            <a:lumMod val="40000"/>
            <a:lumOff val="60000"/>
            <a:alpha val="90000"/>
          </a:schemeClr>
        </a:solidFill>
      </dgm:spPr>
      <dgm:t>
        <a:bodyPr/>
        <a:lstStyle/>
        <a:p>
          <a:r>
            <a:rPr lang="en-US" dirty="0"/>
            <a:t>$500 prize to the twenty funds that have the greatest number of unique donors</a:t>
          </a:r>
        </a:p>
      </dgm:t>
    </dgm:pt>
    <dgm:pt modelId="{36A402D8-B628-4378-A7F6-21C60AFE508E}" type="parTrans" cxnId="{5BEB5728-2CCA-4A63-9236-711264796801}">
      <dgm:prSet/>
      <dgm:spPr/>
      <dgm:t>
        <a:bodyPr/>
        <a:lstStyle/>
        <a:p>
          <a:endParaRPr lang="en-US"/>
        </a:p>
      </dgm:t>
    </dgm:pt>
    <dgm:pt modelId="{08A43403-24DB-4CC9-84B2-328307CDF328}" type="sibTrans" cxnId="{5BEB5728-2CCA-4A63-9236-711264796801}">
      <dgm:prSet/>
      <dgm:spPr/>
      <dgm:t>
        <a:bodyPr/>
        <a:lstStyle/>
        <a:p>
          <a:endParaRPr lang="en-US"/>
        </a:p>
      </dgm:t>
    </dgm:pt>
    <dgm:pt modelId="{0BD80608-162C-42AB-A55E-259E3E517B89}">
      <dgm:prSet phldrT="[Text]"/>
      <dgm:spPr>
        <a:solidFill>
          <a:schemeClr val="accent1">
            <a:lumMod val="75000"/>
          </a:schemeClr>
        </a:solidFill>
      </dgm:spPr>
      <dgm:t>
        <a:bodyPr/>
        <a:lstStyle/>
        <a:p>
          <a:r>
            <a:rPr lang="en-US" dirty="0"/>
            <a:t>Donation Challenge</a:t>
          </a:r>
        </a:p>
      </dgm:t>
    </dgm:pt>
    <dgm:pt modelId="{C5E8F754-15EC-402A-9D9F-D2D961798DB9}" type="parTrans" cxnId="{C58F5CDA-8C7C-4B88-B67D-25073BC6366C}">
      <dgm:prSet/>
      <dgm:spPr/>
      <dgm:t>
        <a:bodyPr/>
        <a:lstStyle/>
        <a:p>
          <a:endParaRPr lang="en-US"/>
        </a:p>
      </dgm:t>
    </dgm:pt>
    <dgm:pt modelId="{336B8076-C3EE-489E-A9FD-24151E7A7598}" type="sibTrans" cxnId="{C58F5CDA-8C7C-4B88-B67D-25073BC6366C}">
      <dgm:prSet/>
      <dgm:spPr/>
      <dgm:t>
        <a:bodyPr/>
        <a:lstStyle/>
        <a:p>
          <a:endParaRPr lang="en-US"/>
        </a:p>
      </dgm:t>
    </dgm:pt>
    <dgm:pt modelId="{9FE24B9A-09AE-4619-B9E6-2D72FDEB5278}">
      <dgm:prSet phldrT="[Text]"/>
      <dgm:spPr>
        <a:solidFill>
          <a:schemeClr val="accent1">
            <a:lumMod val="40000"/>
            <a:lumOff val="60000"/>
            <a:alpha val="90000"/>
          </a:schemeClr>
        </a:solidFill>
      </dgm:spPr>
      <dgm:t>
        <a:bodyPr/>
        <a:lstStyle/>
        <a:p>
          <a:r>
            <a:rPr lang="en-US" dirty="0"/>
            <a:t>$500 prize to the first ten funds that secure an individual $500+ donation</a:t>
          </a:r>
        </a:p>
      </dgm:t>
    </dgm:pt>
    <dgm:pt modelId="{74BA7CD3-09F3-41D4-8FC7-249188ABA2EF}" type="parTrans" cxnId="{9DA7E2D7-CCE9-4BB1-B61E-AE637AD3980D}">
      <dgm:prSet/>
      <dgm:spPr/>
      <dgm:t>
        <a:bodyPr/>
        <a:lstStyle/>
        <a:p>
          <a:endParaRPr lang="en-US"/>
        </a:p>
      </dgm:t>
    </dgm:pt>
    <dgm:pt modelId="{0256255A-8E85-4EB8-A4D5-3F433F3148DF}" type="sibTrans" cxnId="{9DA7E2D7-CCE9-4BB1-B61E-AE637AD3980D}">
      <dgm:prSet/>
      <dgm:spPr/>
      <dgm:t>
        <a:bodyPr/>
        <a:lstStyle/>
        <a:p>
          <a:endParaRPr lang="en-US"/>
        </a:p>
      </dgm:t>
    </dgm:pt>
    <dgm:pt modelId="{F896A9CA-AE4D-4A7E-8339-E2B843D0D838}">
      <dgm:prSet phldrT="[Text]"/>
      <dgm:spPr>
        <a:solidFill>
          <a:schemeClr val="accent1">
            <a:lumMod val="75000"/>
          </a:schemeClr>
        </a:solidFill>
      </dgm:spPr>
      <dgm:t>
        <a:bodyPr/>
        <a:lstStyle/>
        <a:p>
          <a:r>
            <a:rPr lang="en-US" dirty="0"/>
            <a:t>In-It-To-Win-It Challenge</a:t>
          </a:r>
        </a:p>
      </dgm:t>
    </dgm:pt>
    <dgm:pt modelId="{C19B0A1C-3CB2-44B9-95ED-52E2D8A9B24F}" type="parTrans" cxnId="{5C5FC507-4051-4D5E-9B15-E586BCE088DD}">
      <dgm:prSet/>
      <dgm:spPr/>
      <dgm:t>
        <a:bodyPr/>
        <a:lstStyle/>
        <a:p>
          <a:endParaRPr lang="en-US"/>
        </a:p>
      </dgm:t>
    </dgm:pt>
    <dgm:pt modelId="{F2D830BE-4492-4F2E-A227-3FA4CF79C34F}" type="sibTrans" cxnId="{5C5FC507-4051-4D5E-9B15-E586BCE088DD}">
      <dgm:prSet/>
      <dgm:spPr/>
      <dgm:t>
        <a:bodyPr/>
        <a:lstStyle/>
        <a:p>
          <a:endParaRPr lang="en-US"/>
        </a:p>
      </dgm:t>
    </dgm:pt>
    <dgm:pt modelId="{865202D8-FA31-4332-A6F6-E35C6A46B8E0}">
      <dgm:prSet phldrT="[Text]"/>
      <dgm:spPr>
        <a:solidFill>
          <a:schemeClr val="accent1">
            <a:lumMod val="40000"/>
            <a:lumOff val="60000"/>
            <a:alpha val="90000"/>
          </a:schemeClr>
        </a:solidFill>
      </dgm:spPr>
      <dgm:t>
        <a:bodyPr/>
        <a:lstStyle/>
        <a:p>
          <a:r>
            <a:rPr lang="en-US" dirty="0"/>
            <a:t>$500 prize to the ten funds that raise the most on GivingTuesday</a:t>
          </a:r>
        </a:p>
      </dgm:t>
    </dgm:pt>
    <dgm:pt modelId="{521DD4A9-F5CA-411A-A24C-FA07AD0694EA}" type="parTrans" cxnId="{25DA751E-45D3-4621-B84D-0DEBD004329B}">
      <dgm:prSet/>
      <dgm:spPr/>
      <dgm:t>
        <a:bodyPr/>
        <a:lstStyle/>
        <a:p>
          <a:endParaRPr lang="en-US"/>
        </a:p>
      </dgm:t>
    </dgm:pt>
    <dgm:pt modelId="{DB495F30-D0DD-47B5-A12C-A75BFE0B640D}" type="sibTrans" cxnId="{25DA751E-45D3-4621-B84D-0DEBD004329B}">
      <dgm:prSet/>
      <dgm:spPr/>
      <dgm:t>
        <a:bodyPr/>
        <a:lstStyle/>
        <a:p>
          <a:endParaRPr lang="en-US"/>
        </a:p>
      </dgm:t>
    </dgm:pt>
    <dgm:pt modelId="{7A2B85A5-F453-46DA-BEBF-3BA5110BC321}">
      <dgm:prSet phldrT="[Text]"/>
      <dgm:spPr>
        <a:solidFill>
          <a:schemeClr val="accent1">
            <a:lumMod val="75000"/>
          </a:schemeClr>
        </a:solidFill>
      </dgm:spPr>
      <dgm:t>
        <a:bodyPr/>
        <a:lstStyle/>
        <a:p>
          <a:r>
            <a:rPr lang="en-US" dirty="0"/>
            <a:t>Donor Challenge</a:t>
          </a:r>
        </a:p>
      </dgm:t>
    </dgm:pt>
    <dgm:pt modelId="{70E8AD1B-4371-4AFF-9288-2D6AD9916B89}" type="sibTrans" cxnId="{1B8F4612-D0B5-4A1B-BE3D-63D8B44D8996}">
      <dgm:prSet/>
      <dgm:spPr/>
      <dgm:t>
        <a:bodyPr/>
        <a:lstStyle/>
        <a:p>
          <a:endParaRPr lang="en-US"/>
        </a:p>
      </dgm:t>
    </dgm:pt>
    <dgm:pt modelId="{9BD28E11-AED7-4F59-BFD2-C0F8B7C8BCFC}" type="parTrans" cxnId="{1B8F4612-D0B5-4A1B-BE3D-63D8B44D8996}">
      <dgm:prSet/>
      <dgm:spPr/>
      <dgm:t>
        <a:bodyPr/>
        <a:lstStyle/>
        <a:p>
          <a:endParaRPr lang="en-US"/>
        </a:p>
      </dgm:t>
    </dgm:pt>
    <dgm:pt modelId="{B199D797-07A8-4CDA-95A7-744DA1BF491A}">
      <dgm:prSet phldrT="[Text]"/>
      <dgm:spPr>
        <a:solidFill>
          <a:srgbClr val="339966">
            <a:alpha val="89804"/>
          </a:srgbClr>
        </a:solidFill>
      </dgm:spPr>
      <dgm:t>
        <a:bodyPr/>
        <a:lstStyle/>
        <a:p>
          <a:r>
            <a:rPr lang="en-US" dirty="0"/>
            <a:t>4-H Match</a:t>
          </a:r>
        </a:p>
      </dgm:t>
    </dgm:pt>
    <dgm:pt modelId="{595B8B4D-107D-45B7-AC05-7A01C4546E9A}" type="parTrans" cxnId="{3D7DECAF-0DB0-41CB-9EB3-60513E261EFD}">
      <dgm:prSet/>
      <dgm:spPr/>
      <dgm:t>
        <a:bodyPr/>
        <a:lstStyle/>
        <a:p>
          <a:endParaRPr lang="en-US"/>
        </a:p>
      </dgm:t>
    </dgm:pt>
    <dgm:pt modelId="{1F5ACD5C-B9A0-4E13-BCC8-BF897471FB9B}" type="sibTrans" cxnId="{3D7DECAF-0DB0-41CB-9EB3-60513E261EFD}">
      <dgm:prSet/>
      <dgm:spPr/>
      <dgm:t>
        <a:bodyPr/>
        <a:lstStyle/>
        <a:p>
          <a:endParaRPr lang="en-US"/>
        </a:p>
      </dgm:t>
    </dgm:pt>
    <dgm:pt modelId="{590D675B-A0CC-4ED9-9BD4-9DE80A5E26AF}">
      <dgm:prSet phldrT="[Text]"/>
      <dgm:spPr>
        <a:solidFill>
          <a:srgbClr val="61C250">
            <a:alpha val="89804"/>
          </a:srgbClr>
        </a:solidFill>
      </dgm:spPr>
      <dgm:t>
        <a:bodyPr/>
        <a:lstStyle/>
        <a:p>
          <a:r>
            <a:rPr lang="en-US" dirty="0"/>
            <a:t>$50,000 available for a 1:1 match starting at midnight</a:t>
          </a:r>
        </a:p>
      </dgm:t>
    </dgm:pt>
    <dgm:pt modelId="{94B7EE9C-CB81-4D55-8627-D9FD92F09271}" type="parTrans" cxnId="{9FE01726-1534-4E90-B852-3FD0472BD9CF}">
      <dgm:prSet/>
      <dgm:spPr/>
      <dgm:t>
        <a:bodyPr/>
        <a:lstStyle/>
        <a:p>
          <a:endParaRPr lang="en-US"/>
        </a:p>
      </dgm:t>
    </dgm:pt>
    <dgm:pt modelId="{7F632DE5-C2B0-402F-B026-FFB8D871F4B7}" type="sibTrans" cxnId="{9FE01726-1534-4E90-B852-3FD0472BD9CF}">
      <dgm:prSet/>
      <dgm:spPr/>
      <dgm:t>
        <a:bodyPr/>
        <a:lstStyle/>
        <a:p>
          <a:endParaRPr lang="en-US"/>
        </a:p>
      </dgm:t>
    </dgm:pt>
    <dgm:pt modelId="{0DF9237A-C45F-4277-AEC7-891F6E15DAC2}" type="pres">
      <dgm:prSet presAssocID="{BE84FA3C-14B3-4321-B4DB-207DC847848F}" presName="Name0" presStyleCnt="0">
        <dgm:presLayoutVars>
          <dgm:dir/>
          <dgm:animLvl val="lvl"/>
          <dgm:resizeHandles val="exact"/>
        </dgm:presLayoutVars>
      </dgm:prSet>
      <dgm:spPr/>
    </dgm:pt>
    <dgm:pt modelId="{64BC453B-5800-4437-B3E7-898D66F55636}" type="pres">
      <dgm:prSet presAssocID="{7A2B85A5-F453-46DA-BEBF-3BA5110BC321}" presName="linNode" presStyleCnt="0"/>
      <dgm:spPr/>
    </dgm:pt>
    <dgm:pt modelId="{089667B3-3D03-474B-A29F-88B7A6CE5BC6}" type="pres">
      <dgm:prSet presAssocID="{7A2B85A5-F453-46DA-BEBF-3BA5110BC321}" presName="parentText" presStyleLbl="node1" presStyleIdx="0" presStyleCnt="4">
        <dgm:presLayoutVars>
          <dgm:chMax val="1"/>
          <dgm:bulletEnabled val="1"/>
        </dgm:presLayoutVars>
      </dgm:prSet>
      <dgm:spPr/>
    </dgm:pt>
    <dgm:pt modelId="{952538FF-FA68-46C5-92C0-500CD21AE3E1}" type="pres">
      <dgm:prSet presAssocID="{7A2B85A5-F453-46DA-BEBF-3BA5110BC321}" presName="descendantText" presStyleLbl="alignAccFollowNode1" presStyleIdx="0" presStyleCnt="4">
        <dgm:presLayoutVars>
          <dgm:bulletEnabled val="1"/>
        </dgm:presLayoutVars>
      </dgm:prSet>
      <dgm:spPr/>
    </dgm:pt>
    <dgm:pt modelId="{655B877D-62C9-45FA-B84D-0C96A0965675}" type="pres">
      <dgm:prSet presAssocID="{70E8AD1B-4371-4AFF-9288-2D6AD9916B89}" presName="sp" presStyleCnt="0"/>
      <dgm:spPr/>
    </dgm:pt>
    <dgm:pt modelId="{772AAFBF-ACAD-4EE2-873A-101C5A859062}" type="pres">
      <dgm:prSet presAssocID="{0BD80608-162C-42AB-A55E-259E3E517B89}" presName="linNode" presStyleCnt="0"/>
      <dgm:spPr/>
    </dgm:pt>
    <dgm:pt modelId="{772554CB-D5E2-4405-B1FC-B19C7EA3F0F4}" type="pres">
      <dgm:prSet presAssocID="{0BD80608-162C-42AB-A55E-259E3E517B89}" presName="parentText" presStyleLbl="node1" presStyleIdx="1" presStyleCnt="4">
        <dgm:presLayoutVars>
          <dgm:chMax val="1"/>
          <dgm:bulletEnabled val="1"/>
        </dgm:presLayoutVars>
      </dgm:prSet>
      <dgm:spPr/>
    </dgm:pt>
    <dgm:pt modelId="{A7A4C030-D565-4463-9BE3-62A04E30FDFC}" type="pres">
      <dgm:prSet presAssocID="{0BD80608-162C-42AB-A55E-259E3E517B89}" presName="descendantText" presStyleLbl="alignAccFollowNode1" presStyleIdx="1" presStyleCnt="4">
        <dgm:presLayoutVars>
          <dgm:bulletEnabled val="1"/>
        </dgm:presLayoutVars>
      </dgm:prSet>
      <dgm:spPr/>
    </dgm:pt>
    <dgm:pt modelId="{80EC8619-B967-4AA9-B9B8-7C45908B8768}" type="pres">
      <dgm:prSet presAssocID="{336B8076-C3EE-489E-A9FD-24151E7A7598}" presName="sp" presStyleCnt="0"/>
      <dgm:spPr/>
    </dgm:pt>
    <dgm:pt modelId="{FDCDE9E7-EEC9-4388-B26E-571E703C3533}" type="pres">
      <dgm:prSet presAssocID="{F896A9CA-AE4D-4A7E-8339-E2B843D0D838}" presName="linNode" presStyleCnt="0"/>
      <dgm:spPr/>
    </dgm:pt>
    <dgm:pt modelId="{CBE39752-1BCF-41BC-A8ED-56F394E0054E}" type="pres">
      <dgm:prSet presAssocID="{F896A9CA-AE4D-4A7E-8339-E2B843D0D838}" presName="parentText" presStyleLbl="node1" presStyleIdx="2" presStyleCnt="4">
        <dgm:presLayoutVars>
          <dgm:chMax val="1"/>
          <dgm:bulletEnabled val="1"/>
        </dgm:presLayoutVars>
      </dgm:prSet>
      <dgm:spPr/>
    </dgm:pt>
    <dgm:pt modelId="{E6C5FE0D-BF35-4153-9226-5E3F9E5A8546}" type="pres">
      <dgm:prSet presAssocID="{F896A9CA-AE4D-4A7E-8339-E2B843D0D838}" presName="descendantText" presStyleLbl="alignAccFollowNode1" presStyleIdx="2" presStyleCnt="4">
        <dgm:presLayoutVars>
          <dgm:bulletEnabled val="1"/>
        </dgm:presLayoutVars>
      </dgm:prSet>
      <dgm:spPr/>
    </dgm:pt>
    <dgm:pt modelId="{EFADD836-B149-4FA1-A5EA-6E22C5B9395B}" type="pres">
      <dgm:prSet presAssocID="{F2D830BE-4492-4F2E-A227-3FA4CF79C34F}" presName="sp" presStyleCnt="0"/>
      <dgm:spPr/>
    </dgm:pt>
    <dgm:pt modelId="{E041F037-4C49-4F11-9F91-64E422E60C49}" type="pres">
      <dgm:prSet presAssocID="{B199D797-07A8-4CDA-95A7-744DA1BF491A}" presName="linNode" presStyleCnt="0"/>
      <dgm:spPr/>
    </dgm:pt>
    <dgm:pt modelId="{79C77FCE-8F26-4B2B-95F8-43D87170E787}" type="pres">
      <dgm:prSet presAssocID="{B199D797-07A8-4CDA-95A7-744DA1BF491A}" presName="parentText" presStyleLbl="node1" presStyleIdx="3" presStyleCnt="4">
        <dgm:presLayoutVars>
          <dgm:chMax val="1"/>
          <dgm:bulletEnabled val="1"/>
        </dgm:presLayoutVars>
      </dgm:prSet>
      <dgm:spPr/>
    </dgm:pt>
    <dgm:pt modelId="{EAC3D10F-69C2-4043-99D4-4C63797B353A}" type="pres">
      <dgm:prSet presAssocID="{B199D797-07A8-4CDA-95A7-744DA1BF491A}" presName="descendantText" presStyleLbl="alignAccFollowNode1" presStyleIdx="3" presStyleCnt="4" custLinFactNeighborY="0">
        <dgm:presLayoutVars>
          <dgm:bulletEnabled val="1"/>
        </dgm:presLayoutVars>
      </dgm:prSet>
      <dgm:spPr/>
    </dgm:pt>
  </dgm:ptLst>
  <dgm:cxnLst>
    <dgm:cxn modelId="{5C5FC507-4051-4D5E-9B15-E586BCE088DD}" srcId="{BE84FA3C-14B3-4321-B4DB-207DC847848F}" destId="{F896A9CA-AE4D-4A7E-8339-E2B843D0D838}" srcOrd="2" destOrd="0" parTransId="{C19B0A1C-3CB2-44B9-95ED-52E2D8A9B24F}" sibTransId="{F2D830BE-4492-4F2E-A227-3FA4CF79C34F}"/>
    <dgm:cxn modelId="{FC1ADC0A-14D5-440E-8D1B-689D2017E214}" type="presOf" srcId="{7A2B85A5-F453-46DA-BEBF-3BA5110BC321}" destId="{089667B3-3D03-474B-A29F-88B7A6CE5BC6}" srcOrd="0" destOrd="0" presId="urn:microsoft.com/office/officeart/2005/8/layout/vList5"/>
    <dgm:cxn modelId="{1B8F4612-D0B5-4A1B-BE3D-63D8B44D8996}" srcId="{BE84FA3C-14B3-4321-B4DB-207DC847848F}" destId="{7A2B85A5-F453-46DA-BEBF-3BA5110BC321}" srcOrd="0" destOrd="0" parTransId="{9BD28E11-AED7-4F59-BFD2-C0F8B7C8BCFC}" sibTransId="{70E8AD1B-4371-4AFF-9288-2D6AD9916B89}"/>
    <dgm:cxn modelId="{25DA751E-45D3-4621-B84D-0DEBD004329B}" srcId="{F896A9CA-AE4D-4A7E-8339-E2B843D0D838}" destId="{865202D8-FA31-4332-A6F6-E35C6A46B8E0}" srcOrd="0" destOrd="0" parTransId="{521DD4A9-F5CA-411A-A24C-FA07AD0694EA}" sibTransId="{DB495F30-D0DD-47B5-A12C-A75BFE0B640D}"/>
    <dgm:cxn modelId="{9FE01726-1534-4E90-B852-3FD0472BD9CF}" srcId="{B199D797-07A8-4CDA-95A7-744DA1BF491A}" destId="{590D675B-A0CC-4ED9-9BD4-9DE80A5E26AF}" srcOrd="0" destOrd="0" parTransId="{94B7EE9C-CB81-4D55-8627-D9FD92F09271}" sibTransId="{7F632DE5-C2B0-402F-B026-FFB8D871F4B7}"/>
    <dgm:cxn modelId="{5BEB5728-2CCA-4A63-9236-711264796801}" srcId="{7A2B85A5-F453-46DA-BEBF-3BA5110BC321}" destId="{4F09A2BD-6587-4AE6-ABC8-28444CABDE70}" srcOrd="0" destOrd="0" parTransId="{36A402D8-B628-4378-A7F6-21C60AFE508E}" sibTransId="{08A43403-24DB-4CC9-84B2-328307CDF328}"/>
    <dgm:cxn modelId="{44B10236-BDC3-4BBC-BE6B-369AD7EE725E}" type="presOf" srcId="{9FE24B9A-09AE-4619-B9E6-2D72FDEB5278}" destId="{A7A4C030-D565-4463-9BE3-62A04E30FDFC}" srcOrd="0" destOrd="0" presId="urn:microsoft.com/office/officeart/2005/8/layout/vList5"/>
    <dgm:cxn modelId="{71308F84-5B12-4061-9C2B-AE1010F8C9BC}" type="presOf" srcId="{0BD80608-162C-42AB-A55E-259E3E517B89}" destId="{772554CB-D5E2-4405-B1FC-B19C7EA3F0F4}" srcOrd="0" destOrd="0" presId="urn:microsoft.com/office/officeart/2005/8/layout/vList5"/>
    <dgm:cxn modelId="{25424C8A-408D-4851-AAA6-08C8B8205EB4}" type="presOf" srcId="{590D675B-A0CC-4ED9-9BD4-9DE80A5E26AF}" destId="{EAC3D10F-69C2-4043-99D4-4C63797B353A}" srcOrd="0" destOrd="0" presId="urn:microsoft.com/office/officeart/2005/8/layout/vList5"/>
    <dgm:cxn modelId="{3D7DECAF-0DB0-41CB-9EB3-60513E261EFD}" srcId="{BE84FA3C-14B3-4321-B4DB-207DC847848F}" destId="{B199D797-07A8-4CDA-95A7-744DA1BF491A}" srcOrd="3" destOrd="0" parTransId="{595B8B4D-107D-45B7-AC05-7A01C4546E9A}" sibTransId="{1F5ACD5C-B9A0-4E13-BCC8-BF897471FB9B}"/>
    <dgm:cxn modelId="{59B43AB5-BE0C-4A76-92C4-902F40EC113F}" type="presOf" srcId="{865202D8-FA31-4332-A6F6-E35C6A46B8E0}" destId="{E6C5FE0D-BF35-4153-9226-5E3F9E5A8546}" srcOrd="0" destOrd="0" presId="urn:microsoft.com/office/officeart/2005/8/layout/vList5"/>
    <dgm:cxn modelId="{63D9EDB8-FA6F-4A0A-B08A-AE3CEDF2AD72}" type="presOf" srcId="{4F09A2BD-6587-4AE6-ABC8-28444CABDE70}" destId="{952538FF-FA68-46C5-92C0-500CD21AE3E1}" srcOrd="0" destOrd="0" presId="urn:microsoft.com/office/officeart/2005/8/layout/vList5"/>
    <dgm:cxn modelId="{9DA7E2D7-CCE9-4BB1-B61E-AE637AD3980D}" srcId="{0BD80608-162C-42AB-A55E-259E3E517B89}" destId="{9FE24B9A-09AE-4619-B9E6-2D72FDEB5278}" srcOrd="0" destOrd="0" parTransId="{74BA7CD3-09F3-41D4-8FC7-249188ABA2EF}" sibTransId="{0256255A-8E85-4EB8-A4D5-3F433F3148DF}"/>
    <dgm:cxn modelId="{C58F5CDA-8C7C-4B88-B67D-25073BC6366C}" srcId="{BE84FA3C-14B3-4321-B4DB-207DC847848F}" destId="{0BD80608-162C-42AB-A55E-259E3E517B89}" srcOrd="1" destOrd="0" parTransId="{C5E8F754-15EC-402A-9D9F-D2D961798DB9}" sibTransId="{336B8076-C3EE-489E-A9FD-24151E7A7598}"/>
    <dgm:cxn modelId="{69CC18E2-FF74-43BD-8C05-C2F6E04D9BD1}" type="presOf" srcId="{B199D797-07A8-4CDA-95A7-744DA1BF491A}" destId="{79C77FCE-8F26-4B2B-95F8-43D87170E787}" srcOrd="0" destOrd="0" presId="urn:microsoft.com/office/officeart/2005/8/layout/vList5"/>
    <dgm:cxn modelId="{D18553E2-421C-4968-8D9C-53260B25A65C}" type="presOf" srcId="{F896A9CA-AE4D-4A7E-8339-E2B843D0D838}" destId="{CBE39752-1BCF-41BC-A8ED-56F394E0054E}" srcOrd="0" destOrd="0" presId="urn:microsoft.com/office/officeart/2005/8/layout/vList5"/>
    <dgm:cxn modelId="{281050EA-9639-4374-8452-3C70A0774255}" type="presOf" srcId="{BE84FA3C-14B3-4321-B4DB-207DC847848F}" destId="{0DF9237A-C45F-4277-AEC7-891F6E15DAC2}" srcOrd="0" destOrd="0" presId="urn:microsoft.com/office/officeart/2005/8/layout/vList5"/>
    <dgm:cxn modelId="{4DE9DCDD-2719-4080-B3FF-0CD916327AC1}" type="presParOf" srcId="{0DF9237A-C45F-4277-AEC7-891F6E15DAC2}" destId="{64BC453B-5800-4437-B3E7-898D66F55636}" srcOrd="0" destOrd="0" presId="urn:microsoft.com/office/officeart/2005/8/layout/vList5"/>
    <dgm:cxn modelId="{DBF6B246-D9AD-4FC0-AAA4-C23D4FCA406E}" type="presParOf" srcId="{64BC453B-5800-4437-B3E7-898D66F55636}" destId="{089667B3-3D03-474B-A29F-88B7A6CE5BC6}" srcOrd="0" destOrd="0" presId="urn:microsoft.com/office/officeart/2005/8/layout/vList5"/>
    <dgm:cxn modelId="{3F77B304-C91E-468B-8DEF-8C447AC46B68}" type="presParOf" srcId="{64BC453B-5800-4437-B3E7-898D66F55636}" destId="{952538FF-FA68-46C5-92C0-500CD21AE3E1}" srcOrd="1" destOrd="0" presId="urn:microsoft.com/office/officeart/2005/8/layout/vList5"/>
    <dgm:cxn modelId="{349517DA-9A5D-4D1C-8DE0-77D6B4698F49}" type="presParOf" srcId="{0DF9237A-C45F-4277-AEC7-891F6E15DAC2}" destId="{655B877D-62C9-45FA-B84D-0C96A0965675}" srcOrd="1" destOrd="0" presId="urn:microsoft.com/office/officeart/2005/8/layout/vList5"/>
    <dgm:cxn modelId="{D9BFE393-6218-4618-8B82-82749DC1950F}" type="presParOf" srcId="{0DF9237A-C45F-4277-AEC7-891F6E15DAC2}" destId="{772AAFBF-ACAD-4EE2-873A-101C5A859062}" srcOrd="2" destOrd="0" presId="urn:microsoft.com/office/officeart/2005/8/layout/vList5"/>
    <dgm:cxn modelId="{70447880-54A4-4E5C-928E-51A157352BEB}" type="presParOf" srcId="{772AAFBF-ACAD-4EE2-873A-101C5A859062}" destId="{772554CB-D5E2-4405-B1FC-B19C7EA3F0F4}" srcOrd="0" destOrd="0" presId="urn:microsoft.com/office/officeart/2005/8/layout/vList5"/>
    <dgm:cxn modelId="{AD8A583C-56C3-40A6-B826-1FCD60E253F9}" type="presParOf" srcId="{772AAFBF-ACAD-4EE2-873A-101C5A859062}" destId="{A7A4C030-D565-4463-9BE3-62A04E30FDFC}" srcOrd="1" destOrd="0" presId="urn:microsoft.com/office/officeart/2005/8/layout/vList5"/>
    <dgm:cxn modelId="{32B7BFBC-3DD0-4287-88BF-9413B158BA78}" type="presParOf" srcId="{0DF9237A-C45F-4277-AEC7-891F6E15DAC2}" destId="{80EC8619-B967-4AA9-B9B8-7C45908B8768}" srcOrd="3" destOrd="0" presId="urn:microsoft.com/office/officeart/2005/8/layout/vList5"/>
    <dgm:cxn modelId="{19160B20-F5C8-4055-B992-AB5DD8B3E6DF}" type="presParOf" srcId="{0DF9237A-C45F-4277-AEC7-891F6E15DAC2}" destId="{FDCDE9E7-EEC9-4388-B26E-571E703C3533}" srcOrd="4" destOrd="0" presId="urn:microsoft.com/office/officeart/2005/8/layout/vList5"/>
    <dgm:cxn modelId="{BFA79F9A-16E8-476E-AF70-BD42E360E848}" type="presParOf" srcId="{FDCDE9E7-EEC9-4388-B26E-571E703C3533}" destId="{CBE39752-1BCF-41BC-A8ED-56F394E0054E}" srcOrd="0" destOrd="0" presId="urn:microsoft.com/office/officeart/2005/8/layout/vList5"/>
    <dgm:cxn modelId="{CFE0D7D5-7C73-44BC-B666-679B0FA4338F}" type="presParOf" srcId="{FDCDE9E7-EEC9-4388-B26E-571E703C3533}" destId="{E6C5FE0D-BF35-4153-9226-5E3F9E5A8546}" srcOrd="1" destOrd="0" presId="urn:microsoft.com/office/officeart/2005/8/layout/vList5"/>
    <dgm:cxn modelId="{CB4BD4A9-B5CA-4288-A48E-CDC596A996D0}" type="presParOf" srcId="{0DF9237A-C45F-4277-AEC7-891F6E15DAC2}" destId="{EFADD836-B149-4FA1-A5EA-6E22C5B9395B}" srcOrd="5" destOrd="0" presId="urn:microsoft.com/office/officeart/2005/8/layout/vList5"/>
    <dgm:cxn modelId="{A9CBAC5F-3544-4E9D-B7F6-1324B7A95AEA}" type="presParOf" srcId="{0DF9237A-C45F-4277-AEC7-891F6E15DAC2}" destId="{E041F037-4C49-4F11-9F91-64E422E60C49}" srcOrd="6" destOrd="0" presId="urn:microsoft.com/office/officeart/2005/8/layout/vList5"/>
    <dgm:cxn modelId="{8E26053E-A108-4FAB-A417-9FF798EFB3C5}" type="presParOf" srcId="{E041F037-4C49-4F11-9F91-64E422E60C49}" destId="{79C77FCE-8F26-4B2B-95F8-43D87170E787}" srcOrd="0" destOrd="0" presId="urn:microsoft.com/office/officeart/2005/8/layout/vList5"/>
    <dgm:cxn modelId="{543BA200-DAD4-4FDE-A512-12CE15C8D3C4}" type="presParOf" srcId="{E041F037-4C49-4F11-9F91-64E422E60C49}" destId="{EAC3D10F-69C2-4043-99D4-4C63797B353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8D7EE-41B6-44E9-B120-425DF7746F44}">
      <dsp:nvSpPr>
        <dsp:cNvPr id="0" name=""/>
        <dsp:cNvSpPr/>
      </dsp:nvSpPr>
      <dsp:spPr>
        <a:xfrm>
          <a:off x="0" y="416121"/>
          <a:ext cx="1543708" cy="92622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en-US" sz="1800" kern="1200" dirty="0"/>
            <a:t>Convene Partners</a:t>
          </a:r>
        </a:p>
      </dsp:txBody>
      <dsp:txXfrm>
        <a:off x="0" y="416121"/>
        <a:ext cx="1543708" cy="926225"/>
      </dsp:txXfrm>
    </dsp:sp>
    <dsp:sp modelId="{120DE270-16F0-4894-894A-050E354E0CDB}">
      <dsp:nvSpPr>
        <dsp:cNvPr id="0" name=""/>
        <dsp:cNvSpPr/>
      </dsp:nvSpPr>
      <dsp:spPr>
        <a:xfrm>
          <a:off x="1698079" y="416121"/>
          <a:ext cx="1543708" cy="92622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en-US" sz="1800" kern="1200" dirty="0"/>
            <a:t>Provide T/A</a:t>
          </a:r>
        </a:p>
      </dsp:txBody>
      <dsp:txXfrm>
        <a:off x="1698079" y="416121"/>
        <a:ext cx="1543708" cy="926225"/>
      </dsp:txXfrm>
    </dsp:sp>
    <dsp:sp modelId="{FDABB84E-0023-42A0-BB27-BDB64E225331}">
      <dsp:nvSpPr>
        <dsp:cNvPr id="0" name=""/>
        <dsp:cNvSpPr/>
      </dsp:nvSpPr>
      <dsp:spPr>
        <a:xfrm>
          <a:off x="3396158" y="416121"/>
          <a:ext cx="1543708" cy="92622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en-US" sz="1800" kern="1200" dirty="0"/>
            <a:t>Community Assessment</a:t>
          </a:r>
        </a:p>
      </dsp:txBody>
      <dsp:txXfrm>
        <a:off x="3396158" y="416121"/>
        <a:ext cx="1543708" cy="926225"/>
      </dsp:txXfrm>
    </dsp:sp>
    <dsp:sp modelId="{848AB5C5-E06C-4D2C-9FC8-358A228FFD7D}">
      <dsp:nvSpPr>
        <dsp:cNvPr id="0" name=""/>
        <dsp:cNvSpPr/>
      </dsp:nvSpPr>
      <dsp:spPr>
        <a:xfrm>
          <a:off x="849039" y="1496717"/>
          <a:ext cx="1543708" cy="92622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en-US" sz="1800" kern="1200"/>
            <a:t>Targeted Education &amp; Outreach</a:t>
          </a:r>
        </a:p>
      </dsp:txBody>
      <dsp:txXfrm>
        <a:off x="849039" y="1496717"/>
        <a:ext cx="1543708" cy="926225"/>
      </dsp:txXfrm>
    </dsp:sp>
    <dsp:sp modelId="{2CFE8CFE-2D79-455A-8077-B190E42E0876}">
      <dsp:nvSpPr>
        <dsp:cNvPr id="0" name=""/>
        <dsp:cNvSpPr/>
      </dsp:nvSpPr>
      <dsp:spPr>
        <a:xfrm>
          <a:off x="2547118" y="1496717"/>
          <a:ext cx="1543708" cy="92622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en-US" sz="1800" kern="1200"/>
            <a:t>Monitor &amp; Evaluate</a:t>
          </a:r>
        </a:p>
      </dsp:txBody>
      <dsp:txXfrm>
        <a:off x="2547118" y="1496717"/>
        <a:ext cx="1543708" cy="926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8E4FF-B613-46D1-8503-FF1CD53E9C8D}">
      <dsp:nvSpPr>
        <dsp:cNvPr id="0" name=""/>
        <dsp:cNvSpPr/>
      </dsp:nvSpPr>
      <dsp:spPr>
        <a:xfrm>
          <a:off x="0" y="2476198"/>
          <a:ext cx="3792269" cy="812743"/>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Campaign-In-A-Box</a:t>
          </a:r>
        </a:p>
      </dsp:txBody>
      <dsp:txXfrm>
        <a:off x="0" y="2476198"/>
        <a:ext cx="3792269" cy="812743"/>
      </dsp:txXfrm>
    </dsp:sp>
    <dsp:sp modelId="{874ED5CF-1608-4580-8FA3-DDF0E0137306}">
      <dsp:nvSpPr>
        <dsp:cNvPr id="0" name=""/>
        <dsp:cNvSpPr/>
      </dsp:nvSpPr>
      <dsp:spPr>
        <a:xfrm rot="10800000">
          <a:off x="0" y="1224065"/>
          <a:ext cx="3792269" cy="1249999"/>
        </a:xfrm>
        <a:prstGeom prst="upArrowCallou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Register to participate</a:t>
          </a:r>
        </a:p>
      </dsp:txBody>
      <dsp:txXfrm rot="10800000">
        <a:off x="0" y="1224065"/>
        <a:ext cx="3792269" cy="812212"/>
      </dsp:txXfrm>
    </dsp:sp>
    <dsp:sp modelId="{336DC926-F1A3-40E6-A99F-81DE95869B63}">
      <dsp:nvSpPr>
        <dsp:cNvPr id="0" name=""/>
        <dsp:cNvSpPr/>
      </dsp:nvSpPr>
      <dsp:spPr>
        <a:xfrm rot="10800000">
          <a:off x="0" y="0"/>
          <a:ext cx="3792269" cy="1249999"/>
        </a:xfrm>
        <a:prstGeom prst="upArrowCallou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Get </a:t>
          </a:r>
          <a:r>
            <a:rPr lang="en-US" sz="2000" i="1" kern="1200" dirty="0"/>
            <a:t>The Scoop</a:t>
          </a:r>
          <a:r>
            <a:rPr lang="en-US" sz="2000" i="0" kern="1200" dirty="0"/>
            <a:t> </a:t>
          </a:r>
          <a:r>
            <a:rPr lang="en-US" sz="2000" i="0" kern="1200" dirty="0" err="1"/>
            <a:t>eNews</a:t>
          </a:r>
          <a:endParaRPr lang="en-US" sz="2000" i="0" kern="1200" dirty="0"/>
        </a:p>
        <a:p>
          <a:pPr marL="0" lvl="0" indent="0" algn="ctr" defTabSz="889000">
            <a:lnSpc>
              <a:spcPct val="90000"/>
            </a:lnSpc>
            <a:spcBef>
              <a:spcPct val="0"/>
            </a:spcBef>
            <a:spcAft>
              <a:spcPct val="35000"/>
            </a:spcAft>
            <a:buNone/>
          </a:pPr>
          <a:r>
            <a:rPr lang="en-US" sz="2000" i="0" kern="1200" dirty="0"/>
            <a:t>eddelk@ucanr.edu</a:t>
          </a:r>
          <a:endParaRPr lang="en-US" sz="2000" kern="1200" dirty="0"/>
        </a:p>
      </dsp:txBody>
      <dsp:txXfrm rot="10800000">
        <a:off x="0" y="0"/>
        <a:ext cx="3792269" cy="812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538FF-FA68-46C5-92C0-500CD21AE3E1}">
      <dsp:nvSpPr>
        <dsp:cNvPr id="0" name=""/>
        <dsp:cNvSpPr/>
      </dsp:nvSpPr>
      <dsp:spPr>
        <a:xfrm rot="5400000">
          <a:off x="2950473" y="-1072165"/>
          <a:ext cx="806241" cy="3156323"/>
        </a:xfrm>
        <a:prstGeom prst="round2SameRect">
          <a:avLst/>
        </a:prstGeom>
        <a:solidFill>
          <a:schemeClr val="accent1">
            <a:lumMod val="40000"/>
            <a:lumOff val="6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$500 prize to the twenty funds that have the greatest number of unique donors</a:t>
          </a:r>
        </a:p>
      </dsp:txBody>
      <dsp:txXfrm rot="-5400000">
        <a:off x="1775433" y="142232"/>
        <a:ext cx="3116966" cy="727527"/>
      </dsp:txXfrm>
    </dsp:sp>
    <dsp:sp modelId="{089667B3-3D03-474B-A29F-88B7A6CE5BC6}">
      <dsp:nvSpPr>
        <dsp:cNvPr id="0" name=""/>
        <dsp:cNvSpPr/>
      </dsp:nvSpPr>
      <dsp:spPr>
        <a:xfrm>
          <a:off x="0" y="2095"/>
          <a:ext cx="1775432" cy="1007802"/>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Donor Challenge</a:t>
          </a:r>
        </a:p>
      </dsp:txBody>
      <dsp:txXfrm>
        <a:off x="49197" y="51292"/>
        <a:ext cx="1677038" cy="909408"/>
      </dsp:txXfrm>
    </dsp:sp>
    <dsp:sp modelId="{A7A4C030-D565-4463-9BE3-62A04E30FDFC}">
      <dsp:nvSpPr>
        <dsp:cNvPr id="0" name=""/>
        <dsp:cNvSpPr/>
      </dsp:nvSpPr>
      <dsp:spPr>
        <a:xfrm rot="5400000">
          <a:off x="2950473" y="-13973"/>
          <a:ext cx="806241" cy="3156323"/>
        </a:xfrm>
        <a:prstGeom prst="round2SameRect">
          <a:avLst/>
        </a:prstGeom>
        <a:solidFill>
          <a:schemeClr val="accent1">
            <a:lumMod val="40000"/>
            <a:lumOff val="6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$500 prize to the first ten funds that secure an individual $500+ donation</a:t>
          </a:r>
        </a:p>
      </dsp:txBody>
      <dsp:txXfrm rot="-5400000">
        <a:off x="1775433" y="1200425"/>
        <a:ext cx="3116966" cy="727527"/>
      </dsp:txXfrm>
    </dsp:sp>
    <dsp:sp modelId="{772554CB-D5E2-4405-B1FC-B19C7EA3F0F4}">
      <dsp:nvSpPr>
        <dsp:cNvPr id="0" name=""/>
        <dsp:cNvSpPr/>
      </dsp:nvSpPr>
      <dsp:spPr>
        <a:xfrm>
          <a:off x="0" y="1060287"/>
          <a:ext cx="1775432" cy="1007802"/>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Donation Challenge</a:t>
          </a:r>
        </a:p>
      </dsp:txBody>
      <dsp:txXfrm>
        <a:off x="49197" y="1109484"/>
        <a:ext cx="1677038" cy="909408"/>
      </dsp:txXfrm>
    </dsp:sp>
    <dsp:sp modelId="{E6C5FE0D-BF35-4153-9226-5E3F9E5A8546}">
      <dsp:nvSpPr>
        <dsp:cNvPr id="0" name=""/>
        <dsp:cNvSpPr/>
      </dsp:nvSpPr>
      <dsp:spPr>
        <a:xfrm rot="5400000">
          <a:off x="2950473" y="1044219"/>
          <a:ext cx="806241" cy="3156323"/>
        </a:xfrm>
        <a:prstGeom prst="round2SameRect">
          <a:avLst/>
        </a:prstGeom>
        <a:solidFill>
          <a:schemeClr val="accent1">
            <a:lumMod val="40000"/>
            <a:lumOff val="60000"/>
            <a:alpha val="9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$500 prize to the ten funds that raise the most on GivingTuesday</a:t>
          </a:r>
        </a:p>
      </dsp:txBody>
      <dsp:txXfrm rot="-5400000">
        <a:off x="1775433" y="2258617"/>
        <a:ext cx="3116966" cy="727527"/>
      </dsp:txXfrm>
    </dsp:sp>
    <dsp:sp modelId="{CBE39752-1BCF-41BC-A8ED-56F394E0054E}">
      <dsp:nvSpPr>
        <dsp:cNvPr id="0" name=""/>
        <dsp:cNvSpPr/>
      </dsp:nvSpPr>
      <dsp:spPr>
        <a:xfrm>
          <a:off x="0" y="2118480"/>
          <a:ext cx="1775432" cy="1007802"/>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In-It-To-Win-It Challenge</a:t>
          </a:r>
        </a:p>
      </dsp:txBody>
      <dsp:txXfrm>
        <a:off x="49197" y="2167677"/>
        <a:ext cx="1677038" cy="909408"/>
      </dsp:txXfrm>
    </dsp:sp>
    <dsp:sp modelId="{EAC3D10F-69C2-4043-99D4-4C63797B353A}">
      <dsp:nvSpPr>
        <dsp:cNvPr id="0" name=""/>
        <dsp:cNvSpPr/>
      </dsp:nvSpPr>
      <dsp:spPr>
        <a:xfrm rot="5400000">
          <a:off x="2950473" y="2102411"/>
          <a:ext cx="806241" cy="3156323"/>
        </a:xfrm>
        <a:prstGeom prst="round2SameRect">
          <a:avLst/>
        </a:prstGeom>
        <a:solidFill>
          <a:srgbClr val="61C250">
            <a:alpha val="89804"/>
          </a:srgb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$50,000 available for a 1:1 match starting at midnight</a:t>
          </a:r>
        </a:p>
      </dsp:txBody>
      <dsp:txXfrm rot="-5400000">
        <a:off x="1775433" y="3316809"/>
        <a:ext cx="3116966" cy="727527"/>
      </dsp:txXfrm>
    </dsp:sp>
    <dsp:sp modelId="{79C77FCE-8F26-4B2B-95F8-43D87170E787}">
      <dsp:nvSpPr>
        <dsp:cNvPr id="0" name=""/>
        <dsp:cNvSpPr/>
      </dsp:nvSpPr>
      <dsp:spPr>
        <a:xfrm>
          <a:off x="0" y="3176672"/>
          <a:ext cx="1775432" cy="1007802"/>
        </a:xfrm>
        <a:prstGeom prst="roundRect">
          <a:avLst/>
        </a:prstGeom>
        <a:solidFill>
          <a:srgbClr val="339966">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4-H Match</a:t>
          </a:r>
        </a:p>
      </dsp:txBody>
      <dsp:txXfrm>
        <a:off x="49197" y="3225869"/>
        <a:ext cx="1677038" cy="9094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cdavis.co1.qualtrics.com/jfe/form/SV_20oQcVnhI9kGvpb"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rs.usda.gov/topics/food-nutrition-assistance/food-security-in-the-us.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f61608a42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f61608a42a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1" name="Google Shape;481;gf61608a42a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5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https://ucanr.edu/sites/SLO/files/374718.pdf</a:t>
            </a:r>
          </a:p>
          <a:p>
            <a:r>
              <a:rPr lang="en-US" dirty="0"/>
              <a:t>Add data from collaboration tool, grants secured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64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t>
            </a:r>
            <a:r>
              <a:rPr lang="en-US" dirty="0" err="1"/>
              <a:t>CalFresh</a:t>
            </a:r>
            <a:r>
              <a:rPr lang="en-US" dirty="0"/>
              <a:t>?</a:t>
            </a:r>
          </a:p>
          <a:p>
            <a:r>
              <a:rPr lang="en-US" dirty="0"/>
              <a:t>What is Market Match?</a:t>
            </a:r>
          </a:p>
        </p:txBody>
      </p:sp>
      <p:sp>
        <p:nvSpPr>
          <p:cNvPr id="4" name="Slide Number Placeholder 3"/>
          <p:cNvSpPr>
            <a:spLocks noGrp="1"/>
          </p:cNvSpPr>
          <p:nvPr>
            <p:ph type="sldNum" sz="quarter" idx="5"/>
          </p:nvPr>
        </p:nvSpPr>
        <p:spPr/>
        <p:txBody>
          <a:bodyPr/>
          <a:lstStyle/>
          <a:p>
            <a:fld id="{E2C40387-D8E8-4747-B676-98ED036C8F01}" type="slidenum">
              <a:rPr lang="en-US" smtClean="0"/>
              <a:t>20</a:t>
            </a:fld>
            <a:endParaRPr lang="en-US" dirty="0"/>
          </a:p>
        </p:txBody>
      </p:sp>
    </p:spTree>
    <p:extLst>
      <p:ext uri="{BB962C8B-B14F-4D97-AF65-F5344CB8AC3E}">
        <p14:creationId xmlns:p14="http://schemas.microsoft.com/office/powerpoint/2010/main" val="384147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2383a0981b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65" name="Google Shape;565;g12383a0981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268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90a21d923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90a21d92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9072d357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9072d357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Char char="●"/>
            </a:pPr>
            <a:r>
              <a:rPr lang="en" sz="1400">
                <a:solidFill>
                  <a:srgbClr val="595959"/>
                </a:solidFill>
              </a:rPr>
              <a:t>40+ hours of contact time (including 3 field trips)</a:t>
            </a: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Focus on Climate Change and the California context</a:t>
            </a: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Participatory science project</a:t>
            </a: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Required text: </a:t>
            </a:r>
            <a:r>
              <a:rPr lang="en" sz="1400" i="1">
                <a:solidFill>
                  <a:srgbClr val="595959"/>
                </a:solidFill>
              </a:rPr>
              <a:t>Climate Stewardship: Taking Collective Action to Protect California</a:t>
            </a:r>
            <a:endParaRPr sz="1400" i="1">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Delivery: Hybrid with asynchronous lessons through Canvas as well as in person meetings</a:t>
            </a: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Required: 8 hour capstone project</a:t>
            </a:r>
            <a:endParaRPr sz="14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9072d3575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9072d357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9072d3575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9072d3575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939f03756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939f03756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8c884101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d8c884101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9072d3575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9072d3575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90a21d923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90a21d923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16b3d404c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116b3d404c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7" name="Google Shape;577;g116b3d404c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2156721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So…mark your calendars and Save-the-Date: </a:t>
            </a:r>
            <a:r>
              <a:rPr lang="en-US" baseline="0" dirty="0"/>
              <a:t>Giving Tuesday on November 29th!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Giving Tuesday is a global movement inspiring millions of donors to give to thousands of non-profits around the globe.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These graphics are used by the global campaign, and you’ll see how we tailor some of these materials to build out our campaign.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ADVANCE SLIDE</a:t>
            </a:r>
            <a:endParaRPr lang="en-US" sz="1200" dirty="0"/>
          </a:p>
        </p:txBody>
      </p:sp>
      <p:sp>
        <p:nvSpPr>
          <p:cNvPr id="4" name="Slide Number Placeholder 3"/>
          <p:cNvSpPr>
            <a:spLocks noGrp="1"/>
          </p:cNvSpPr>
          <p:nvPr>
            <p:ph type="sldNum" sz="quarter" idx="10"/>
          </p:nvPr>
        </p:nvSpPr>
        <p:spPr/>
        <p:txBody>
          <a:bodyPr/>
          <a:lstStyle/>
          <a:p>
            <a:fld id="{45A342C3-2901-4590-BDF3-F25419DF7B08}" type="slidenum">
              <a:rPr lang="en-US" smtClean="0"/>
              <a:t>34</a:t>
            </a:fld>
            <a:endParaRPr lang="en-US"/>
          </a:p>
        </p:txBody>
      </p:sp>
    </p:spTree>
    <p:extLst>
      <p:ext uri="{BB962C8B-B14F-4D97-AF65-F5344CB8AC3E}">
        <p14:creationId xmlns:p14="http://schemas.microsoft.com/office/powerpoint/2010/main" val="1622654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Ok—so where do we start for Giving Tuesday?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Be sure you’re signed up to receive </a:t>
            </a:r>
            <a:r>
              <a:rPr lang="en-US" sz="1200" baseline="0" dirty="0"/>
              <a:t>“The Scoop” </a:t>
            </a:r>
            <a:r>
              <a:rPr lang="en-US" sz="1200" baseline="0" dirty="0" err="1"/>
              <a:t>eNews</a:t>
            </a:r>
            <a:r>
              <a:rPr lang="en-US" sz="1200" baseline="0" dirty="0"/>
              <a:t> that has reminders, helpful hints, and links to tools you need.  Please take a moment to send me an email so I can add your name to this mailing list. </a:t>
            </a:r>
            <a:r>
              <a:rPr lang="en-US" dirty="0"/>
              <a:t>All CD’s and Program leadership are already signed up. But if there is anyone else on your team that needs to receive campaign info, please let me know and I’ll be sure they are added to the distribution list.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 Register for participation in the campaign</a:t>
            </a:r>
          </a:p>
          <a:p>
            <a:pPr marL="628650" lvl="1" indent="-171450">
              <a:buFont typeface="Arial" panose="020B0604020202020204" pitchFamily="34" charset="0"/>
              <a:buChar char="•"/>
            </a:pPr>
            <a:r>
              <a:rPr lang="en-US" dirty="0"/>
              <a:t>WHO?—everyone! </a:t>
            </a:r>
            <a:r>
              <a:rPr lang="en-US" sz="800" kern="1200" dirty="0">
                <a:solidFill>
                  <a:schemeClr val="tx1"/>
                </a:solidFill>
                <a:latin typeface="+mn-lt"/>
                <a:ea typeface="+mn-ea"/>
                <a:cs typeface="+mn-cs"/>
              </a:rPr>
              <a:t>All County Extensions/RECs/Programs/Groups are asked to register their participation in Giving Tuesday.</a:t>
            </a:r>
          </a:p>
          <a:p>
            <a:pPr marL="628650" lvl="1" indent="-171450">
              <a:buFont typeface="Arial" panose="020B0604020202020204" pitchFamily="34" charset="0"/>
              <a:buChar char="•"/>
            </a:pPr>
            <a:r>
              <a:rPr lang="en-US" dirty="0"/>
              <a:t>WHY</a:t>
            </a:r>
            <a:r>
              <a:rPr lang="en-US" sz="1200" kern="1200" dirty="0">
                <a:solidFill>
                  <a:schemeClr val="tx1"/>
                </a:solidFill>
                <a:latin typeface="+mn-lt"/>
                <a:ea typeface="+mn-ea"/>
                <a:cs typeface="+mn-cs"/>
              </a:rPr>
              <a:t>? </a:t>
            </a:r>
            <a:r>
              <a:rPr lang="en-US" sz="800" kern="1200" dirty="0">
                <a:solidFill>
                  <a:schemeClr val="tx1"/>
                </a:solidFill>
                <a:latin typeface="+mn-lt"/>
                <a:ea typeface="+mn-ea"/>
                <a:cs typeface="+mn-cs"/>
              </a:rPr>
              <a:t>To improve communication of campaign plans—making sure we get the tools into the people who really need them; and to help cross promote on all UC ANR social media platforms.  </a:t>
            </a:r>
          </a:p>
          <a:p>
            <a:pPr marL="628650" lvl="1" indent="-171450">
              <a:buFont typeface="Arial" panose="020B0604020202020204" pitchFamily="34" charset="0"/>
              <a:buChar char="•"/>
            </a:pPr>
            <a:r>
              <a:rPr lang="en-US" dirty="0"/>
              <a:t>HOW? </a:t>
            </a:r>
            <a:r>
              <a:rPr lang="en-US" sz="800" kern="1200" dirty="0">
                <a:solidFill>
                  <a:schemeClr val="tx1"/>
                </a:solidFill>
                <a:latin typeface="+mn-lt"/>
                <a:ea typeface="+mn-ea"/>
                <a:cs typeface="+mn-cs"/>
              </a:rPr>
              <a:t>Look for </a:t>
            </a:r>
            <a:r>
              <a:rPr lang="en-US" sz="800" i="1" kern="1200" dirty="0">
                <a:solidFill>
                  <a:schemeClr val="tx1"/>
                </a:solidFill>
                <a:latin typeface="+mn-lt"/>
                <a:ea typeface="+mn-ea"/>
                <a:cs typeface="+mn-cs"/>
              </a:rPr>
              <a:t>The Scoop</a:t>
            </a:r>
            <a:r>
              <a:rPr lang="en-US" sz="800" kern="1200" dirty="0">
                <a:solidFill>
                  <a:schemeClr val="tx1"/>
                </a:solidFill>
                <a:latin typeface="+mn-lt"/>
                <a:ea typeface="+mn-ea"/>
                <a:cs typeface="+mn-cs"/>
              </a:rPr>
              <a:t> </a:t>
            </a:r>
            <a:r>
              <a:rPr lang="en-US" sz="800" kern="1200" dirty="0" err="1">
                <a:solidFill>
                  <a:schemeClr val="tx1"/>
                </a:solidFill>
                <a:latin typeface="+mn-lt"/>
                <a:ea typeface="+mn-ea"/>
                <a:cs typeface="+mn-cs"/>
              </a:rPr>
              <a:t>eNews</a:t>
            </a:r>
            <a:r>
              <a:rPr lang="en-US" sz="800" kern="1200" dirty="0">
                <a:solidFill>
                  <a:schemeClr val="tx1"/>
                </a:solidFill>
                <a:latin typeface="+mn-lt"/>
                <a:ea typeface="+mn-ea"/>
                <a:cs typeface="+mn-cs"/>
              </a:rPr>
              <a:t> in your email—click the link or forward to your campaign lead.</a:t>
            </a:r>
          </a:p>
          <a:p>
            <a:endParaRPr lang="en-US" baseline="0" dirty="0"/>
          </a:p>
          <a:p>
            <a:r>
              <a:rPr lang="en-US" baseline="0" dirty="0"/>
              <a:t>3. Available next week--UC Davis box link, you will find all the “Campaign-in-a-Box” materials.</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ADVANCE SLIDE</a:t>
            </a:r>
          </a:p>
        </p:txBody>
      </p:sp>
      <p:sp>
        <p:nvSpPr>
          <p:cNvPr id="4" name="Slide Number Placeholder 3"/>
          <p:cNvSpPr>
            <a:spLocks noGrp="1"/>
          </p:cNvSpPr>
          <p:nvPr>
            <p:ph type="sldNum" sz="quarter" idx="10"/>
          </p:nvPr>
        </p:nvSpPr>
        <p:spPr/>
        <p:txBody>
          <a:bodyPr/>
          <a:lstStyle/>
          <a:p>
            <a:fld id="{45A342C3-2901-4590-BDF3-F25419DF7B08}" type="slidenum">
              <a:rPr lang="en-US" smtClean="0"/>
              <a:t>35</a:t>
            </a:fld>
            <a:endParaRPr lang="en-US"/>
          </a:p>
        </p:txBody>
      </p:sp>
    </p:spTree>
    <p:extLst>
      <p:ext uri="{BB962C8B-B14F-4D97-AF65-F5344CB8AC3E}">
        <p14:creationId xmlns:p14="http://schemas.microsoft.com/office/powerpoint/2010/main" val="167449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now, what we’ve all been waiting for…We want to introduce new Prize Challenges! </a:t>
            </a:r>
            <a:r>
              <a:rPr lang="en-US" sz="1200" kern="1200" dirty="0">
                <a:solidFill>
                  <a:schemeClr val="tx1"/>
                </a:solidFill>
                <a:effectLst/>
                <a:latin typeface="+mn-lt"/>
                <a:ea typeface="+mn-ea"/>
                <a:cs typeface="+mn-cs"/>
              </a:rPr>
              <a:t>Prize challenges are a fun and exciting way to boost donations on Giving Tuesday! In many cases, all you have to do is make a donation to help your Programs win some of the $20,000 in prizes that are made available from generous donations to the Incentive Fund. Please note that only online donations are counted toward prize challenges. </a:t>
            </a:r>
          </a:p>
          <a:p>
            <a:r>
              <a:rPr lang="en-US" dirty="0"/>
              <a:t>We want this</a:t>
            </a:r>
            <a:r>
              <a:rPr lang="en-US" baseline="0" dirty="0"/>
              <a:t> campaign to be successful for you, so we have developed challenges to help reward efforts that will ultimately bring longer term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DONOR CHALLENGE</a:t>
            </a:r>
            <a:r>
              <a:rPr lang="en-US" sz="1200" kern="1200" dirty="0">
                <a:solidFill>
                  <a:schemeClr val="tx1"/>
                </a:solidFill>
                <a:effectLst/>
                <a:latin typeface="+mn-lt"/>
                <a:ea typeface="+mn-ea"/>
                <a:cs typeface="+mn-cs"/>
              </a:rPr>
              <a:t>: $10,000 up for grabs!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We'll award a $500 prize to the twenty funds that have the greatest number of unique donors for GivingTuesday.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DONATION CHALLENGE</a:t>
            </a:r>
            <a:r>
              <a:rPr lang="en-US" sz="1200" kern="1200" dirty="0">
                <a:solidFill>
                  <a:schemeClr val="tx1"/>
                </a:solidFill>
                <a:effectLst/>
                <a:latin typeface="+mn-lt"/>
                <a:ea typeface="+mn-ea"/>
                <a:cs typeface="+mn-cs"/>
              </a:rPr>
              <a:t>: $5,000 up for grabs!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We'll award a $500 prize to the first ten funds that secure an individual $500+ donation on GivingTuesday!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IN-IT-TO-WIN-IT CHALLENGE</a:t>
            </a:r>
            <a:r>
              <a:rPr lang="en-US" sz="1200" kern="1200" dirty="0">
                <a:solidFill>
                  <a:schemeClr val="tx1"/>
                </a:solidFill>
                <a:effectLst/>
                <a:latin typeface="+mn-lt"/>
                <a:ea typeface="+mn-ea"/>
                <a:cs typeface="+mn-cs"/>
              </a:rPr>
              <a:t>: $5,000 up for grabs!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We'll award a $500 prize to the ten funds that raise the most on GivingTuesday!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4-H Match</a:t>
            </a:r>
            <a:r>
              <a:rPr lang="en-US" sz="1200" kern="1200" dirty="0">
                <a:solidFill>
                  <a:schemeClr val="tx1"/>
                </a:solidFill>
                <a:effectLst/>
                <a:latin typeface="+mn-lt"/>
                <a:ea typeface="+mn-ea"/>
                <a:cs typeface="+mn-cs"/>
              </a:rPr>
              <a:t>: $50,000 up for grabs!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Donors to the CA 4-H Foundation are offering $50K in a dollar for dollar match starting at midnight until funds are depleted. This is the most ever offered in an incentive pool, so 4-Hers be sure to take advantage!</a:t>
            </a:r>
          </a:p>
          <a:p>
            <a:endParaRPr lang="en-US" sz="1200" dirty="0"/>
          </a:p>
          <a:p>
            <a:r>
              <a:rPr lang="en-US" sz="1200" dirty="0"/>
              <a:t>Challenge rules will be shared in </a:t>
            </a:r>
            <a:r>
              <a:rPr lang="en-US" sz="1200" i="1" dirty="0"/>
              <a:t>The </a:t>
            </a:r>
            <a:r>
              <a:rPr lang="en-US" sz="1200" i="0" dirty="0"/>
              <a:t>Scoop—so please look there for additional details. G</a:t>
            </a:r>
            <a:r>
              <a:rPr lang="en-US" sz="1200" baseline="0" dirty="0"/>
              <a:t>ood luck--and most importantly, have fun!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ADVANCE SLIDE</a:t>
            </a:r>
          </a:p>
          <a:p>
            <a:pPr marL="228600" lvl="0" indent="-228600">
              <a:buFont typeface="Arial" panose="020B0604020202020204" pitchFamily="34" charset="0"/>
              <a:buChar char="•"/>
            </a:pPr>
            <a:endParaRPr lang="en-US" sz="1200"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34BE6431-41BC-4858-A149-FF45EED3FD2C}" type="slidenum">
              <a:rPr lang="en-US" smtClean="0"/>
              <a:t>36</a:t>
            </a:fld>
            <a:endParaRPr lang="en-US"/>
          </a:p>
        </p:txBody>
      </p:sp>
    </p:spTree>
    <p:extLst>
      <p:ext uri="{BB962C8B-B14F-4D97-AF65-F5344CB8AC3E}">
        <p14:creationId xmlns:p14="http://schemas.microsoft.com/office/powerpoint/2010/main" val="2778338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1346">
              <a:buFont typeface="Arial" panose="020B0604020202020204" pitchFamily="34" charset="0"/>
              <a:buNone/>
              <a:defRPr/>
            </a:pPr>
            <a:r>
              <a:rPr lang="en-US" sz="1200" dirty="0"/>
              <a:t>Thanks again for your time today! We know you’ve got this—and we’re here to help! Contact information is on the screen, so please don’t hesitate to reach out. </a:t>
            </a:r>
          </a:p>
          <a:p>
            <a:pPr marL="0" indent="0" defTabSz="891346">
              <a:buFont typeface="Arial" panose="020B0604020202020204" pitchFamily="34" charset="0"/>
              <a:buNone/>
              <a:defRPr/>
            </a:pPr>
            <a:endParaRPr lang="en-US" sz="1200" dirty="0"/>
          </a:p>
          <a:p>
            <a:pPr marL="0" indent="0" defTabSz="891346">
              <a:buFont typeface="Arial" panose="020B0604020202020204" pitchFamily="34" charset="0"/>
              <a:buNone/>
              <a:defRPr/>
            </a:pPr>
            <a:r>
              <a:rPr lang="en-US" sz="1200" dirty="0"/>
              <a:t>Andrea is going to put a link in the Chat for a very short survey to gather your feedback to help us improve our webinars. So thank you in advance for taking a few minutes to share your input!</a:t>
            </a:r>
          </a:p>
          <a:p>
            <a:pPr marL="0" indent="0" defTabSz="891346">
              <a:buFont typeface="Arial" panose="020B0604020202020204" pitchFamily="34" charset="0"/>
              <a:buNone/>
              <a:defRPr/>
            </a:pPr>
            <a:endParaRPr lang="en-US" sz="1200" dirty="0"/>
          </a:p>
          <a:p>
            <a:pPr marL="0" indent="0" defTabSz="891346">
              <a:buFont typeface="Arial" panose="020B0604020202020204" pitchFamily="34" charset="0"/>
              <a:buNone/>
              <a:defRPr/>
            </a:pPr>
            <a:r>
              <a:rPr lang="en-US" sz="1200" u="sng" kern="1200" dirty="0">
                <a:solidFill>
                  <a:schemeClr val="tx1"/>
                </a:solidFill>
                <a:effectLst/>
                <a:latin typeface="+mn-lt"/>
                <a:ea typeface="+mn-ea"/>
                <a:cs typeface="+mn-cs"/>
                <a:hlinkClick r:id="rId3"/>
              </a:rPr>
              <a:t>https://ucdavis.co1.qualtrics.com/jfe/form/SV_20oQcVnhI9kGvpb</a:t>
            </a:r>
            <a:endParaRPr lang="en-US" sz="1200" dirty="0"/>
          </a:p>
          <a:p>
            <a:pPr marL="171450" indent="-171450" defTabSz="891346">
              <a:buFont typeface="Arial" panose="020B0604020202020204" pitchFamily="34" charset="0"/>
              <a:buChar char="•"/>
              <a:defRPr/>
            </a:pPr>
            <a:endParaRPr lang="en-US" sz="1200" dirty="0"/>
          </a:p>
          <a:p>
            <a:pPr defTabSz="891346">
              <a:defRPr/>
            </a:pPr>
            <a:endParaRPr lang="en-US" sz="1100" dirty="0"/>
          </a:p>
          <a:p>
            <a:endParaRPr lang="en-US" dirty="0"/>
          </a:p>
        </p:txBody>
      </p:sp>
      <p:sp>
        <p:nvSpPr>
          <p:cNvPr id="4" name="Slide Number Placeholder 3"/>
          <p:cNvSpPr>
            <a:spLocks noGrp="1"/>
          </p:cNvSpPr>
          <p:nvPr>
            <p:ph type="sldNum" sz="quarter" idx="10"/>
          </p:nvPr>
        </p:nvSpPr>
        <p:spPr/>
        <p:txBody>
          <a:bodyPr/>
          <a:lstStyle/>
          <a:p>
            <a:fld id="{34BE6431-41BC-4858-A149-FF45EED3FD2C}" type="slidenum">
              <a:rPr lang="en-US" smtClean="0"/>
              <a:t>37</a:t>
            </a:fld>
            <a:endParaRPr lang="en-US"/>
          </a:p>
        </p:txBody>
      </p:sp>
    </p:spTree>
    <p:extLst>
      <p:ext uri="{BB962C8B-B14F-4D97-AF65-F5344CB8AC3E}">
        <p14:creationId xmlns:p14="http://schemas.microsoft.com/office/powerpoint/2010/main" val="4025615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3d268aab8a_4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3d268aab8a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3d268aab8a_4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3d268aab8a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4503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3d268aab8a_4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3d268aab8a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119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1cecbd63afccfc7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11cecbd63afccfc7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9" name="Google Shape;499;g11cecbd63afccfc7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e5c497d1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e5c497d1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t>belonging</a:t>
            </a:r>
            <a:endParaRPr dirty="0"/>
          </a:p>
        </p:txBody>
      </p:sp>
      <p:sp>
        <p:nvSpPr>
          <p:cNvPr id="510" name="Google Shape;510;ge5c497d1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c7f0295a03_2_1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 we have 10-15 min</a:t>
            </a:r>
            <a:endParaRPr/>
          </a:p>
        </p:txBody>
      </p:sp>
      <p:sp>
        <p:nvSpPr>
          <p:cNvPr id="520" name="Google Shape;520;gc7f0295a03_2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E98300"/>
                </a:solidFill>
                <a:effectLst/>
                <a:latin typeface="Arial" panose="020B0604020202020204" pitchFamily="34" charset="0"/>
                <a:hlinkClick r:id="rId3"/>
              </a:rPr>
              <a:t>Food insecurity</a:t>
            </a:r>
            <a:r>
              <a:rPr lang="en-US" b="0" i="0" dirty="0">
                <a:solidFill>
                  <a:srgbClr val="333333"/>
                </a:solidFill>
                <a:effectLst/>
                <a:latin typeface="Arial" panose="020B0604020202020204" pitchFamily="34" charset="0"/>
              </a:rPr>
              <a:t> is defined by the United States Department of Agriculture as the lack of access, at times, to enough food for an active, healthy life. Food insecurity is associated with numerous adverse social and health outcomes and is increasingly considered a critical public health issue. Key drivers of food insecurity include unemployment, poverty, and income shocks, which can prevent adequate access to food.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dirty="0"/>
          </a:p>
        </p:txBody>
      </p:sp>
    </p:spTree>
    <p:extLst>
      <p:ext uri="{BB962C8B-B14F-4D97-AF65-F5344CB8AC3E}">
        <p14:creationId xmlns:p14="http://schemas.microsoft.com/office/powerpoint/2010/main" val="145905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in federal food programs, like SNAP have a positive impact on food security. Although the relationship is complicated.</a:t>
            </a:r>
          </a:p>
          <a:p>
            <a:endParaRPr lang="en-US" dirty="0"/>
          </a:p>
          <a:p>
            <a:r>
              <a:rPr lang="en-US" dirty="0"/>
              <a:t>The Biden-Harris administration has prioritized food security as evidence by their Natl Strategy on Hunger, Nutrition &amp; Health. Access to food assistance programs is specifically called out as a mechanism to relieve food insecurity.</a:t>
            </a:r>
          </a:p>
          <a:p>
            <a:r>
              <a:rPr lang="en-US" dirty="0"/>
              <a:t>Nationally </a:t>
            </a:r>
            <a:r>
              <a:rPr lang="en-US" dirty="0" err="1"/>
              <a:t>est</a:t>
            </a:r>
            <a:r>
              <a:rPr lang="en-US" dirty="0"/>
              <a:t> that 82% of potentially eligible people participate in SNAP, for Cal it is just 70%</a:t>
            </a:r>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dirty="0"/>
          </a:p>
        </p:txBody>
      </p:sp>
    </p:spTree>
    <p:extLst>
      <p:ext uri="{BB962C8B-B14F-4D97-AF65-F5344CB8AC3E}">
        <p14:creationId xmlns:p14="http://schemas.microsoft.com/office/powerpoint/2010/main" val="426503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Funded through state, local and federal funds</a:t>
            </a:r>
          </a:p>
          <a:p>
            <a:r>
              <a:rPr lang="en-US" dirty="0"/>
              <a:t>Administered in CA through the Ecology Center</a:t>
            </a:r>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dirty="0"/>
          </a:p>
        </p:txBody>
      </p:sp>
    </p:spTree>
    <p:extLst>
      <p:ext uri="{BB962C8B-B14F-4D97-AF65-F5344CB8AC3E}">
        <p14:creationId xmlns:p14="http://schemas.microsoft.com/office/powerpoint/2010/main" val="2325419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Local efforts &amp; timeline</a:t>
            </a:r>
          </a:p>
        </p:txBody>
      </p:sp>
      <p:sp>
        <p:nvSpPr>
          <p:cNvPr id="4" name="Slide Number Placeholder 3"/>
          <p:cNvSpPr>
            <a:spLocks noGrp="1"/>
          </p:cNvSpPr>
          <p:nvPr>
            <p:ph type="sldNum" sz="quarter" idx="5"/>
          </p:nvPr>
        </p:nvSpPr>
        <p:spPr/>
        <p:txBody>
          <a:bodyPr/>
          <a:lstStyle/>
          <a:p>
            <a:fld id="{E2C40387-D8E8-4747-B676-98ED036C8F01}" type="slidenum">
              <a:rPr lang="en-US" smtClean="0"/>
              <a:t>14</a:t>
            </a:fld>
            <a:endParaRPr lang="en-US" dirty="0"/>
          </a:p>
        </p:txBody>
      </p:sp>
    </p:spTree>
    <p:extLst>
      <p:ext uri="{BB962C8B-B14F-4D97-AF65-F5344CB8AC3E}">
        <p14:creationId xmlns:p14="http://schemas.microsoft.com/office/powerpoint/2010/main" val="300410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1198708"/>
          </a:xfrm>
          <a:prstGeom prst="rect">
            <a:avLst/>
          </a:prstGeom>
          <a:noFill/>
          <a:ln>
            <a:noFill/>
          </a:ln>
        </p:spPr>
      </p:pic>
      <p:sp>
        <p:nvSpPr>
          <p:cNvPr id="58" name="Google Shape;58;p14"/>
          <p:cNvSpPr txBox="1">
            <a:spLocks noGrp="1"/>
          </p:cNvSpPr>
          <p:nvPr>
            <p:ph type="title"/>
          </p:nvPr>
        </p:nvSpPr>
        <p:spPr>
          <a:xfrm>
            <a:off x="513550" y="235340"/>
            <a:ext cx="8113379" cy="57564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Calibri"/>
              <a:buNone/>
              <a:defRPr sz="2600" b="0" i="0">
                <a:solidFill>
                  <a:schemeClr val="lt1"/>
                </a:solidFill>
                <a:latin typeface="Arial" panose="020B0604020202020204" pitchFamily="34" charset="0"/>
                <a:cs typeface="Arial" panose="020B0604020202020204" pitchFamily="34"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
        <p:nvSpPr>
          <p:cNvPr id="62" name="Google Shape;62;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1347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24E93-6BF3-48AC-A3B0-7136B6DDAD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B4E3B6-02BA-42A0-BEA7-44F87876024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CB49ADA-69B0-479B-AA5E-5A8DDDC0AC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1C3E1E5-C41F-4031-8965-A8F3828208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4C504B-C99C-4E01-A976-BED29ABFB5F0}"/>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8616718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939A-75F3-46E3-A793-7A5B5CD7D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42E23-9A8D-4FA9-8F9A-FC0AC7352F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741EF-6161-4AC1-A561-8253477EC3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AB77A98-20B7-400D-B442-8EAB3009F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3AE1C-B503-4309-94FB-C80513388D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0740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6948-A951-4ABC-995D-9749C026829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A9CF95-6DD2-4A24-B48C-790756344E7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29E8BA-873C-4F6F-9198-91C5B10BFF7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BC592C6-4D84-455D-821F-4E4E14BEFA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E9D6A-BEFB-4CAA-8E0A-998B758A3354}"/>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20359369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F212-F5AB-4008-B5D0-E7A3523B6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D2EE6-6CD2-46A1-9086-03A7595C9F0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77242-A493-4AC2-BAFF-8AA72130A6E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810FDA-8EE3-48C4-8DCB-7C207B12192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5408FCB-B0C3-4AF3-9F9C-77D5B661C2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D2AAFF-5B88-4679-AD71-16D735F1622E}"/>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76181075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F9F7-B29E-4403-931D-1B7FDA3ED45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40713-6B31-4105-B8E3-1DC4109AA4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1A68FB2-81DA-42C4-80E8-9833E698543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631D5D-753D-4912-B85C-B10314B523B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DD7F550-3A61-44C5-B30A-CBE72BA9998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67DF4A-44C5-405F-A7D2-D11122CCAF3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E11ED4D-69E5-4109-B2F6-B1D7C85C1D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260D7BC-2380-41B1-808F-AD8586178D55}"/>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11417599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5646-5BF5-4723-B6B7-8B36B53EBD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35D714-0CCA-4526-97A8-A4A70AE579D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18BFD869-398D-4A58-8823-CBEB44FE83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1D54EEA-C075-4E02-B4CC-C198C808E31E}"/>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51870448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5D8B65-1BB9-40E2-926E-F23D7C44287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58BBBE9-F373-42A1-887E-3410444D72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4D1A64-46C4-40FD-8BD4-99CE14A643B8}"/>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0184618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B835-4E82-42DB-873D-A553B00E89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0EE318-1E39-4781-9A6E-612C82CA2EA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7C1FB4-8FC7-4E45-8378-2525233BBE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C36A653-4A14-445D-A3E1-7F7523598BF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C6644DE-3E5F-467E-8676-558F6D05DD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E52AD3-D0CC-4E0C-9A73-A6F79D694282}"/>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49747285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287-3CAC-4C48-8DE4-2F161BF13A3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005AD23-7EDE-4870-9D36-E6149DF98BB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D0D89C1-4DDB-4922-B747-0AB6D4D7EE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E791A75-5AB6-45AF-ADA1-930875BF978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A41AE7-753C-4313-AE2F-782C7D5DC9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0FD910-E2E1-466E-A7C4-A82F913A7232}"/>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2795044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1"/>
        <p:cNvGrpSpPr/>
        <p:nvPr/>
      </p:nvGrpSpPr>
      <p:grpSpPr>
        <a:xfrm>
          <a:off x="0" y="0"/>
          <a:ext cx="0" cy="0"/>
          <a:chOff x="0" y="0"/>
          <a:chExt cx="0" cy="0"/>
        </a:xfrm>
      </p:grpSpPr>
      <p:sp>
        <p:nvSpPr>
          <p:cNvPr id="183" name="Google Shape;183;p33"/>
          <p:cNvSpPr txBox="1">
            <a:spLocks noGrp="1"/>
          </p:cNvSpPr>
          <p:nvPr>
            <p:ph type="title"/>
          </p:nvPr>
        </p:nvSpPr>
        <p:spPr>
          <a:xfrm>
            <a:off x="628650" y="792991"/>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500"/>
              <a:buFont typeface="Calibri"/>
              <a:buNone/>
              <a:defRPr sz="4500" b="0" i="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84" name="Google Shape;184;p33"/>
          <p:cNvSpPr txBox="1">
            <a:spLocks noGrp="1"/>
          </p:cNvSpPr>
          <p:nvPr>
            <p:ph type="body" idx="1"/>
          </p:nvPr>
        </p:nvSpPr>
        <p:spPr>
          <a:xfrm>
            <a:off x="628650" y="3271035"/>
            <a:ext cx="2560500" cy="4953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lt1"/>
              </a:buClr>
              <a:buSzPts val="1400"/>
              <a:buNone/>
              <a:defRPr sz="1400" b="0" i="0">
                <a:solidFill>
                  <a:schemeClr val="lt1"/>
                </a:solidFill>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186" name="Google Shape;186;p33"/>
          <p:cNvSpPr txBox="1">
            <a:spLocks noGrp="1"/>
          </p:cNvSpPr>
          <p:nvPr>
            <p:ph type="body" idx="2"/>
          </p:nvPr>
        </p:nvSpPr>
        <p:spPr>
          <a:xfrm>
            <a:off x="628650" y="3792905"/>
            <a:ext cx="2144400" cy="399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400"/>
              <a:buNone/>
              <a:defRPr sz="1400" b="0" i="0">
                <a:solidFill>
                  <a:schemeClr val="lt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187" name="Google Shape;187;p33"/>
          <p:cNvSpPr txBox="1">
            <a:spLocks noGrp="1"/>
          </p:cNvSpPr>
          <p:nvPr>
            <p:ph type="body" idx="3"/>
          </p:nvPr>
        </p:nvSpPr>
        <p:spPr>
          <a:xfrm>
            <a:off x="628650" y="2062913"/>
            <a:ext cx="6199500" cy="59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sz="2700" b="0" i="0">
                <a:solidFill>
                  <a:schemeClr val="lt1"/>
                </a:solidFill>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extLst>
      <p:ext uri="{BB962C8B-B14F-4D97-AF65-F5344CB8AC3E}">
        <p14:creationId xmlns:p14="http://schemas.microsoft.com/office/powerpoint/2010/main" val="332302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419A-EC24-4E32-907C-8AB8D36A5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DC8FEE-FFF9-4174-969C-C303599FF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663BC-1926-4091-BA3D-CCCD413C49A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167461-1A60-4502-8F91-A70E824F50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D6CEB4-D211-402F-89DE-5DC058DB6E20}"/>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46099300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C8799E-6A59-471B-8D71-E3D48647099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50AF1F-8429-4A0B-928B-955F798C6789}"/>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91683-6185-4B7D-A1CE-2F84E14052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7012EFB-50B9-4A64-8F52-633AF36AD4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823FA0-B91E-45F3-823F-E9C722C91D5D}"/>
              </a:ext>
            </a:extLst>
          </p:cNvPr>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63890651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1"/>
        <p:cNvGrpSpPr/>
        <p:nvPr/>
      </p:nvGrpSpPr>
      <p:grpSpPr>
        <a:xfrm>
          <a:off x="0" y="0"/>
          <a:ext cx="0" cy="0"/>
          <a:chOff x="0" y="0"/>
          <a:chExt cx="0" cy="0"/>
        </a:xfrm>
      </p:grpSpPr>
      <p:sp>
        <p:nvSpPr>
          <p:cNvPr id="183" name="Google Shape;183;p33"/>
          <p:cNvSpPr txBox="1">
            <a:spLocks noGrp="1"/>
          </p:cNvSpPr>
          <p:nvPr>
            <p:ph type="title"/>
          </p:nvPr>
        </p:nvSpPr>
        <p:spPr>
          <a:xfrm>
            <a:off x="628650" y="792991"/>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500"/>
              <a:buFont typeface="Calibri"/>
              <a:buNone/>
              <a:defRPr sz="4500" b="0" i="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84" name="Google Shape;184;p33"/>
          <p:cNvSpPr txBox="1">
            <a:spLocks noGrp="1"/>
          </p:cNvSpPr>
          <p:nvPr>
            <p:ph type="body" idx="1"/>
          </p:nvPr>
        </p:nvSpPr>
        <p:spPr>
          <a:xfrm>
            <a:off x="628650" y="3271035"/>
            <a:ext cx="2560500" cy="4953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lt1"/>
              </a:buClr>
              <a:buSzPts val="1400"/>
              <a:buNone/>
              <a:defRPr sz="1400" b="0" i="0">
                <a:solidFill>
                  <a:schemeClr val="lt1"/>
                </a:solidFill>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186" name="Google Shape;186;p33"/>
          <p:cNvSpPr txBox="1">
            <a:spLocks noGrp="1"/>
          </p:cNvSpPr>
          <p:nvPr>
            <p:ph type="body" idx="2"/>
          </p:nvPr>
        </p:nvSpPr>
        <p:spPr>
          <a:xfrm>
            <a:off x="628650" y="3792905"/>
            <a:ext cx="2144400" cy="399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400"/>
              <a:buNone/>
              <a:defRPr sz="1400" b="0" i="0">
                <a:solidFill>
                  <a:schemeClr val="lt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187" name="Google Shape;187;p33"/>
          <p:cNvSpPr txBox="1">
            <a:spLocks noGrp="1"/>
          </p:cNvSpPr>
          <p:nvPr>
            <p:ph type="body" idx="3"/>
          </p:nvPr>
        </p:nvSpPr>
        <p:spPr>
          <a:xfrm>
            <a:off x="628650" y="2062913"/>
            <a:ext cx="6199500" cy="59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sz="2700" b="0" i="0">
                <a:solidFill>
                  <a:schemeClr val="lt1"/>
                </a:solidFill>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extLst>
      <p:ext uri="{BB962C8B-B14F-4D97-AF65-F5344CB8AC3E}">
        <p14:creationId xmlns:p14="http://schemas.microsoft.com/office/powerpoint/2010/main" val="2117519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323114"/>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628650" y="792991"/>
            <a:ext cx="7886700" cy="994172"/>
          </a:xfrm>
          <a:prstGeom prst="rect">
            <a:avLst/>
          </a:prstGeom>
          <a:ln>
            <a:noFill/>
          </a:ln>
        </p:spPr>
        <p:txBody>
          <a:bodyPr vert="horz" lIns="91440" tIns="45720" rIns="91440" bIns="45720" rtlCol="0" anchor="ctr">
            <a:normAutofit/>
          </a:bodyPr>
          <a:lstStyle>
            <a:lvl1pPr algn="l">
              <a:defRPr sz="45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628650" y="3271035"/>
            <a:ext cx="2560582" cy="495300"/>
          </a:xfrm>
        </p:spPr>
        <p:txBody>
          <a:bodyPr>
            <a:normAutofit/>
          </a:bodyPr>
          <a:lstStyle>
            <a:lvl1pPr marL="0" indent="0" algn="l">
              <a:lnSpc>
                <a:spcPct val="100000"/>
              </a:lnSpc>
              <a:buNone/>
              <a:defRPr sz="1350">
                <a:solidFill>
                  <a:schemeClr val="bg1"/>
                </a:solidFill>
              </a:defRPr>
            </a:lvl1pPr>
          </a:lstStyle>
          <a:p>
            <a:pPr lvl="0"/>
            <a:r>
              <a:rPr lang="en-US" dirty="0"/>
              <a:t>Presented by</a:t>
            </a:r>
          </a:p>
        </p:txBody>
      </p:sp>
      <p:sp>
        <p:nvSpPr>
          <p:cNvPr id="16" name="Rectangle 15">
            <a:extLst>
              <a:ext uri="{FF2B5EF4-FFF2-40B4-BE49-F238E27FC236}">
                <a16:creationId xmlns:a16="http://schemas.microsoft.com/office/drawing/2014/main" id="{B940280E-9AA3-484F-A058-312163E8EC4A}"/>
              </a:ext>
            </a:extLst>
          </p:cNvPr>
          <p:cNvSpPr/>
          <p:nvPr userDrawn="1"/>
        </p:nvSpPr>
        <p:spPr>
          <a:xfrm>
            <a:off x="6421582" y="4630762"/>
            <a:ext cx="2722418" cy="51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628650" y="3792906"/>
            <a:ext cx="2144316" cy="398860"/>
          </a:xfrm>
        </p:spPr>
        <p:txBody>
          <a:bodyPr>
            <a:normAutofit/>
          </a:bodyPr>
          <a:lstStyle>
            <a:lvl1pPr marL="0" indent="0" algn="l">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628650" y="2062913"/>
            <a:ext cx="6199415" cy="598644"/>
          </a:xfrm>
        </p:spPr>
        <p:txBody>
          <a:bodyPr>
            <a:noAutofit/>
          </a:bodyPr>
          <a:lstStyle>
            <a:lvl1pPr marL="0" indent="0" algn="l">
              <a:buNone/>
              <a:defRPr sz="27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pic>
        <p:nvPicPr>
          <p:cNvPr id="9" name="Picture 8">
            <a:extLst>
              <a:ext uri="{FF2B5EF4-FFF2-40B4-BE49-F238E27FC236}">
                <a16:creationId xmlns:a16="http://schemas.microsoft.com/office/drawing/2014/main" id="{B5822650-545A-7045-9C38-BC4EE4FD3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2058" y="4680652"/>
            <a:ext cx="2204357" cy="305714"/>
          </a:xfrm>
          <a:prstGeom prst="rect">
            <a:avLst/>
          </a:prstGeom>
        </p:spPr>
      </p:pic>
    </p:spTree>
    <p:extLst>
      <p:ext uri="{BB962C8B-B14F-4D97-AF65-F5344CB8AC3E}">
        <p14:creationId xmlns:p14="http://schemas.microsoft.com/office/powerpoint/2010/main" val="339313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24058"/>
            <a:ext cx="6858000" cy="1790700"/>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143000" y="2605404"/>
            <a:ext cx="6858000" cy="1241822"/>
          </a:xfrm>
        </p:spPr>
        <p:txBody>
          <a:bodyPr>
            <a:normAutofit/>
          </a:bodyPr>
          <a:lstStyle>
            <a:lvl1pPr marL="0" indent="0" algn="ctr">
              <a:buNone/>
              <a:defRPr sz="195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417009" y="4704649"/>
            <a:ext cx="2268416" cy="39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8">
            <a:extLst>
              <a:ext uri="{FF2B5EF4-FFF2-40B4-BE49-F238E27FC236}">
                <a16:creationId xmlns:a16="http://schemas.microsoft.com/office/drawing/2014/main" id="{D9F462CB-6DB5-CA46-B0C3-8D9C222928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0710" y="4079605"/>
            <a:ext cx="2842581" cy="394226"/>
          </a:xfrm>
          <a:prstGeom prst="rect">
            <a:avLst/>
          </a:prstGeom>
        </p:spPr>
      </p:pic>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3" y="-85647"/>
            <a:ext cx="9261679" cy="739378"/>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58842" y="4519442"/>
            <a:ext cx="9261679" cy="700256"/>
          </a:xfrm>
          <a:prstGeom prst="rect">
            <a:avLst/>
          </a:prstGeom>
        </p:spPr>
      </p:pic>
    </p:spTree>
    <p:extLst>
      <p:ext uri="{BB962C8B-B14F-4D97-AF65-F5344CB8AC3E}">
        <p14:creationId xmlns:p14="http://schemas.microsoft.com/office/powerpoint/2010/main" val="3806951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51622"/>
            <a:ext cx="7886700" cy="817597"/>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1950" baseline="0"/>
            </a:lvl1pPr>
            <a:lvl2pPr>
              <a:defRPr sz="1650" baseline="0"/>
            </a:lvl2pPr>
            <a:lvl3pPr>
              <a:defRPr sz="1350" baseline="0"/>
            </a:lvl3pPr>
            <a:lvl4pPr>
              <a:defRPr sz="1200" baseline="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11564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1" y="-38067"/>
            <a:ext cx="9211675" cy="5181567"/>
          </a:xfrm>
          <a:prstGeom prst="rect">
            <a:avLst/>
          </a:prstGeom>
        </p:spPr>
      </p:pic>
      <p:sp>
        <p:nvSpPr>
          <p:cNvPr id="2" name="Title 1"/>
          <p:cNvSpPr>
            <a:spLocks noGrp="1"/>
          </p:cNvSpPr>
          <p:nvPr>
            <p:ph type="title"/>
          </p:nvPr>
        </p:nvSpPr>
        <p:spPr>
          <a:xfrm>
            <a:off x="623888" y="1047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186862"/>
            <a:ext cx="7886700" cy="1125140"/>
          </a:xfrm>
        </p:spPr>
        <p:txBody>
          <a:bodyPr/>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pic>
        <p:nvPicPr>
          <p:cNvPr id="10" name="Picture 9">
            <a:extLst>
              <a:ext uri="{FF2B5EF4-FFF2-40B4-BE49-F238E27FC236}">
                <a16:creationId xmlns:a16="http://schemas.microsoft.com/office/drawing/2014/main" id="{AF183E1F-7B6F-1646-B58A-05E4D8F05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87744" y="4711016"/>
            <a:ext cx="2127606" cy="295070"/>
          </a:xfrm>
          <a:prstGeom prst="rect">
            <a:avLst/>
          </a:prstGeom>
        </p:spPr>
      </p:pic>
    </p:spTree>
    <p:extLst>
      <p:ext uri="{BB962C8B-B14F-4D97-AF65-F5344CB8AC3E}">
        <p14:creationId xmlns:p14="http://schemas.microsoft.com/office/powerpoint/2010/main" val="79446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838" y="-38066"/>
            <a:ext cx="9211674" cy="4914867"/>
          </a:xfrm>
          <a:prstGeom prst="rect">
            <a:avLst/>
          </a:prstGeom>
        </p:spPr>
      </p:pic>
      <p:sp>
        <p:nvSpPr>
          <p:cNvPr id="2" name="Title 1"/>
          <p:cNvSpPr>
            <a:spLocks noGrp="1"/>
          </p:cNvSpPr>
          <p:nvPr>
            <p:ph type="title"/>
          </p:nvPr>
        </p:nvSpPr>
        <p:spPr>
          <a:xfrm>
            <a:off x="623888" y="1047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186862"/>
            <a:ext cx="7886700" cy="1125140"/>
          </a:xfrm>
        </p:spPr>
        <p:txBody>
          <a:bodyPr/>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416405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52385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51639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6ADB25-5F76-4DA1-8FA6-5AA659F25F06}"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7561B-181E-4381-89C5-3EB410B3D6DD}" type="slidenum">
              <a:rPr lang="en-US" smtClean="0"/>
              <a:t>‹#›</a:t>
            </a:fld>
            <a:endParaRPr lang="en-US"/>
          </a:p>
        </p:txBody>
      </p:sp>
    </p:spTree>
    <p:extLst>
      <p:ext uri="{BB962C8B-B14F-4D97-AF65-F5344CB8AC3E}">
        <p14:creationId xmlns:p14="http://schemas.microsoft.com/office/powerpoint/2010/main" val="12760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510778"/>
            <a:ext cx="7886700" cy="667391"/>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175091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43994" cy="1198709"/>
          </a:xfrm>
          <a:prstGeom prst="rect">
            <a:avLst/>
          </a:prstGeom>
        </p:spPr>
      </p:pic>
      <p:sp>
        <p:nvSpPr>
          <p:cNvPr id="2" name="Title 1"/>
          <p:cNvSpPr>
            <a:spLocks noGrp="1"/>
          </p:cNvSpPr>
          <p:nvPr>
            <p:ph type="title"/>
          </p:nvPr>
        </p:nvSpPr>
        <p:spPr>
          <a:xfrm>
            <a:off x="513551" y="102268"/>
            <a:ext cx="7886700" cy="994172"/>
          </a:xfrm>
          <a:noFill/>
        </p:spPr>
        <p:txBody>
          <a:bodyPr>
            <a:normAutofit/>
          </a:bodyPr>
          <a:lstStyle>
            <a:lvl1pPr>
              <a:defRPr sz="315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1867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1198709"/>
          </a:xfrm>
          <a:prstGeom prst="rect">
            <a:avLst/>
          </a:prstGeom>
        </p:spPr>
      </p:pic>
      <p:sp>
        <p:nvSpPr>
          <p:cNvPr id="2" name="Title 1"/>
          <p:cNvSpPr>
            <a:spLocks noGrp="1"/>
          </p:cNvSpPr>
          <p:nvPr>
            <p:ph type="title"/>
          </p:nvPr>
        </p:nvSpPr>
        <p:spPr>
          <a:xfrm>
            <a:off x="513550" y="235340"/>
            <a:ext cx="8113379" cy="575646"/>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652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4493" y="0"/>
            <a:ext cx="9192986" cy="1212856"/>
          </a:xfrm>
          <a:prstGeom prst="rect">
            <a:avLst/>
          </a:prstGeom>
        </p:spPr>
      </p:pic>
      <p:sp>
        <p:nvSpPr>
          <p:cNvPr id="2" name="Title 1"/>
          <p:cNvSpPr>
            <a:spLocks noGrp="1"/>
          </p:cNvSpPr>
          <p:nvPr>
            <p:ph type="title"/>
          </p:nvPr>
        </p:nvSpPr>
        <p:spPr>
          <a:xfrm>
            <a:off x="513550" y="102268"/>
            <a:ext cx="8227678" cy="942761"/>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662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4492" y="0"/>
            <a:ext cx="9192983" cy="1212856"/>
          </a:xfrm>
          <a:prstGeom prst="rect">
            <a:avLst/>
          </a:prstGeom>
        </p:spPr>
      </p:pic>
      <p:sp>
        <p:nvSpPr>
          <p:cNvPr id="2" name="Title 1"/>
          <p:cNvSpPr>
            <a:spLocks noGrp="1"/>
          </p:cNvSpPr>
          <p:nvPr>
            <p:ph type="title"/>
          </p:nvPr>
        </p:nvSpPr>
        <p:spPr>
          <a:xfrm>
            <a:off x="513551" y="102268"/>
            <a:ext cx="7886700" cy="994172"/>
          </a:xfrm>
          <a:noFill/>
        </p:spPr>
        <p:txBody>
          <a:bodyPr>
            <a:normAutofit/>
          </a:bodyPr>
          <a:lstStyle>
            <a:lvl1pPr>
              <a:defRPr sz="315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409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54440" y="4672795"/>
            <a:ext cx="2335557" cy="47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21152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162594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5156906" y="97972"/>
            <a:ext cx="3883679" cy="4943135"/>
          </a:xfrm>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2828108" y="4767263"/>
            <a:ext cx="2057400" cy="273844"/>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628651"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628651"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5156906" y="100183"/>
            <a:ext cx="3883679" cy="494313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65617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14300" y="114301"/>
            <a:ext cx="3853355" cy="492680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4258492"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4258492" y="4767263"/>
            <a:ext cx="2057400" cy="273844"/>
          </a:xfrm>
        </p:spPr>
        <p:txBody>
          <a:bodyPr/>
          <a:lstStyle/>
          <a:p>
            <a:fld id="{2FCAF34E-9A6B-4D28-A7B9-972D816465A9}" type="datetimeFigureOut">
              <a:rPr lang="en-US" smtClean="0"/>
              <a:t>11/17/2022</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6457950" y="4767263"/>
            <a:ext cx="2057400" cy="273844"/>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4258492"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77000" y="4675415"/>
            <a:ext cx="2122715" cy="36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48408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5156907" y="97972"/>
            <a:ext cx="3889122" cy="2458877"/>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5156906" y="2586653"/>
            <a:ext cx="3889123" cy="244397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2828108" y="4767263"/>
            <a:ext cx="2057400" cy="273844"/>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628651"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628651"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15984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76ADB25-5F76-4DA1-8FA6-5AA659F25F06}"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7561B-181E-4381-89C5-3EB410B3D6DD}" type="slidenum">
              <a:rPr lang="en-US" smtClean="0"/>
              <a:t>‹#›</a:t>
            </a:fld>
            <a:endParaRPr lang="en-US"/>
          </a:p>
        </p:txBody>
      </p:sp>
    </p:spTree>
    <p:extLst>
      <p:ext uri="{BB962C8B-B14F-4D97-AF65-F5344CB8AC3E}">
        <p14:creationId xmlns:p14="http://schemas.microsoft.com/office/powerpoint/2010/main" val="3627478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14301" y="163285"/>
            <a:ext cx="3870500" cy="240846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14300" y="2571751"/>
            <a:ext cx="3870500" cy="246935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4258492"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4258492" y="4767263"/>
            <a:ext cx="2057400" cy="273844"/>
          </a:xfrm>
        </p:spPr>
        <p:txBody>
          <a:bodyPr/>
          <a:lstStyle/>
          <a:p>
            <a:fld id="{2FCAF34E-9A6B-4D28-A7B9-972D816465A9}" type="datetimeFigureOut">
              <a:rPr lang="en-US" smtClean="0"/>
              <a:t>11/17/2022</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6457950" y="4767263"/>
            <a:ext cx="2057400" cy="273844"/>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4258492"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477000" y="4675415"/>
            <a:ext cx="2122715" cy="36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43721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81153" y="142875"/>
            <a:ext cx="2048548" cy="2407352"/>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5189047" y="142875"/>
            <a:ext cx="1792106" cy="2411829"/>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5189047" y="2564697"/>
            <a:ext cx="3840653" cy="240735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2828108" y="4767263"/>
            <a:ext cx="2057400" cy="273844"/>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628651"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628651"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905598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7" name="Slide Number Placeholder 6"/>
          <p:cNvSpPr>
            <a:spLocks noGrp="1"/>
          </p:cNvSpPr>
          <p:nvPr>
            <p:ph type="sldNum" sz="quarter" idx="12"/>
          </p:nvPr>
        </p:nvSpPr>
        <p:spPr>
          <a:xfrm>
            <a:off x="2828108" y="4767263"/>
            <a:ext cx="2057400" cy="273844"/>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5149490" y="2671763"/>
            <a:ext cx="2137135" cy="2369342"/>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7286625" y="2671763"/>
            <a:ext cx="1750220" cy="236934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5136693" y="112936"/>
            <a:ext cx="3900151" cy="2558827"/>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628651"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628651"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06241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4258492"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258492" y="4767263"/>
            <a:ext cx="2057400" cy="273844"/>
          </a:xfrm>
        </p:spPr>
        <p:txBody>
          <a:bodyPr/>
          <a:lstStyle/>
          <a:p>
            <a:fld id="{2FCAF34E-9A6B-4D28-A7B9-972D816465A9}" type="datetimeFigureOut">
              <a:rPr lang="en-US" smtClean="0"/>
              <a:t>11/17/2022</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6457950" y="4767263"/>
            <a:ext cx="2057400" cy="273844"/>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178045" y="178044"/>
            <a:ext cx="1846385" cy="2084657"/>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195879" y="178043"/>
            <a:ext cx="1788796" cy="2084658"/>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178044" y="2426676"/>
            <a:ext cx="3806631" cy="2538781"/>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4258492"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477000" y="4675415"/>
            <a:ext cx="2122715" cy="36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24906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4258492" y="4767263"/>
            <a:ext cx="2057400" cy="273844"/>
          </a:xfrm>
        </p:spPr>
        <p:txBody>
          <a:bodyPr/>
          <a:lstStyle/>
          <a:p>
            <a:fld id="{2FCAF34E-9A6B-4D28-A7B9-972D816465A9}" type="datetimeFigureOut">
              <a:rPr lang="en-US" smtClean="0"/>
              <a:t>11/17/2022</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6457950" y="4767263"/>
            <a:ext cx="2057400" cy="273844"/>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35731" y="2855951"/>
            <a:ext cx="2064859" cy="2116099"/>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201573" y="2860930"/>
            <a:ext cx="1783102" cy="2111121"/>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35731" y="171451"/>
            <a:ext cx="3848944" cy="268109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4258492"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4258492"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477000" y="4675415"/>
            <a:ext cx="2122715" cy="36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44189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10828" y="2464261"/>
            <a:ext cx="1890298" cy="251493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5156907" y="2464262"/>
            <a:ext cx="1944518" cy="251493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5155923" y="164306"/>
            <a:ext cx="1944518" cy="229995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7" name="Slide Number Placeholder 6"/>
          <p:cNvSpPr>
            <a:spLocks noGrp="1"/>
          </p:cNvSpPr>
          <p:nvPr>
            <p:ph type="sldNum" sz="quarter" idx="12"/>
          </p:nvPr>
        </p:nvSpPr>
        <p:spPr>
          <a:xfrm>
            <a:off x="2828108" y="4767263"/>
            <a:ext cx="2057400" cy="273844"/>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7110453" y="164305"/>
            <a:ext cx="1890673" cy="229995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628651" y="1594625"/>
            <a:ext cx="4256858" cy="3038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628651" y="510778"/>
            <a:ext cx="4256858" cy="994172"/>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90917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323114"/>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628650" y="792991"/>
            <a:ext cx="7886700" cy="994172"/>
          </a:xfrm>
          <a:prstGeom prst="rect">
            <a:avLst/>
          </a:prstGeom>
          <a:ln>
            <a:noFill/>
          </a:ln>
        </p:spPr>
        <p:txBody>
          <a:bodyPr vert="horz" lIns="91440" tIns="45720" rIns="91440" bIns="45720" rtlCol="0" anchor="ctr">
            <a:normAutofit/>
          </a:bodyPr>
          <a:lstStyle>
            <a:lvl1pPr algn="l">
              <a:defRPr sz="45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628650" y="3271035"/>
            <a:ext cx="2560582" cy="495300"/>
          </a:xfrm>
        </p:spPr>
        <p:txBody>
          <a:bodyPr>
            <a:normAutofit/>
          </a:bodyPr>
          <a:lstStyle>
            <a:lvl1pPr marL="0" indent="0" algn="l">
              <a:lnSpc>
                <a:spcPct val="100000"/>
              </a:lnSpc>
              <a:buNone/>
              <a:defRPr sz="1350">
                <a:solidFill>
                  <a:schemeClr val="bg1"/>
                </a:solidFill>
              </a:defRPr>
            </a:lvl1pPr>
          </a:lstStyle>
          <a:p>
            <a:pPr lvl="0"/>
            <a:r>
              <a:rPr lang="en-US" dirty="0"/>
              <a:t>Presented by</a:t>
            </a:r>
          </a:p>
        </p:txBody>
      </p:sp>
      <p:sp>
        <p:nvSpPr>
          <p:cNvPr id="16" name="Rectangle 15">
            <a:extLst>
              <a:ext uri="{FF2B5EF4-FFF2-40B4-BE49-F238E27FC236}">
                <a16:creationId xmlns:a16="http://schemas.microsoft.com/office/drawing/2014/main" id="{B940280E-9AA3-484F-A058-312163E8EC4A}"/>
              </a:ext>
            </a:extLst>
          </p:cNvPr>
          <p:cNvSpPr/>
          <p:nvPr userDrawn="1"/>
        </p:nvSpPr>
        <p:spPr>
          <a:xfrm>
            <a:off x="6421582" y="4630762"/>
            <a:ext cx="2722418" cy="51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628650" y="3792906"/>
            <a:ext cx="2144316" cy="398860"/>
          </a:xfrm>
        </p:spPr>
        <p:txBody>
          <a:bodyPr>
            <a:normAutofit/>
          </a:bodyPr>
          <a:lstStyle>
            <a:lvl1pPr marL="0" indent="0" algn="l">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628650" y="2062913"/>
            <a:ext cx="6199415" cy="598644"/>
          </a:xfrm>
        </p:spPr>
        <p:txBody>
          <a:bodyPr>
            <a:noAutofit/>
          </a:bodyPr>
          <a:lstStyle>
            <a:lvl1pPr marL="0" indent="0" algn="l">
              <a:buNone/>
              <a:defRPr sz="27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pic>
        <p:nvPicPr>
          <p:cNvPr id="9" name="Picture 8">
            <a:extLst>
              <a:ext uri="{FF2B5EF4-FFF2-40B4-BE49-F238E27FC236}">
                <a16:creationId xmlns:a16="http://schemas.microsoft.com/office/drawing/2014/main" id="{B5822650-545A-7045-9C38-BC4EE4FD3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2058" y="4680652"/>
            <a:ext cx="2204357" cy="305714"/>
          </a:xfrm>
          <a:prstGeom prst="rect">
            <a:avLst/>
          </a:prstGeom>
        </p:spPr>
      </p:pic>
    </p:spTree>
    <p:extLst>
      <p:ext uri="{BB962C8B-B14F-4D97-AF65-F5344CB8AC3E}">
        <p14:creationId xmlns:p14="http://schemas.microsoft.com/office/powerpoint/2010/main" val="398714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51622"/>
            <a:ext cx="7886700" cy="817597"/>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1950" baseline="0"/>
            </a:lvl1pPr>
            <a:lvl2pPr>
              <a:defRPr sz="1650" baseline="0"/>
            </a:lvl2pPr>
            <a:lvl3pPr>
              <a:defRPr sz="1350" baseline="0"/>
            </a:lvl3pPr>
            <a:lvl4pPr>
              <a:defRPr sz="1200" baseline="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84982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54440" y="4672795"/>
            <a:ext cx="2335557" cy="47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8670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510778"/>
            <a:ext cx="7886700" cy="667391"/>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53920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9029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dirty="0"/>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en-US" dirty="0"/>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9" r:id="rId1"/>
    <p:sldLayoutId id="2147483884" r:id="rId2"/>
    <p:sldLayoutId id="2147483899" r:id="rId3"/>
    <p:sldLayoutId id="2147483900" r:id="rId4"/>
    <p:sldLayoutId id="2147483901" r:id="rId5"/>
    <p:sldLayoutId id="2147483902" r:id="rId6"/>
    <p:sldLayoutId id="2147483903" r:id="rId7"/>
    <p:sldLayoutId id="2147483904" r:id="rId8"/>
    <p:sldLayoutId id="2147483930" r:id="rId9"/>
    <p:sldLayoutId id="2147483931" r:id="rId10"/>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E08C8-336B-4CE0-AC68-6D4D738A19D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10BE70-C0BE-406F-87B7-D93E626C16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8B903-51A2-42C9-AC24-00CE0DC40A6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15F47A2-5295-48D6-BCA4-18951601620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93B96A-4BBC-40B6-96C7-3A6B3698BE2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8466088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8" r:id="rId12"/>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CAF34E-9A6B-4D28-A7B9-972D816465A9}" type="datetimeFigureOut">
              <a:rPr lang="en-US" smtClean="0"/>
              <a:t>11/17/2022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5AB6C3-3666-4A99-912F-5AB9870711E1}" type="slidenum">
              <a:rPr lang="en-US" smtClean="0"/>
              <a:t>‹#›</a:t>
            </a:fld>
            <a:endParaRPr lang="en-US" dirty="0"/>
          </a:p>
        </p:txBody>
      </p:sp>
      <p:pic>
        <p:nvPicPr>
          <p:cNvPr id="8" name="Picture 7">
            <a:extLst>
              <a:ext uri="{FF2B5EF4-FFF2-40B4-BE49-F238E27FC236}">
                <a16:creationId xmlns:a16="http://schemas.microsoft.com/office/drawing/2014/main" id="{F90C1895-5776-6841-8BF3-522F008E38F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0792" y="4733925"/>
            <a:ext cx="1974559" cy="273845"/>
          </a:xfrm>
          <a:prstGeom prst="rect">
            <a:avLst/>
          </a:prstGeom>
        </p:spPr>
      </p:pic>
    </p:spTree>
    <p:extLst>
      <p:ext uri="{BB962C8B-B14F-4D97-AF65-F5344CB8AC3E}">
        <p14:creationId xmlns:p14="http://schemas.microsoft.com/office/powerpoint/2010/main" val="321294966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Lst>
  <p:txStyles>
    <p:titleStyle>
      <a:lvl1pPr algn="l" defTabSz="685800" rtl="0" eaLnBrk="1" latinLnBrk="0" hangingPunct="1">
        <a:lnSpc>
          <a:spcPct val="90000"/>
        </a:lnSpc>
        <a:spcBef>
          <a:spcPct val="0"/>
        </a:spcBef>
        <a:buNone/>
        <a:defRPr sz="2775" b="1" i="0" kern="1200" baseline="0">
          <a:solidFill>
            <a:srgbClr val="005A9E"/>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hyperlink" Target="https://ecologycenter.org/fmfind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ucanr.edu/News/UC_ANR_in_the_new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4.png"/><Relationship Id="rId3" Type="http://schemas.openxmlformats.org/officeDocument/2006/relationships/image" Target="../media/image61.jpg"/><Relationship Id="rId7" Type="http://schemas.openxmlformats.org/officeDocument/2006/relationships/image" Target="../media/image63.png"/><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diagramColors" Target="../diagrams/colors2.xml"/><Relationship Id="rId5" Type="http://schemas.openxmlformats.org/officeDocument/2006/relationships/image" Target="../media/image62.png"/><Relationship Id="rId10" Type="http://schemas.openxmlformats.org/officeDocument/2006/relationships/diagramQuickStyle" Target="../diagrams/quickStyle2.xml"/><Relationship Id="rId4" Type="http://schemas.openxmlformats.org/officeDocument/2006/relationships/image" Target="../media/image59.tiff"/><Relationship Id="rId9" Type="http://schemas.openxmlformats.org/officeDocument/2006/relationships/diagramLayout" Target="../diagrams/layout2.xml"/><Relationship Id="rId14" Type="http://schemas.openxmlformats.org/officeDocument/2006/relationships/image" Target="../media/image65.svg"/></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6.jp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9.tiff"/></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hyperlink" Target="mailto:cwikner@ucanr.edu"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mailto:dgaray@ucanr.edu" TargetMode="External"/><Relationship Id="rId5" Type="http://schemas.openxmlformats.org/officeDocument/2006/relationships/hyperlink" Target="mailto:eddelk@ucanr.edu" TargetMode="External"/><Relationship Id="rId4" Type="http://schemas.openxmlformats.org/officeDocument/2006/relationships/image" Target="../media/image59.tiff"/></Relationships>
</file>

<file path=ppt/slides/_rels/slide3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47.png"/><Relationship Id="rId7"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s>
</file>

<file path=ppt/slides/_rels/slide3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47.png"/><Relationship Id="rId7" Type="http://schemas.openxmlformats.org/officeDocument/2006/relationships/image" Target="../media/image7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 Id="rId9"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ucanr.edu/sites/anrstaff/All_Hands" TargetMode="External"/><Relationship Id="rId5" Type="http://schemas.openxmlformats.org/officeDocument/2006/relationships/hyperlink" Target="mailto:anrprogramsupport@ucanr.edu" TargetMode="External"/><Relationship Id="rId4" Type="http://schemas.openxmlformats.org/officeDocument/2006/relationships/hyperlink" Target="https://ucnet.universityofcalifornia.edu/o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doi.org/10.1377/hlthaff.2015.0645" TargetMode="External"/><Relationship Id="rId5" Type="http://schemas.openxmlformats.org/officeDocument/2006/relationships/hyperlink" Target="https://map.feedingamerica.org/county/2019/overall/california"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482"/>
        <p:cNvGrpSpPr/>
        <p:nvPr/>
      </p:nvGrpSpPr>
      <p:grpSpPr>
        <a:xfrm>
          <a:off x="0" y="0"/>
          <a:ext cx="0" cy="0"/>
          <a:chOff x="0" y="0"/>
          <a:chExt cx="0" cy="0"/>
        </a:xfrm>
      </p:grpSpPr>
      <p:sp>
        <p:nvSpPr>
          <p:cNvPr id="484" name="Google Shape;484;p80"/>
          <p:cNvSpPr txBox="1">
            <a:spLocks noGrp="1"/>
          </p:cNvSpPr>
          <p:nvPr>
            <p:ph type="title"/>
          </p:nvPr>
        </p:nvSpPr>
        <p:spPr>
          <a:xfrm>
            <a:off x="4904350" y="335350"/>
            <a:ext cx="3765100" cy="984900"/>
          </a:xfrm>
          <a:prstGeom prst="rect">
            <a:avLst/>
          </a:prstGeom>
          <a:solidFill>
            <a:schemeClr val="bg1"/>
          </a:solidFill>
          <a:ln w="9525" cap="flat" cmpd="sng">
            <a:solidFill>
              <a:schemeClr val="lt2"/>
            </a:solidFill>
            <a:prstDash val="solid"/>
            <a:round/>
            <a:headEnd type="none" w="sm" len="sm"/>
            <a:tailEnd type="none" w="sm" len="sm"/>
          </a:ln>
          <a:effectLst/>
        </p:spPr>
        <p:txBody>
          <a:bodyPr spcFirstLastPara="1" wrap="square" lIns="68575" tIns="34275" rIns="68575" bIns="34275" anchor="ctr" anchorCtr="0">
            <a:normAutofit fontScale="90000"/>
          </a:bodyPr>
          <a:lstStyle/>
          <a:p>
            <a:pPr marL="0" marR="0" lvl="0" indent="0" algn="ctr" rtl="0">
              <a:lnSpc>
                <a:spcPct val="100000"/>
              </a:lnSpc>
              <a:spcBef>
                <a:spcPts val="0"/>
              </a:spcBef>
              <a:spcAft>
                <a:spcPts val="0"/>
              </a:spcAft>
              <a:buClr>
                <a:schemeClr val="dk1"/>
              </a:buClr>
              <a:buSzPts val="1700"/>
              <a:buFont typeface="Arial"/>
              <a:buNone/>
            </a:pPr>
            <a:r>
              <a:rPr lang="en" sz="1200" b="1" dirty="0">
                <a:solidFill>
                  <a:schemeClr val="accent5">
                    <a:lumMod val="75000"/>
                  </a:schemeClr>
                </a:solidFill>
                <a:latin typeface="Arial"/>
                <a:ea typeface="Arial"/>
                <a:cs typeface="Arial"/>
                <a:sym typeface="Arial"/>
              </a:rPr>
              <a:t>Chat warm-up</a:t>
            </a:r>
            <a:endParaRPr sz="1200" b="1" dirty="0">
              <a:solidFill>
                <a:schemeClr val="accent5">
                  <a:lumMod val="75000"/>
                </a:schemeClr>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200" b="1" dirty="0">
                <a:solidFill>
                  <a:schemeClr val="accent5">
                    <a:lumMod val="75000"/>
                  </a:schemeClr>
                </a:solidFill>
                <a:latin typeface="Arial"/>
                <a:ea typeface="Arial"/>
                <a:cs typeface="Arial"/>
                <a:sym typeface="Arial"/>
              </a:rPr>
              <a:t>Learning about each other</a:t>
            </a:r>
            <a:endParaRPr sz="1200" b="1" dirty="0">
              <a:solidFill>
                <a:schemeClr val="accent5">
                  <a:lumMod val="75000"/>
                </a:schemeClr>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endParaRPr sz="1000" b="1" dirty="0">
              <a:solidFill>
                <a:schemeClr val="accent5">
                  <a:lumMod val="75000"/>
                </a:schemeClr>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500" b="1" dirty="0">
                <a:solidFill>
                  <a:schemeClr val="accent5">
                    <a:lumMod val="75000"/>
                  </a:schemeClr>
                </a:solidFill>
                <a:latin typeface="Arial"/>
                <a:ea typeface="Arial"/>
                <a:cs typeface="Arial"/>
                <a:sym typeface="Arial"/>
              </a:rPr>
              <a:t>What </a:t>
            </a:r>
            <a:r>
              <a:rPr lang="en-US" sz="1500" b="1" dirty="0">
                <a:solidFill>
                  <a:schemeClr val="accent5">
                    <a:lumMod val="75000"/>
                  </a:schemeClr>
                </a:solidFill>
                <a:latin typeface="Arial"/>
                <a:ea typeface="Arial"/>
                <a:cs typeface="Arial"/>
                <a:sym typeface="Arial"/>
              </a:rPr>
              <a:t>is your favorite food at the Thanksgiving table</a:t>
            </a:r>
            <a:r>
              <a:rPr lang="en" sz="1500" b="1" dirty="0">
                <a:solidFill>
                  <a:schemeClr val="accent5">
                    <a:lumMod val="75000"/>
                  </a:schemeClr>
                </a:solidFill>
                <a:latin typeface="Arial"/>
                <a:ea typeface="Arial"/>
                <a:cs typeface="Arial"/>
                <a:sym typeface="Arial"/>
              </a:rPr>
              <a:t>? </a:t>
            </a:r>
            <a:endParaRPr sz="1500" b="1" dirty="0">
              <a:solidFill>
                <a:schemeClr val="accent5">
                  <a:lumMod val="75000"/>
                </a:schemeClr>
              </a:solidFill>
              <a:latin typeface="Arial"/>
              <a:ea typeface="Arial"/>
              <a:cs typeface="Arial"/>
              <a:sym typeface="Arial"/>
            </a:endParaRPr>
          </a:p>
        </p:txBody>
      </p:sp>
      <p:sp>
        <p:nvSpPr>
          <p:cNvPr id="485" name="Google Shape;485;p80"/>
          <p:cNvSpPr txBox="1">
            <a:spLocks noGrp="1"/>
          </p:cNvSpPr>
          <p:nvPr>
            <p:ph type="title" idx="4294967295"/>
          </p:nvPr>
        </p:nvSpPr>
        <p:spPr>
          <a:xfrm>
            <a:off x="0" y="334963"/>
            <a:ext cx="3846513" cy="985837"/>
          </a:xfrm>
          <a:prstGeom prst="rect">
            <a:avLst/>
          </a:prstGeom>
          <a:solidFill>
            <a:schemeClr val="lt1"/>
          </a:solidFill>
          <a:ln w="9525" cap="flat" cmpd="sng">
            <a:solidFill>
              <a:schemeClr val="lt2"/>
            </a:solidFill>
            <a:prstDash val="solid"/>
            <a:round/>
            <a:headEnd type="none" w="sm" len="sm"/>
            <a:tailEnd type="none" w="sm" len="sm"/>
          </a:ln>
          <a:effectLst/>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chemeClr val="dk1"/>
              </a:buClr>
              <a:buSzPts val="1700"/>
              <a:buFont typeface="Arial"/>
              <a:buNone/>
            </a:pPr>
            <a:r>
              <a:rPr lang="en" sz="2800" b="1" dirty="0">
                <a:solidFill>
                  <a:schemeClr val="dk1"/>
                </a:solidFill>
                <a:latin typeface="Arial"/>
                <a:ea typeface="Arial"/>
                <a:cs typeface="Arial"/>
                <a:sym typeface="Arial"/>
              </a:rPr>
              <a:t>Town Hall </a:t>
            </a:r>
            <a:endParaRPr sz="2800" b="1"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 sz="1700" b="1" dirty="0">
                <a:solidFill>
                  <a:schemeClr val="dk1"/>
                </a:solidFill>
                <a:latin typeface="Arial"/>
                <a:ea typeface="Arial"/>
                <a:cs typeface="Arial"/>
                <a:sym typeface="Arial"/>
              </a:rPr>
              <a:t>2-3 pm, </a:t>
            </a:r>
            <a:r>
              <a:rPr lang="en-US" sz="1700" b="1" dirty="0">
                <a:solidFill>
                  <a:schemeClr val="dk1"/>
                </a:solidFill>
                <a:latin typeface="Arial"/>
                <a:ea typeface="Arial"/>
                <a:cs typeface="Arial"/>
                <a:sym typeface="Arial"/>
              </a:rPr>
              <a:t>November 17</a:t>
            </a:r>
            <a:r>
              <a:rPr lang="en" sz="1700" b="1" dirty="0">
                <a:solidFill>
                  <a:schemeClr val="dk1"/>
                </a:solidFill>
                <a:latin typeface="Arial"/>
                <a:ea typeface="Arial"/>
                <a:cs typeface="Arial"/>
                <a:sym typeface="Arial"/>
              </a:rPr>
              <a:t>, 2022</a:t>
            </a:r>
            <a:endParaRPr sz="1700" b="1" dirty="0">
              <a:solidFill>
                <a:schemeClr val="dk1"/>
              </a:solidFill>
              <a:latin typeface="Arial"/>
              <a:ea typeface="Arial"/>
              <a:cs typeface="Arial"/>
              <a:sym typeface="Arial"/>
            </a:endParaRPr>
          </a:p>
        </p:txBody>
      </p:sp>
      <p:sp>
        <p:nvSpPr>
          <p:cNvPr id="486" name="Google Shape;486;p80"/>
          <p:cNvSpPr txBox="1"/>
          <p:nvPr/>
        </p:nvSpPr>
        <p:spPr>
          <a:xfrm>
            <a:off x="474550" y="1568675"/>
            <a:ext cx="3846000" cy="2777100"/>
          </a:xfrm>
          <a:prstGeom prst="rect">
            <a:avLst/>
          </a:prstGeom>
          <a:solidFill>
            <a:srgbClr val="2E75B5"/>
          </a:solidFill>
          <a:ln>
            <a:noFill/>
          </a:ln>
          <a:effectLst/>
        </p:spPr>
        <p:txBody>
          <a:bodyPr spcFirstLastPara="1" wrap="square" lIns="68575" tIns="34275" rIns="68575" bIns="34275" anchor="ctr" anchorCtr="0">
            <a:noAutofit/>
          </a:bodyPr>
          <a:lstStyle/>
          <a:p>
            <a:pPr marL="0" marR="0" lvl="0" indent="0" algn="l" rtl="0">
              <a:lnSpc>
                <a:spcPct val="120000"/>
              </a:lnSpc>
              <a:spcBef>
                <a:spcPts val="0"/>
              </a:spcBef>
              <a:spcAft>
                <a:spcPts val="0"/>
              </a:spcAft>
              <a:buClr>
                <a:schemeClr val="lt1"/>
              </a:buClr>
              <a:buSzPts val="1800"/>
              <a:buFont typeface="Helvetica Neue"/>
              <a:buNone/>
            </a:pPr>
            <a:r>
              <a:rPr lang="en" sz="1800" u="none" strike="noStrike" cap="none" dirty="0">
                <a:solidFill>
                  <a:schemeClr val="lt1"/>
                </a:solidFill>
                <a:latin typeface="+mj-lt"/>
                <a:ea typeface="Helvetica Neue"/>
                <a:cs typeface="Arial" panose="020B0604020202020204" pitchFamily="34" charset="0"/>
                <a:sym typeface="Helvetica Neue"/>
              </a:rPr>
              <a:t>Agenda </a:t>
            </a:r>
            <a:endParaRPr sz="900" u="none" strike="noStrike" cap="none" dirty="0">
              <a:solidFill>
                <a:schemeClr val="lt1"/>
              </a:solidFill>
              <a:latin typeface="+mj-lt"/>
              <a:ea typeface="Helvetica Neue"/>
              <a:cs typeface="Arial" panose="020B0604020202020204" pitchFamily="34" charset="0"/>
              <a:sym typeface="Helvetica Neue"/>
            </a:endParaRPr>
          </a:p>
          <a:p>
            <a:pPr marL="514350" marR="0" lvl="1" indent="-285750" algn="l" rtl="0">
              <a:lnSpc>
                <a:spcPct val="120000"/>
              </a:lnSpc>
              <a:spcBef>
                <a:spcPts val="0"/>
              </a:spcBef>
              <a:spcAft>
                <a:spcPts val="0"/>
              </a:spcAft>
              <a:buClr>
                <a:schemeClr val="lt1"/>
              </a:buClr>
              <a:buSzPts val="1800"/>
              <a:buFont typeface="Arial" panose="020B0604020202020204" pitchFamily="34" charset="0"/>
              <a:buChar char="•"/>
            </a:pPr>
            <a:r>
              <a:rPr lang="en" sz="1700" u="none" strike="noStrike" cap="none" dirty="0">
                <a:solidFill>
                  <a:schemeClr val="lt1"/>
                </a:solidFill>
                <a:latin typeface="+mj-lt"/>
                <a:ea typeface="Helvetica Neue"/>
                <a:cs typeface="Arial" panose="020B0604020202020204" pitchFamily="34" charset="0"/>
                <a:sym typeface="Helvetica Neue"/>
              </a:rPr>
              <a:t>Welcome</a:t>
            </a:r>
            <a:endParaRPr sz="1700" u="none" strike="noStrike" cap="none" dirty="0">
              <a:solidFill>
                <a:schemeClr val="lt1"/>
              </a:solidFill>
              <a:latin typeface="+mj-lt"/>
              <a:ea typeface="Helvetica Neue"/>
              <a:cs typeface="Arial" panose="020B0604020202020204" pitchFamily="34" charset="0"/>
              <a:sym typeface="Helvetica Neue"/>
            </a:endParaRPr>
          </a:p>
          <a:p>
            <a:pPr marL="514350" lvl="1" indent="-285750" algn="l" rtl="0">
              <a:lnSpc>
                <a:spcPct val="120000"/>
              </a:lnSpc>
              <a:spcBef>
                <a:spcPts val="0"/>
              </a:spcBef>
              <a:spcAft>
                <a:spcPts val="0"/>
              </a:spcAft>
              <a:buClr>
                <a:schemeClr val="lt1"/>
              </a:buClr>
              <a:buSzPts val="1800"/>
              <a:buFont typeface="Arial" panose="020B0604020202020204" pitchFamily="34" charset="0"/>
              <a:buChar char="•"/>
            </a:pPr>
            <a:r>
              <a:rPr lang="en" sz="1700" dirty="0">
                <a:solidFill>
                  <a:schemeClr val="lt1"/>
                </a:solidFill>
                <a:latin typeface="+mj-lt"/>
                <a:ea typeface="Helvetica Neue"/>
                <a:cs typeface="Arial" panose="020B0604020202020204" pitchFamily="34" charset="0"/>
                <a:sym typeface="Helvetica Neue"/>
              </a:rPr>
              <a:t>Leadership Update</a:t>
            </a:r>
            <a:endParaRPr sz="1000" dirty="0">
              <a:solidFill>
                <a:schemeClr val="dk1"/>
              </a:solidFill>
              <a:latin typeface="+mj-lt"/>
            </a:endParaRPr>
          </a:p>
          <a:p>
            <a:pPr marL="514350" marR="0" lvl="1" indent="-285750" algn="l" rtl="0">
              <a:lnSpc>
                <a:spcPct val="120000"/>
              </a:lnSpc>
              <a:spcBef>
                <a:spcPts val="0"/>
              </a:spcBef>
              <a:spcAft>
                <a:spcPts val="0"/>
              </a:spcAft>
              <a:buClr>
                <a:schemeClr val="lt1"/>
              </a:buClr>
              <a:buSzPts val="1800"/>
              <a:buFont typeface="Arial" panose="020B0604020202020204" pitchFamily="34" charset="0"/>
              <a:buChar char="•"/>
            </a:pPr>
            <a:r>
              <a:rPr lang="en" sz="1700" dirty="0">
                <a:solidFill>
                  <a:schemeClr val="lt1"/>
                </a:solidFill>
                <a:latin typeface="+mj-lt"/>
                <a:ea typeface="Helvetica Neue"/>
                <a:cs typeface="Arial" panose="020B0604020202020204" pitchFamily="34" charset="0"/>
                <a:sym typeface="Helvetica Neue"/>
              </a:rPr>
              <a:t>Stories from the Field</a:t>
            </a:r>
            <a:endParaRPr sz="1700" dirty="0">
              <a:solidFill>
                <a:schemeClr val="lt1"/>
              </a:solidFill>
              <a:latin typeface="+mj-lt"/>
              <a:ea typeface="Helvetica Neue"/>
              <a:cs typeface="Arial" panose="020B0604020202020204" pitchFamily="34" charset="0"/>
              <a:sym typeface="Helvetica Neue"/>
            </a:endParaRPr>
          </a:p>
          <a:p>
            <a:pPr marL="514350" marR="0" lvl="1" indent="-285750" algn="l" rtl="0">
              <a:lnSpc>
                <a:spcPct val="120000"/>
              </a:lnSpc>
              <a:spcBef>
                <a:spcPts val="0"/>
              </a:spcBef>
              <a:spcAft>
                <a:spcPts val="0"/>
              </a:spcAft>
              <a:buClr>
                <a:schemeClr val="lt1"/>
              </a:buClr>
              <a:buSzPts val="1800"/>
              <a:buFont typeface="Arial" panose="020B0604020202020204" pitchFamily="34" charset="0"/>
              <a:buChar char="•"/>
            </a:pPr>
            <a:r>
              <a:rPr lang="en" sz="1700" dirty="0">
                <a:solidFill>
                  <a:schemeClr val="lt1"/>
                </a:solidFill>
                <a:latin typeface="+mj-lt"/>
                <a:ea typeface="Helvetica Neue"/>
                <a:cs typeface="Arial" panose="020B0604020202020204" pitchFamily="34" charset="0"/>
                <a:sym typeface="Helvetica Neue"/>
              </a:rPr>
              <a:t>Around UC ANR: Other updates</a:t>
            </a:r>
            <a:endParaRPr sz="1000" dirty="0">
              <a:solidFill>
                <a:schemeClr val="dk1"/>
              </a:solidFill>
              <a:latin typeface="+mj-lt"/>
            </a:endParaRPr>
          </a:p>
          <a:p>
            <a:pPr marL="514350" marR="0" lvl="1" indent="-285750" algn="l" rtl="0">
              <a:lnSpc>
                <a:spcPct val="120000"/>
              </a:lnSpc>
              <a:spcBef>
                <a:spcPts val="0"/>
              </a:spcBef>
              <a:spcAft>
                <a:spcPts val="0"/>
              </a:spcAft>
              <a:buClr>
                <a:schemeClr val="lt1"/>
              </a:buClr>
              <a:buSzPts val="1800"/>
              <a:buFont typeface="Arial" panose="020B0604020202020204" pitchFamily="34" charset="0"/>
              <a:buChar char="•"/>
            </a:pPr>
            <a:r>
              <a:rPr lang="en" sz="1700" u="none" strike="noStrike" cap="none" dirty="0">
                <a:solidFill>
                  <a:schemeClr val="lt1"/>
                </a:solidFill>
                <a:latin typeface="+mj-lt"/>
                <a:ea typeface="Helvetica Neue"/>
                <a:cs typeface="Arial" panose="020B0604020202020204" pitchFamily="34" charset="0"/>
                <a:sym typeface="Helvetica Neue"/>
              </a:rPr>
              <a:t>Clos</a:t>
            </a:r>
            <a:r>
              <a:rPr lang="en-US" sz="1700" u="none" strike="noStrike" cap="none" dirty="0" err="1">
                <a:solidFill>
                  <a:schemeClr val="lt1"/>
                </a:solidFill>
                <a:latin typeface="+mj-lt"/>
                <a:ea typeface="Helvetica Neue"/>
                <a:cs typeface="Arial" panose="020B0604020202020204" pitchFamily="34" charset="0"/>
                <a:sym typeface="Helvetica Neue"/>
              </a:rPr>
              <a:t>ing</a:t>
            </a:r>
            <a:endParaRPr sz="1700" u="none" strike="noStrike" cap="none" dirty="0">
              <a:solidFill>
                <a:schemeClr val="lt1"/>
              </a:solidFill>
              <a:latin typeface="+mj-lt"/>
              <a:ea typeface="Helvetica Neue"/>
              <a:cs typeface="Arial" panose="020B0604020202020204" pitchFamily="34" charset="0"/>
              <a:sym typeface="Helvetica Neue"/>
            </a:endParaRPr>
          </a:p>
        </p:txBody>
      </p:sp>
      <p:pic>
        <p:nvPicPr>
          <p:cNvPr id="4" name="Picture 3">
            <a:extLst>
              <a:ext uri="{FF2B5EF4-FFF2-40B4-BE49-F238E27FC236}">
                <a16:creationId xmlns:a16="http://schemas.microsoft.com/office/drawing/2014/main" id="{2D972122-B215-4A58-8663-A0BA4ADE95C8}"/>
              </a:ext>
            </a:extLst>
          </p:cNvPr>
          <p:cNvPicPr>
            <a:picLocks noChangeAspect="1"/>
          </p:cNvPicPr>
          <p:nvPr/>
        </p:nvPicPr>
        <p:blipFill>
          <a:blip r:embed="rId3"/>
          <a:stretch>
            <a:fillRect/>
          </a:stretch>
        </p:blipFill>
        <p:spPr>
          <a:xfrm>
            <a:off x="5548312" y="1850091"/>
            <a:ext cx="2619375" cy="175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Fresh Get more fruits and vegetables. Market Match = Money for fruits and vegetables. Desription of 3 steps to use your EBT card and get Market Match at the farmers market">
            <a:extLst>
              <a:ext uri="{FF2B5EF4-FFF2-40B4-BE49-F238E27FC236}">
                <a16:creationId xmlns:a16="http://schemas.microsoft.com/office/drawing/2014/main" id="{34BC0443-6BBB-9F01-F4D4-A444381A456B}"/>
              </a:ext>
            </a:extLst>
          </p:cNvPr>
          <p:cNvPicPr>
            <a:picLocks noChangeAspect="1"/>
          </p:cNvPicPr>
          <p:nvPr/>
        </p:nvPicPr>
        <p:blipFill>
          <a:blip r:embed="rId3"/>
          <a:stretch>
            <a:fillRect/>
          </a:stretch>
        </p:blipFill>
        <p:spPr>
          <a:xfrm>
            <a:off x="1118914" y="104445"/>
            <a:ext cx="6906173" cy="4761029"/>
          </a:xfrm>
          <a:prstGeom prst="rect">
            <a:avLst/>
          </a:prstGeom>
        </p:spPr>
      </p:pic>
      <p:sp>
        <p:nvSpPr>
          <p:cNvPr id="4" name="TextBox 3">
            <a:extLst>
              <a:ext uri="{FF2B5EF4-FFF2-40B4-BE49-F238E27FC236}">
                <a16:creationId xmlns:a16="http://schemas.microsoft.com/office/drawing/2014/main" id="{56B3BFEB-7A94-5BCB-D59D-C186FC95914B}"/>
              </a:ext>
            </a:extLst>
          </p:cNvPr>
          <p:cNvSpPr txBox="1"/>
          <p:nvPr/>
        </p:nvSpPr>
        <p:spPr>
          <a:xfrm>
            <a:off x="5791200" y="4912668"/>
            <a:ext cx="3467100" cy="230832"/>
          </a:xfrm>
          <a:prstGeom prst="rect">
            <a:avLst/>
          </a:prstGeom>
          <a:noFill/>
        </p:spPr>
        <p:txBody>
          <a:bodyPr wrap="square" rtlCol="0">
            <a:spAutoFit/>
          </a:bodyPr>
          <a:lstStyle/>
          <a:p>
            <a:r>
              <a:rPr lang="en-US" sz="900" dirty="0"/>
              <a:t>Source: CFHL,UCCE in SLOSB modified from Ecology Center</a:t>
            </a:r>
          </a:p>
        </p:txBody>
      </p:sp>
    </p:spTree>
    <p:extLst>
      <p:ext uri="{BB962C8B-B14F-4D97-AF65-F5344CB8AC3E}">
        <p14:creationId xmlns:p14="http://schemas.microsoft.com/office/powerpoint/2010/main" val="105766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creenshot of impact report for Market Match. 13 million in 2020-21 was spent on CalFresh and Market Match = 26 million servings of fruits and vegetables.">
            <a:extLst>
              <a:ext uri="{FF2B5EF4-FFF2-40B4-BE49-F238E27FC236}">
                <a16:creationId xmlns:a16="http://schemas.microsoft.com/office/drawing/2014/main" id="{AC59E261-5676-D334-CC53-55B5A76A5CC8}"/>
              </a:ext>
            </a:extLst>
          </p:cNvPr>
          <p:cNvPicPr>
            <a:picLocks noChangeAspect="1"/>
          </p:cNvPicPr>
          <p:nvPr/>
        </p:nvPicPr>
        <p:blipFill>
          <a:blip r:embed="rId2"/>
          <a:stretch>
            <a:fillRect/>
          </a:stretch>
        </p:blipFill>
        <p:spPr>
          <a:xfrm>
            <a:off x="842224" y="17726"/>
            <a:ext cx="7459553" cy="4850297"/>
          </a:xfrm>
          <a:prstGeom prst="rect">
            <a:avLst/>
          </a:prstGeom>
        </p:spPr>
      </p:pic>
      <p:sp>
        <p:nvSpPr>
          <p:cNvPr id="6" name="Content Placeholder 5">
            <a:extLst>
              <a:ext uri="{FF2B5EF4-FFF2-40B4-BE49-F238E27FC236}">
                <a16:creationId xmlns:a16="http://schemas.microsoft.com/office/drawing/2014/main" id="{D83CA2CB-8CBF-3701-55AE-AC5E9E380FDD}"/>
              </a:ext>
            </a:extLst>
          </p:cNvPr>
          <p:cNvSpPr>
            <a:spLocks noGrp="1"/>
          </p:cNvSpPr>
          <p:nvPr>
            <p:ph idx="1"/>
          </p:nvPr>
        </p:nvSpPr>
        <p:spPr>
          <a:xfrm>
            <a:off x="1127051" y="4817280"/>
            <a:ext cx="6889898" cy="406280"/>
          </a:xfrm>
          <a:solidFill>
            <a:schemeClr val="bg1"/>
          </a:solidFill>
        </p:spPr>
        <p:txBody>
          <a:bodyPr>
            <a:normAutofit/>
          </a:bodyPr>
          <a:lstStyle/>
          <a:p>
            <a:pPr marL="0" indent="0" algn="ctr">
              <a:buNone/>
            </a:pPr>
            <a:r>
              <a:rPr lang="en-US" sz="1500" dirty="0"/>
              <a:t>Source: 2022 Market Match Impact Report (Ecology Center)</a:t>
            </a:r>
          </a:p>
        </p:txBody>
      </p:sp>
    </p:spTree>
    <p:extLst>
      <p:ext uri="{BB962C8B-B14F-4D97-AF65-F5344CB8AC3E}">
        <p14:creationId xmlns:p14="http://schemas.microsoft.com/office/powerpoint/2010/main" val="136299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Fresh at Farmers Markets A workgroup of the SLO County Food System Coalition. 2015-2017 workgroup formed and presented to the board of supervisors. 2018-2019 we did focus groups with community members, funded outreach and signage. 2020-2022 we provided support for markets during covid-19, developed Farmers Market Nav program, continued to grow">
            <a:extLst>
              <a:ext uri="{FF2B5EF4-FFF2-40B4-BE49-F238E27FC236}">
                <a16:creationId xmlns:a16="http://schemas.microsoft.com/office/drawing/2014/main" id="{DBCAD553-C291-6F26-4BBB-D26E02395845}"/>
              </a:ext>
            </a:extLst>
          </p:cNvPr>
          <p:cNvPicPr>
            <a:picLocks noChangeAspect="1"/>
          </p:cNvPicPr>
          <p:nvPr/>
        </p:nvPicPr>
        <p:blipFill rotWithShape="1">
          <a:blip r:embed="rId2"/>
          <a:srcRect r="-521" b="15017"/>
          <a:stretch/>
        </p:blipFill>
        <p:spPr>
          <a:xfrm>
            <a:off x="849566" y="114977"/>
            <a:ext cx="7676670" cy="4913546"/>
          </a:xfrm>
          <a:prstGeom prst="rect">
            <a:avLst/>
          </a:prstGeom>
        </p:spPr>
      </p:pic>
    </p:spTree>
    <p:extLst>
      <p:ext uri="{BB962C8B-B14F-4D97-AF65-F5344CB8AC3E}">
        <p14:creationId xmlns:p14="http://schemas.microsoft.com/office/powerpoint/2010/main" val="3387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311E-A16E-6E10-EAC6-AD5437C7A134}"/>
              </a:ext>
            </a:extLst>
          </p:cNvPr>
          <p:cNvSpPr>
            <a:spLocks noGrp="1"/>
          </p:cNvSpPr>
          <p:nvPr>
            <p:ph type="title"/>
          </p:nvPr>
        </p:nvSpPr>
        <p:spPr>
          <a:xfrm>
            <a:off x="628649" y="305769"/>
            <a:ext cx="7886700" cy="817597"/>
          </a:xfrm>
        </p:spPr>
        <p:txBody>
          <a:bodyPr>
            <a:normAutofit fontScale="90000"/>
          </a:bodyPr>
          <a:lstStyle/>
          <a:p>
            <a:pPr algn="ctr"/>
            <a:r>
              <a:rPr lang="en-US" b="0" i="1" dirty="0"/>
              <a:t>Our mission is to increase the use of </a:t>
            </a:r>
            <a:r>
              <a:rPr lang="en-US" b="0" i="1" dirty="0" err="1"/>
              <a:t>CalFresh</a:t>
            </a:r>
            <a:r>
              <a:rPr lang="en-US" b="0" i="1" dirty="0"/>
              <a:t> at Farmers Markets in order to 1) create equitable access to healthy food and 2) support local farms </a:t>
            </a:r>
          </a:p>
        </p:txBody>
      </p:sp>
      <p:sp>
        <p:nvSpPr>
          <p:cNvPr id="3" name="Content Placeholder 2">
            <a:extLst>
              <a:ext uri="{FF2B5EF4-FFF2-40B4-BE49-F238E27FC236}">
                <a16:creationId xmlns:a16="http://schemas.microsoft.com/office/drawing/2014/main" id="{24784F8C-7F85-24F0-C8BE-AB1EF690F581}"/>
              </a:ext>
            </a:extLst>
          </p:cNvPr>
          <p:cNvSpPr>
            <a:spLocks noGrp="1"/>
          </p:cNvSpPr>
          <p:nvPr>
            <p:ph idx="1"/>
          </p:nvPr>
        </p:nvSpPr>
        <p:spPr>
          <a:xfrm>
            <a:off x="887979" y="2378798"/>
            <a:ext cx="7684521" cy="2658022"/>
          </a:xfrm>
          <a:solidFill>
            <a:schemeClr val="bg1"/>
          </a:solidFill>
        </p:spPr>
        <p:txBody>
          <a:bodyPr/>
          <a:lstStyle/>
          <a:p>
            <a:pPr marL="0" indent="0">
              <a:buNone/>
            </a:pPr>
            <a:r>
              <a:rPr lang="en-US" b="1" dirty="0"/>
              <a:t>Work Group Goals:</a:t>
            </a:r>
          </a:p>
          <a:p>
            <a:pPr>
              <a:buFont typeface="Wingdings" panose="05000000000000000000" pitchFamily="2" charset="2"/>
              <a:buChar char="ü"/>
            </a:pPr>
            <a:r>
              <a:rPr lang="en-US" dirty="0"/>
              <a:t> Increase the number of markets that accept </a:t>
            </a:r>
            <a:r>
              <a:rPr lang="en-US" dirty="0" err="1"/>
              <a:t>CalFresh</a:t>
            </a:r>
            <a:endParaRPr lang="en-US" dirty="0"/>
          </a:p>
          <a:p>
            <a:pPr>
              <a:buFont typeface="Wingdings" panose="05000000000000000000" pitchFamily="2" charset="2"/>
              <a:buChar char="ü"/>
            </a:pPr>
            <a:r>
              <a:rPr lang="en-US" dirty="0"/>
              <a:t> Increase </a:t>
            </a:r>
            <a:r>
              <a:rPr lang="en-US" dirty="0" err="1"/>
              <a:t>CalFresh</a:t>
            </a:r>
            <a:r>
              <a:rPr lang="en-US" dirty="0"/>
              <a:t> $ redeemed </a:t>
            </a:r>
          </a:p>
          <a:p>
            <a:pPr>
              <a:buFont typeface="Wingdings" panose="05000000000000000000" pitchFamily="2" charset="2"/>
              <a:buChar char="ü"/>
            </a:pPr>
            <a:r>
              <a:rPr lang="en-US" dirty="0"/>
              <a:t> Promote National Farmers Market Week </a:t>
            </a:r>
          </a:p>
          <a:p>
            <a:pPr>
              <a:buFont typeface="Wingdings" panose="05000000000000000000" pitchFamily="2" charset="2"/>
              <a:buChar char="ü"/>
            </a:pPr>
            <a:r>
              <a:rPr lang="en-US" dirty="0"/>
              <a:t> Advocate for increased local, state and federal support for EBT at Farmers Markets </a:t>
            </a:r>
          </a:p>
          <a:p>
            <a:pPr>
              <a:buFont typeface="Wingdings" panose="05000000000000000000" pitchFamily="2" charset="2"/>
              <a:buChar char="ü"/>
            </a:pPr>
            <a:r>
              <a:rPr lang="en-US" dirty="0"/>
              <a:t> Provide training and support across market associations</a:t>
            </a:r>
          </a:p>
        </p:txBody>
      </p:sp>
      <p:pic>
        <p:nvPicPr>
          <p:cNvPr id="5" name="Picture 4" descr="partner logos">
            <a:extLst>
              <a:ext uri="{FF2B5EF4-FFF2-40B4-BE49-F238E27FC236}">
                <a16:creationId xmlns:a16="http://schemas.microsoft.com/office/drawing/2014/main" id="{F1043943-8A8B-17C0-8DB1-D205F8DF45C1}"/>
              </a:ext>
            </a:extLst>
          </p:cNvPr>
          <p:cNvPicPr>
            <a:picLocks noChangeAspect="1"/>
          </p:cNvPicPr>
          <p:nvPr/>
        </p:nvPicPr>
        <p:blipFill>
          <a:blip r:embed="rId2"/>
          <a:stretch>
            <a:fillRect/>
          </a:stretch>
        </p:blipFill>
        <p:spPr>
          <a:xfrm>
            <a:off x="311887" y="1459806"/>
            <a:ext cx="8520221" cy="817597"/>
          </a:xfrm>
          <a:prstGeom prst="rect">
            <a:avLst/>
          </a:prstGeom>
        </p:spPr>
      </p:pic>
    </p:spTree>
    <p:extLst>
      <p:ext uri="{BB962C8B-B14F-4D97-AF65-F5344CB8AC3E}">
        <p14:creationId xmlns:p14="http://schemas.microsoft.com/office/powerpoint/2010/main" val="346954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5B1-D023-CE4A-9F34-8770E5973A2E}"/>
              </a:ext>
            </a:extLst>
          </p:cNvPr>
          <p:cNvSpPr>
            <a:spLocks noGrp="1"/>
          </p:cNvSpPr>
          <p:nvPr>
            <p:ph type="title"/>
          </p:nvPr>
        </p:nvSpPr>
        <p:spPr>
          <a:xfrm>
            <a:off x="3724073" y="471950"/>
            <a:ext cx="4939868" cy="1257452"/>
          </a:xfrm>
        </p:spPr>
        <p:txBody>
          <a:bodyPr>
            <a:normAutofit/>
          </a:bodyPr>
          <a:lstStyle/>
          <a:p>
            <a:r>
              <a:rPr lang="en-US" sz="4050"/>
              <a:t>UCCE’s Role</a:t>
            </a:r>
          </a:p>
        </p:txBody>
      </p:sp>
      <p:pic>
        <p:nvPicPr>
          <p:cNvPr id="5" name="Google Shape;62;p1" descr="San Luis Obispo County wooden token in a hand in front of a sign that says we welcome SNAP EBT customers">
            <a:extLst>
              <a:ext uri="{FF2B5EF4-FFF2-40B4-BE49-F238E27FC236}">
                <a16:creationId xmlns:a16="http://schemas.microsoft.com/office/drawing/2014/main" id="{6E6A43CD-5967-7F0D-19DE-84F9D2845B3B}"/>
              </a:ext>
            </a:extLst>
          </p:cNvPr>
          <p:cNvPicPr preferRelativeResize="0"/>
          <p:nvPr/>
        </p:nvPicPr>
        <p:blipFill rotWithShape="1">
          <a:blip r:embed="rId3"/>
          <a:srcRect t="4937" b="4937"/>
          <a:stretch/>
        </p:blipFill>
        <p:spPr>
          <a:xfrm rot="5400000">
            <a:off x="-833403" y="833404"/>
            <a:ext cx="5143500" cy="3476693"/>
          </a:xfrm>
          <a:prstGeom prst="rect">
            <a:avLst/>
          </a:prstGeom>
          <a:solidFill>
            <a:srgbClr val="FFFFFF">
              <a:shade val="85000"/>
            </a:srgbClr>
          </a:solidFill>
          <a:effectLst/>
        </p:spPr>
      </p:pic>
      <p:graphicFrame>
        <p:nvGraphicFramePr>
          <p:cNvPr id="4" name="Content Placeholder 3">
            <a:extLst>
              <a:ext uri="{FF2B5EF4-FFF2-40B4-BE49-F238E27FC236}">
                <a16:creationId xmlns:a16="http://schemas.microsoft.com/office/drawing/2014/main" id="{3E8A2BC4-6BC2-7187-074D-80EFFF356BE1}"/>
              </a:ext>
            </a:extLst>
          </p:cNvPr>
          <p:cNvGraphicFramePr>
            <a:graphicFrameLocks noGrp="1"/>
          </p:cNvGraphicFramePr>
          <p:nvPr>
            <p:ph idx="1"/>
            <p:extLst/>
          </p:nvPr>
        </p:nvGraphicFramePr>
        <p:xfrm>
          <a:off x="3724074" y="1828801"/>
          <a:ext cx="4939867" cy="2839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D085101-7F0F-D290-84FB-EDA4A80BF712}"/>
              </a:ext>
            </a:extLst>
          </p:cNvPr>
          <p:cNvSpPr txBox="1"/>
          <p:nvPr/>
        </p:nvSpPr>
        <p:spPr>
          <a:xfrm>
            <a:off x="1718840" y="4878729"/>
            <a:ext cx="2387279" cy="253916"/>
          </a:xfrm>
          <a:prstGeom prst="rect">
            <a:avLst/>
          </a:prstGeom>
          <a:noFill/>
        </p:spPr>
        <p:txBody>
          <a:bodyPr wrap="square" rtlCol="0">
            <a:spAutoFit/>
          </a:bodyPr>
          <a:lstStyle/>
          <a:p>
            <a:r>
              <a:rPr lang="en-US" sz="1050" dirty="0">
                <a:solidFill>
                  <a:schemeClr val="bg1"/>
                </a:solidFill>
              </a:rPr>
              <a:t>Photo: CFHL,UCCE SLO</a:t>
            </a:r>
          </a:p>
        </p:txBody>
      </p:sp>
    </p:spTree>
    <p:extLst>
      <p:ext uri="{BB962C8B-B14F-4D97-AF65-F5344CB8AC3E}">
        <p14:creationId xmlns:p14="http://schemas.microsoft.com/office/powerpoint/2010/main" val="355303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coupon mailer ot use at the farmers market">
            <a:extLst>
              <a:ext uri="{FF2B5EF4-FFF2-40B4-BE49-F238E27FC236}">
                <a16:creationId xmlns:a16="http://schemas.microsoft.com/office/drawing/2014/main" id="{7B77B2C1-B4CA-FB17-90CF-B88925932302}"/>
              </a:ext>
            </a:extLst>
          </p:cNvPr>
          <p:cNvPicPr>
            <a:picLocks noChangeAspect="1"/>
          </p:cNvPicPr>
          <p:nvPr/>
        </p:nvPicPr>
        <p:blipFill>
          <a:blip r:embed="rId3"/>
          <a:stretch>
            <a:fillRect/>
          </a:stretch>
        </p:blipFill>
        <p:spPr>
          <a:xfrm>
            <a:off x="481747" y="241300"/>
            <a:ext cx="2484641" cy="1677133"/>
          </a:xfrm>
          <a:prstGeom prst="rect">
            <a:avLst/>
          </a:prstGeom>
          <a:solidFill>
            <a:srgbClr val="FFFFFF">
              <a:shade val="85000"/>
            </a:srgbClr>
          </a:solidFill>
        </p:spPr>
      </p:pic>
      <p:sp>
        <p:nvSpPr>
          <p:cNvPr id="35" name="Rectangle 20">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64697"/>
            <a:ext cx="5674724" cy="56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6" name="Rectangle 22">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4862" y="0"/>
            <a:ext cx="54864" cy="20916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9" name="Picture 8" descr="Board of supervisors resolution">
            <a:extLst>
              <a:ext uri="{FF2B5EF4-FFF2-40B4-BE49-F238E27FC236}">
                <a16:creationId xmlns:a16="http://schemas.microsoft.com/office/drawing/2014/main" id="{B38C7C87-0668-3314-42D9-03AAC5067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306" y="234811"/>
            <a:ext cx="1191938" cy="1696709"/>
          </a:xfrm>
          <a:prstGeom prst="rect">
            <a:avLst/>
          </a:prstGeom>
          <a:solidFill>
            <a:srgbClr val="FFFFFF">
              <a:shade val="85000"/>
            </a:srgbClr>
          </a:solidFill>
        </p:spPr>
      </p:pic>
      <p:pic>
        <p:nvPicPr>
          <p:cNvPr id="11" name="Picture 10" descr="A person standing next to a person in a lettuce costume&#10;">
            <a:extLst>
              <a:ext uri="{FF2B5EF4-FFF2-40B4-BE49-F238E27FC236}">
                <a16:creationId xmlns:a16="http://schemas.microsoft.com/office/drawing/2014/main" id="{154969E8-D5C2-C508-2C51-8C4A233F7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451" y="2254873"/>
            <a:ext cx="1489469" cy="2538869"/>
          </a:xfrm>
          <a:prstGeom prst="rect">
            <a:avLst/>
          </a:prstGeom>
        </p:spPr>
      </p:pic>
      <p:sp>
        <p:nvSpPr>
          <p:cNvPr id="37" name="Rectangle 24">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0220" y="2084832"/>
            <a:ext cx="54864" cy="30586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Woman wearing a face covering and purple vest and badge assisting with social distancing at farmers market">
            <a:extLst>
              <a:ext uri="{FF2B5EF4-FFF2-40B4-BE49-F238E27FC236}">
                <a16:creationId xmlns:a16="http://schemas.microsoft.com/office/drawing/2014/main" id="{D3CB9811-F371-D1CB-88D4-E1125BB1EC9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31572" b="23990"/>
          <a:stretch/>
        </p:blipFill>
        <p:spPr>
          <a:xfrm>
            <a:off x="2692042" y="2377358"/>
            <a:ext cx="2753441" cy="2293896"/>
          </a:xfrm>
          <a:prstGeom prst="rect">
            <a:avLst/>
          </a:prstGeom>
          <a:solidFill>
            <a:srgbClr val="FFFFFF">
              <a:shade val="85000"/>
            </a:srgbClr>
          </a:solidFill>
        </p:spPr>
      </p:pic>
      <p:sp>
        <p:nvSpPr>
          <p:cNvPr id="38" name="Rectangle 26">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5110" y="0"/>
            <a:ext cx="54864"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what can I buy with my EBT card flyer">
            <a:extLst>
              <a:ext uri="{FF2B5EF4-FFF2-40B4-BE49-F238E27FC236}">
                <a16:creationId xmlns:a16="http://schemas.microsoft.com/office/drawing/2014/main" id="{68D3F3EB-C1B1-F450-B993-4A7695C0F30D}"/>
              </a:ext>
            </a:extLst>
          </p:cNvPr>
          <p:cNvPicPr>
            <a:picLocks noChangeAspect="1"/>
          </p:cNvPicPr>
          <p:nvPr/>
        </p:nvPicPr>
        <p:blipFill>
          <a:blip r:embed="rId8"/>
          <a:stretch>
            <a:fillRect/>
          </a:stretch>
        </p:blipFill>
        <p:spPr>
          <a:xfrm>
            <a:off x="5889951" y="259545"/>
            <a:ext cx="2675522" cy="2448102"/>
          </a:xfrm>
          <a:prstGeom prst="rect">
            <a:avLst/>
          </a:prstGeom>
          <a:solidFill>
            <a:srgbClr val="FFFFFF">
              <a:shade val="85000"/>
            </a:srgbClr>
          </a:solidFill>
        </p:spPr>
      </p:pic>
      <p:sp>
        <p:nvSpPr>
          <p:cNvPr id="39" name="Rectangle 28">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4724" y="2897242"/>
            <a:ext cx="3469277" cy="54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Picture 11" descr="White A-frame sign at farmers market saying we gladly accept your EBT CalFresh card">
            <a:extLst>
              <a:ext uri="{FF2B5EF4-FFF2-40B4-BE49-F238E27FC236}">
                <a16:creationId xmlns:a16="http://schemas.microsoft.com/office/drawing/2014/main" id="{C5A46B50-0FD8-8205-69F7-7B780F8CFFA5}"/>
              </a:ext>
            </a:extLst>
          </p:cNvPr>
          <p:cNvPicPr>
            <a:picLocks noChangeAspect="1"/>
          </p:cNvPicPr>
          <p:nvPr/>
        </p:nvPicPr>
        <p:blipFill rotWithShape="1">
          <a:blip r:embed="rId9"/>
          <a:srcRect t="14683" r="59474" b="-644"/>
          <a:stretch/>
        </p:blipFill>
        <p:spPr>
          <a:xfrm>
            <a:off x="6702399" y="3129467"/>
            <a:ext cx="1050234" cy="1670765"/>
          </a:xfrm>
          <a:prstGeom prst="rect">
            <a:avLst/>
          </a:prstGeom>
        </p:spPr>
      </p:pic>
      <p:sp>
        <p:nvSpPr>
          <p:cNvPr id="13" name="TextBox 12">
            <a:extLst>
              <a:ext uri="{FF2B5EF4-FFF2-40B4-BE49-F238E27FC236}">
                <a16:creationId xmlns:a16="http://schemas.microsoft.com/office/drawing/2014/main" id="{7E316CEF-C404-A5D3-87FB-39CB008C8F1D}"/>
              </a:ext>
            </a:extLst>
          </p:cNvPr>
          <p:cNvSpPr txBox="1"/>
          <p:nvPr/>
        </p:nvSpPr>
        <p:spPr>
          <a:xfrm>
            <a:off x="894927" y="4756459"/>
            <a:ext cx="1228336"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Photo: SLO Food Bank</a:t>
            </a:r>
          </a:p>
        </p:txBody>
      </p:sp>
      <p:sp>
        <p:nvSpPr>
          <p:cNvPr id="15" name="TextBox 14">
            <a:extLst>
              <a:ext uri="{FF2B5EF4-FFF2-40B4-BE49-F238E27FC236}">
                <a16:creationId xmlns:a16="http://schemas.microsoft.com/office/drawing/2014/main" id="{296D050A-BB14-C5C5-4077-0F9F6E2C11D7}"/>
              </a:ext>
            </a:extLst>
          </p:cNvPr>
          <p:cNvSpPr txBox="1"/>
          <p:nvPr/>
        </p:nvSpPr>
        <p:spPr>
          <a:xfrm>
            <a:off x="4300327" y="4652584"/>
            <a:ext cx="1228336"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Photo: UCCE SLO</a:t>
            </a:r>
          </a:p>
        </p:txBody>
      </p:sp>
      <p:sp>
        <p:nvSpPr>
          <p:cNvPr id="17" name="TextBox 16">
            <a:extLst>
              <a:ext uri="{FF2B5EF4-FFF2-40B4-BE49-F238E27FC236}">
                <a16:creationId xmlns:a16="http://schemas.microsoft.com/office/drawing/2014/main" id="{9FBD7855-811E-1FB4-09E6-9A50B4696AC5}"/>
              </a:ext>
            </a:extLst>
          </p:cNvPr>
          <p:cNvSpPr txBox="1"/>
          <p:nvPr/>
        </p:nvSpPr>
        <p:spPr>
          <a:xfrm>
            <a:off x="6739332" y="4780080"/>
            <a:ext cx="1228336"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Photo: UCCE SLO</a:t>
            </a:r>
          </a:p>
        </p:txBody>
      </p:sp>
      <p:sp>
        <p:nvSpPr>
          <p:cNvPr id="18" name="TextBox 17">
            <a:extLst>
              <a:ext uri="{FF2B5EF4-FFF2-40B4-BE49-F238E27FC236}">
                <a16:creationId xmlns:a16="http://schemas.microsoft.com/office/drawing/2014/main" id="{E41CD3C2-18A0-063A-8D01-BCEBD3B47DAD}"/>
              </a:ext>
            </a:extLst>
          </p:cNvPr>
          <p:cNvSpPr txBox="1"/>
          <p:nvPr/>
        </p:nvSpPr>
        <p:spPr>
          <a:xfrm>
            <a:off x="6180882" y="2707647"/>
            <a:ext cx="2963119"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Graphic: CFHL UCCE SLO, Modified from Ecology Center</a:t>
            </a:r>
          </a:p>
        </p:txBody>
      </p:sp>
      <p:sp>
        <p:nvSpPr>
          <p:cNvPr id="19" name="TextBox 18">
            <a:extLst>
              <a:ext uri="{FF2B5EF4-FFF2-40B4-BE49-F238E27FC236}">
                <a16:creationId xmlns:a16="http://schemas.microsoft.com/office/drawing/2014/main" id="{8B4D0ECB-E65A-5965-6B4B-ECF41FF70003}"/>
              </a:ext>
            </a:extLst>
          </p:cNvPr>
          <p:cNvSpPr txBox="1"/>
          <p:nvPr/>
        </p:nvSpPr>
        <p:spPr>
          <a:xfrm>
            <a:off x="4521076" y="1898042"/>
            <a:ext cx="1228336"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Photo: UCCE SLO</a:t>
            </a:r>
          </a:p>
        </p:txBody>
      </p:sp>
    </p:spTree>
    <p:extLst>
      <p:ext uri="{BB962C8B-B14F-4D97-AF65-F5344CB8AC3E}">
        <p14:creationId xmlns:p14="http://schemas.microsoft.com/office/powerpoint/2010/main" val="394818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48AFC0C8-AE3F-2DE0-5FD4-E1853BAC64D6}"/>
              </a:ext>
            </a:extLst>
          </p:cNvPr>
          <p:cNvSpPr>
            <a:spLocks noGrp="1"/>
          </p:cNvSpPr>
          <p:nvPr>
            <p:ph type="title"/>
          </p:nvPr>
        </p:nvSpPr>
        <p:spPr>
          <a:xfrm>
            <a:off x="3490722" y="246888"/>
            <a:ext cx="5170932" cy="1337310"/>
          </a:xfrm>
        </p:spPr>
        <p:txBody>
          <a:bodyPr vert="horz" lIns="68580" tIns="34290" rIns="68580" bIns="34290" rtlCol="0" anchor="b">
            <a:normAutofit/>
          </a:bodyPr>
          <a:lstStyle/>
          <a:p>
            <a:r>
              <a:rPr lang="en-US" sz="4050">
                <a:solidFill>
                  <a:schemeClr val="tx1"/>
                </a:solidFill>
                <a:latin typeface="+mj-lt"/>
                <a:cs typeface="+mj-cs"/>
              </a:rPr>
              <a:t>Farmers Market Navigators</a:t>
            </a:r>
          </a:p>
        </p:txBody>
      </p:sp>
      <p:pic>
        <p:nvPicPr>
          <p:cNvPr id="7" name="Content Placeholder 6" descr="Two women with blue t-shirts holding up signs about farmers markets">
            <a:extLst>
              <a:ext uri="{FF2B5EF4-FFF2-40B4-BE49-F238E27FC236}">
                <a16:creationId xmlns:a16="http://schemas.microsoft.com/office/drawing/2014/main" id="{7F1D0070-31BC-CB20-9848-FCF7F5AF132D}"/>
              </a:ext>
            </a:extLst>
          </p:cNvPr>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r="-3" b="22687"/>
          <a:stretch/>
        </p:blipFill>
        <p:spPr>
          <a:xfrm>
            <a:off x="15" y="8"/>
            <a:ext cx="3030987" cy="3145315"/>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5"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1847390"/>
            <a:ext cx="3182692" cy="13716"/>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8" name="Picture 7" descr="Two women talking in front of a market booth">
            <a:extLst>
              <a:ext uri="{FF2B5EF4-FFF2-40B4-BE49-F238E27FC236}">
                <a16:creationId xmlns:a16="http://schemas.microsoft.com/office/drawing/2014/main" id="{3016BF38-E208-1C1B-DC48-8513CBAFB6C0}"/>
              </a:ext>
            </a:extLst>
          </p:cNvPr>
          <p:cNvPicPr>
            <a:picLocks noChangeAspect="1"/>
          </p:cNvPicPr>
          <p:nvPr/>
        </p:nvPicPr>
        <p:blipFill rotWithShape="1">
          <a:blip r:embed="rId3">
            <a:extLst>
              <a:ext uri="{28A0092B-C50C-407E-A947-70E740481C1C}">
                <a14:useLocalDpi xmlns:a14="http://schemas.microsoft.com/office/drawing/2010/main" val="0"/>
              </a:ext>
            </a:extLst>
          </a:blip>
          <a:srcRect t="1610" r="3" b="3"/>
          <a:stretch/>
        </p:blipFill>
        <p:spPr>
          <a:xfrm>
            <a:off x="1" y="3200400"/>
            <a:ext cx="3038311" cy="19431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Content Placeholder 3">
            <a:extLst>
              <a:ext uri="{FF2B5EF4-FFF2-40B4-BE49-F238E27FC236}">
                <a16:creationId xmlns:a16="http://schemas.microsoft.com/office/drawing/2014/main" id="{EB500E0E-7DBB-3A85-BAF6-C2C339F97A49}"/>
              </a:ext>
            </a:extLst>
          </p:cNvPr>
          <p:cNvSpPr>
            <a:spLocks noGrp="1"/>
          </p:cNvSpPr>
          <p:nvPr>
            <p:ph sz="half" idx="2"/>
          </p:nvPr>
        </p:nvSpPr>
        <p:spPr>
          <a:xfrm>
            <a:off x="3490722" y="2029968"/>
            <a:ext cx="5170932" cy="2612898"/>
          </a:xfrm>
        </p:spPr>
        <p:txBody>
          <a:bodyPr vert="horz" lIns="68580" tIns="34290" rIns="68580" bIns="34290" rtlCol="0">
            <a:normAutofit/>
          </a:bodyPr>
          <a:lstStyle/>
          <a:p>
            <a:pPr marL="0" indent="0">
              <a:buNone/>
            </a:pPr>
            <a:r>
              <a:rPr lang="en-US" sz="1650" dirty="0">
                <a:latin typeface="+mn-lt"/>
                <a:cs typeface="+mn-cs"/>
              </a:rPr>
              <a:t>“</a:t>
            </a:r>
            <a:r>
              <a:rPr lang="en-US" sz="1650" i="1" dirty="0">
                <a:latin typeface="+mn-lt"/>
                <a:cs typeface="+mn-cs"/>
              </a:rPr>
              <a:t>The reason I want to be part of the Farmers Market program is to improve and help people in my community. What I enjoy most is communicating with people about how they can benefit from the organic fruits and vegetables that they sell locally at farmers markets. Also, providing information that can guide them to use the benefits of their cards. Finally, encourage them to visit the farmers market so that in the future Farmer’s Market will have more stalls selling local vegetables and fruits.” – Navigator, </a:t>
            </a:r>
            <a:r>
              <a:rPr lang="en-US" sz="1650" i="1" dirty="0" err="1">
                <a:latin typeface="+mn-lt"/>
                <a:cs typeface="+mn-cs"/>
              </a:rPr>
              <a:t>Eustolia</a:t>
            </a:r>
            <a:r>
              <a:rPr lang="en-US" sz="1650" i="1" dirty="0">
                <a:latin typeface="+mn-lt"/>
                <a:cs typeface="+mn-cs"/>
              </a:rPr>
              <a:t> </a:t>
            </a:r>
          </a:p>
          <a:p>
            <a:endParaRPr lang="en-US" sz="1650" dirty="0">
              <a:latin typeface="+mn-lt"/>
              <a:cs typeface="+mn-cs"/>
            </a:endParaRPr>
          </a:p>
        </p:txBody>
      </p:sp>
      <p:sp>
        <p:nvSpPr>
          <p:cNvPr id="9" name="TextBox 8">
            <a:extLst>
              <a:ext uri="{FF2B5EF4-FFF2-40B4-BE49-F238E27FC236}">
                <a16:creationId xmlns:a16="http://schemas.microsoft.com/office/drawing/2014/main" id="{80E7CE1D-58C9-5FA2-471F-F777FD5512F4}"/>
              </a:ext>
            </a:extLst>
          </p:cNvPr>
          <p:cNvSpPr txBox="1"/>
          <p:nvPr/>
        </p:nvSpPr>
        <p:spPr>
          <a:xfrm>
            <a:off x="3031002" y="4896612"/>
            <a:ext cx="3182692"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Photos: Center for Family Strengthening, </a:t>
            </a:r>
            <a:r>
              <a:rPr lang="en-US" sz="900" kern="1200" dirty="0" err="1">
                <a:solidFill>
                  <a:prstClr val="black"/>
                </a:solidFill>
                <a:latin typeface="Calibri" panose="020F0502020204030204"/>
                <a:ea typeface="+mn-ea"/>
                <a:cs typeface="+mn-cs"/>
              </a:rPr>
              <a:t>Promotores</a:t>
            </a:r>
            <a:endParaRPr lang="en-US" sz="9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7867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10281"/>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Title 5">
            <a:extLst>
              <a:ext uri="{FF2B5EF4-FFF2-40B4-BE49-F238E27FC236}">
                <a16:creationId xmlns:a16="http://schemas.microsoft.com/office/drawing/2014/main" id="{EAB20594-2C04-071F-6D58-E0CF481FAB88}"/>
              </a:ext>
            </a:extLst>
          </p:cNvPr>
          <p:cNvSpPr>
            <a:spLocks noGrp="1"/>
          </p:cNvSpPr>
          <p:nvPr>
            <p:ph type="title"/>
          </p:nvPr>
        </p:nvSpPr>
        <p:spPr>
          <a:xfrm>
            <a:off x="409763" y="325159"/>
            <a:ext cx="8354891" cy="697835"/>
          </a:xfrm>
        </p:spPr>
        <p:txBody>
          <a:bodyPr vert="horz" lIns="68580" tIns="34290" rIns="68580" bIns="34290" rtlCol="0" anchor="b">
            <a:normAutofit/>
          </a:bodyPr>
          <a:lstStyle/>
          <a:p>
            <a:pPr algn="ctr"/>
            <a:r>
              <a:rPr lang="en-US" sz="4050">
                <a:solidFill>
                  <a:srgbClr val="FFFFFF"/>
                </a:solidFill>
                <a:latin typeface="+mj-lt"/>
                <a:cs typeface="+mj-cs"/>
              </a:rPr>
              <a:t>Outcomes</a:t>
            </a:r>
          </a:p>
        </p:txBody>
      </p:sp>
      <p:cxnSp>
        <p:nvCxnSpPr>
          <p:cNvPr id="31" name="Straight Connector 3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141719"/>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16" descr="Chart&#10;&#10;Description automatically generated">
            <a:extLst>
              <a:ext uri="{FF2B5EF4-FFF2-40B4-BE49-F238E27FC236}">
                <a16:creationId xmlns:a16="http://schemas.microsoft.com/office/drawing/2014/main" id="{E62029FD-D17D-0C1E-6888-71316E8B1DBC}"/>
              </a:ext>
            </a:extLst>
          </p:cNvPr>
          <p:cNvPicPr>
            <a:picLocks noChangeAspect="1"/>
          </p:cNvPicPr>
          <p:nvPr/>
        </p:nvPicPr>
        <p:blipFill>
          <a:blip r:embed="rId3"/>
          <a:stretch>
            <a:fillRect/>
          </a:stretch>
        </p:blipFill>
        <p:spPr>
          <a:xfrm>
            <a:off x="248675" y="2342277"/>
            <a:ext cx="4178639" cy="1995299"/>
          </a:xfrm>
          <a:prstGeom prst="rect">
            <a:avLst/>
          </a:prstGeom>
        </p:spPr>
      </p:pic>
      <p:cxnSp>
        <p:nvCxnSpPr>
          <p:cNvPr id="33" name="Straight Connector 3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1947627"/>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Graphical user interface&#10;&#10;Description automatically generated with low confidence">
            <a:extLst>
              <a:ext uri="{FF2B5EF4-FFF2-40B4-BE49-F238E27FC236}">
                <a16:creationId xmlns:a16="http://schemas.microsoft.com/office/drawing/2014/main" id="{C9C6F6B7-21D3-7C2F-54AB-8133312C08ED}"/>
              </a:ext>
            </a:extLst>
          </p:cNvPr>
          <p:cNvPicPr>
            <a:picLocks noChangeAspect="1"/>
          </p:cNvPicPr>
          <p:nvPr/>
        </p:nvPicPr>
        <p:blipFill>
          <a:blip r:embed="rId4"/>
          <a:stretch>
            <a:fillRect/>
          </a:stretch>
        </p:blipFill>
        <p:spPr>
          <a:xfrm>
            <a:off x="4833805" y="2884459"/>
            <a:ext cx="4091938" cy="869537"/>
          </a:xfrm>
          <a:prstGeom prst="rect">
            <a:avLst/>
          </a:prstGeom>
        </p:spPr>
      </p:pic>
      <p:sp>
        <p:nvSpPr>
          <p:cNvPr id="18" name="TextBox 17">
            <a:extLst>
              <a:ext uri="{FF2B5EF4-FFF2-40B4-BE49-F238E27FC236}">
                <a16:creationId xmlns:a16="http://schemas.microsoft.com/office/drawing/2014/main" id="{A57CD818-180F-4813-1F29-1B97C0625168}"/>
              </a:ext>
            </a:extLst>
          </p:cNvPr>
          <p:cNvSpPr txBox="1"/>
          <p:nvPr/>
        </p:nvSpPr>
        <p:spPr>
          <a:xfrm>
            <a:off x="6366294" y="3818916"/>
            <a:ext cx="1135563" cy="507831"/>
          </a:xfrm>
          <a:prstGeom prst="rect">
            <a:avLst/>
          </a:prstGeom>
          <a:noFill/>
        </p:spPr>
        <p:txBody>
          <a:bodyPr wrap="square" rtlCol="0">
            <a:spAutoFit/>
          </a:bodyPr>
          <a:lstStyle/>
          <a:p>
            <a:pPr algn="ctr" defTabSz="685800">
              <a:buClrTx/>
            </a:pPr>
            <a:r>
              <a:rPr lang="en-US" sz="1350" b="1" kern="1200" dirty="0">
                <a:solidFill>
                  <a:prstClr val="black"/>
                </a:solidFill>
                <a:latin typeface="Calibri" panose="020F0502020204030204"/>
                <a:ea typeface="+mn-ea"/>
                <a:cs typeface="+mn-cs"/>
              </a:rPr>
              <a:t>Up from 4 in 2017</a:t>
            </a:r>
          </a:p>
        </p:txBody>
      </p:sp>
    </p:spTree>
    <p:extLst>
      <p:ext uri="{BB962C8B-B14F-4D97-AF65-F5344CB8AC3E}">
        <p14:creationId xmlns:p14="http://schemas.microsoft.com/office/powerpoint/2010/main" val="272934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320F83-1FB5-9686-A93F-5738C6DDBEFD}"/>
              </a:ext>
            </a:extLst>
          </p:cNvPr>
          <p:cNvSpPr>
            <a:spLocks noGrp="1"/>
          </p:cNvSpPr>
          <p:nvPr>
            <p:ph type="title"/>
          </p:nvPr>
        </p:nvSpPr>
        <p:spPr>
          <a:xfrm>
            <a:off x="433478" y="273844"/>
            <a:ext cx="7886700" cy="994172"/>
          </a:xfrm>
        </p:spPr>
        <p:txBody>
          <a:bodyPr/>
          <a:lstStyle/>
          <a:p>
            <a:r>
              <a:rPr lang="en-US" dirty="0"/>
              <a:t>At markets with Navigators (March-Aug)</a:t>
            </a:r>
          </a:p>
        </p:txBody>
      </p:sp>
      <p:sp>
        <p:nvSpPr>
          <p:cNvPr id="8" name="Content Placeholder 7">
            <a:extLst>
              <a:ext uri="{FF2B5EF4-FFF2-40B4-BE49-F238E27FC236}">
                <a16:creationId xmlns:a16="http://schemas.microsoft.com/office/drawing/2014/main" id="{3C342BA4-178B-78B4-FD45-F63C5BD691A2}"/>
              </a:ext>
            </a:extLst>
          </p:cNvPr>
          <p:cNvSpPr>
            <a:spLocks noGrp="1"/>
          </p:cNvSpPr>
          <p:nvPr>
            <p:ph sz="half" idx="1"/>
          </p:nvPr>
        </p:nvSpPr>
        <p:spPr>
          <a:xfrm>
            <a:off x="285901" y="2139930"/>
            <a:ext cx="2804540" cy="1601587"/>
          </a:xfrm>
        </p:spPr>
        <p:txBody>
          <a:bodyPr/>
          <a:lstStyle/>
          <a:p>
            <a:r>
              <a:rPr lang="en-US" dirty="0"/>
              <a:t>165% increase in CF customers</a:t>
            </a:r>
          </a:p>
          <a:p>
            <a:r>
              <a:rPr lang="en-US" dirty="0"/>
              <a:t>171% increase in CF$ redeemed</a:t>
            </a:r>
          </a:p>
        </p:txBody>
      </p:sp>
      <p:graphicFrame>
        <p:nvGraphicFramePr>
          <p:cNvPr id="10" name="Content Placeholder 9">
            <a:extLst>
              <a:ext uri="{FF2B5EF4-FFF2-40B4-BE49-F238E27FC236}">
                <a16:creationId xmlns:a16="http://schemas.microsoft.com/office/drawing/2014/main" id="{BD910891-01C8-A743-7A5E-3977CA754287}"/>
              </a:ext>
            </a:extLst>
          </p:cNvPr>
          <p:cNvGraphicFramePr>
            <a:graphicFrameLocks noGrp="1"/>
          </p:cNvGraphicFramePr>
          <p:nvPr>
            <p:ph sz="half" idx="2"/>
            <p:extLst/>
          </p:nvPr>
        </p:nvGraphicFramePr>
        <p:xfrm>
          <a:off x="3368233" y="1039190"/>
          <a:ext cx="5342290" cy="3830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512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A213-18E1-47F8-D1D3-2CC9515E4688}"/>
              </a:ext>
            </a:extLst>
          </p:cNvPr>
          <p:cNvSpPr>
            <a:spLocks noGrp="1"/>
          </p:cNvSpPr>
          <p:nvPr>
            <p:ph type="title"/>
          </p:nvPr>
        </p:nvSpPr>
        <p:spPr/>
        <p:txBody>
          <a:bodyPr/>
          <a:lstStyle/>
          <a:p>
            <a:r>
              <a:rPr lang="en-US" dirty="0"/>
              <a:t>Quotes from partners</a:t>
            </a:r>
          </a:p>
        </p:txBody>
      </p:sp>
      <p:sp>
        <p:nvSpPr>
          <p:cNvPr id="3" name="Content Placeholder 2">
            <a:extLst>
              <a:ext uri="{FF2B5EF4-FFF2-40B4-BE49-F238E27FC236}">
                <a16:creationId xmlns:a16="http://schemas.microsoft.com/office/drawing/2014/main" id="{A022CF50-4775-40E3-9B2F-B0AFDE867276}"/>
              </a:ext>
            </a:extLst>
          </p:cNvPr>
          <p:cNvSpPr>
            <a:spLocks noGrp="1"/>
          </p:cNvSpPr>
          <p:nvPr>
            <p:ph idx="1"/>
          </p:nvPr>
        </p:nvSpPr>
        <p:spPr>
          <a:xfrm>
            <a:off x="628650" y="1864037"/>
            <a:ext cx="7886700" cy="2111867"/>
          </a:xfrm>
        </p:spPr>
        <p:txBody>
          <a:bodyPr/>
          <a:lstStyle/>
          <a:p>
            <a:pPr marL="0" indent="0" algn="ctr">
              <a:buNone/>
            </a:pPr>
            <a:r>
              <a:rPr lang="en-US" b="0" i="0" dirty="0">
                <a:solidFill>
                  <a:srgbClr val="333333"/>
                </a:solidFill>
                <a:effectLst/>
                <a:latin typeface="Verdana" panose="020B0604030504040204" pitchFamily="34" charset="0"/>
              </a:rPr>
              <a:t>“This work group really helped our market to be accepted into the Market Match program. I think without the visibility and partnership that this work group provided, we would not have been considered for Market Match. So you all should really feel good about that and thank you.”</a:t>
            </a:r>
          </a:p>
          <a:p>
            <a:pPr marL="0" indent="0" algn="ctr">
              <a:buNone/>
            </a:pPr>
            <a:r>
              <a:rPr lang="en-US" b="0" i="0" dirty="0">
                <a:solidFill>
                  <a:srgbClr val="333333"/>
                </a:solidFill>
                <a:effectLst/>
                <a:latin typeface="Verdana" panose="020B0604030504040204" pitchFamily="34" charset="0"/>
              </a:rPr>
              <a:t>– Farmers market manager and work group partner</a:t>
            </a:r>
          </a:p>
          <a:p>
            <a:endParaRPr lang="en-US" dirty="0"/>
          </a:p>
        </p:txBody>
      </p:sp>
    </p:spTree>
    <p:extLst>
      <p:ext uri="{BB962C8B-B14F-4D97-AF65-F5344CB8AC3E}">
        <p14:creationId xmlns:p14="http://schemas.microsoft.com/office/powerpoint/2010/main" val="5937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493"/>
        <p:cNvGrpSpPr/>
        <p:nvPr/>
      </p:nvGrpSpPr>
      <p:grpSpPr>
        <a:xfrm>
          <a:off x="0" y="0"/>
          <a:ext cx="0" cy="0"/>
          <a:chOff x="0" y="0"/>
          <a:chExt cx="0" cy="0"/>
        </a:xfrm>
      </p:grpSpPr>
      <p:sp>
        <p:nvSpPr>
          <p:cNvPr id="494" name="Google Shape;494;p81"/>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Summary - this slide not shown</a:t>
            </a:r>
            <a:endParaRPr dirty="0"/>
          </a:p>
        </p:txBody>
      </p:sp>
      <p:sp>
        <p:nvSpPr>
          <p:cNvPr id="495" name="Google Shape;495;p81"/>
          <p:cNvSpPr txBox="1">
            <a:spLocks noGrp="1"/>
          </p:cNvSpPr>
          <p:nvPr>
            <p:ph type="body" idx="1"/>
          </p:nvPr>
        </p:nvSpPr>
        <p:spPr>
          <a:xfrm>
            <a:off x="626950" y="1344844"/>
            <a:ext cx="7886700" cy="3263400"/>
          </a:xfrm>
          <a:prstGeom prst="rect">
            <a:avLst/>
          </a:prstGeom>
        </p:spPr>
        <p:txBody>
          <a:bodyPr spcFirstLastPara="1" wrap="square" lIns="68575" tIns="34275" rIns="68575" bIns="34275" anchor="t" anchorCtr="0">
            <a:noAutofit/>
          </a:bodyPr>
          <a:lstStyle/>
          <a:p>
            <a:pPr marL="5715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Welcome - Pam 2 minutes </a:t>
            </a:r>
            <a:endParaRPr sz="800" b="1" dirty="0">
              <a:latin typeface="Arial"/>
              <a:ea typeface="Arial"/>
              <a:cs typeface="Arial"/>
              <a:sym typeface="Arial"/>
            </a:endParaRPr>
          </a:p>
          <a:p>
            <a:pPr marL="514350" lvl="0" indent="0" algn="l" rtl="0">
              <a:lnSpc>
                <a:spcPct val="115000"/>
              </a:lnSpc>
              <a:spcBef>
                <a:spcPts val="0"/>
              </a:spcBef>
              <a:spcAft>
                <a:spcPts val="0"/>
              </a:spcAft>
              <a:buClr>
                <a:schemeClr val="dk1"/>
              </a:buClr>
              <a:buSzPts val="1100"/>
              <a:buFont typeface="Arial"/>
              <a:buNone/>
            </a:pPr>
            <a:endParaRPr sz="400" b="1" dirty="0">
              <a:latin typeface="Arial"/>
              <a:ea typeface="Arial"/>
              <a:cs typeface="Arial"/>
              <a:sym typeface="Arial"/>
            </a:endParaRPr>
          </a:p>
          <a:p>
            <a:pPr marL="514350" indent="0">
              <a:lnSpc>
                <a:spcPct val="115000"/>
              </a:lnSpc>
              <a:spcBef>
                <a:spcPts val="0"/>
              </a:spcBef>
              <a:buSzPts val="1100"/>
              <a:buNone/>
            </a:pPr>
            <a:r>
              <a:rPr lang="en" sz="900" b="1" dirty="0">
                <a:latin typeface="Arial"/>
                <a:ea typeface="Arial"/>
                <a:cs typeface="Arial"/>
                <a:sym typeface="Arial"/>
              </a:rPr>
              <a:t>Warm up question: </a:t>
            </a:r>
            <a:r>
              <a:rPr lang="en-US" sz="900" dirty="0">
                <a:latin typeface="Arial"/>
                <a:ea typeface="Arial"/>
                <a:cs typeface="Arial"/>
                <a:sym typeface="Arial"/>
              </a:rPr>
              <a:t>Favorite Thanksgiving Food</a:t>
            </a:r>
            <a:r>
              <a:rPr lang="en-US" sz="900" dirty="0"/>
              <a:t>?</a:t>
            </a:r>
            <a:endParaRPr sz="700" b="1" dirty="0">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endParaRPr sz="4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Leadership Update (10-15 minutes) (Glenda, Tu, Deanne) Transition </a:t>
            </a:r>
            <a:endParaRPr sz="900" b="1" dirty="0">
              <a:latin typeface="Arial"/>
              <a:ea typeface="Arial"/>
              <a:cs typeface="Arial"/>
              <a:sym typeface="Arial"/>
            </a:endParaRPr>
          </a:p>
          <a:p>
            <a:pPr marL="514350" marR="0" lvl="0" indent="0" algn="l" rtl="0">
              <a:lnSpc>
                <a:spcPct val="115000"/>
              </a:lnSpc>
              <a:spcBef>
                <a:spcPts val="0"/>
              </a:spcBef>
              <a:spcAft>
                <a:spcPts val="0"/>
              </a:spcAft>
              <a:buClr>
                <a:schemeClr val="dk1"/>
              </a:buClr>
              <a:buSzPts val="1100"/>
              <a:buFont typeface="Arial"/>
              <a:buNone/>
            </a:pPr>
            <a:endParaRPr sz="6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Story from the Field </a:t>
            </a:r>
            <a:endParaRPr sz="900" u="sng" dirty="0">
              <a:solidFill>
                <a:schemeClr val="hlink"/>
              </a:solidFill>
              <a:latin typeface="Arial"/>
              <a:ea typeface="Arial"/>
              <a:cs typeface="Arial"/>
              <a:sym typeface="Arial"/>
            </a:endParaRPr>
          </a:p>
          <a:p>
            <a:pPr marL="514350" lvl="0" indent="0">
              <a:lnSpc>
                <a:spcPct val="115000"/>
              </a:lnSpc>
              <a:spcBef>
                <a:spcPts val="0"/>
              </a:spcBef>
              <a:buSzPts val="1100"/>
              <a:buNone/>
            </a:pPr>
            <a:r>
              <a:rPr lang="en-US" sz="900" dirty="0">
                <a:latin typeface="Arial"/>
                <a:ea typeface="Arial"/>
                <a:cs typeface="Arial"/>
                <a:sym typeface="Arial"/>
              </a:rPr>
              <a:t>Shannon Klisch</a:t>
            </a:r>
            <a:endParaRPr sz="5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Donor note </a:t>
            </a:r>
            <a:r>
              <a:rPr lang="en" sz="900" dirty="0">
                <a:latin typeface="Arial"/>
                <a:ea typeface="Arial"/>
                <a:cs typeface="Arial"/>
                <a:sym typeface="Arial"/>
              </a:rPr>
              <a:t>(1 minute) (Pam)</a:t>
            </a:r>
            <a:endParaRPr sz="900" dirty="0">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500" dirty="0">
              <a:latin typeface="Arial"/>
              <a:ea typeface="Arial"/>
              <a:cs typeface="Arial"/>
              <a:sym typeface="Arial"/>
            </a:endParaRPr>
          </a:p>
          <a:p>
            <a:pPr marL="57150" lvl="0" indent="0" algn="l" rtl="0">
              <a:lnSpc>
                <a:spcPct val="115000"/>
              </a:lnSpc>
              <a:spcBef>
                <a:spcPts val="0"/>
              </a:spcBef>
              <a:spcAft>
                <a:spcPts val="0"/>
              </a:spcAft>
              <a:buClr>
                <a:schemeClr val="dk1"/>
              </a:buClr>
              <a:buSzPts val="1100"/>
              <a:buFont typeface="Arial"/>
              <a:buNone/>
            </a:pPr>
            <a:endParaRPr sz="500" dirty="0">
              <a:latin typeface="Arial"/>
              <a:ea typeface="Arial"/>
              <a:cs typeface="Arial"/>
              <a:sym typeface="Arial"/>
            </a:endParaRPr>
          </a:p>
          <a:p>
            <a:pPr marL="57150" lvl="0" indent="0">
              <a:lnSpc>
                <a:spcPct val="115000"/>
              </a:lnSpc>
              <a:spcBef>
                <a:spcPts val="0"/>
              </a:spcBef>
              <a:buSzPts val="1100"/>
              <a:buNone/>
            </a:pPr>
            <a:r>
              <a:rPr lang="en" sz="900" b="1" dirty="0">
                <a:latin typeface="Arial"/>
                <a:ea typeface="Arial"/>
                <a:cs typeface="Arial"/>
                <a:sym typeface="Arial"/>
              </a:rPr>
              <a:t>Strategic focus (15 Minutes)</a:t>
            </a:r>
          </a:p>
          <a:p>
            <a:pPr marL="57150" lvl="0" indent="0">
              <a:lnSpc>
                <a:spcPct val="115000"/>
              </a:lnSpc>
              <a:spcBef>
                <a:spcPts val="0"/>
              </a:spcBef>
              <a:buSzPts val="1100"/>
              <a:buNone/>
            </a:pPr>
            <a:endParaRPr lang="en" sz="900" b="1" dirty="0">
              <a:latin typeface="Arial"/>
              <a:ea typeface="Arial"/>
              <a:cs typeface="Arial"/>
              <a:sym typeface="Arial"/>
            </a:endParaRPr>
          </a:p>
          <a:p>
            <a:pPr marL="57150" lvl="0" indent="0">
              <a:lnSpc>
                <a:spcPct val="115000"/>
              </a:lnSpc>
              <a:spcBef>
                <a:spcPts val="0"/>
              </a:spcBef>
              <a:buSzPts val="1100"/>
              <a:buNone/>
            </a:pPr>
            <a:r>
              <a:rPr lang="en" sz="900" b="1" dirty="0">
                <a:latin typeface="Arial"/>
                <a:ea typeface="Arial"/>
                <a:cs typeface="Arial"/>
                <a:sym typeface="Arial"/>
              </a:rPr>
              <a:t>In th</a:t>
            </a:r>
            <a:r>
              <a:rPr lang="en-US" sz="900" b="1" dirty="0">
                <a:latin typeface="Arial"/>
                <a:ea typeface="Arial"/>
                <a:cs typeface="Arial"/>
                <a:sym typeface="Arial"/>
              </a:rPr>
              <a:t>e Media</a:t>
            </a:r>
            <a:endParaRPr sz="9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Other updates</a:t>
            </a:r>
            <a:endParaRPr sz="900" b="1" dirty="0">
              <a:latin typeface="Arial"/>
              <a:ea typeface="Arial"/>
              <a:cs typeface="Arial"/>
              <a:sym typeface="Arial"/>
            </a:endParaRPr>
          </a:p>
          <a:p>
            <a:pPr marL="57150" indent="400050">
              <a:lnSpc>
                <a:spcPct val="115000"/>
              </a:lnSpc>
              <a:spcBef>
                <a:spcPts val="0"/>
              </a:spcBef>
              <a:buSzPts val="1100"/>
              <a:buNone/>
            </a:pPr>
            <a:r>
              <a:rPr lang="en-US" sz="900" b="1" dirty="0"/>
              <a:t>Emily Delk</a:t>
            </a:r>
          </a:p>
          <a:p>
            <a:pPr marL="57150" indent="400050">
              <a:lnSpc>
                <a:spcPct val="115000"/>
              </a:lnSpc>
              <a:spcBef>
                <a:spcPts val="0"/>
              </a:spcBef>
              <a:buSzPts val="1100"/>
              <a:buNone/>
            </a:pPr>
            <a:r>
              <a:rPr lang="en-US" sz="900" b="1" dirty="0" err="1"/>
              <a:t>ANR@Work</a:t>
            </a:r>
            <a:r>
              <a:rPr lang="en-US" sz="900" b="1" dirty="0"/>
              <a:t> survey (3 minutes)</a:t>
            </a:r>
            <a:endParaRPr sz="900" b="1" dirty="0">
              <a:latin typeface="Arial"/>
              <a:ea typeface="Arial"/>
              <a:cs typeface="Arial"/>
              <a:sym typeface="Arial"/>
            </a:endParaRPr>
          </a:p>
          <a:p>
            <a:pPr marL="57150" lvl="0" indent="40005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New hire list (Pam 1 minute)</a:t>
            </a:r>
          </a:p>
          <a:p>
            <a:pPr marL="57150" lvl="0" indent="40005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Open Enrollment</a:t>
            </a:r>
          </a:p>
          <a:p>
            <a:pPr marL="57150" lvl="0" indent="40005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Winter Faire – Volunteers needed</a:t>
            </a:r>
            <a:endParaRPr sz="900" b="1" dirty="0">
              <a:latin typeface="Arial"/>
              <a:ea typeface="Arial"/>
              <a:cs typeface="Arial"/>
              <a:sym typeface="Arial"/>
            </a:endParaRPr>
          </a:p>
          <a:p>
            <a:pPr marL="57150" marR="0" lvl="0" indent="0" algn="l" rtl="0">
              <a:lnSpc>
                <a:spcPct val="115000"/>
              </a:lnSpc>
              <a:spcBef>
                <a:spcPts val="0"/>
              </a:spcBef>
              <a:spcAft>
                <a:spcPts val="0"/>
              </a:spcAft>
              <a:buClr>
                <a:schemeClr val="dk1"/>
              </a:buClr>
              <a:buSzPts val="1100"/>
              <a:buFont typeface="Arial"/>
              <a:buNone/>
            </a:pPr>
            <a:endParaRPr sz="500" dirty="0">
              <a:latin typeface="Arial"/>
              <a:ea typeface="Arial"/>
              <a:cs typeface="Arial"/>
              <a:sym typeface="Arial"/>
            </a:endParaRPr>
          </a:p>
          <a:p>
            <a:pPr marL="57150" lvl="0" indent="0" algn="l" rtl="0">
              <a:lnSpc>
                <a:spcPct val="115000"/>
              </a:lnSpc>
              <a:spcBef>
                <a:spcPts val="0"/>
              </a:spcBef>
              <a:spcAft>
                <a:spcPts val="0"/>
              </a:spcAft>
              <a:buClr>
                <a:schemeClr val="dk1"/>
              </a:buClr>
              <a:buSzPts val="1100"/>
              <a:buFont typeface="Arial"/>
              <a:buNone/>
            </a:pPr>
            <a:r>
              <a:rPr lang="en" sz="900" b="1" dirty="0">
                <a:latin typeface="Arial"/>
                <a:ea typeface="Arial"/>
                <a:cs typeface="Arial"/>
                <a:sym typeface="Arial"/>
              </a:rPr>
              <a:t>Close Pam (1 minute)</a:t>
            </a:r>
            <a:endParaRPr sz="900" dirty="0">
              <a:latin typeface="Arial" panose="020B0604020202020204" pitchFamily="34" charset="0"/>
              <a:ea typeface="Helvetica Neue"/>
              <a:cs typeface="Arial" panose="020B0604020202020204" pitchFamily="34" charset="0"/>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01CE4-1B58-B177-A222-32D9461920F1}"/>
              </a:ext>
            </a:extLst>
          </p:cNvPr>
          <p:cNvSpPr txBox="1"/>
          <p:nvPr/>
        </p:nvSpPr>
        <p:spPr>
          <a:xfrm>
            <a:off x="667753" y="480060"/>
            <a:ext cx="2800511" cy="267462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050" dirty="0">
                <a:latin typeface="Arial" panose="020B0604020202020204" pitchFamily="34" charset="0"/>
                <a:ea typeface="+mj-ea"/>
                <a:cs typeface="Arial" panose="020B0604020202020204" pitchFamily="34" charset="0"/>
              </a:rPr>
              <a:t>Farmers Market Finder </a:t>
            </a:r>
          </a:p>
        </p:txBody>
      </p:sp>
      <p:pic>
        <p:nvPicPr>
          <p:cNvPr id="3" name="Picture 2" descr="Map of California with dots sowing where there are markets that accept CalFresh">
            <a:extLst>
              <a:ext uri="{FF2B5EF4-FFF2-40B4-BE49-F238E27FC236}">
                <a16:creationId xmlns:a16="http://schemas.microsoft.com/office/drawing/2014/main" id="{484C2181-4237-39C1-6FEB-79056151C31B}"/>
              </a:ext>
            </a:extLst>
          </p:cNvPr>
          <p:cNvPicPr>
            <a:picLocks noChangeAspect="1"/>
          </p:cNvPicPr>
          <p:nvPr/>
        </p:nvPicPr>
        <p:blipFill rotWithShape="1">
          <a:blip r:embed="rId3"/>
          <a:srcRect t="4513" b="4513"/>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9651DE4-BDC3-B5A7-F284-0AEF5CE6B1B1}"/>
              </a:ext>
            </a:extLst>
          </p:cNvPr>
          <p:cNvSpPr txBox="1"/>
          <p:nvPr/>
        </p:nvSpPr>
        <p:spPr>
          <a:xfrm>
            <a:off x="194619" y="4559643"/>
            <a:ext cx="4192030" cy="383182"/>
          </a:xfrm>
          <a:prstGeom prst="rect">
            <a:avLst/>
          </a:prstGeom>
          <a:noFill/>
        </p:spPr>
        <p:txBody>
          <a:bodyPr wrap="square" rtlCol="0">
            <a:spAutoFit/>
          </a:bodyPr>
          <a:lstStyle/>
          <a:p>
            <a:pPr>
              <a:lnSpc>
                <a:spcPct val="90000"/>
              </a:lnSpc>
              <a:spcBef>
                <a:spcPct val="0"/>
              </a:spcBef>
              <a:spcAft>
                <a:spcPts val="450"/>
              </a:spcAft>
            </a:pPr>
            <a:r>
              <a:rPr lang="en-US" sz="2100" dirty="0">
                <a:latin typeface="+mj-lt"/>
                <a:ea typeface="+mj-ea"/>
                <a:cs typeface="+mj-cs"/>
                <a:hlinkClick r:id="rId4"/>
              </a:rPr>
              <a:t>https://ecologycenter.org/fmfinder/</a:t>
            </a:r>
            <a:r>
              <a:rPr lang="en-US" sz="2100" dirty="0">
                <a:latin typeface="+mj-lt"/>
                <a:ea typeface="+mj-ea"/>
                <a:cs typeface="+mj-cs"/>
              </a:rPr>
              <a:t> </a:t>
            </a:r>
          </a:p>
        </p:txBody>
      </p:sp>
    </p:spTree>
    <p:extLst>
      <p:ext uri="{BB962C8B-B14F-4D97-AF65-F5344CB8AC3E}">
        <p14:creationId xmlns:p14="http://schemas.microsoft.com/office/powerpoint/2010/main" val="129290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ECA6CD-606E-E249-8F27-6663231B8700}"/>
              </a:ext>
            </a:extLst>
          </p:cNvPr>
          <p:cNvSpPr>
            <a:spLocks noGrp="1"/>
          </p:cNvSpPr>
          <p:nvPr>
            <p:ph type="title"/>
          </p:nvPr>
        </p:nvSpPr>
        <p:spPr/>
        <p:txBody>
          <a:bodyPr vert="horz" lIns="68580" tIns="34290" rIns="68580" bIns="34290" rtlCol="0" anchor="b">
            <a:normAutofit/>
          </a:bodyPr>
          <a:lstStyle/>
          <a:p>
            <a:r>
              <a:rPr lang="en-US" sz="3000" dirty="0">
                <a:solidFill>
                  <a:schemeClr val="tx1"/>
                </a:solidFill>
              </a:rPr>
              <a:t>Opportunities to support farmers market nutrition incentive programs across CA</a:t>
            </a:r>
          </a:p>
        </p:txBody>
      </p:sp>
      <p:sp>
        <p:nvSpPr>
          <p:cNvPr id="4" name="Text Placeholder 3">
            <a:extLst>
              <a:ext uri="{FF2B5EF4-FFF2-40B4-BE49-F238E27FC236}">
                <a16:creationId xmlns:a16="http://schemas.microsoft.com/office/drawing/2014/main" id="{3BC7F103-678C-AE97-43AC-421C347AD69B}"/>
              </a:ext>
            </a:extLst>
          </p:cNvPr>
          <p:cNvSpPr>
            <a:spLocks noGrp="1"/>
          </p:cNvSpPr>
          <p:nvPr>
            <p:ph type="body" idx="1"/>
          </p:nvPr>
        </p:nvSpPr>
        <p:spPr>
          <a:xfrm>
            <a:off x="632223" y="1451798"/>
            <a:ext cx="7884318" cy="617934"/>
          </a:xfrm>
        </p:spPr>
        <p:txBody>
          <a:bodyPr>
            <a:normAutofit/>
          </a:bodyPr>
          <a:lstStyle/>
          <a:p>
            <a:r>
              <a:rPr lang="en-US" b="0" dirty="0">
                <a:latin typeface="+mn-lt"/>
                <a:cs typeface="+mn-cs"/>
              </a:rPr>
              <a:t>Counties with farmers markets with low MM redemption rates compared to # of CF households</a:t>
            </a:r>
          </a:p>
        </p:txBody>
      </p:sp>
      <p:sp>
        <p:nvSpPr>
          <p:cNvPr id="10" name="Content Placeholder 9">
            <a:extLst>
              <a:ext uri="{FF2B5EF4-FFF2-40B4-BE49-F238E27FC236}">
                <a16:creationId xmlns:a16="http://schemas.microsoft.com/office/drawing/2014/main" id="{7DFB8B91-B275-0549-A2E9-D0CF166F0C20}"/>
              </a:ext>
            </a:extLst>
          </p:cNvPr>
          <p:cNvSpPr>
            <a:spLocks noGrp="1"/>
          </p:cNvSpPr>
          <p:nvPr>
            <p:ph sz="half" idx="2"/>
          </p:nvPr>
        </p:nvSpPr>
        <p:spPr>
          <a:xfrm>
            <a:off x="2352554" y="2278667"/>
            <a:ext cx="2380014" cy="1802265"/>
          </a:xfrm>
        </p:spPr>
        <p:txBody>
          <a:bodyPr vert="horz" lIns="68580" tIns="34290" rIns="68580" bIns="34290" rtlCol="0">
            <a:noAutofit/>
          </a:bodyPr>
          <a:lstStyle/>
          <a:p>
            <a:pPr marL="0">
              <a:spcBef>
                <a:spcPts val="0"/>
              </a:spcBef>
              <a:spcAft>
                <a:spcPts val="450"/>
              </a:spcAft>
            </a:pPr>
            <a:r>
              <a:rPr lang="en-US" b="1" dirty="0">
                <a:effectLst/>
                <a:latin typeface="+mn-lt"/>
                <a:cs typeface="+mn-cs"/>
              </a:rPr>
              <a:t>Kern</a:t>
            </a:r>
            <a:endParaRPr lang="en-US" b="1" dirty="0">
              <a:latin typeface="+mn-lt"/>
              <a:cs typeface="+mn-cs"/>
            </a:endParaRPr>
          </a:p>
          <a:p>
            <a:pPr marL="0">
              <a:spcBef>
                <a:spcPts val="0"/>
              </a:spcBef>
              <a:spcAft>
                <a:spcPts val="450"/>
              </a:spcAft>
            </a:pPr>
            <a:r>
              <a:rPr lang="en-US" b="1" dirty="0">
                <a:effectLst/>
                <a:latin typeface="+mn-lt"/>
                <a:cs typeface="+mn-cs"/>
              </a:rPr>
              <a:t>San Bernardino</a:t>
            </a:r>
            <a:endParaRPr lang="en-US" dirty="0">
              <a:effectLst/>
              <a:latin typeface="+mn-lt"/>
              <a:cs typeface="+mn-cs"/>
            </a:endParaRPr>
          </a:p>
          <a:p>
            <a:pPr marL="0">
              <a:spcBef>
                <a:spcPts val="0"/>
              </a:spcBef>
              <a:spcAft>
                <a:spcPts val="450"/>
              </a:spcAft>
            </a:pPr>
            <a:r>
              <a:rPr lang="en-US" b="1" dirty="0">
                <a:effectLst/>
                <a:latin typeface="+mn-lt"/>
                <a:cs typeface="+mn-cs"/>
              </a:rPr>
              <a:t>Orange</a:t>
            </a:r>
            <a:endParaRPr lang="en-US" dirty="0">
              <a:effectLst/>
              <a:latin typeface="+mn-lt"/>
              <a:cs typeface="+mn-cs"/>
            </a:endParaRPr>
          </a:p>
          <a:p>
            <a:pPr marL="0">
              <a:spcBef>
                <a:spcPts val="0"/>
              </a:spcBef>
              <a:spcAft>
                <a:spcPts val="450"/>
              </a:spcAft>
            </a:pPr>
            <a:r>
              <a:rPr lang="en-US" b="1" dirty="0">
                <a:effectLst/>
                <a:latin typeface="+mn-lt"/>
                <a:cs typeface="+mn-cs"/>
              </a:rPr>
              <a:t>San Diego</a:t>
            </a:r>
            <a:endParaRPr lang="en-US" dirty="0">
              <a:effectLst/>
              <a:latin typeface="+mn-lt"/>
              <a:cs typeface="+mn-cs"/>
            </a:endParaRPr>
          </a:p>
          <a:p>
            <a:pPr marL="0">
              <a:spcBef>
                <a:spcPts val="0"/>
              </a:spcBef>
              <a:spcAft>
                <a:spcPts val="450"/>
              </a:spcAft>
            </a:pPr>
            <a:r>
              <a:rPr lang="en-US" b="1" dirty="0">
                <a:effectLst/>
                <a:latin typeface="+mn-lt"/>
                <a:cs typeface="+mn-cs"/>
              </a:rPr>
              <a:t>Madera</a:t>
            </a:r>
          </a:p>
          <a:p>
            <a:pPr marL="0">
              <a:spcBef>
                <a:spcPts val="0"/>
              </a:spcBef>
              <a:spcAft>
                <a:spcPts val="450"/>
              </a:spcAft>
            </a:pPr>
            <a:r>
              <a:rPr lang="en-US" b="1" dirty="0">
                <a:effectLst/>
                <a:latin typeface="+mn-lt"/>
                <a:cs typeface="+mn-cs"/>
              </a:rPr>
              <a:t>Fresno</a:t>
            </a:r>
            <a:endParaRPr lang="en-US" b="1" dirty="0">
              <a:latin typeface="+mn-lt"/>
              <a:cs typeface="+mn-cs"/>
            </a:endParaRPr>
          </a:p>
          <a:p>
            <a:pPr marL="0">
              <a:spcBef>
                <a:spcPts val="0"/>
              </a:spcBef>
              <a:spcAft>
                <a:spcPts val="450"/>
              </a:spcAft>
            </a:pPr>
            <a:endParaRPr lang="en-US" sz="1500" dirty="0">
              <a:latin typeface="+mn-lt"/>
              <a:cs typeface="+mn-cs"/>
            </a:endParaRPr>
          </a:p>
        </p:txBody>
      </p:sp>
      <p:sp>
        <p:nvSpPr>
          <p:cNvPr id="6" name="Content Placeholder 5">
            <a:extLst>
              <a:ext uri="{FF2B5EF4-FFF2-40B4-BE49-F238E27FC236}">
                <a16:creationId xmlns:a16="http://schemas.microsoft.com/office/drawing/2014/main" id="{B93D598D-A917-1BCE-2652-8B8731839C3E}"/>
              </a:ext>
            </a:extLst>
          </p:cNvPr>
          <p:cNvSpPr>
            <a:spLocks noGrp="1"/>
          </p:cNvSpPr>
          <p:nvPr>
            <p:ph sz="quarter" idx="4"/>
          </p:nvPr>
        </p:nvSpPr>
        <p:spPr>
          <a:xfrm>
            <a:off x="5470516" y="2386279"/>
            <a:ext cx="2576783" cy="1802265"/>
          </a:xfrm>
        </p:spPr>
        <p:txBody>
          <a:bodyPr/>
          <a:lstStyle/>
          <a:p>
            <a:pPr marL="0">
              <a:spcBef>
                <a:spcPts val="0"/>
              </a:spcBef>
              <a:spcAft>
                <a:spcPts val="450"/>
              </a:spcAft>
            </a:pPr>
            <a:r>
              <a:rPr lang="en-US" b="1" dirty="0">
                <a:latin typeface="+mn-lt"/>
                <a:cs typeface="+mn-cs"/>
              </a:rPr>
              <a:t>Riverside</a:t>
            </a:r>
            <a:endParaRPr lang="en-US" dirty="0">
              <a:latin typeface="+mn-lt"/>
              <a:cs typeface="+mn-cs"/>
            </a:endParaRPr>
          </a:p>
          <a:p>
            <a:pPr marL="0">
              <a:spcBef>
                <a:spcPts val="0"/>
              </a:spcBef>
              <a:spcAft>
                <a:spcPts val="450"/>
              </a:spcAft>
            </a:pPr>
            <a:r>
              <a:rPr lang="en-US" b="1" dirty="0">
                <a:latin typeface="+mn-lt"/>
                <a:cs typeface="+mn-cs"/>
              </a:rPr>
              <a:t>Modoc </a:t>
            </a:r>
          </a:p>
          <a:p>
            <a:pPr marL="0">
              <a:spcBef>
                <a:spcPts val="0"/>
              </a:spcBef>
              <a:spcAft>
                <a:spcPts val="450"/>
              </a:spcAft>
            </a:pPr>
            <a:r>
              <a:rPr lang="en-US" b="1" dirty="0">
                <a:latin typeface="+mn-lt"/>
                <a:cs typeface="+mn-cs"/>
              </a:rPr>
              <a:t>Tulare </a:t>
            </a:r>
          </a:p>
          <a:p>
            <a:pPr marL="0">
              <a:spcBef>
                <a:spcPts val="0"/>
              </a:spcBef>
              <a:spcAft>
                <a:spcPts val="450"/>
              </a:spcAft>
            </a:pPr>
            <a:r>
              <a:rPr lang="en-US" b="1" dirty="0">
                <a:latin typeface="+mn-lt"/>
                <a:cs typeface="+mn-cs"/>
              </a:rPr>
              <a:t>El Dorado</a:t>
            </a:r>
          </a:p>
          <a:p>
            <a:pPr marL="0">
              <a:spcBef>
                <a:spcPts val="0"/>
              </a:spcBef>
              <a:spcAft>
                <a:spcPts val="450"/>
              </a:spcAft>
            </a:pPr>
            <a:r>
              <a:rPr lang="en-US" b="1" dirty="0">
                <a:latin typeface="+mn-lt"/>
                <a:cs typeface="+mn-cs"/>
              </a:rPr>
              <a:t>San Joaquin</a:t>
            </a:r>
            <a:endParaRPr lang="en-US" dirty="0"/>
          </a:p>
        </p:txBody>
      </p:sp>
      <p:pic>
        <p:nvPicPr>
          <p:cNvPr id="14" name="Graphic 13" descr="Farm scene">
            <a:extLst>
              <a:ext uri="{FF2B5EF4-FFF2-40B4-BE49-F238E27FC236}">
                <a16:creationId xmlns:a16="http://schemas.microsoft.com/office/drawing/2014/main" id="{F1F3327F-4426-5A24-A38A-4D0A905E83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707" y="2571750"/>
            <a:ext cx="898899" cy="898899"/>
          </a:xfrm>
          <a:prstGeom prst="rect">
            <a:avLst/>
          </a:prstGeom>
        </p:spPr>
      </p:pic>
      <p:sp>
        <p:nvSpPr>
          <p:cNvPr id="2" name="TextBox 1">
            <a:extLst>
              <a:ext uri="{FF2B5EF4-FFF2-40B4-BE49-F238E27FC236}">
                <a16:creationId xmlns:a16="http://schemas.microsoft.com/office/drawing/2014/main" id="{FD28345A-1C9C-0B37-A9A6-3DF611E792AD}"/>
              </a:ext>
            </a:extLst>
          </p:cNvPr>
          <p:cNvSpPr txBox="1"/>
          <p:nvPr/>
        </p:nvSpPr>
        <p:spPr>
          <a:xfrm>
            <a:off x="2465408" y="4397479"/>
            <a:ext cx="6380544" cy="253916"/>
          </a:xfrm>
          <a:prstGeom prst="rect">
            <a:avLst/>
          </a:prstGeom>
          <a:noFill/>
        </p:spPr>
        <p:txBody>
          <a:bodyPr wrap="square" rtlCol="0">
            <a:spAutoFit/>
          </a:bodyPr>
          <a:lstStyle/>
          <a:p>
            <a:r>
              <a:rPr lang="en-US" sz="1050" dirty="0"/>
              <a:t>Source: Email communication with Ecology Center</a:t>
            </a:r>
          </a:p>
        </p:txBody>
      </p:sp>
    </p:spTree>
    <p:extLst>
      <p:ext uri="{BB962C8B-B14F-4D97-AF65-F5344CB8AC3E}">
        <p14:creationId xmlns:p14="http://schemas.microsoft.com/office/powerpoint/2010/main" val="3097024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04F0-50CF-D242-A8CF-43EC16C0A6F9}"/>
              </a:ext>
            </a:extLst>
          </p:cNvPr>
          <p:cNvSpPr>
            <a:spLocks noGrp="1"/>
          </p:cNvSpPr>
          <p:nvPr>
            <p:ph type="title"/>
          </p:nvPr>
        </p:nvSpPr>
        <p:spPr>
          <a:xfrm>
            <a:off x="623888" y="1047310"/>
            <a:ext cx="7886700" cy="1461504"/>
          </a:xfrm>
        </p:spPr>
        <p:txBody>
          <a:bodyPr/>
          <a:lstStyle/>
          <a:p>
            <a:r>
              <a:rPr lang="en-US" dirty="0"/>
              <a:t>Thank you</a:t>
            </a:r>
          </a:p>
        </p:txBody>
      </p:sp>
      <p:sp>
        <p:nvSpPr>
          <p:cNvPr id="3" name="Text Placeholder 2">
            <a:extLst>
              <a:ext uri="{FF2B5EF4-FFF2-40B4-BE49-F238E27FC236}">
                <a16:creationId xmlns:a16="http://schemas.microsoft.com/office/drawing/2014/main" id="{FF7EA954-9189-6E43-A9B8-57EFF969F57E}"/>
              </a:ext>
            </a:extLst>
          </p:cNvPr>
          <p:cNvSpPr>
            <a:spLocks noGrp="1"/>
          </p:cNvSpPr>
          <p:nvPr>
            <p:ph type="body" idx="1"/>
          </p:nvPr>
        </p:nvSpPr>
        <p:spPr/>
        <p:txBody>
          <a:bodyPr/>
          <a:lstStyle/>
          <a:p>
            <a:r>
              <a:rPr lang="en-US" dirty="0"/>
              <a:t>sklisch@ucanr.edu</a:t>
            </a:r>
          </a:p>
        </p:txBody>
      </p:sp>
    </p:spTree>
    <p:extLst>
      <p:ext uri="{BB962C8B-B14F-4D97-AF65-F5344CB8AC3E}">
        <p14:creationId xmlns:p14="http://schemas.microsoft.com/office/powerpoint/2010/main" val="4081847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306" y="0"/>
            <a:ext cx="9366611" cy="6096000"/>
          </a:xfrm>
          <a:prstGeom prst="rect">
            <a:avLst/>
          </a:prstGeom>
        </p:spPr>
      </p:pic>
      <p:sp>
        <p:nvSpPr>
          <p:cNvPr id="11" name="TextBox 10"/>
          <p:cNvSpPr txBox="1"/>
          <p:nvPr/>
        </p:nvSpPr>
        <p:spPr>
          <a:xfrm>
            <a:off x="1704295" y="136274"/>
            <a:ext cx="5735411" cy="1015663"/>
          </a:xfrm>
          <a:prstGeom prst="rect">
            <a:avLst/>
          </a:prstGeom>
          <a:noFill/>
        </p:spPr>
        <p:txBody>
          <a:bodyPr wrap="square" rtlCol="0">
            <a:spAutoFit/>
          </a:bodyPr>
          <a:lstStyle/>
          <a:p>
            <a:pPr algn="ctr"/>
            <a:r>
              <a:rPr lang="en-US" sz="3600" dirty="0">
                <a:solidFill>
                  <a:schemeClr val="bg1"/>
                </a:solidFill>
                <a:latin typeface="Arial" charset="0"/>
                <a:ea typeface="Arial" charset="0"/>
                <a:cs typeface="Arial" charset="0"/>
              </a:rPr>
              <a:t>Donor Feedback</a:t>
            </a:r>
          </a:p>
          <a:p>
            <a:pPr algn="ctr"/>
            <a:r>
              <a:rPr lang="en-US" sz="2400" dirty="0">
                <a:solidFill>
                  <a:schemeClr val="bg1"/>
                </a:solidFill>
                <a:latin typeface="Arial" charset="0"/>
                <a:ea typeface="Arial" charset="0"/>
                <a:cs typeface="Arial" charset="0"/>
              </a:rPr>
              <a:t>People care about what we do</a:t>
            </a:r>
          </a:p>
        </p:txBody>
      </p:sp>
      <p:sp>
        <p:nvSpPr>
          <p:cNvPr id="12" name="TextBox 11"/>
          <p:cNvSpPr txBox="1"/>
          <p:nvPr/>
        </p:nvSpPr>
        <p:spPr>
          <a:xfrm>
            <a:off x="4161516" y="1501423"/>
            <a:ext cx="4982485"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t>
            </a:r>
            <a:r>
              <a:rPr lang="en-US" sz="2400" dirty="0">
                <a:solidFill>
                  <a:schemeClr val="bg1"/>
                </a:solidFill>
                <a:latin typeface="Roboto" panose="02000000000000000000" pitchFamily="2" charset="0"/>
              </a:rPr>
              <a:t>I am so happy to contribute to this wonderful organization!!”</a:t>
            </a:r>
            <a:br>
              <a:rPr lang="en-US" sz="2400" i="1" dirty="0">
                <a:solidFill>
                  <a:schemeClr val="bg1"/>
                </a:solidFill>
                <a:latin typeface="Arial" panose="020B0604020202020204" pitchFamily="34" charset="0"/>
                <a:ea typeface="Arial" charset="0"/>
                <a:cs typeface="Arial" panose="020B0604020202020204" pitchFamily="34" charset="0"/>
              </a:rPr>
            </a:br>
            <a:endParaRPr lang="en-US" sz="2400" i="1" dirty="0">
              <a:solidFill>
                <a:schemeClr val="bg1"/>
              </a:solidFill>
              <a:latin typeface="Arial" panose="020B0604020202020204" pitchFamily="34" charset="0"/>
              <a:ea typeface="Arial" charset="0"/>
              <a:cs typeface="Arial" panose="020B0604020202020204" pitchFamily="34" charset="0"/>
            </a:endParaRPr>
          </a:p>
          <a:p>
            <a:r>
              <a:rPr lang="en-US" sz="2400" i="1" dirty="0">
                <a:solidFill>
                  <a:schemeClr val="bg1"/>
                </a:solidFill>
                <a:latin typeface="Arial" charset="0"/>
                <a:ea typeface="Arial" charset="0"/>
                <a:cs typeface="Arial" charset="0"/>
              </a:rPr>
              <a:t>- Kimberlee K.  San Marcos, CA</a:t>
            </a:r>
          </a:p>
        </p:txBody>
      </p:sp>
    </p:spTree>
    <p:extLst>
      <p:ext uri="{BB962C8B-B14F-4D97-AF65-F5344CB8AC3E}">
        <p14:creationId xmlns:p14="http://schemas.microsoft.com/office/powerpoint/2010/main" val="645992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8" name="Rectangle 7">
            <a:extLst>
              <a:ext uri="{FF2B5EF4-FFF2-40B4-BE49-F238E27FC236}">
                <a16:creationId xmlns:a16="http://schemas.microsoft.com/office/drawing/2014/main" id="{C041C940-D7A1-83CE-4494-EBAC177F0D98}"/>
              </a:ext>
            </a:extLst>
          </p:cNvPr>
          <p:cNvSpPr/>
          <p:nvPr/>
        </p:nvSpPr>
        <p:spPr>
          <a:xfrm>
            <a:off x="0" y="1032164"/>
            <a:ext cx="9144000" cy="4111336"/>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08482E-1F05-EA3B-BD64-CF6A3697C268}"/>
              </a:ext>
            </a:extLst>
          </p:cNvPr>
          <p:cNvSpPr txBox="1"/>
          <p:nvPr/>
        </p:nvSpPr>
        <p:spPr>
          <a:xfrm>
            <a:off x="515275" y="266518"/>
            <a:ext cx="2308645" cy="523220"/>
          </a:xfrm>
          <a:prstGeom prst="rect">
            <a:avLst/>
          </a:prstGeom>
          <a:noFill/>
        </p:spPr>
        <p:txBody>
          <a:bodyPr wrap="none" rtlCol="0">
            <a:spAutoFit/>
          </a:bodyPr>
          <a:lstStyle/>
          <a:p>
            <a:r>
              <a:rPr lang="en-US" sz="2800" b="1" dirty="0">
                <a:solidFill>
                  <a:schemeClr val="bg1"/>
                </a:solidFill>
                <a:latin typeface="Arial Narrow" panose="020B0606020202030204" pitchFamily="34" charset="0"/>
              </a:rPr>
              <a:t>Strategic focus</a:t>
            </a:r>
          </a:p>
        </p:txBody>
      </p:sp>
      <p:sp>
        <p:nvSpPr>
          <p:cNvPr id="3" name="TextBox 2">
            <a:extLst>
              <a:ext uri="{FF2B5EF4-FFF2-40B4-BE49-F238E27FC236}">
                <a16:creationId xmlns:a16="http://schemas.microsoft.com/office/drawing/2014/main" id="{D225CF15-0E2F-2EA7-0C9C-EF86D730F6B2}"/>
              </a:ext>
            </a:extLst>
          </p:cNvPr>
          <p:cNvSpPr txBox="1"/>
          <p:nvPr/>
        </p:nvSpPr>
        <p:spPr>
          <a:xfrm>
            <a:off x="177279" y="955320"/>
            <a:ext cx="8789437" cy="307777"/>
          </a:xfrm>
          <a:prstGeom prst="rect">
            <a:avLst/>
          </a:prstGeom>
          <a:noFill/>
        </p:spPr>
        <p:txBody>
          <a:bodyPr wrap="square" rtlCol="0">
            <a:spAutoFit/>
          </a:bodyPr>
          <a:lstStyle/>
          <a:p>
            <a:r>
              <a:rPr lang="en-US" dirty="0"/>
              <a:t> </a:t>
            </a:r>
          </a:p>
        </p:txBody>
      </p:sp>
      <p:sp>
        <p:nvSpPr>
          <p:cNvPr id="5" name="TextBox 4">
            <a:extLst>
              <a:ext uri="{FF2B5EF4-FFF2-40B4-BE49-F238E27FC236}">
                <a16:creationId xmlns:a16="http://schemas.microsoft.com/office/drawing/2014/main" id="{EFD317AC-EB82-CC34-BA07-057932C6F892}"/>
              </a:ext>
            </a:extLst>
          </p:cNvPr>
          <p:cNvSpPr txBox="1"/>
          <p:nvPr/>
        </p:nvSpPr>
        <p:spPr>
          <a:xfrm>
            <a:off x="577917" y="1792281"/>
            <a:ext cx="4056725" cy="2492990"/>
          </a:xfrm>
          <a:prstGeom prst="rect">
            <a:avLst/>
          </a:prstGeom>
          <a:noFill/>
        </p:spPr>
        <p:txBody>
          <a:bodyPr wrap="square" rtlCol="0">
            <a:spAutoFit/>
          </a:bodyPr>
          <a:lstStyle/>
          <a:p>
            <a:pPr defTabSz="342900" fontAlgn="base">
              <a:spcBef>
                <a:spcPct val="0"/>
              </a:spcBef>
              <a:spcAft>
                <a:spcPct val="0"/>
              </a:spcAft>
              <a:buClrTx/>
            </a:pPr>
            <a:r>
              <a:rPr lang="en-US" sz="3000" b="1" kern="1200" dirty="0">
                <a:solidFill>
                  <a:prstClr val="black"/>
                </a:solidFill>
                <a:latin typeface="Arial Narrow" panose="020B0606020202030204" pitchFamily="34" charset="0"/>
                <a:ea typeface="ＭＳ Ｐゴシック" charset="0"/>
              </a:rPr>
              <a:t>Greg Ira</a:t>
            </a:r>
            <a:br>
              <a:rPr lang="en-US" sz="3000" b="1" kern="1200" dirty="0">
                <a:solidFill>
                  <a:prstClr val="black"/>
                </a:solidFill>
                <a:latin typeface="Arial Narrow" panose="020B0606020202030204" pitchFamily="34" charset="0"/>
                <a:ea typeface="ＭＳ Ｐゴシック" charset="0"/>
              </a:rPr>
            </a:br>
            <a:r>
              <a:rPr lang="en-US" sz="2400" kern="1200" dirty="0">
                <a:solidFill>
                  <a:prstClr val="black"/>
                </a:solidFill>
                <a:latin typeface="Arial Narrow" panose="020B0606020202030204" pitchFamily="34" charset="0"/>
                <a:ea typeface="ＭＳ Ｐゴシック" charset="0"/>
              </a:rPr>
              <a:t>Achievements Climate Stewards and California Naturalist have made in workforce development collaborations</a:t>
            </a:r>
          </a:p>
          <a:p>
            <a:pPr algn="ctr" defTabSz="342900" fontAlgn="base">
              <a:spcBef>
                <a:spcPct val="0"/>
              </a:spcBef>
              <a:spcAft>
                <a:spcPct val="0"/>
              </a:spcAft>
              <a:buClrTx/>
            </a:pPr>
            <a:endParaRPr lang="en-US" sz="3000" kern="1200" dirty="0">
              <a:solidFill>
                <a:prstClr val="black"/>
              </a:solidFill>
              <a:latin typeface="Arial Narrow" panose="020B0606020202030204" pitchFamily="34" charset="0"/>
              <a:ea typeface="ＭＳ Ｐゴシック" charset="0"/>
            </a:endParaRPr>
          </a:p>
        </p:txBody>
      </p:sp>
      <p:pic>
        <p:nvPicPr>
          <p:cNvPr id="7" name="Picture 6" descr="A picture containing text&#10;&#10;Description automatically generated">
            <a:extLst>
              <a:ext uri="{FF2B5EF4-FFF2-40B4-BE49-F238E27FC236}">
                <a16:creationId xmlns:a16="http://schemas.microsoft.com/office/drawing/2014/main" id="{D16D9262-D6C1-66F3-421F-7455F427E468}"/>
              </a:ext>
            </a:extLst>
          </p:cNvPr>
          <p:cNvPicPr>
            <a:picLocks noChangeAspect="1"/>
          </p:cNvPicPr>
          <p:nvPr/>
        </p:nvPicPr>
        <p:blipFill>
          <a:blip r:embed="rId3"/>
          <a:stretch>
            <a:fillRect/>
          </a:stretch>
        </p:blipFill>
        <p:spPr>
          <a:xfrm>
            <a:off x="7244665" y="4814455"/>
            <a:ext cx="1809281" cy="251113"/>
          </a:xfrm>
          <a:prstGeom prst="rect">
            <a:avLst/>
          </a:prstGeom>
        </p:spPr>
      </p:pic>
      <p:pic>
        <p:nvPicPr>
          <p:cNvPr id="13" name="Picture 12">
            <a:extLst>
              <a:ext uri="{FF2B5EF4-FFF2-40B4-BE49-F238E27FC236}">
                <a16:creationId xmlns:a16="http://schemas.microsoft.com/office/drawing/2014/main" id="{ECE37ECF-F1BC-42F3-A40A-309C15D6D690}"/>
              </a:ext>
            </a:extLst>
          </p:cNvPr>
          <p:cNvPicPr>
            <a:picLocks noChangeAspect="1"/>
          </p:cNvPicPr>
          <p:nvPr/>
        </p:nvPicPr>
        <p:blipFill>
          <a:blip r:embed="rId4"/>
          <a:stretch>
            <a:fillRect/>
          </a:stretch>
        </p:blipFill>
        <p:spPr>
          <a:xfrm>
            <a:off x="5623001" y="1263097"/>
            <a:ext cx="2058555" cy="3087832"/>
          </a:xfrm>
          <a:prstGeom prst="rect">
            <a:avLst/>
          </a:prstGeom>
        </p:spPr>
      </p:pic>
    </p:spTree>
    <p:extLst>
      <p:ext uri="{BB962C8B-B14F-4D97-AF65-F5344CB8AC3E}">
        <p14:creationId xmlns:p14="http://schemas.microsoft.com/office/powerpoint/2010/main" val="1106904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369300"/>
            <a:ext cx="8520600" cy="1842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UC California Naturalist Program</a:t>
            </a:r>
            <a:endParaRPr/>
          </a:p>
        </p:txBody>
      </p:sp>
      <p:sp>
        <p:nvSpPr>
          <p:cNvPr id="55" name="Google Shape;55;p13"/>
          <p:cNvSpPr txBox="1">
            <a:spLocks noGrp="1"/>
          </p:cNvSpPr>
          <p:nvPr>
            <p:ph type="subTitle" idx="1"/>
          </p:nvPr>
        </p:nvSpPr>
        <p:spPr>
          <a:xfrm>
            <a:off x="311700" y="2212200"/>
            <a:ext cx="8520600" cy="1123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Engaging new audiences through workforce development (WFD) collaborations</a:t>
            </a:r>
            <a:endParaRPr/>
          </a:p>
        </p:txBody>
      </p:sp>
      <p:pic>
        <p:nvPicPr>
          <p:cNvPr id="56" name="Google Shape;56;p13"/>
          <p:cNvPicPr preferRelativeResize="0"/>
          <p:nvPr/>
        </p:nvPicPr>
        <p:blipFill>
          <a:blip r:embed="rId3">
            <a:alphaModFix/>
          </a:blip>
          <a:stretch>
            <a:fillRect/>
          </a:stretch>
        </p:blipFill>
        <p:spPr>
          <a:xfrm>
            <a:off x="6343251" y="3490317"/>
            <a:ext cx="1134975" cy="1470934"/>
          </a:xfrm>
          <a:prstGeom prst="rect">
            <a:avLst/>
          </a:prstGeom>
          <a:noFill/>
          <a:ln>
            <a:noFill/>
          </a:ln>
        </p:spPr>
      </p:pic>
      <p:pic>
        <p:nvPicPr>
          <p:cNvPr id="57" name="Google Shape;57;p13"/>
          <p:cNvPicPr preferRelativeResize="0"/>
          <p:nvPr/>
        </p:nvPicPr>
        <p:blipFill>
          <a:blip r:embed="rId4">
            <a:alphaModFix/>
          </a:blip>
          <a:stretch>
            <a:fillRect/>
          </a:stretch>
        </p:blipFill>
        <p:spPr>
          <a:xfrm>
            <a:off x="7697325" y="3490307"/>
            <a:ext cx="1134975" cy="1470942"/>
          </a:xfrm>
          <a:prstGeom prst="rect">
            <a:avLst/>
          </a:prstGeom>
          <a:noFill/>
          <a:ln>
            <a:noFill/>
          </a:ln>
        </p:spPr>
      </p:pic>
      <p:pic>
        <p:nvPicPr>
          <p:cNvPr id="58" name="Google Shape;58;p13"/>
          <p:cNvPicPr preferRelativeResize="0"/>
          <p:nvPr/>
        </p:nvPicPr>
        <p:blipFill>
          <a:blip r:embed="rId5">
            <a:alphaModFix/>
          </a:blip>
          <a:stretch>
            <a:fillRect/>
          </a:stretch>
        </p:blipFill>
        <p:spPr>
          <a:xfrm>
            <a:off x="405000" y="4139350"/>
            <a:ext cx="5558624" cy="752600"/>
          </a:xfrm>
          <a:prstGeom prst="rect">
            <a:avLst/>
          </a:prstGeom>
          <a:noFill/>
          <a:ln>
            <a:noFill/>
          </a:ln>
        </p:spPr>
      </p:pic>
      <p:sp>
        <p:nvSpPr>
          <p:cNvPr id="59" name="Google Shape;59;p13"/>
          <p:cNvSpPr txBox="1"/>
          <p:nvPr/>
        </p:nvSpPr>
        <p:spPr>
          <a:xfrm>
            <a:off x="871763" y="3412200"/>
            <a:ext cx="462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Greg Ira and Sarah-Mae Nelson</a:t>
            </a:r>
            <a:endParaRPr/>
          </a:p>
          <a:p>
            <a:pPr marL="0" lvl="0" indent="0" algn="l" rtl="0">
              <a:spcBef>
                <a:spcPts val="0"/>
              </a:spcBef>
              <a:spcAft>
                <a:spcPts val="0"/>
              </a:spcAft>
              <a:buNone/>
            </a:pPr>
            <a:r>
              <a:rPr lang="en"/>
              <a:t>17 November 2022</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7084500" cy="1030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Workforce Development (WFD)?</a:t>
            </a:r>
            <a:endParaRPr/>
          </a:p>
        </p:txBody>
      </p:sp>
      <p:sp>
        <p:nvSpPr>
          <p:cNvPr id="65" name="Google Shape;65;p14"/>
          <p:cNvSpPr txBox="1">
            <a:spLocks noGrp="1"/>
          </p:cNvSpPr>
          <p:nvPr>
            <p:ph type="body" idx="1"/>
          </p:nvPr>
        </p:nvSpPr>
        <p:spPr>
          <a:xfrm>
            <a:off x="311700" y="1295850"/>
            <a:ext cx="4094100" cy="327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“A wide range of activities, policies and programs to create, sustain and retain a viable workforce that can support current and future business and industry.”</a:t>
            </a:r>
            <a:endParaRPr sz="1800"/>
          </a:p>
          <a:p>
            <a:pPr marL="0" lvl="0" indent="0" algn="l" rtl="0">
              <a:spcBef>
                <a:spcPts val="1200"/>
              </a:spcBef>
              <a:spcAft>
                <a:spcPts val="0"/>
              </a:spcAft>
              <a:buNone/>
            </a:pPr>
            <a:r>
              <a:rPr lang="en" sz="1800"/>
              <a:t>Different perspectives on WFD:</a:t>
            </a:r>
            <a:endParaRPr sz="1800"/>
          </a:p>
          <a:p>
            <a:pPr marL="457200" lvl="0" indent="-342900" algn="l" rtl="0">
              <a:spcBef>
                <a:spcPts val="1200"/>
              </a:spcBef>
              <a:spcAft>
                <a:spcPts val="0"/>
              </a:spcAft>
              <a:buSzPts val="1800"/>
              <a:buChar char="●"/>
            </a:pPr>
            <a:r>
              <a:rPr lang="en" sz="1800"/>
              <a:t>Individual</a:t>
            </a:r>
            <a:endParaRPr sz="1800"/>
          </a:p>
          <a:p>
            <a:pPr marL="457200" lvl="0" indent="-342900" algn="l" rtl="0">
              <a:spcBef>
                <a:spcPts val="0"/>
              </a:spcBef>
              <a:spcAft>
                <a:spcPts val="0"/>
              </a:spcAft>
              <a:buSzPts val="1800"/>
              <a:buChar char="●"/>
            </a:pPr>
            <a:r>
              <a:rPr lang="en" sz="1800"/>
              <a:t>Community/region</a:t>
            </a:r>
            <a:endParaRPr sz="1800"/>
          </a:p>
          <a:p>
            <a:pPr marL="457200" lvl="0" indent="-342900" algn="l" rtl="0">
              <a:spcBef>
                <a:spcPts val="0"/>
              </a:spcBef>
              <a:spcAft>
                <a:spcPts val="0"/>
              </a:spcAft>
              <a:buSzPts val="1800"/>
              <a:buChar char="●"/>
            </a:pPr>
            <a:r>
              <a:rPr lang="en" sz="1800"/>
              <a:t>Organization/industry</a:t>
            </a:r>
            <a:endParaRPr sz="1800"/>
          </a:p>
        </p:txBody>
      </p:sp>
      <p:pic>
        <p:nvPicPr>
          <p:cNvPr id="66" name="Google Shape;66;p14"/>
          <p:cNvPicPr preferRelativeResize="0"/>
          <p:nvPr/>
        </p:nvPicPr>
        <p:blipFill rotWithShape="1">
          <a:blip r:embed="rId3">
            <a:alphaModFix/>
          </a:blip>
          <a:srcRect l="4029" t="19788" r="12713"/>
          <a:stretch/>
        </p:blipFill>
        <p:spPr>
          <a:xfrm>
            <a:off x="4572001" y="1475225"/>
            <a:ext cx="4325002" cy="2771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78475" y="445025"/>
            <a:ext cx="835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WFD Intervention: Education &amp; Service Courses</a:t>
            </a:r>
            <a:endParaRPr/>
          </a:p>
        </p:txBody>
      </p:sp>
      <p:graphicFrame>
        <p:nvGraphicFramePr>
          <p:cNvPr id="72" name="Google Shape;72;p15"/>
          <p:cNvGraphicFramePr/>
          <p:nvPr/>
        </p:nvGraphicFramePr>
        <p:xfrm>
          <a:off x="657900" y="1099780"/>
          <a:ext cx="7533600" cy="3315800"/>
        </p:xfrm>
        <a:graphic>
          <a:graphicData uri="http://schemas.openxmlformats.org/drawingml/2006/table">
            <a:tbl>
              <a:tblPr>
                <a:noFill/>
              </a:tblPr>
              <a:tblGrid>
                <a:gridCol w="4579475">
                  <a:extLst>
                    <a:ext uri="{9D8B030D-6E8A-4147-A177-3AD203B41FA5}">
                      <a16:colId xmlns:a16="http://schemas.microsoft.com/office/drawing/2014/main" val="20000"/>
                    </a:ext>
                  </a:extLst>
                </a:gridCol>
                <a:gridCol w="1459525">
                  <a:extLst>
                    <a:ext uri="{9D8B030D-6E8A-4147-A177-3AD203B41FA5}">
                      <a16:colId xmlns:a16="http://schemas.microsoft.com/office/drawing/2014/main" val="20001"/>
                    </a:ext>
                  </a:extLst>
                </a:gridCol>
                <a:gridCol w="1494600">
                  <a:extLst>
                    <a:ext uri="{9D8B030D-6E8A-4147-A177-3AD203B41FA5}">
                      <a16:colId xmlns:a16="http://schemas.microsoft.com/office/drawing/2014/main" val="20002"/>
                    </a:ext>
                  </a:extLst>
                </a:gridCol>
              </a:tblGrid>
              <a:tr h="676700">
                <a:tc>
                  <a:txBody>
                    <a:bodyPr/>
                    <a:lstStyle/>
                    <a:p>
                      <a:pPr marL="0" lvl="0" indent="0" algn="l" rtl="0">
                        <a:spcBef>
                          <a:spcPts val="0"/>
                        </a:spcBef>
                        <a:spcAft>
                          <a:spcPts val="0"/>
                        </a:spcAft>
                        <a:buNone/>
                      </a:pPr>
                      <a:r>
                        <a:rPr lang="en" sz="1500" b="1"/>
                        <a:t>Course Elements</a:t>
                      </a:r>
                      <a:endParaRPr sz="1500" b="1"/>
                    </a:p>
                  </a:txBody>
                  <a:tcPr marL="91425" marR="91425" marT="91425" marB="91425"/>
                </a:tc>
                <a:tc>
                  <a:txBody>
                    <a:bodyPr/>
                    <a:lstStyle/>
                    <a:p>
                      <a:pPr marL="0" lvl="0" indent="0" algn="ctr" rtl="0">
                        <a:spcBef>
                          <a:spcPts val="0"/>
                        </a:spcBef>
                        <a:spcAft>
                          <a:spcPts val="0"/>
                        </a:spcAft>
                        <a:buNone/>
                      </a:pPr>
                      <a:r>
                        <a:rPr lang="en" sz="1500" b="1"/>
                        <a:t>California Naturalist</a:t>
                      </a:r>
                      <a:endParaRPr sz="1500" b="1"/>
                    </a:p>
                  </a:txBody>
                  <a:tcPr marL="91425" marR="91425" marT="91425" marB="91425"/>
                </a:tc>
                <a:tc>
                  <a:txBody>
                    <a:bodyPr/>
                    <a:lstStyle/>
                    <a:p>
                      <a:pPr marL="0" lvl="0" indent="0" algn="ctr" rtl="0">
                        <a:spcBef>
                          <a:spcPts val="0"/>
                        </a:spcBef>
                        <a:spcAft>
                          <a:spcPts val="0"/>
                        </a:spcAft>
                        <a:buNone/>
                      </a:pPr>
                      <a:r>
                        <a:rPr lang="en" sz="1500" b="1"/>
                        <a:t>Climate Stewards</a:t>
                      </a:r>
                      <a:endParaRPr sz="1500" b="1"/>
                    </a:p>
                  </a:txBody>
                  <a:tcPr marL="91425" marR="91425" marT="91425" marB="91425"/>
                </a:tc>
                <a:extLst>
                  <a:ext uri="{0D108BD9-81ED-4DB2-BD59-A6C34878D82A}">
                    <a16:rowId xmlns:a16="http://schemas.microsoft.com/office/drawing/2014/main" val="10000"/>
                  </a:ext>
                </a:extLst>
              </a:tr>
              <a:tr h="439850">
                <a:tc>
                  <a:txBody>
                    <a:bodyPr/>
                    <a:lstStyle/>
                    <a:p>
                      <a:pPr marL="0" lvl="0" indent="0" algn="l" rtl="0">
                        <a:lnSpc>
                          <a:spcPct val="115000"/>
                        </a:lnSpc>
                        <a:spcBef>
                          <a:spcPts val="0"/>
                        </a:spcBef>
                        <a:spcAft>
                          <a:spcPts val="1200"/>
                        </a:spcAft>
                        <a:buNone/>
                      </a:pPr>
                      <a:r>
                        <a:rPr lang="en" sz="1600">
                          <a:solidFill>
                            <a:schemeClr val="dk1"/>
                          </a:solidFill>
                        </a:rPr>
                        <a:t>40 hours of contact time (including 3 field trips)</a:t>
                      </a:r>
                      <a:endParaRPr sz="1600">
                        <a:solidFill>
                          <a:schemeClr val="dk1"/>
                        </a:solidFill>
                      </a:endParaRPr>
                    </a:p>
                  </a:txBody>
                  <a:tcPr marL="91425" marR="91425" marT="91425" marB="91425"/>
                </a:tc>
                <a:tc>
                  <a:txBody>
                    <a:bodyPr/>
                    <a:lstStyle/>
                    <a:p>
                      <a:pPr marL="0" lvl="0" indent="0" algn="ctr" rtl="0">
                        <a:spcBef>
                          <a:spcPts val="0"/>
                        </a:spcBef>
                        <a:spcAft>
                          <a:spcPts val="0"/>
                        </a:spcAft>
                        <a:buNone/>
                      </a:pPr>
                      <a:r>
                        <a:rPr lang="en"/>
                        <a: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extLst>
                  <a:ext uri="{0D108BD9-81ED-4DB2-BD59-A6C34878D82A}">
                    <a16:rowId xmlns:a16="http://schemas.microsoft.com/office/drawing/2014/main" val="10001"/>
                  </a:ext>
                </a:extLst>
              </a:tr>
              <a:tr h="439850">
                <a:tc>
                  <a:txBody>
                    <a:bodyPr/>
                    <a:lstStyle/>
                    <a:p>
                      <a:pPr marL="0" lvl="0" indent="0" algn="l" rtl="0">
                        <a:lnSpc>
                          <a:spcPct val="115000"/>
                        </a:lnSpc>
                        <a:spcBef>
                          <a:spcPts val="0"/>
                        </a:spcBef>
                        <a:spcAft>
                          <a:spcPts val="1200"/>
                        </a:spcAft>
                        <a:buNone/>
                      </a:pPr>
                      <a:r>
                        <a:rPr lang="en" sz="1600">
                          <a:solidFill>
                            <a:schemeClr val="dk1"/>
                          </a:solidFill>
                        </a:rPr>
                        <a:t>Class Participatory Science project</a:t>
                      </a:r>
                      <a:endParaRPr sz="1600">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extLst>
                  <a:ext uri="{0D108BD9-81ED-4DB2-BD59-A6C34878D82A}">
                    <a16:rowId xmlns:a16="http://schemas.microsoft.com/office/drawing/2014/main" val="10002"/>
                  </a:ext>
                </a:extLst>
              </a:tr>
              <a:tr h="439850">
                <a:tc>
                  <a:txBody>
                    <a:bodyPr/>
                    <a:lstStyle/>
                    <a:p>
                      <a:pPr marL="0" lvl="0" indent="0" algn="l" rtl="0">
                        <a:lnSpc>
                          <a:spcPct val="115000"/>
                        </a:lnSpc>
                        <a:spcBef>
                          <a:spcPts val="0"/>
                        </a:spcBef>
                        <a:spcAft>
                          <a:spcPts val="1200"/>
                        </a:spcAft>
                        <a:buNone/>
                      </a:pPr>
                      <a:r>
                        <a:rPr lang="en" sz="1600">
                          <a:solidFill>
                            <a:schemeClr val="dk1"/>
                          </a:solidFill>
                        </a:rPr>
                        <a:t>Required text</a:t>
                      </a:r>
                      <a:endParaRPr sz="1600">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extLst>
                  <a:ext uri="{0D108BD9-81ED-4DB2-BD59-A6C34878D82A}">
                    <a16:rowId xmlns:a16="http://schemas.microsoft.com/office/drawing/2014/main" val="10003"/>
                  </a:ext>
                </a:extLst>
              </a:tr>
              <a:tr h="439850">
                <a:tc>
                  <a:txBody>
                    <a:bodyPr/>
                    <a:lstStyle/>
                    <a:p>
                      <a:pPr marL="0" lvl="0" indent="0" algn="l" rtl="0">
                        <a:spcBef>
                          <a:spcPts val="0"/>
                        </a:spcBef>
                        <a:spcAft>
                          <a:spcPts val="0"/>
                        </a:spcAft>
                        <a:buNone/>
                      </a:pPr>
                      <a:r>
                        <a:rPr lang="en" sz="1600">
                          <a:solidFill>
                            <a:schemeClr val="dk1"/>
                          </a:solidFill>
                        </a:rPr>
                        <a:t>8 hour capstone project</a:t>
                      </a:r>
                      <a:endParaRPr sz="1600">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p>
                  </a:txBody>
                  <a:tcPr marL="91425" marR="91425" marT="91425" marB="91425"/>
                </a:tc>
                <a:extLst>
                  <a:ext uri="{0D108BD9-81ED-4DB2-BD59-A6C34878D82A}">
                    <a16:rowId xmlns:a16="http://schemas.microsoft.com/office/drawing/2014/main" val="10004"/>
                  </a:ext>
                </a:extLst>
              </a:tr>
              <a:tr h="439850">
                <a:tc>
                  <a:txBody>
                    <a:bodyPr/>
                    <a:lstStyle/>
                    <a:p>
                      <a:pPr marL="0" lvl="0" indent="0" algn="l" rtl="0">
                        <a:spcBef>
                          <a:spcPts val="0"/>
                        </a:spcBef>
                        <a:spcAft>
                          <a:spcPts val="0"/>
                        </a:spcAft>
                        <a:buNone/>
                      </a:pPr>
                      <a:r>
                        <a:rPr lang="en" sz="1600">
                          <a:solidFill>
                            <a:schemeClr val="dk1"/>
                          </a:solidFill>
                        </a:rPr>
                        <a:t>Field journal</a:t>
                      </a:r>
                      <a:endParaRPr sz="16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05"/>
                  </a:ext>
                </a:extLst>
              </a:tr>
              <a:tr h="439850">
                <a:tc>
                  <a:txBody>
                    <a:bodyPr/>
                    <a:lstStyle/>
                    <a:p>
                      <a:pPr marL="0" lvl="0" indent="0" algn="l" rtl="0">
                        <a:spcBef>
                          <a:spcPts val="0"/>
                        </a:spcBef>
                        <a:spcAft>
                          <a:spcPts val="0"/>
                        </a:spcAft>
                        <a:buNone/>
                      </a:pPr>
                      <a:r>
                        <a:rPr lang="en" sz="1600">
                          <a:solidFill>
                            <a:schemeClr val="dk1"/>
                          </a:solidFill>
                        </a:rPr>
                        <a:t>Online content (e-learning component)</a:t>
                      </a:r>
                      <a:endParaRPr sz="16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WFD &amp; the CalNat Course	</a:t>
            </a:r>
            <a:endParaRPr/>
          </a:p>
        </p:txBody>
      </p:sp>
      <p:sp>
        <p:nvSpPr>
          <p:cNvPr id="78" name="Google Shape;78;p16"/>
          <p:cNvSpPr txBox="1">
            <a:spLocks noGrp="1"/>
          </p:cNvSpPr>
          <p:nvPr>
            <p:ph type="body" idx="1"/>
          </p:nvPr>
        </p:nvSpPr>
        <p:spPr>
          <a:xfrm>
            <a:off x="311700" y="1152475"/>
            <a:ext cx="4862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t>Junior Field Rangers Training</a:t>
            </a:r>
            <a:r>
              <a:rPr lang="en"/>
              <a:t>. A collaboration with local WFD organizations, CalNat instructors, the National Forest Foundation, and 3 National Forests in SoCal.</a:t>
            </a:r>
            <a:endParaRPr/>
          </a:p>
          <a:p>
            <a:pPr marL="457200" lvl="0" indent="-342900" algn="l" rtl="0">
              <a:spcBef>
                <a:spcPts val="0"/>
              </a:spcBef>
              <a:spcAft>
                <a:spcPts val="0"/>
              </a:spcAft>
              <a:buSzPts val="1800"/>
              <a:buChar char="●"/>
            </a:pPr>
            <a:r>
              <a:rPr lang="en" b="1"/>
              <a:t>Coastal Interpreters Training</a:t>
            </a:r>
            <a:r>
              <a:rPr lang="en"/>
              <a:t> for LA Conservation Corps members by the USC Sea Grant at the LACC Sea Lab.</a:t>
            </a:r>
            <a:endParaRPr/>
          </a:p>
        </p:txBody>
      </p:sp>
      <p:pic>
        <p:nvPicPr>
          <p:cNvPr id="79" name="Google Shape;79;p16"/>
          <p:cNvPicPr preferRelativeResize="0"/>
          <p:nvPr/>
        </p:nvPicPr>
        <p:blipFill rotWithShape="1">
          <a:blip r:embed="rId3">
            <a:alphaModFix/>
          </a:blip>
          <a:srcRect l="21048" t="10586"/>
          <a:stretch/>
        </p:blipFill>
        <p:spPr>
          <a:xfrm>
            <a:off x="5806972" y="0"/>
            <a:ext cx="3027852"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500"/>
            <a:ext cx="4953300" cy="70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WFD Grants with the CCC</a:t>
            </a:r>
            <a:endParaRPr/>
          </a:p>
        </p:txBody>
      </p:sp>
      <p:sp>
        <p:nvSpPr>
          <p:cNvPr id="85" name="Google Shape;85;p17"/>
          <p:cNvSpPr txBox="1">
            <a:spLocks noGrp="1"/>
          </p:cNvSpPr>
          <p:nvPr>
            <p:ph type="body" idx="1"/>
          </p:nvPr>
        </p:nvSpPr>
        <p:spPr>
          <a:xfrm>
            <a:off x="311700" y="1152475"/>
            <a:ext cx="5024100" cy="3727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b="1"/>
              <a:t>2019 RREA Grant</a:t>
            </a:r>
            <a:r>
              <a:rPr lang="en"/>
              <a:t>: Pilot CalNat Courses at Hopland REC with the Ukiah CCC Residential Center</a:t>
            </a:r>
            <a:endParaRPr/>
          </a:p>
          <a:p>
            <a:pPr marL="457200" lvl="0" indent="-342900" algn="l" rtl="0">
              <a:spcBef>
                <a:spcPts val="0"/>
              </a:spcBef>
              <a:spcAft>
                <a:spcPts val="0"/>
              </a:spcAft>
              <a:buSzPts val="1800"/>
              <a:buChar char="●"/>
            </a:pPr>
            <a:r>
              <a:rPr lang="en" b="1"/>
              <a:t>2022 Youth Community Access Grant (CNRA)</a:t>
            </a:r>
            <a:r>
              <a:rPr lang="en"/>
              <a:t>: 10 New partnerships with CCC residential centers and adjacent CalNat partners</a:t>
            </a:r>
            <a:endParaRPr/>
          </a:p>
          <a:p>
            <a:pPr marL="457200" lvl="0" indent="-342900" algn="l" rtl="0">
              <a:spcBef>
                <a:spcPts val="0"/>
              </a:spcBef>
              <a:spcAft>
                <a:spcPts val="0"/>
              </a:spcAft>
              <a:buSzPts val="1800"/>
              <a:buChar char="●"/>
            </a:pPr>
            <a:r>
              <a:rPr lang="en" b="1"/>
              <a:t>2022 CA Resilient Careers in Forestry Grant (EDA)</a:t>
            </a:r>
            <a:r>
              <a:rPr lang="en"/>
              <a:t>: Delivering CalNat and Climate Stewards courses with CalNat partners and 5 community colleges for CCC members and community college students</a:t>
            </a:r>
            <a:endParaRPr/>
          </a:p>
        </p:txBody>
      </p:sp>
      <p:pic>
        <p:nvPicPr>
          <p:cNvPr id="86" name="Google Shape;86;p17"/>
          <p:cNvPicPr preferRelativeResize="0"/>
          <p:nvPr/>
        </p:nvPicPr>
        <p:blipFill rotWithShape="1">
          <a:blip r:embed="rId3">
            <a:alphaModFix/>
          </a:blip>
          <a:srcRect l="29090" r="18747"/>
          <a:stretch/>
        </p:blipFill>
        <p:spPr>
          <a:xfrm>
            <a:off x="5566759" y="0"/>
            <a:ext cx="357724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Google Shape;502;p82"/>
          <p:cNvSpPr txBox="1">
            <a:spLocks noGrp="1"/>
          </p:cNvSpPr>
          <p:nvPr>
            <p:ph type="title"/>
          </p:nvPr>
        </p:nvSpPr>
        <p:spPr>
          <a:xfrm>
            <a:off x="204728" y="1720476"/>
            <a:ext cx="4021200" cy="1842012"/>
          </a:xfrm>
          <a:prstGeom prst="rect">
            <a:avLst/>
          </a:prstGeom>
          <a:solidFill>
            <a:schemeClr val="accent4">
              <a:lumMod val="60000"/>
              <a:lumOff val="40000"/>
              <a:alpha val="32940"/>
            </a:scheme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Clr>
                <a:schemeClr val="dk1"/>
              </a:buClr>
              <a:buSzPts val="2700"/>
              <a:buFont typeface="Calibri"/>
              <a:buNone/>
            </a:pPr>
            <a:br>
              <a:rPr lang="en" sz="2400" dirty="0">
                <a:solidFill>
                  <a:schemeClr val="accent1">
                    <a:lumMod val="50000"/>
                  </a:schemeClr>
                </a:solidFill>
                <a:latin typeface="+mj-lt"/>
              </a:rPr>
            </a:br>
            <a:r>
              <a:rPr lang="en" sz="2400" dirty="0">
                <a:solidFill>
                  <a:schemeClr val="accent1"/>
                </a:solidFill>
                <a:latin typeface="+mj-lt"/>
              </a:rPr>
              <a:t>Objectives: To inform and build unity </a:t>
            </a:r>
            <a:endParaRPr sz="2400" dirty="0">
              <a:solidFill>
                <a:schemeClr val="accent1"/>
              </a:solidFill>
              <a:latin typeface="+mj-lt"/>
              <a:sym typeface="Calibri"/>
            </a:endParaRPr>
          </a:p>
          <a:p>
            <a:pPr marL="0" lvl="0" indent="0" algn="ctr" rtl="0">
              <a:lnSpc>
                <a:spcPct val="120000"/>
              </a:lnSpc>
              <a:spcBef>
                <a:spcPts val="0"/>
              </a:spcBef>
              <a:spcAft>
                <a:spcPts val="0"/>
              </a:spcAft>
              <a:buClr>
                <a:schemeClr val="dk1"/>
              </a:buClr>
              <a:buSzPts val="2700"/>
              <a:buFont typeface="Calibri"/>
              <a:buNone/>
            </a:pPr>
            <a:endParaRPr sz="2400" dirty="0">
              <a:solidFill>
                <a:schemeClr val="accent1">
                  <a:lumMod val="50000"/>
                </a:schemeClr>
              </a:solidFill>
              <a:latin typeface="+mj-lt"/>
            </a:endParaRPr>
          </a:p>
        </p:txBody>
      </p:sp>
      <p:sp>
        <p:nvSpPr>
          <p:cNvPr id="503" name="Google Shape;503;p82"/>
          <p:cNvSpPr txBox="1">
            <a:spLocks noGrp="1"/>
          </p:cNvSpPr>
          <p:nvPr>
            <p:ph type="body" idx="1"/>
          </p:nvPr>
        </p:nvSpPr>
        <p:spPr>
          <a:xfrm>
            <a:off x="4572000" y="1833599"/>
            <a:ext cx="4367272" cy="807883"/>
          </a:xfrm>
          <a:prstGeom prst="rect">
            <a:avLst/>
          </a:prstGeom>
          <a:solidFill>
            <a:schemeClr val="accent4">
              <a:lumMod val="60000"/>
              <a:lumOff val="40000"/>
              <a:alpha val="32940"/>
            </a:scheme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None/>
            </a:pPr>
            <a:r>
              <a:rPr lang="en" sz="2000" dirty="0">
                <a:solidFill>
                  <a:schemeClr val="accent1"/>
                </a:solidFill>
                <a:latin typeface="+mj-lt"/>
              </a:rPr>
              <a:t>Comments…. 	Use “Chat” </a:t>
            </a:r>
            <a:endParaRPr sz="2000" dirty="0">
              <a:solidFill>
                <a:schemeClr val="accent1"/>
              </a:solidFill>
              <a:latin typeface="+mj-lt"/>
            </a:endParaRPr>
          </a:p>
          <a:p>
            <a:pPr marL="0" lvl="0" indent="0" algn="ctr" rtl="0">
              <a:lnSpc>
                <a:spcPct val="120000"/>
              </a:lnSpc>
              <a:spcBef>
                <a:spcPts val="0"/>
              </a:spcBef>
              <a:spcAft>
                <a:spcPts val="0"/>
              </a:spcAft>
              <a:buClr>
                <a:schemeClr val="dk1"/>
              </a:buClr>
              <a:buSzPts val="1800"/>
              <a:buNone/>
            </a:pPr>
            <a:r>
              <a:rPr lang="en" sz="2000" dirty="0">
                <a:solidFill>
                  <a:schemeClr val="accent1"/>
                </a:solidFill>
                <a:latin typeface="+mj-lt"/>
              </a:rPr>
              <a:t>“Panelists” or “Everyone”</a:t>
            </a:r>
            <a:endParaRPr sz="2000" dirty="0">
              <a:solidFill>
                <a:schemeClr val="accent1"/>
              </a:solidFill>
              <a:latin typeface="+mj-lt"/>
            </a:endParaRPr>
          </a:p>
        </p:txBody>
      </p:sp>
      <p:sp>
        <p:nvSpPr>
          <p:cNvPr id="504" name="Google Shape;504;p82"/>
          <p:cNvSpPr txBox="1">
            <a:spLocks noGrp="1"/>
          </p:cNvSpPr>
          <p:nvPr>
            <p:ph type="body" idx="1"/>
          </p:nvPr>
        </p:nvSpPr>
        <p:spPr>
          <a:xfrm>
            <a:off x="2491170" y="3877923"/>
            <a:ext cx="4021200" cy="697084"/>
          </a:xfrm>
          <a:prstGeom prst="rect">
            <a:avLst/>
          </a:prstGeom>
          <a:solidFill>
            <a:schemeClr val="accent4">
              <a:lumMod val="60000"/>
              <a:lumOff val="40000"/>
              <a:alpha val="32940"/>
            </a:schemeClr>
          </a:solidFill>
          <a:ln>
            <a:noFill/>
          </a:ln>
        </p:spPr>
        <p:txBody>
          <a:bodyPr spcFirstLastPara="1" wrap="square" lIns="68575" tIns="34275" rIns="68575" bIns="34275" anchor="ctr" anchorCtr="0">
            <a:spAutoFit/>
          </a:bodyPr>
          <a:lstStyle/>
          <a:p>
            <a:pPr marL="0" marR="0" lvl="0" indent="0" algn="ctr" rtl="0">
              <a:lnSpc>
                <a:spcPct val="120000"/>
              </a:lnSpc>
              <a:spcBef>
                <a:spcPts val="0"/>
              </a:spcBef>
              <a:spcAft>
                <a:spcPts val="0"/>
              </a:spcAft>
              <a:buClr>
                <a:schemeClr val="dk1"/>
              </a:buClr>
              <a:buSzPts val="2100"/>
              <a:buNone/>
            </a:pPr>
            <a:r>
              <a:rPr lang="en" sz="1700" dirty="0">
                <a:solidFill>
                  <a:schemeClr val="accent1"/>
                </a:solidFill>
              </a:rPr>
              <a:t>Recordings are posted after the meeting on the Town Hall page</a:t>
            </a:r>
            <a:endParaRPr sz="1700" dirty="0">
              <a:solidFill>
                <a:schemeClr val="accent1"/>
              </a:solidFill>
            </a:endParaRPr>
          </a:p>
        </p:txBody>
      </p:sp>
      <p:sp>
        <p:nvSpPr>
          <p:cNvPr id="505" name="Google Shape;505;p82"/>
          <p:cNvSpPr txBox="1">
            <a:spLocks noGrp="1"/>
          </p:cNvSpPr>
          <p:nvPr>
            <p:ph type="body" idx="1"/>
          </p:nvPr>
        </p:nvSpPr>
        <p:spPr>
          <a:xfrm>
            <a:off x="4755172" y="2869435"/>
            <a:ext cx="4184100" cy="438551"/>
          </a:xfrm>
          <a:prstGeom prst="rect">
            <a:avLst/>
          </a:prstGeom>
          <a:solidFill>
            <a:schemeClr val="accent4">
              <a:lumMod val="60000"/>
              <a:lumOff val="40000"/>
              <a:alpha val="32940"/>
            </a:schemeClr>
          </a:solidFill>
          <a:ln>
            <a:noFill/>
          </a:ln>
        </p:spPr>
        <p:txBody>
          <a:bodyPr spcFirstLastPara="1" wrap="square" lIns="68575" tIns="34275" rIns="68575" bIns="34275" anchor="ctr" anchorCtr="0">
            <a:spAutoFit/>
          </a:bodyPr>
          <a:lstStyle/>
          <a:p>
            <a:pPr marL="0" lvl="0" indent="0" algn="ctr" rtl="0">
              <a:lnSpc>
                <a:spcPct val="120000"/>
              </a:lnSpc>
              <a:spcBef>
                <a:spcPts val="0"/>
              </a:spcBef>
              <a:spcAft>
                <a:spcPts val="0"/>
              </a:spcAft>
              <a:buClr>
                <a:schemeClr val="dk1"/>
              </a:buClr>
              <a:buSzPts val="2100"/>
              <a:buNone/>
            </a:pPr>
            <a:r>
              <a:rPr lang="en" sz="2000" dirty="0">
                <a:solidFill>
                  <a:schemeClr val="accent1"/>
                </a:solidFill>
                <a:latin typeface="+mj-lt"/>
              </a:rPr>
              <a:t>Questions….	Use “Chat” </a:t>
            </a:r>
            <a:endParaRPr sz="2000" dirty="0">
              <a:solidFill>
                <a:schemeClr val="accent1"/>
              </a:solidFill>
              <a:latin typeface="+mj-lt"/>
            </a:endParaRPr>
          </a:p>
        </p:txBody>
      </p:sp>
      <p:sp>
        <p:nvSpPr>
          <p:cNvPr id="2" name="TextBox 1">
            <a:extLst>
              <a:ext uri="{FF2B5EF4-FFF2-40B4-BE49-F238E27FC236}">
                <a16:creationId xmlns:a16="http://schemas.microsoft.com/office/drawing/2014/main" id="{55B56B42-D49C-FF22-6E2F-42A3BE03DAE0}"/>
              </a:ext>
            </a:extLst>
          </p:cNvPr>
          <p:cNvSpPr txBox="1"/>
          <p:nvPr/>
        </p:nvSpPr>
        <p:spPr>
          <a:xfrm>
            <a:off x="467833" y="255670"/>
            <a:ext cx="3478837" cy="523220"/>
          </a:xfrm>
          <a:prstGeom prst="rect">
            <a:avLst/>
          </a:prstGeom>
          <a:noFill/>
        </p:spPr>
        <p:txBody>
          <a:bodyPr wrap="none" rtlCol="0">
            <a:spAutoFit/>
          </a:bodyPr>
          <a:lstStyle/>
          <a:p>
            <a:r>
              <a:rPr lang="en-US" sz="2800" b="1" dirty="0">
                <a:solidFill>
                  <a:schemeClr val="bg1"/>
                </a:solidFill>
              </a:rPr>
              <a:t>Why this meeting? </a:t>
            </a:r>
          </a:p>
        </p:txBody>
      </p:sp>
      <p:sp>
        <p:nvSpPr>
          <p:cNvPr id="3" name="TextBox 2">
            <a:extLst>
              <a:ext uri="{FF2B5EF4-FFF2-40B4-BE49-F238E27FC236}">
                <a16:creationId xmlns:a16="http://schemas.microsoft.com/office/drawing/2014/main" id="{B3A3AC87-6618-49A2-B694-2E9888E21E8C}"/>
              </a:ext>
            </a:extLst>
          </p:cNvPr>
          <p:cNvSpPr txBox="1"/>
          <p:nvPr/>
        </p:nvSpPr>
        <p:spPr>
          <a:xfrm>
            <a:off x="3859891" y="279028"/>
            <a:ext cx="2987331" cy="523220"/>
          </a:xfrm>
          <a:prstGeom prst="rect">
            <a:avLst/>
          </a:prstGeom>
          <a:noFill/>
        </p:spPr>
        <p:txBody>
          <a:bodyPr wrap="square" rtlCol="0">
            <a:spAutoFit/>
          </a:bodyPr>
          <a:lstStyle/>
          <a:p>
            <a:r>
              <a:rPr lang="en-US" sz="2800" b="1" dirty="0">
                <a:solidFill>
                  <a:schemeClr val="bg1"/>
                </a:solidFill>
              </a:rPr>
              <a:t>It’s for all of us!</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303150" y="445025"/>
            <a:ext cx="552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WFD Contracts for Climate Stewards</a:t>
            </a:r>
            <a:endParaRPr/>
          </a:p>
        </p:txBody>
      </p:sp>
      <p:sp>
        <p:nvSpPr>
          <p:cNvPr id="92" name="Google Shape;92;p18"/>
          <p:cNvSpPr txBox="1">
            <a:spLocks noGrp="1"/>
          </p:cNvSpPr>
          <p:nvPr>
            <p:ph type="body" idx="1"/>
          </p:nvPr>
        </p:nvSpPr>
        <p:spPr>
          <a:xfrm>
            <a:off x="3192175" y="1152475"/>
            <a:ext cx="5951700" cy="34164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 b="1">
                <a:solidFill>
                  <a:srgbClr val="434343"/>
                </a:solidFill>
              </a:rPr>
              <a:t>California Climate Action Corps</a:t>
            </a:r>
            <a:r>
              <a:rPr lang="en"/>
              <a:t> </a:t>
            </a:r>
            <a:br>
              <a:rPr lang="en"/>
            </a:br>
            <a:r>
              <a:rPr lang="en"/>
              <a:t>(pilot &amp; expansion)</a:t>
            </a:r>
            <a:endParaRPr/>
          </a:p>
          <a:p>
            <a:pPr marL="714375" lvl="1" indent="-285750" algn="l" rtl="0">
              <a:lnSpc>
                <a:spcPct val="100000"/>
              </a:lnSpc>
              <a:spcBef>
                <a:spcPts val="1200"/>
              </a:spcBef>
              <a:spcAft>
                <a:spcPts val="0"/>
              </a:spcAft>
              <a:buSzPts val="1800"/>
              <a:buChar char="○"/>
            </a:pPr>
            <a:r>
              <a:rPr lang="en" sz="1800" b="1"/>
              <a:t>Fall ‘21 - Proof of Concept</a:t>
            </a:r>
            <a:r>
              <a:rPr lang="en" sz="1800"/>
              <a:t> 1-hour presentation for 30 Fellows</a:t>
            </a:r>
            <a:endParaRPr sz="1800"/>
          </a:p>
          <a:p>
            <a:pPr marL="714375" lvl="1" indent="-285750" algn="l" rtl="0">
              <a:lnSpc>
                <a:spcPct val="100000"/>
              </a:lnSpc>
              <a:spcBef>
                <a:spcPts val="0"/>
              </a:spcBef>
              <a:spcAft>
                <a:spcPts val="0"/>
              </a:spcAft>
              <a:buSzPts val="1800"/>
              <a:buChar char="○"/>
            </a:pPr>
            <a:r>
              <a:rPr lang="en" sz="1800" b="1"/>
              <a:t>Spring ‘22 - Piloted 2 back-to-back courses</a:t>
            </a:r>
            <a:r>
              <a:rPr lang="en" sz="1800"/>
              <a:t> for 50 Fellows</a:t>
            </a:r>
            <a:endParaRPr sz="1800"/>
          </a:p>
          <a:p>
            <a:pPr marL="714375" lvl="1" indent="-285750" algn="l" rtl="0">
              <a:lnSpc>
                <a:spcPct val="100000"/>
              </a:lnSpc>
              <a:spcBef>
                <a:spcPts val="0"/>
              </a:spcBef>
              <a:spcAft>
                <a:spcPts val="0"/>
              </a:spcAft>
              <a:buSzPts val="1800"/>
              <a:buChar char="○"/>
            </a:pPr>
            <a:r>
              <a:rPr lang="en" sz="1800" b="1"/>
              <a:t>Fall ‘22 - Running 4 concurrent courses</a:t>
            </a:r>
            <a:r>
              <a:rPr lang="en" sz="1800"/>
              <a:t> for 115 Fellows</a:t>
            </a:r>
            <a:endParaRPr sz="1800"/>
          </a:p>
          <a:p>
            <a:pPr marL="714375" lvl="1" indent="-285750" algn="l" rtl="0">
              <a:lnSpc>
                <a:spcPct val="100000"/>
              </a:lnSpc>
              <a:spcBef>
                <a:spcPts val="0"/>
              </a:spcBef>
              <a:spcAft>
                <a:spcPts val="0"/>
              </a:spcAft>
              <a:buSzPts val="1800"/>
              <a:buChar char="○"/>
            </a:pPr>
            <a:r>
              <a:rPr lang="en" sz="1800" b="1"/>
              <a:t>Fall ‘23 - Planning to run ~8 concurrent courses</a:t>
            </a:r>
            <a:r>
              <a:rPr lang="en" sz="1800"/>
              <a:t> for 250 Fellows</a:t>
            </a:r>
            <a:endParaRPr sz="1800"/>
          </a:p>
        </p:txBody>
      </p:sp>
      <p:pic>
        <p:nvPicPr>
          <p:cNvPr id="93" name="Google Shape;93;p18"/>
          <p:cNvPicPr preferRelativeResize="0"/>
          <p:nvPr/>
        </p:nvPicPr>
        <p:blipFill>
          <a:blip r:embed="rId3">
            <a:alphaModFix/>
          </a:blip>
          <a:stretch>
            <a:fillRect/>
          </a:stretch>
        </p:blipFill>
        <p:spPr>
          <a:xfrm>
            <a:off x="181874" y="172579"/>
            <a:ext cx="3121275" cy="4161700"/>
          </a:xfrm>
          <a:prstGeom prst="rect">
            <a:avLst/>
          </a:prstGeom>
          <a:noFill/>
          <a:ln>
            <a:noFill/>
          </a:ln>
          <a:effectLst>
            <a:outerShdw blurRad="57150" dist="19050" dir="5400000" algn="bl" rotWithShape="0">
              <a:srgbClr val="000000">
                <a:alpha val="50000"/>
              </a:srgbClr>
            </a:outerShdw>
          </a:effectLst>
        </p:spPr>
      </p:pic>
      <p:pic>
        <p:nvPicPr>
          <p:cNvPr id="94" name="Google Shape;94;p18"/>
          <p:cNvPicPr preferRelativeResize="0"/>
          <p:nvPr/>
        </p:nvPicPr>
        <p:blipFill>
          <a:blip r:embed="rId4">
            <a:alphaModFix/>
          </a:blip>
          <a:stretch>
            <a:fillRect/>
          </a:stretch>
        </p:blipFill>
        <p:spPr>
          <a:xfrm>
            <a:off x="2205900" y="3088575"/>
            <a:ext cx="1485475" cy="1925176"/>
          </a:xfrm>
          <a:prstGeom prst="rect">
            <a:avLst/>
          </a:prstGeom>
          <a:noFill/>
          <a:ln>
            <a:noFill/>
          </a:ln>
          <a:effectLst>
            <a:outerShdw blurRad="57150" dist="19050" dir="5400000" algn="bl" rotWithShape="0">
              <a:srgbClr val="000000">
                <a:alpha val="50000"/>
              </a:srgbClr>
            </a:outerShdw>
          </a:effectLst>
        </p:spPr>
      </p:pic>
      <p:sp>
        <p:nvSpPr>
          <p:cNvPr id="95" name="Google Shape;95;p18"/>
          <p:cNvSpPr txBox="1"/>
          <p:nvPr/>
        </p:nvSpPr>
        <p:spPr>
          <a:xfrm>
            <a:off x="181875" y="4360625"/>
            <a:ext cx="196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Nick Vallejo tests compost temperature while working for the City of San Diego</a:t>
            </a:r>
            <a:endParaRPr sz="12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Other WFD efforts using Climate Stewards</a:t>
            </a:r>
            <a:endParaRPr/>
          </a:p>
        </p:txBody>
      </p:sp>
      <p:sp>
        <p:nvSpPr>
          <p:cNvPr id="101" name="Google Shape;101;p19"/>
          <p:cNvSpPr txBox="1">
            <a:spLocks noGrp="1"/>
          </p:cNvSpPr>
          <p:nvPr>
            <p:ph type="body" idx="1"/>
          </p:nvPr>
        </p:nvSpPr>
        <p:spPr>
          <a:xfrm>
            <a:off x="311700" y="1152475"/>
            <a:ext cx="43785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SzPts val="1800"/>
              <a:buChar char="●"/>
            </a:pPr>
            <a:r>
              <a:rPr lang="en" b="1">
                <a:solidFill>
                  <a:srgbClr val="434343"/>
                </a:solidFill>
              </a:rPr>
              <a:t>California State Parks</a:t>
            </a:r>
            <a:r>
              <a:rPr lang="en"/>
              <a:t> </a:t>
            </a:r>
            <a:endParaRPr/>
          </a:p>
          <a:p>
            <a:pPr marL="914400" lvl="1" indent="-342900" algn="l" rtl="0">
              <a:lnSpc>
                <a:spcPct val="100000"/>
              </a:lnSpc>
              <a:spcBef>
                <a:spcPts val="0"/>
              </a:spcBef>
              <a:spcAft>
                <a:spcPts val="0"/>
              </a:spcAft>
              <a:buSzPts val="1800"/>
              <a:buChar char="○"/>
            </a:pPr>
            <a:r>
              <a:rPr lang="en" sz="1800" b="1"/>
              <a:t>2021 - Pilot Training Course</a:t>
            </a:r>
            <a:r>
              <a:rPr lang="en" sz="1800"/>
              <a:t> for 54 Parks Staff</a:t>
            </a:r>
            <a:endParaRPr sz="1800"/>
          </a:p>
          <a:p>
            <a:pPr marL="914400" lvl="1" indent="-342900" algn="l" rtl="0">
              <a:lnSpc>
                <a:spcPct val="100000"/>
              </a:lnSpc>
              <a:spcBef>
                <a:spcPts val="0"/>
              </a:spcBef>
              <a:spcAft>
                <a:spcPts val="0"/>
              </a:spcAft>
              <a:buSzPts val="1800"/>
              <a:buChar char="○"/>
            </a:pPr>
            <a:r>
              <a:rPr lang="en" sz="1800" b="1"/>
              <a:t>2023 - Planning</a:t>
            </a:r>
            <a:r>
              <a:rPr lang="en" sz="1800"/>
              <a:t> to offer courses for Parks Staff across the state</a:t>
            </a:r>
            <a:endParaRPr sz="1800"/>
          </a:p>
          <a:p>
            <a:pPr marL="457200" lvl="0" indent="-342900" algn="l" rtl="0">
              <a:lnSpc>
                <a:spcPct val="100000"/>
              </a:lnSpc>
              <a:spcBef>
                <a:spcPts val="0"/>
              </a:spcBef>
              <a:spcAft>
                <a:spcPts val="0"/>
              </a:spcAft>
              <a:buSzPts val="1800"/>
              <a:buChar char="●"/>
            </a:pPr>
            <a:r>
              <a:rPr lang="en" b="1">
                <a:solidFill>
                  <a:srgbClr val="434343"/>
                </a:solidFill>
              </a:rPr>
              <a:t>CA Association of Environmental &amp; Outdoor Educators</a:t>
            </a:r>
            <a:r>
              <a:rPr lang="en"/>
              <a:t> (AEOE)</a:t>
            </a:r>
            <a:endParaRPr/>
          </a:p>
          <a:p>
            <a:pPr marL="914400" lvl="1" indent="-342900" algn="l" rtl="0">
              <a:lnSpc>
                <a:spcPct val="100000"/>
              </a:lnSpc>
              <a:spcBef>
                <a:spcPts val="0"/>
              </a:spcBef>
              <a:spcAft>
                <a:spcPts val="0"/>
              </a:spcAft>
              <a:buSzPts val="1800"/>
              <a:buChar char="○"/>
            </a:pPr>
            <a:r>
              <a:rPr lang="en" sz="1800" b="1"/>
              <a:t>Fall ‘22 - Climate Certification Module</a:t>
            </a:r>
            <a:r>
              <a:rPr lang="en" sz="1800"/>
              <a:t> for EE Professional Certification course</a:t>
            </a:r>
            <a:endParaRPr sz="1800"/>
          </a:p>
        </p:txBody>
      </p:sp>
      <p:pic>
        <p:nvPicPr>
          <p:cNvPr id="102" name="Google Shape;102;p19"/>
          <p:cNvPicPr preferRelativeResize="0"/>
          <p:nvPr/>
        </p:nvPicPr>
        <p:blipFill>
          <a:blip r:embed="rId3">
            <a:alphaModFix/>
          </a:blip>
          <a:stretch>
            <a:fillRect/>
          </a:stretch>
        </p:blipFill>
        <p:spPr>
          <a:xfrm>
            <a:off x="4765650" y="1754574"/>
            <a:ext cx="4378348" cy="2212201"/>
          </a:xfrm>
          <a:prstGeom prst="rect">
            <a:avLst/>
          </a:prstGeom>
          <a:noFill/>
          <a:ln>
            <a:noFill/>
          </a:ln>
          <a:effectLst>
            <a:outerShdw blurRad="57150" dist="19050" dir="5400000" algn="bl" rotWithShape="0">
              <a:srgbClr val="000000">
                <a:alpha val="50000"/>
              </a:srgbClr>
            </a:outerShdw>
          </a:effectLst>
        </p:spPr>
      </p:pic>
      <p:pic>
        <p:nvPicPr>
          <p:cNvPr id="103" name="Google Shape;103;p19"/>
          <p:cNvPicPr preferRelativeResize="0"/>
          <p:nvPr/>
        </p:nvPicPr>
        <p:blipFill>
          <a:blip r:embed="rId4">
            <a:alphaModFix/>
          </a:blip>
          <a:stretch>
            <a:fillRect/>
          </a:stretch>
        </p:blipFill>
        <p:spPr>
          <a:xfrm>
            <a:off x="7665000" y="338925"/>
            <a:ext cx="1167300" cy="1512800"/>
          </a:xfrm>
          <a:prstGeom prst="rect">
            <a:avLst/>
          </a:prstGeom>
          <a:noFill/>
          <a:ln>
            <a:noFill/>
          </a:ln>
          <a:effectLst>
            <a:outerShdw blurRad="57150" dist="19050" dir="5400000" algn="bl" rotWithShape="0">
              <a:srgbClr val="000000">
                <a:alpha val="50000"/>
              </a:srgbClr>
            </a:outerShdw>
          </a:effectLst>
        </p:spPr>
      </p:pic>
      <p:sp>
        <p:nvSpPr>
          <p:cNvPr id="104" name="Google Shape;104;p19"/>
          <p:cNvSpPr txBox="1"/>
          <p:nvPr/>
        </p:nvSpPr>
        <p:spPr>
          <a:xfrm>
            <a:off x="5460075" y="4066275"/>
            <a:ext cx="2989500" cy="3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t>CA State Parks Spring ‘21 Class Photo</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Benefits of Connecting with WFD Efforts</a:t>
            </a:r>
            <a:endParaRPr/>
          </a:p>
        </p:txBody>
      </p:sp>
      <p:sp>
        <p:nvSpPr>
          <p:cNvPr id="110" name="Google Shape;110;p20"/>
          <p:cNvSpPr txBox="1">
            <a:spLocks noGrp="1"/>
          </p:cNvSpPr>
          <p:nvPr>
            <p:ph type="body" idx="1"/>
          </p:nvPr>
        </p:nvSpPr>
        <p:spPr>
          <a:xfrm>
            <a:off x="311700" y="1152475"/>
            <a:ext cx="5430000" cy="3732000"/>
          </a:xfrm>
          <a:prstGeom prst="rect">
            <a:avLst/>
          </a:prstGeom>
        </p:spPr>
        <p:txBody>
          <a:bodyPr spcFirstLastPara="1" wrap="square" lIns="91425" tIns="91425" rIns="91425" bIns="91425" anchor="t" anchorCtr="0">
            <a:normAutofit fontScale="92500"/>
          </a:bodyPr>
          <a:lstStyle/>
          <a:p>
            <a:pPr marL="457200" lvl="0" indent="-342900" algn="l" rtl="0">
              <a:lnSpc>
                <a:spcPct val="100000"/>
              </a:lnSpc>
              <a:spcBef>
                <a:spcPts val="0"/>
              </a:spcBef>
              <a:spcAft>
                <a:spcPts val="0"/>
              </a:spcAft>
              <a:buSzPts val="1800"/>
              <a:buChar char="●"/>
            </a:pPr>
            <a:r>
              <a:rPr lang="en"/>
              <a:t>Broaden and diversify program audience</a:t>
            </a:r>
            <a:endParaRPr/>
          </a:p>
          <a:p>
            <a:pPr marL="457200" lvl="0" indent="-342900" algn="l" rtl="0">
              <a:lnSpc>
                <a:spcPct val="100000"/>
              </a:lnSpc>
              <a:spcBef>
                <a:spcPts val="0"/>
              </a:spcBef>
              <a:spcAft>
                <a:spcPts val="0"/>
              </a:spcAft>
              <a:buSzPts val="1800"/>
              <a:buChar char="●"/>
            </a:pPr>
            <a:r>
              <a:rPr lang="en"/>
              <a:t>Provide individuals with knowledge, skills and attitudes that support personal, academic, and professional growth</a:t>
            </a:r>
            <a:endParaRPr/>
          </a:p>
          <a:p>
            <a:pPr marL="457200" lvl="0" indent="-342900" algn="l" rtl="0">
              <a:lnSpc>
                <a:spcPct val="100000"/>
              </a:lnSpc>
              <a:spcBef>
                <a:spcPts val="0"/>
              </a:spcBef>
              <a:spcAft>
                <a:spcPts val="0"/>
              </a:spcAft>
              <a:buSzPts val="1800"/>
              <a:buChar char="●"/>
            </a:pPr>
            <a:r>
              <a:rPr lang="en"/>
              <a:t>Illuminate academic and professional pathways for young adults</a:t>
            </a:r>
            <a:endParaRPr/>
          </a:p>
          <a:p>
            <a:pPr marL="457200" lvl="0" indent="-342900" algn="l" rtl="0">
              <a:lnSpc>
                <a:spcPct val="100000"/>
              </a:lnSpc>
              <a:spcBef>
                <a:spcPts val="0"/>
              </a:spcBef>
              <a:spcAft>
                <a:spcPts val="0"/>
              </a:spcAft>
              <a:buSzPts val="1800"/>
              <a:buChar char="●"/>
            </a:pPr>
            <a:r>
              <a:rPr lang="en"/>
              <a:t>Establish relationships with institutional  partners with statewide coverage</a:t>
            </a:r>
            <a:endParaRPr/>
          </a:p>
          <a:p>
            <a:pPr marL="457200" lvl="0" indent="-342900" algn="l" rtl="0">
              <a:lnSpc>
                <a:spcPct val="100000"/>
              </a:lnSpc>
              <a:spcBef>
                <a:spcPts val="0"/>
              </a:spcBef>
              <a:spcAft>
                <a:spcPts val="0"/>
              </a:spcAft>
              <a:buSzPts val="1800"/>
              <a:buChar char="●"/>
            </a:pPr>
            <a:r>
              <a:rPr lang="en"/>
              <a:t>Contribute to local and regional community economic development needs</a:t>
            </a:r>
            <a:endParaRPr/>
          </a:p>
          <a:p>
            <a:pPr marL="457200" lvl="0" indent="-342900" algn="l" rtl="0">
              <a:lnSpc>
                <a:spcPct val="100000"/>
              </a:lnSpc>
              <a:spcBef>
                <a:spcPts val="0"/>
              </a:spcBef>
              <a:spcAft>
                <a:spcPts val="0"/>
              </a:spcAft>
              <a:buSzPts val="1800"/>
              <a:buChar char="●"/>
            </a:pPr>
            <a:r>
              <a:rPr lang="en"/>
              <a:t>Improve content alignment with employment opportunities and industry trends</a:t>
            </a:r>
            <a:endParaRPr/>
          </a:p>
        </p:txBody>
      </p:sp>
      <p:pic>
        <p:nvPicPr>
          <p:cNvPr id="111" name="Google Shape;111;p20"/>
          <p:cNvPicPr preferRelativeResize="0"/>
          <p:nvPr/>
        </p:nvPicPr>
        <p:blipFill>
          <a:blip r:embed="rId3">
            <a:alphaModFix/>
          </a:blip>
          <a:stretch>
            <a:fillRect/>
          </a:stretch>
        </p:blipFill>
        <p:spPr>
          <a:xfrm>
            <a:off x="5933825" y="1107988"/>
            <a:ext cx="3012894" cy="38209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Google Shape;580;p91"/>
          <p:cNvSpPr txBox="1"/>
          <p:nvPr/>
        </p:nvSpPr>
        <p:spPr>
          <a:xfrm>
            <a:off x="733982" y="4789111"/>
            <a:ext cx="4114800" cy="193100"/>
          </a:xfrm>
          <a:prstGeom prst="rect">
            <a:avLst/>
          </a:prstGeom>
          <a:noFill/>
          <a:ln>
            <a:noFill/>
          </a:ln>
        </p:spPr>
        <p:txBody>
          <a:bodyPr spcFirstLastPara="1" wrap="square" lIns="68575" tIns="34275" rIns="68575" bIns="34275" anchor="t" anchorCtr="0">
            <a:spAutoFit/>
          </a:bodyPr>
          <a:lstStyle/>
          <a:p>
            <a:pPr>
              <a:lnSpc>
                <a:spcPct val="115000"/>
              </a:lnSpc>
              <a:buSzPts val="1100"/>
            </a:pPr>
            <a:r>
              <a:rPr lang="en" sz="700" dirty="0">
                <a:solidFill>
                  <a:schemeClr val="lt1"/>
                </a:solidFill>
              </a:rPr>
              <a:t>Photo by Mark Bell</a:t>
            </a:r>
            <a:endParaRPr sz="700" dirty="0">
              <a:solidFill>
                <a:schemeClr val="lt1"/>
              </a:solidFill>
              <a:latin typeface="Arial" panose="020B0604020202020204" pitchFamily="34" charset="0"/>
              <a:ea typeface="Calibri"/>
              <a:cs typeface="Arial" panose="020B0604020202020204" pitchFamily="34" charset="0"/>
              <a:sym typeface="Calibri"/>
            </a:endParaRPr>
          </a:p>
        </p:txBody>
      </p:sp>
      <p:sp>
        <p:nvSpPr>
          <p:cNvPr id="581" name="Google Shape;581;p91"/>
          <p:cNvSpPr txBox="1">
            <a:spLocks noGrp="1"/>
          </p:cNvSpPr>
          <p:nvPr>
            <p:ph type="body" idx="1"/>
          </p:nvPr>
        </p:nvSpPr>
        <p:spPr>
          <a:xfrm>
            <a:off x="583675" y="296809"/>
            <a:ext cx="8100900" cy="586284"/>
          </a:xfrm>
          <a:prstGeom prst="rect">
            <a:avLst/>
          </a:prstGeom>
          <a:noFill/>
          <a:ln>
            <a:noFill/>
          </a:ln>
        </p:spPr>
        <p:txBody>
          <a:bodyPr spcFirstLastPara="1" vert="horz" wrap="square" lIns="68575" tIns="34275" rIns="68575" bIns="34275" rtlCol="0" anchor="ctr" anchorCtr="0">
            <a:spAutoFit/>
          </a:bodyPr>
          <a:lstStyle/>
          <a:p>
            <a:pPr marL="0" indent="0">
              <a:lnSpc>
                <a:spcPct val="120000"/>
              </a:lnSpc>
              <a:spcBef>
                <a:spcPts val="0"/>
              </a:spcBef>
              <a:buSzPts val="1800"/>
              <a:buNone/>
            </a:pPr>
            <a:r>
              <a:rPr lang="en" sz="2800" dirty="0">
                <a:solidFill>
                  <a:srgbClr val="FFFFFF"/>
                </a:solidFill>
                <a:latin typeface="+mj-lt"/>
              </a:rPr>
              <a:t>In the Media</a:t>
            </a:r>
            <a:endParaRPr sz="2800" dirty="0">
              <a:solidFill>
                <a:srgbClr val="FFFFFF"/>
              </a:solidFill>
              <a:latin typeface="+mj-lt"/>
            </a:endParaRPr>
          </a:p>
        </p:txBody>
      </p:sp>
      <p:sp>
        <p:nvSpPr>
          <p:cNvPr id="582" name="Google Shape;582;p91"/>
          <p:cNvSpPr txBox="1"/>
          <p:nvPr/>
        </p:nvSpPr>
        <p:spPr>
          <a:xfrm>
            <a:off x="528150" y="3171538"/>
            <a:ext cx="3000000" cy="461635"/>
          </a:xfrm>
          <a:prstGeom prst="rect">
            <a:avLst/>
          </a:prstGeom>
          <a:noFill/>
          <a:ln>
            <a:noFill/>
          </a:ln>
        </p:spPr>
        <p:txBody>
          <a:bodyPr spcFirstLastPara="1" wrap="square" lIns="91425" tIns="91425" rIns="91425" bIns="91425" anchor="t" anchorCtr="0">
            <a:spAutoFit/>
          </a:bodyPr>
          <a:lstStyle/>
          <a:p>
            <a:endParaRPr sz="1800"/>
          </a:p>
        </p:txBody>
      </p:sp>
      <p:sp>
        <p:nvSpPr>
          <p:cNvPr id="3" name="Text Placeholder 2">
            <a:extLst>
              <a:ext uri="{FF2B5EF4-FFF2-40B4-BE49-F238E27FC236}">
                <a16:creationId xmlns:a16="http://schemas.microsoft.com/office/drawing/2014/main" id="{A68D690F-4A93-5DC7-CA6A-57E8D482011A}"/>
              </a:ext>
            </a:extLst>
          </p:cNvPr>
          <p:cNvSpPr>
            <a:spLocks noGrp="1"/>
          </p:cNvSpPr>
          <p:nvPr>
            <p:ph type="body" idx="1"/>
          </p:nvPr>
        </p:nvSpPr>
        <p:spPr>
          <a:xfrm>
            <a:off x="189173" y="1264554"/>
            <a:ext cx="5314949" cy="3878945"/>
          </a:xfrm>
        </p:spPr>
        <p:txBody>
          <a:bodyPr>
            <a:noAutofit/>
          </a:bodyPr>
          <a:lstStyle/>
          <a:p>
            <a:pPr marL="342892" indent="-342892"/>
            <a:r>
              <a:rPr lang="en-US" sz="1600" b="1" dirty="0"/>
              <a:t>Rachel </a:t>
            </a:r>
            <a:r>
              <a:rPr lang="en-US" sz="1600" b="1" dirty="0" err="1"/>
              <a:t>Surls</a:t>
            </a:r>
            <a:r>
              <a:rPr lang="en-US" sz="1600" b="1" dirty="0"/>
              <a:t> </a:t>
            </a:r>
            <a:r>
              <a:rPr lang="en-US" sz="1600" dirty="0"/>
              <a:t>published an article in Civil Eats about the services that urban farms provide communities</a:t>
            </a:r>
          </a:p>
          <a:p>
            <a:pPr marL="342892" indent="-342892"/>
            <a:r>
              <a:rPr lang="en-US" sz="1600" b="1" dirty="0"/>
              <a:t>Rob York </a:t>
            </a:r>
            <a:r>
              <a:rPr lang="en-US" sz="1600" dirty="0"/>
              <a:t>discussed what he learned in the aftermath of the Mosquito Fire at Blodgett Forest with Cap Radio News &amp; about prescribed fire with Mercury News/East Bay Times</a:t>
            </a:r>
          </a:p>
          <a:p>
            <a:pPr marL="342892" indent="-342892"/>
            <a:r>
              <a:rPr lang="en-US" sz="1600" b="1" dirty="0"/>
              <a:t>Luca </a:t>
            </a:r>
            <a:r>
              <a:rPr lang="en-US" sz="1600" b="1" dirty="0" err="1"/>
              <a:t>Carmignani</a:t>
            </a:r>
            <a:r>
              <a:rPr lang="en-US" sz="1600" b="1" dirty="0"/>
              <a:t> </a:t>
            </a:r>
            <a:r>
              <a:rPr lang="en-US" sz="1600" dirty="0"/>
              <a:t>was interviewed by Farmer Fred about wildfire preparation for Garden Basics podcast</a:t>
            </a:r>
          </a:p>
          <a:p>
            <a:pPr marR="0" algn="l">
              <a:spcBef>
                <a:spcPts val="0"/>
              </a:spcBef>
              <a:spcAft>
                <a:spcPts val="0"/>
              </a:spcAft>
            </a:pPr>
            <a:endParaRPr lang="en-US" sz="1600" dirty="0"/>
          </a:p>
          <a:p>
            <a:pPr marL="285750" marR="0" indent="-285750" algn="l">
              <a:spcBef>
                <a:spcPts val="0"/>
              </a:spcBef>
              <a:spcAft>
                <a:spcPts val="0"/>
              </a:spcAft>
              <a:buFont typeface="Arial" panose="020B0604020202020204" pitchFamily="34" charset="0"/>
              <a:buChar char="•"/>
            </a:pPr>
            <a:r>
              <a:rPr lang="en-US" sz="1600" b="1" dirty="0"/>
              <a:t>The VINE’s </a:t>
            </a:r>
            <a:r>
              <a:rPr lang="en-US" sz="1600" dirty="0"/>
              <a:t>FIRA ag robotics conference was showcased in several trade publications, namely AgNet West, AgAlert and Agri-Pulse</a:t>
            </a:r>
          </a:p>
          <a:p>
            <a:pPr marL="285750" marR="0" indent="-285750" algn="l">
              <a:spcBef>
                <a:spcPts val="0"/>
              </a:spcBef>
              <a:spcAft>
                <a:spcPts val="0"/>
              </a:spcAft>
              <a:buFont typeface="Arial" panose="020B0604020202020204" pitchFamily="34" charset="0"/>
              <a:buChar char="•"/>
            </a:pPr>
            <a:endParaRPr lang="en-US" sz="1600" dirty="0"/>
          </a:p>
          <a:p>
            <a:pPr marL="285750" marR="0" indent="-285750" algn="l">
              <a:spcBef>
                <a:spcPts val="0"/>
              </a:spcBef>
              <a:spcAft>
                <a:spcPts val="0"/>
              </a:spcAft>
              <a:buFont typeface="Arial" panose="020B0604020202020204" pitchFamily="34" charset="0"/>
              <a:buChar char="•"/>
            </a:pPr>
            <a:r>
              <a:rPr lang="en-US" sz="1600" dirty="0"/>
              <a:t>See more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https://ucanr.edu/News/UC_ANR_in_the_news</a:t>
            </a:r>
            <a:r>
              <a:rPr lang="en-US" sz="1800" dirty="0">
                <a:effectLst/>
                <a:latin typeface="Times New Roman" panose="02020603050405020304" pitchFamily="18" charset="0"/>
                <a:ea typeface="Times New Roman" panose="02020603050405020304" pitchFamily="18" charset="0"/>
              </a:rPr>
              <a:t> </a:t>
            </a:r>
            <a:endParaRPr lang="en-US" sz="1600" dirty="0"/>
          </a:p>
        </p:txBody>
      </p:sp>
      <p:pic>
        <p:nvPicPr>
          <p:cNvPr id="1026" name="Picture 2">
            <a:extLst>
              <a:ext uri="{FF2B5EF4-FFF2-40B4-BE49-F238E27FC236}">
                <a16:creationId xmlns:a16="http://schemas.microsoft.com/office/drawing/2014/main" id="{36976328-84C7-9A3E-54AF-9F5FBD8588E6}"/>
              </a:ext>
            </a:extLst>
          </p:cNvPr>
          <p:cNvPicPr>
            <a:picLocks noChangeAspect="1" noChangeArrowheads="1"/>
          </p:cNvPicPr>
          <p:nvPr/>
        </p:nvPicPr>
        <p:blipFill>
          <a:blip r:embed="rId4"/>
          <a:srcRect/>
          <a:stretch/>
        </p:blipFill>
        <p:spPr bwMode="auto">
          <a:xfrm>
            <a:off x="6231495" y="1361560"/>
            <a:ext cx="1963797" cy="2885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EABEA4-5BF8-4E60-2C77-D96C09DA9579}"/>
              </a:ext>
            </a:extLst>
          </p:cNvPr>
          <p:cNvSpPr txBox="1"/>
          <p:nvPr/>
        </p:nvSpPr>
        <p:spPr>
          <a:xfrm>
            <a:off x="6170728" y="4392593"/>
            <a:ext cx="1207382" cy="253916"/>
          </a:xfrm>
          <a:prstGeom prst="rect">
            <a:avLst/>
          </a:prstGeom>
          <a:noFill/>
        </p:spPr>
        <p:txBody>
          <a:bodyPr wrap="none" rtlCol="0">
            <a:spAutoFit/>
          </a:bodyPr>
          <a:lstStyle/>
          <a:p>
            <a:r>
              <a:rPr lang="en-US" sz="1050" dirty="0"/>
              <a:t>Luca </a:t>
            </a:r>
            <a:r>
              <a:rPr lang="en-US" sz="1050" dirty="0" err="1"/>
              <a:t>Carmignani</a:t>
            </a:r>
            <a:endParaRPr lang="en-US" sz="1050" dirty="0"/>
          </a:p>
        </p:txBody>
      </p:sp>
    </p:spTree>
    <p:extLst>
      <p:ext uri="{BB962C8B-B14F-4D97-AF65-F5344CB8AC3E}">
        <p14:creationId xmlns:p14="http://schemas.microsoft.com/office/powerpoint/2010/main" val="4069350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8228E4-61A4-471A-94C1-FA811BC03ADD}"/>
              </a:ext>
            </a:extLst>
          </p:cNvPr>
          <p:cNvPicPr>
            <a:picLocks noChangeAspect="1"/>
          </p:cNvPicPr>
          <p:nvPr/>
        </p:nvPicPr>
        <p:blipFill>
          <a:blip r:embed="rId3"/>
          <a:stretch>
            <a:fillRect/>
          </a:stretch>
        </p:blipFill>
        <p:spPr>
          <a:xfrm>
            <a:off x="7121751" y="4637311"/>
            <a:ext cx="1871189" cy="374237"/>
          </a:xfrm>
          <a:prstGeom prst="rect">
            <a:avLst/>
          </a:prstGeom>
        </p:spPr>
      </p:pic>
      <p:sp>
        <p:nvSpPr>
          <p:cNvPr id="28" name="TextBox 27">
            <a:extLst>
              <a:ext uri="{FF2B5EF4-FFF2-40B4-BE49-F238E27FC236}">
                <a16:creationId xmlns:a16="http://schemas.microsoft.com/office/drawing/2014/main" id="{862E2CD9-60D4-47CB-8CD4-D493548F4F52}"/>
              </a:ext>
            </a:extLst>
          </p:cNvPr>
          <p:cNvSpPr txBox="1"/>
          <p:nvPr/>
        </p:nvSpPr>
        <p:spPr>
          <a:xfrm>
            <a:off x="6478793" y="875131"/>
            <a:ext cx="2586761" cy="3704091"/>
          </a:xfrm>
          <a:prstGeom prst="rect">
            <a:avLst/>
          </a:prstGeom>
          <a:noFill/>
        </p:spPr>
        <p:txBody>
          <a:bodyPr wrap="square" rtlCol="0">
            <a:spAutoFit/>
          </a:bodyPr>
          <a:lstStyle/>
          <a:p>
            <a:pPr>
              <a:lnSpc>
                <a:spcPct val="107000"/>
              </a:lnSpc>
              <a:spcAft>
                <a:spcPts val="600"/>
              </a:spcAft>
            </a:pPr>
            <a:r>
              <a:rPr lang="en-US" sz="1800" dirty="0">
                <a:ea typeface="Calibri" panose="020F0502020204030204" pitchFamily="34" charset="0"/>
                <a:cs typeface="Times New Roman" panose="02020603050405020304" pitchFamily="18" charset="0"/>
              </a:rPr>
              <a:t>#GivingTuesday, a global day of giving that harnesses the collective power of individuals to celebrate generosity worldwide.</a:t>
            </a:r>
          </a:p>
          <a:p>
            <a:pPr>
              <a:lnSpc>
                <a:spcPct val="107000"/>
              </a:lnSpc>
              <a:spcAft>
                <a:spcPts val="600"/>
              </a:spcAft>
            </a:pPr>
            <a:r>
              <a:rPr lang="en-US" sz="1800" dirty="0">
                <a:ea typeface="Calibri" panose="020F0502020204030204" pitchFamily="34" charset="0"/>
                <a:cs typeface="Times New Roman" panose="02020603050405020304" pitchFamily="18" charset="0"/>
              </a:rPr>
              <a:t> #GivingTuesday is held annually on the Tuesday after Thanksgiving (in the U.S.) Kick off the holiday season with us!</a:t>
            </a:r>
          </a:p>
        </p:txBody>
      </p:sp>
      <p:pic>
        <p:nvPicPr>
          <p:cNvPr id="4" name="Picture 3">
            <a:extLst>
              <a:ext uri="{FF2B5EF4-FFF2-40B4-BE49-F238E27FC236}">
                <a16:creationId xmlns:a16="http://schemas.microsoft.com/office/drawing/2014/main" id="{68888095-1386-4FEB-BDF9-64F03DEBD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325497" cy="5143500"/>
          </a:xfrm>
          <a:prstGeom prst="rect">
            <a:avLst/>
          </a:prstGeom>
        </p:spPr>
      </p:pic>
    </p:spTree>
    <p:extLst>
      <p:ext uri="{BB962C8B-B14F-4D97-AF65-F5344CB8AC3E}">
        <p14:creationId xmlns:p14="http://schemas.microsoft.com/office/powerpoint/2010/main" val="112758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person wearing a costume&#10;&#10;Description automatically generated">
            <a:extLst>
              <a:ext uri="{FF2B5EF4-FFF2-40B4-BE49-F238E27FC236}">
                <a16:creationId xmlns:a16="http://schemas.microsoft.com/office/drawing/2014/main" id="{5C8F29EA-8E8D-48E2-96CE-B6BA11A47BC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624" r="11183" b="16303"/>
          <a:stretch/>
        </p:blipFill>
        <p:spPr>
          <a:xfrm>
            <a:off x="-267" y="-5018"/>
            <a:ext cx="5241641" cy="5148518"/>
          </a:xfrm>
        </p:spPr>
      </p:pic>
      <p:pic>
        <p:nvPicPr>
          <p:cNvPr id="7" name="Picture 6">
            <a:extLst>
              <a:ext uri="{FF2B5EF4-FFF2-40B4-BE49-F238E27FC236}">
                <a16:creationId xmlns:a16="http://schemas.microsoft.com/office/drawing/2014/main" id="{2B8228E4-61A4-471A-94C1-FA811BC03ADD}"/>
              </a:ext>
            </a:extLst>
          </p:cNvPr>
          <p:cNvPicPr>
            <a:picLocks noChangeAspect="1"/>
          </p:cNvPicPr>
          <p:nvPr/>
        </p:nvPicPr>
        <p:blipFill>
          <a:blip r:embed="rId4"/>
          <a:stretch>
            <a:fillRect/>
          </a:stretch>
        </p:blipFill>
        <p:spPr>
          <a:xfrm>
            <a:off x="6999007" y="4632863"/>
            <a:ext cx="1871189" cy="374237"/>
          </a:xfrm>
          <a:prstGeom prst="rect">
            <a:avLst/>
          </a:prstGeom>
        </p:spPr>
      </p:pic>
      <p:pic>
        <p:nvPicPr>
          <p:cNvPr id="24" name="Picture 23" descr="Icon&#10;&#10;Description automatically generated">
            <a:extLst>
              <a:ext uri="{FF2B5EF4-FFF2-40B4-BE49-F238E27FC236}">
                <a16:creationId xmlns:a16="http://schemas.microsoft.com/office/drawing/2014/main" id="{85FAA810-4FD3-4B57-B9AE-001C672B1AC7}"/>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rot="20394361">
            <a:off x="363125" y="2307549"/>
            <a:ext cx="656262" cy="656262"/>
          </a:xfrm>
          <a:prstGeom prst="rect">
            <a:avLst/>
          </a:prstGeom>
        </p:spPr>
      </p:pic>
      <p:pic>
        <p:nvPicPr>
          <p:cNvPr id="27" name="Picture 26" descr="Icon&#10;&#10;Description automatically generated">
            <a:extLst>
              <a:ext uri="{FF2B5EF4-FFF2-40B4-BE49-F238E27FC236}">
                <a16:creationId xmlns:a16="http://schemas.microsoft.com/office/drawing/2014/main" id="{6817C709-7BF9-48F6-85A6-AC1F65C5782F}"/>
              </a:ext>
            </a:extLst>
          </p:cNvPr>
          <p:cNvPicPr>
            <a:picLocks noChangeAspect="1"/>
          </p:cNvPicPr>
          <p:nvPr/>
        </p:nvPicPr>
        <p:blipFill>
          <a:blip r:embed="rId7"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rot="20799060">
            <a:off x="1978784" y="441455"/>
            <a:ext cx="656262" cy="656262"/>
          </a:xfrm>
          <a:prstGeom prst="rect">
            <a:avLst/>
          </a:prstGeom>
        </p:spPr>
      </p:pic>
      <p:pic>
        <p:nvPicPr>
          <p:cNvPr id="29" name="Picture 28" descr="Icon&#10;&#10;Description automatically generated">
            <a:extLst>
              <a:ext uri="{FF2B5EF4-FFF2-40B4-BE49-F238E27FC236}">
                <a16:creationId xmlns:a16="http://schemas.microsoft.com/office/drawing/2014/main" id="{8B5FB805-9265-43F0-A0DA-E4CD962BD53A}"/>
              </a:ext>
            </a:extLst>
          </p:cNvPr>
          <p:cNvPicPr>
            <a:picLocks noChangeAspect="1"/>
          </p:cNvPicPr>
          <p:nvPr/>
        </p:nvPicPr>
        <p:blipFill>
          <a:blip r:embed="rId7"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rot="791910">
            <a:off x="3978750" y="905310"/>
            <a:ext cx="656262" cy="656262"/>
          </a:xfrm>
          <a:prstGeom prst="rect">
            <a:avLst/>
          </a:prstGeom>
        </p:spPr>
      </p:pic>
      <p:sp>
        <p:nvSpPr>
          <p:cNvPr id="32" name="Content Placeholder 3">
            <a:extLst>
              <a:ext uri="{FF2B5EF4-FFF2-40B4-BE49-F238E27FC236}">
                <a16:creationId xmlns:a16="http://schemas.microsoft.com/office/drawing/2014/main" id="{9E5FE3B9-9340-4B36-ACA6-CD915BB10FCE}"/>
              </a:ext>
            </a:extLst>
          </p:cNvPr>
          <p:cNvSpPr>
            <a:spLocks noGrp="1"/>
          </p:cNvSpPr>
          <p:nvPr>
            <p:ph sz="half" idx="2"/>
          </p:nvPr>
        </p:nvSpPr>
        <p:spPr>
          <a:xfrm>
            <a:off x="5803711" y="86198"/>
            <a:ext cx="2790497" cy="1297139"/>
          </a:xfrm>
          <a:noFill/>
        </p:spPr>
        <p:txBody>
          <a:bodyPr>
            <a:normAutofit/>
          </a:bodyPr>
          <a:lstStyle/>
          <a:p>
            <a:pPr marL="0" indent="0">
              <a:buNone/>
            </a:pPr>
            <a:r>
              <a:rPr lang="en-US" sz="3075" b="1" dirty="0">
                <a:solidFill>
                  <a:srgbClr val="0065B9"/>
                </a:solidFill>
              </a:rPr>
              <a:t> </a:t>
            </a:r>
            <a:r>
              <a:rPr lang="en-US" sz="3075" b="1" dirty="0">
                <a:solidFill>
                  <a:srgbClr val="FF0000"/>
                </a:solidFill>
              </a:rPr>
              <a:t>START HERE</a:t>
            </a:r>
          </a:p>
          <a:p>
            <a:pPr marL="0" indent="0">
              <a:buNone/>
            </a:pPr>
            <a:endParaRPr lang="en-US" sz="2400" dirty="0"/>
          </a:p>
        </p:txBody>
      </p:sp>
      <p:sp>
        <p:nvSpPr>
          <p:cNvPr id="2" name="Arrow: Curved Left 1">
            <a:extLst>
              <a:ext uri="{FF2B5EF4-FFF2-40B4-BE49-F238E27FC236}">
                <a16:creationId xmlns:a16="http://schemas.microsoft.com/office/drawing/2014/main" id="{2C747FDF-23E4-420F-B285-78D67D696A85}"/>
              </a:ext>
            </a:extLst>
          </p:cNvPr>
          <p:cNvSpPr/>
          <p:nvPr/>
        </p:nvSpPr>
        <p:spPr>
          <a:xfrm>
            <a:off x="8038267" y="172308"/>
            <a:ext cx="548640" cy="818129"/>
          </a:xfrm>
          <a:prstGeom prst="curvedLeftArrow">
            <a:avLst>
              <a:gd name="adj1" fmla="val 25000"/>
              <a:gd name="adj2" fmla="val 50000"/>
              <a:gd name="adj3" fmla="val 3649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aphicFrame>
        <p:nvGraphicFramePr>
          <p:cNvPr id="13" name="Content Placeholder 2">
            <a:extLst>
              <a:ext uri="{FF2B5EF4-FFF2-40B4-BE49-F238E27FC236}">
                <a16:creationId xmlns:a16="http://schemas.microsoft.com/office/drawing/2014/main" id="{13045784-7F27-49B3-A14F-EA8DA5A56791}"/>
              </a:ext>
            </a:extLst>
          </p:cNvPr>
          <p:cNvGraphicFramePr>
            <a:graphicFrameLocks/>
          </p:cNvGraphicFramePr>
          <p:nvPr>
            <p:extLst>
              <p:ext uri="{D42A27DB-BD31-4B8C-83A1-F6EECF244321}">
                <p14:modId xmlns:p14="http://schemas.microsoft.com/office/powerpoint/2010/main" val="2309701490"/>
              </p:ext>
            </p:extLst>
          </p:nvPr>
        </p:nvGraphicFramePr>
        <p:xfrm>
          <a:off x="5288131" y="1076546"/>
          <a:ext cx="3792269" cy="32895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phic 3" descr="Dollar">
            <a:extLst>
              <a:ext uri="{FF2B5EF4-FFF2-40B4-BE49-F238E27FC236}">
                <a16:creationId xmlns:a16="http://schemas.microsoft.com/office/drawing/2014/main" id="{54D3BA7A-0DA8-45AE-9BAA-8F47BDB458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819553">
            <a:off x="972138" y="1117607"/>
            <a:ext cx="534030" cy="534030"/>
          </a:xfrm>
          <a:prstGeom prst="rect">
            <a:avLst/>
          </a:prstGeom>
        </p:spPr>
      </p:pic>
      <p:pic>
        <p:nvPicPr>
          <p:cNvPr id="12" name="Graphic 11" descr="Dollar">
            <a:extLst>
              <a:ext uri="{FF2B5EF4-FFF2-40B4-BE49-F238E27FC236}">
                <a16:creationId xmlns:a16="http://schemas.microsoft.com/office/drawing/2014/main" id="{991355A4-57A6-4F3C-8DC3-085DEB39C2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16341">
            <a:off x="3229540" y="2170326"/>
            <a:ext cx="541271" cy="541271"/>
          </a:xfrm>
          <a:prstGeom prst="rect">
            <a:avLst/>
          </a:prstGeom>
        </p:spPr>
      </p:pic>
    </p:spTree>
    <p:extLst>
      <p:ext uri="{BB962C8B-B14F-4D97-AF65-F5344CB8AC3E}">
        <p14:creationId xmlns:p14="http://schemas.microsoft.com/office/powerpoint/2010/main" val="693777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t Neutrality Supporters Are Winning*, Even Though They May Not Know It">
            <a:extLst>
              <a:ext uri="{FF2B5EF4-FFF2-40B4-BE49-F238E27FC236}">
                <a16:creationId xmlns:a16="http://schemas.microsoft.com/office/drawing/2014/main" id="{D5A44D92-99D7-49A9-A3AF-07897F5530AA}"/>
              </a:ext>
            </a:extLst>
          </p:cNvPr>
          <p:cNvPicPr>
            <a:picLocks noChangeAspect="1"/>
          </p:cNvPicPr>
          <p:nvPr/>
        </p:nvPicPr>
        <p:blipFill rotWithShape="1">
          <a:blip r:embed="rId3">
            <a:extLst>
              <a:ext uri="{28A0092B-C50C-407E-A947-70E740481C1C}">
                <a14:useLocalDpi xmlns:a14="http://schemas.microsoft.com/office/drawing/2010/main" val="0"/>
              </a:ext>
            </a:extLst>
          </a:blip>
          <a:srcRect r="8373"/>
          <a:stretch/>
        </p:blipFill>
        <p:spPr>
          <a:xfrm>
            <a:off x="5366784" y="0"/>
            <a:ext cx="3777216" cy="5143500"/>
          </a:xfrm>
          <a:prstGeom prst="rect">
            <a:avLst/>
          </a:prstGeom>
        </p:spPr>
      </p:pic>
      <p:sp>
        <p:nvSpPr>
          <p:cNvPr id="10" name="Freeform 8">
            <a:extLst>
              <a:ext uri="{FF2B5EF4-FFF2-40B4-BE49-F238E27FC236}">
                <a16:creationId xmlns:a16="http://schemas.microsoft.com/office/drawing/2014/main" id="{31A6A232-81CF-417C-BADF-CCE9AF3F2C24}"/>
              </a:ext>
            </a:extLst>
          </p:cNvPr>
          <p:cNvSpPr/>
          <p:nvPr/>
        </p:nvSpPr>
        <p:spPr>
          <a:xfrm>
            <a:off x="267565" y="266231"/>
            <a:ext cx="4931756" cy="467201"/>
          </a:xfrm>
          <a:custGeom>
            <a:avLst/>
            <a:gdLst>
              <a:gd name="connsiteX0" fmla="*/ 0 w 7001825"/>
              <a:gd name="connsiteY0" fmla="*/ 0 h 622935"/>
              <a:gd name="connsiteX1" fmla="*/ 7001825 w 7001825"/>
              <a:gd name="connsiteY1" fmla="*/ 0 h 622935"/>
              <a:gd name="connsiteX2" fmla="*/ 7001825 w 7001825"/>
              <a:gd name="connsiteY2" fmla="*/ 622935 h 622935"/>
              <a:gd name="connsiteX3" fmla="*/ 0 w 7001825"/>
              <a:gd name="connsiteY3" fmla="*/ 622935 h 622935"/>
              <a:gd name="connsiteX4" fmla="*/ 0 w 7001825"/>
              <a:gd name="connsiteY4" fmla="*/ 0 h 62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1825" h="622935">
                <a:moveTo>
                  <a:pt x="0" y="0"/>
                </a:moveTo>
                <a:lnTo>
                  <a:pt x="7001825" y="0"/>
                </a:lnTo>
                <a:lnTo>
                  <a:pt x="7001825" y="622935"/>
                </a:lnTo>
                <a:lnTo>
                  <a:pt x="0" y="622935"/>
                </a:lnTo>
                <a:lnTo>
                  <a:pt x="0" y="0"/>
                </a:lnTo>
                <a:close/>
              </a:path>
            </a:pathLst>
          </a:custGeom>
          <a:solidFill>
            <a:srgbClr val="0065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841" tIns="38100" rIns="38100" bIns="38100" numCol="1" spcCol="1270" anchor="ctr" anchorCtr="0">
            <a:noAutofit/>
          </a:bodyPr>
          <a:lstStyle/>
          <a:p>
            <a:pPr algn="ctr" defTabSz="666750">
              <a:lnSpc>
                <a:spcPct val="90000"/>
              </a:lnSpc>
              <a:spcBef>
                <a:spcPct val="0"/>
              </a:spcBef>
              <a:spcAft>
                <a:spcPct val="35000"/>
              </a:spcAft>
            </a:pPr>
            <a:r>
              <a:rPr lang="en-US" sz="2700" dirty="0"/>
              <a:t>PRIZE CHALLENGES!</a:t>
            </a:r>
            <a:endParaRPr lang="en-US" sz="2700" kern="1200" dirty="0"/>
          </a:p>
        </p:txBody>
      </p:sp>
      <p:graphicFrame>
        <p:nvGraphicFramePr>
          <p:cNvPr id="2" name="Diagram 1">
            <a:extLst>
              <a:ext uri="{FF2B5EF4-FFF2-40B4-BE49-F238E27FC236}">
                <a16:creationId xmlns:a16="http://schemas.microsoft.com/office/drawing/2014/main" id="{12F75EBB-6326-4F69-A93A-549EA3ABB8EC}"/>
              </a:ext>
            </a:extLst>
          </p:cNvPr>
          <p:cNvGraphicFramePr/>
          <p:nvPr/>
        </p:nvGraphicFramePr>
        <p:xfrm>
          <a:off x="267565" y="845289"/>
          <a:ext cx="4931756" cy="4186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BC94907A-AB14-47D9-B163-B4EACD99452F}"/>
              </a:ext>
            </a:extLst>
          </p:cNvPr>
          <p:cNvPicPr>
            <a:picLocks noChangeAspect="1"/>
          </p:cNvPicPr>
          <p:nvPr/>
        </p:nvPicPr>
        <p:blipFill>
          <a:blip r:embed="rId9"/>
          <a:stretch>
            <a:fillRect/>
          </a:stretch>
        </p:blipFill>
        <p:spPr>
          <a:xfrm>
            <a:off x="6999007" y="4632863"/>
            <a:ext cx="1871189" cy="374237"/>
          </a:xfrm>
          <a:prstGeom prst="rect">
            <a:avLst/>
          </a:prstGeom>
        </p:spPr>
      </p:pic>
    </p:spTree>
    <p:extLst>
      <p:ext uri="{BB962C8B-B14F-4D97-AF65-F5344CB8AC3E}">
        <p14:creationId xmlns:p14="http://schemas.microsoft.com/office/powerpoint/2010/main" val="214786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treet&#10;&#10;Description automatically generated">
            <a:extLst>
              <a:ext uri="{FF2B5EF4-FFF2-40B4-BE49-F238E27FC236}">
                <a16:creationId xmlns:a16="http://schemas.microsoft.com/office/drawing/2014/main" id="{CED344D1-97F0-4225-8CDC-751D3388EC28}"/>
              </a:ext>
            </a:extLst>
          </p:cNvPr>
          <p:cNvPicPr>
            <a:picLocks noChangeAspect="1"/>
          </p:cNvPicPr>
          <p:nvPr/>
        </p:nvPicPr>
        <p:blipFill rotWithShape="1">
          <a:blip r:embed="rId3">
            <a:extLst>
              <a:ext uri="{28A0092B-C50C-407E-A947-70E740481C1C}">
                <a14:useLocalDpi xmlns:a14="http://schemas.microsoft.com/office/drawing/2010/main" val="0"/>
              </a:ext>
            </a:extLst>
          </a:blip>
          <a:srcRect r="30458"/>
          <a:stretch/>
        </p:blipFill>
        <p:spPr>
          <a:xfrm>
            <a:off x="4744666" y="0"/>
            <a:ext cx="4399334" cy="5143500"/>
          </a:xfrm>
          <a:prstGeom prst="rect">
            <a:avLst/>
          </a:prstGeom>
        </p:spPr>
      </p:pic>
      <p:pic>
        <p:nvPicPr>
          <p:cNvPr id="4" name="Picture 3">
            <a:extLst>
              <a:ext uri="{FF2B5EF4-FFF2-40B4-BE49-F238E27FC236}">
                <a16:creationId xmlns:a16="http://schemas.microsoft.com/office/drawing/2014/main" id="{54C5A769-DBBE-4642-A720-1A3025E65CFC}"/>
              </a:ext>
            </a:extLst>
          </p:cNvPr>
          <p:cNvPicPr>
            <a:picLocks noChangeAspect="1"/>
          </p:cNvPicPr>
          <p:nvPr/>
        </p:nvPicPr>
        <p:blipFill>
          <a:blip r:embed="rId4"/>
          <a:stretch>
            <a:fillRect/>
          </a:stretch>
        </p:blipFill>
        <p:spPr>
          <a:xfrm>
            <a:off x="6999007" y="4632863"/>
            <a:ext cx="1871189" cy="374237"/>
          </a:xfrm>
          <a:prstGeom prst="rect">
            <a:avLst/>
          </a:prstGeom>
        </p:spPr>
      </p:pic>
      <p:grpSp>
        <p:nvGrpSpPr>
          <p:cNvPr id="22" name="Group 21"/>
          <p:cNvGrpSpPr/>
          <p:nvPr/>
        </p:nvGrpSpPr>
        <p:grpSpPr>
          <a:xfrm>
            <a:off x="233979" y="146372"/>
            <a:ext cx="4338021" cy="643096"/>
            <a:chOff x="0" y="418454"/>
            <a:chExt cx="7392692" cy="1518834"/>
          </a:xfrm>
        </p:grpSpPr>
        <p:sp>
          <p:nvSpPr>
            <p:cNvPr id="20" name="Rectangle 19"/>
            <p:cNvSpPr/>
            <p:nvPr/>
          </p:nvSpPr>
          <p:spPr>
            <a:xfrm>
              <a:off x="0" y="418454"/>
              <a:ext cx="7392692" cy="1518834"/>
            </a:xfrm>
            <a:prstGeom prst="rect">
              <a:avLst/>
            </a:prstGeom>
            <a:solidFill>
              <a:srgbClr val="0065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extBox 20"/>
            <p:cNvSpPr txBox="1"/>
            <p:nvPr/>
          </p:nvSpPr>
          <p:spPr>
            <a:xfrm>
              <a:off x="455402" y="562289"/>
              <a:ext cx="6224628" cy="1199371"/>
            </a:xfrm>
            <a:prstGeom prst="rect">
              <a:avLst/>
            </a:prstGeom>
            <a:noFill/>
          </p:spPr>
          <p:txBody>
            <a:bodyPr wrap="square" rtlCol="0">
              <a:spAutoFit/>
            </a:bodyPr>
            <a:lstStyle/>
            <a:p>
              <a:pPr algn="ctr"/>
              <a:r>
                <a:rPr lang="en-US" sz="2700" dirty="0">
                  <a:solidFill>
                    <a:schemeClr val="bg1"/>
                  </a:solidFill>
                  <a:latin typeface="Myriad Pro" panose="020B0503030403020204" pitchFamily="34" charset="0"/>
                </a:rPr>
                <a:t>We’re Here to Help</a:t>
              </a:r>
            </a:p>
          </p:txBody>
        </p:sp>
      </p:grpSp>
      <p:sp>
        <p:nvSpPr>
          <p:cNvPr id="12" name="Content Placeholder 3">
            <a:extLst>
              <a:ext uri="{FF2B5EF4-FFF2-40B4-BE49-F238E27FC236}">
                <a16:creationId xmlns:a16="http://schemas.microsoft.com/office/drawing/2014/main" id="{312483B5-20B4-435B-9318-652D0FD9D755}"/>
              </a:ext>
            </a:extLst>
          </p:cNvPr>
          <p:cNvSpPr txBox="1">
            <a:spLocks/>
          </p:cNvSpPr>
          <p:nvPr/>
        </p:nvSpPr>
        <p:spPr>
          <a:xfrm>
            <a:off x="86333" y="1036674"/>
            <a:ext cx="4572000" cy="3970426"/>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dirty="0"/>
              <a:t>Emily Delk</a:t>
            </a:r>
          </a:p>
          <a:p>
            <a:pPr marL="0" indent="0" algn="ctr">
              <a:spcBef>
                <a:spcPts val="0"/>
              </a:spcBef>
              <a:buNone/>
            </a:pPr>
            <a:r>
              <a:rPr lang="en-US" sz="2100" dirty="0"/>
              <a:t>Dir. of Annual Giving</a:t>
            </a:r>
          </a:p>
          <a:p>
            <a:pPr marL="0" indent="0" algn="ctr">
              <a:spcBef>
                <a:spcPts val="0"/>
              </a:spcBef>
              <a:buNone/>
            </a:pPr>
            <a:r>
              <a:rPr lang="en-US" sz="2100" dirty="0">
                <a:hlinkClick r:id="rId5"/>
              </a:rPr>
              <a:t>eddelk@ucanr.edu</a:t>
            </a:r>
            <a:endParaRPr lang="en-US" sz="2100" dirty="0"/>
          </a:p>
          <a:p>
            <a:pPr marL="0" indent="0" algn="ctr">
              <a:spcBef>
                <a:spcPts val="0"/>
              </a:spcBef>
              <a:buNone/>
            </a:pPr>
            <a:r>
              <a:rPr lang="en-US" sz="2100" dirty="0"/>
              <a:t>916-564-4862</a:t>
            </a:r>
          </a:p>
          <a:p>
            <a:pPr marL="0" indent="0" algn="ctr">
              <a:spcBef>
                <a:spcPts val="0"/>
              </a:spcBef>
              <a:buNone/>
            </a:pPr>
            <a:endParaRPr lang="en-US" sz="2100" dirty="0"/>
          </a:p>
          <a:p>
            <a:pPr marL="0" indent="0" algn="ctr">
              <a:spcBef>
                <a:spcPts val="0"/>
              </a:spcBef>
              <a:buNone/>
            </a:pPr>
            <a:r>
              <a:rPr lang="en-US" sz="2100" dirty="0"/>
              <a:t>Dora Garay</a:t>
            </a:r>
          </a:p>
          <a:p>
            <a:pPr marL="0" indent="0" algn="ctr">
              <a:spcBef>
                <a:spcPts val="0"/>
              </a:spcBef>
              <a:buNone/>
            </a:pPr>
            <a:r>
              <a:rPr lang="en-US" sz="2100" dirty="0"/>
              <a:t>Social Media Strategist</a:t>
            </a:r>
          </a:p>
          <a:p>
            <a:pPr marL="0" indent="0" algn="ctr">
              <a:spcBef>
                <a:spcPts val="0"/>
              </a:spcBef>
              <a:buNone/>
            </a:pPr>
            <a:r>
              <a:rPr lang="en-US" sz="2100" dirty="0">
                <a:hlinkClick r:id="rId6"/>
              </a:rPr>
              <a:t>dgaray@ucanr.edu</a:t>
            </a:r>
            <a:endParaRPr lang="en-US" sz="2100" dirty="0"/>
          </a:p>
          <a:p>
            <a:pPr marL="0" indent="0" algn="ctr">
              <a:spcBef>
                <a:spcPts val="0"/>
              </a:spcBef>
              <a:buNone/>
            </a:pPr>
            <a:r>
              <a:rPr lang="en-US" sz="2100" dirty="0"/>
              <a:t>510-630-5622</a:t>
            </a:r>
          </a:p>
          <a:p>
            <a:pPr marL="0" indent="0" algn="ctr">
              <a:spcBef>
                <a:spcPts val="0"/>
              </a:spcBef>
              <a:buNone/>
            </a:pPr>
            <a:endParaRPr lang="en-US" sz="2100" dirty="0"/>
          </a:p>
          <a:p>
            <a:pPr marL="0" indent="0" algn="ctr">
              <a:spcBef>
                <a:spcPts val="0"/>
              </a:spcBef>
              <a:buNone/>
            </a:pPr>
            <a:r>
              <a:rPr lang="en-US" sz="2100" dirty="0"/>
              <a:t>Tina Wikner</a:t>
            </a:r>
          </a:p>
          <a:p>
            <a:pPr marL="0" indent="0" algn="ctr">
              <a:spcBef>
                <a:spcPts val="0"/>
              </a:spcBef>
              <a:buNone/>
            </a:pPr>
            <a:r>
              <a:rPr lang="en-US" sz="2100" dirty="0"/>
              <a:t>Fundraising Systems and Data Administrator</a:t>
            </a:r>
          </a:p>
          <a:p>
            <a:pPr marL="0" indent="0" algn="ctr">
              <a:spcBef>
                <a:spcPts val="0"/>
              </a:spcBef>
              <a:buNone/>
            </a:pPr>
            <a:r>
              <a:rPr lang="en-US" sz="2100" dirty="0">
                <a:hlinkClick r:id="rId7"/>
              </a:rPr>
              <a:t>cwikner@ucanr.edu</a:t>
            </a:r>
            <a:endParaRPr lang="en-US" sz="2100" dirty="0"/>
          </a:p>
          <a:p>
            <a:pPr marL="0" indent="0" algn="ctr">
              <a:spcBef>
                <a:spcPts val="0"/>
              </a:spcBef>
              <a:buNone/>
            </a:pPr>
            <a:r>
              <a:rPr lang="en-US" sz="2100" dirty="0"/>
              <a:t>415-420-5314</a:t>
            </a:r>
          </a:p>
          <a:p>
            <a:pPr marL="0" indent="0" algn="ctr">
              <a:spcBef>
                <a:spcPts val="0"/>
              </a:spcBef>
              <a:buNone/>
            </a:pPr>
            <a:endParaRPr lang="en-US" sz="2100" dirty="0"/>
          </a:p>
        </p:txBody>
      </p:sp>
    </p:spTree>
    <p:extLst>
      <p:ext uri="{BB962C8B-B14F-4D97-AF65-F5344CB8AC3E}">
        <p14:creationId xmlns:p14="http://schemas.microsoft.com/office/powerpoint/2010/main" val="2370808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3d268aab8a_4_1"/>
          <p:cNvSpPr txBox="1"/>
          <p:nvPr/>
        </p:nvSpPr>
        <p:spPr>
          <a:xfrm>
            <a:off x="850074" y="293376"/>
            <a:ext cx="6609600" cy="757090"/>
          </a:xfrm>
          <a:prstGeom prst="rect">
            <a:avLst/>
          </a:prstGeom>
          <a:noFill/>
          <a:ln>
            <a:noFill/>
          </a:ln>
        </p:spPr>
        <p:txBody>
          <a:bodyPr spcFirstLastPara="1" wrap="square" lIns="91425" tIns="45700" rIns="91425" bIns="45700" anchor="t" anchorCtr="0">
            <a:spAutoFit/>
          </a:bodyPr>
          <a:lstStyle/>
          <a:p>
            <a:pPr algn="ctr" defTabSz="685800">
              <a:lnSpc>
                <a:spcPct val="90000"/>
              </a:lnSpc>
              <a:buClr>
                <a:prstClr val="white"/>
              </a:buClr>
              <a:buSzPts val="4500"/>
            </a:pPr>
            <a:r>
              <a:rPr lang="en-US" sz="2800" kern="1200" dirty="0">
                <a:solidFill>
                  <a:srgbClr val="FFD966"/>
                </a:solidFill>
                <a:latin typeface="Calibri" panose="020F0502020204030204"/>
                <a:ea typeface="+mn-ea"/>
                <a:cs typeface="+mn-cs"/>
              </a:rPr>
              <a:t>New October</a:t>
            </a:r>
            <a:r>
              <a:rPr lang="en" sz="2800" kern="1200" dirty="0">
                <a:solidFill>
                  <a:srgbClr val="FFD966"/>
                </a:solidFill>
                <a:latin typeface="Calibri" panose="020F0502020204030204"/>
                <a:ea typeface="+mn-ea"/>
                <a:cs typeface="+mn-cs"/>
              </a:rPr>
              <a:t> Hires: Welcome to UC ANR! </a:t>
            </a:r>
            <a:endParaRPr sz="2800" kern="1200" dirty="0">
              <a:solidFill>
                <a:srgbClr val="FFD966"/>
              </a:solidFill>
              <a:latin typeface="Calibri" panose="020F0502020204030204"/>
              <a:ea typeface="+mn-ea"/>
              <a:cs typeface="+mn-cs"/>
            </a:endParaRPr>
          </a:p>
          <a:p>
            <a:pPr defTabSz="685800">
              <a:buClrTx/>
            </a:pPr>
            <a:endParaRPr sz="1800" kern="1200" dirty="0">
              <a:solidFill>
                <a:prstClr val="white"/>
              </a:solidFill>
              <a:latin typeface="Calibri" panose="020F050202020403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FA0BAC5D-7CE2-9BF7-7278-D7BBCD1F70CF}"/>
              </a:ext>
            </a:extLst>
          </p:cNvPr>
          <p:cNvPicPr>
            <a:picLocks noChangeAspect="1"/>
          </p:cNvPicPr>
          <p:nvPr/>
        </p:nvPicPr>
        <p:blipFill>
          <a:blip r:embed="rId3"/>
          <a:stretch>
            <a:fillRect/>
          </a:stretch>
        </p:blipFill>
        <p:spPr>
          <a:xfrm>
            <a:off x="224601" y="4908550"/>
            <a:ext cx="1408515" cy="195490"/>
          </a:xfrm>
          <a:prstGeom prst="rect">
            <a:avLst/>
          </a:prstGeom>
        </p:spPr>
      </p:pic>
      <p:sp>
        <p:nvSpPr>
          <p:cNvPr id="9" name="TextBox 8">
            <a:extLst>
              <a:ext uri="{FF2B5EF4-FFF2-40B4-BE49-F238E27FC236}">
                <a16:creationId xmlns:a16="http://schemas.microsoft.com/office/drawing/2014/main" id="{6E7B871C-55B8-424F-A700-ADC56CF1FA7E}"/>
              </a:ext>
            </a:extLst>
          </p:cNvPr>
          <p:cNvSpPr txBox="1"/>
          <p:nvPr/>
        </p:nvSpPr>
        <p:spPr>
          <a:xfrm>
            <a:off x="191956" y="1101143"/>
            <a:ext cx="3877985" cy="4293483"/>
          </a:xfrm>
          <a:prstGeom prst="rect">
            <a:avLst/>
          </a:prstGeom>
          <a:noFill/>
        </p:spPr>
        <p:txBody>
          <a:bodyPr wrap="none" rtlCol="0">
            <a:spAutoFit/>
          </a:bodyPr>
          <a:lstStyle/>
          <a:p>
            <a:r>
              <a:rPr lang="en-US" sz="700" dirty="0"/>
              <a:t>Kassandra A	Bacon	NUTRITION POLICY INSTITUTE</a:t>
            </a:r>
          </a:p>
          <a:p>
            <a:r>
              <a:rPr lang="en-US" sz="700" dirty="0"/>
              <a:t>Jovani	</a:t>
            </a:r>
            <a:r>
              <a:rPr lang="en-US" sz="700" dirty="0" err="1"/>
              <a:t>Belman-acevedo</a:t>
            </a:r>
            <a:r>
              <a:rPr lang="en-US" sz="700" dirty="0"/>
              <a:t>	STATEWIDE IPM PROGRAM</a:t>
            </a:r>
          </a:p>
          <a:p>
            <a:r>
              <a:rPr lang="en-US" sz="700" dirty="0"/>
              <a:t>Daisy	Beltran	ANR CE SPECIALISTS UCM</a:t>
            </a:r>
          </a:p>
          <a:p>
            <a:r>
              <a:rPr lang="en-US" sz="700" dirty="0" err="1"/>
              <a:t>Namitha</a:t>
            </a:r>
            <a:r>
              <a:rPr lang="en-US" sz="700" dirty="0"/>
              <a:t>	Bhat	ANR CE SPECIALISTS UCM</a:t>
            </a:r>
          </a:p>
          <a:p>
            <a:r>
              <a:rPr lang="en-US" sz="700" dirty="0"/>
              <a:t>Miles	</a:t>
            </a:r>
            <a:r>
              <a:rPr lang="en-US" sz="700" dirty="0" err="1"/>
              <a:t>Bosarge</a:t>
            </a:r>
            <a:r>
              <a:rPr lang="en-US" sz="700" dirty="0"/>
              <a:t>	SOUTH COAST REC</a:t>
            </a:r>
          </a:p>
          <a:p>
            <a:r>
              <a:rPr lang="en-US" sz="700" dirty="0"/>
              <a:t>Samantha Rose	</a:t>
            </a:r>
            <a:r>
              <a:rPr lang="en-US" sz="700" dirty="0" err="1"/>
              <a:t>Conselman</a:t>
            </a:r>
            <a:r>
              <a:rPr lang="en-US" sz="700" dirty="0"/>
              <a:t>	STATEWIDE IPM PROGRAM</a:t>
            </a:r>
          </a:p>
          <a:p>
            <a:r>
              <a:rPr lang="en-US" sz="700" dirty="0"/>
              <a:t>Yolanda	Cruz	UCCE SANTA CLARA COUNTY</a:t>
            </a:r>
          </a:p>
          <a:p>
            <a:r>
              <a:rPr lang="en-US" sz="700" dirty="0"/>
              <a:t>Kristin Babson	Dobbin	UCB CNR ENV SCI, POLICY MGMT</a:t>
            </a:r>
          </a:p>
          <a:p>
            <a:r>
              <a:rPr lang="en-US" sz="700" dirty="0"/>
              <a:t>Alec Devlin	</a:t>
            </a:r>
            <a:r>
              <a:rPr lang="en-US" sz="700" dirty="0" err="1"/>
              <a:t>Dompka</a:t>
            </a:r>
            <a:r>
              <a:rPr lang="en-US" sz="700" dirty="0"/>
              <a:t>	UCCE HUMBOLDT</a:t>
            </a:r>
          </a:p>
          <a:p>
            <a:r>
              <a:rPr lang="en-US" sz="700" dirty="0"/>
              <a:t>Giselle	Escobar	UCCE CAPITOL CORRIDOR MCP</a:t>
            </a:r>
          </a:p>
          <a:p>
            <a:r>
              <a:rPr lang="en-US" sz="700" dirty="0" err="1"/>
              <a:t>Maikon</a:t>
            </a:r>
            <a:r>
              <a:rPr lang="en-US" sz="700" dirty="0"/>
              <a:t>	Figueredo </a:t>
            </a:r>
            <a:r>
              <a:rPr lang="en-US" sz="700" dirty="0" err="1"/>
              <a:t>Lemos</a:t>
            </a:r>
            <a:r>
              <a:rPr lang="en-US" sz="700" dirty="0"/>
              <a:t>	KEARNEY REC</a:t>
            </a:r>
          </a:p>
          <a:p>
            <a:r>
              <a:rPr lang="en-US" sz="700" dirty="0"/>
              <a:t>Abigail Marie	</a:t>
            </a:r>
            <a:r>
              <a:rPr lang="en-US" sz="700" dirty="0" err="1"/>
              <a:t>Frolli</a:t>
            </a:r>
            <a:r>
              <a:rPr lang="en-US" sz="700" dirty="0"/>
              <a:t>	LINDCOVE REC</a:t>
            </a:r>
          </a:p>
          <a:p>
            <a:r>
              <a:rPr lang="en-US" sz="700" dirty="0"/>
              <a:t>Uriel	Gonzalez	IT SERVICES</a:t>
            </a:r>
          </a:p>
          <a:p>
            <a:r>
              <a:rPr lang="en-US" sz="700" dirty="0"/>
              <a:t>Angelina Christine	Gutierrez	UCCE SAN MATEO COUNTY</a:t>
            </a:r>
          </a:p>
          <a:p>
            <a:r>
              <a:rPr lang="en-US" sz="700" dirty="0"/>
              <a:t>Janessa Lee	Hartmann	UCCE SHASTA COUNTY</a:t>
            </a:r>
          </a:p>
          <a:p>
            <a:r>
              <a:rPr lang="en-US" sz="700" dirty="0"/>
              <a:t>Janelle	Hernandez	BUSINESS OPERATIONS CENTER</a:t>
            </a:r>
          </a:p>
          <a:p>
            <a:r>
              <a:rPr lang="en-US" sz="700" dirty="0"/>
              <a:t>Kevin	Kamp	UCCE CENTRAL SIERRA NEVADA MCP</a:t>
            </a:r>
          </a:p>
          <a:p>
            <a:r>
              <a:rPr lang="en-US" sz="700" dirty="0"/>
              <a:t>Peter J	Kelly III	PROGRAM SUPPORT UNIT</a:t>
            </a:r>
          </a:p>
          <a:p>
            <a:r>
              <a:rPr lang="en-US" sz="700" dirty="0"/>
              <a:t>Fatemeh	Khodadadi	UCR PLANT PATH &amp; MICROBIOLOGY	</a:t>
            </a:r>
          </a:p>
          <a:p>
            <a:r>
              <a:rPr lang="en-US" sz="700" dirty="0" err="1"/>
              <a:t>Denisee</a:t>
            </a:r>
            <a:r>
              <a:rPr lang="en-US" sz="700" dirty="0"/>
              <a:t>	</a:t>
            </a:r>
            <a:r>
              <a:rPr lang="en-US" sz="700" dirty="0" err="1"/>
              <a:t>Labrada</a:t>
            </a:r>
            <a:r>
              <a:rPr lang="en-US" sz="700" dirty="0"/>
              <a:t>	UCCE IMPERIAL COUNTY</a:t>
            </a:r>
          </a:p>
          <a:p>
            <a:r>
              <a:rPr lang="en-US" sz="700" dirty="0"/>
              <a:t>Rachel Elizabeth	Lee	PUBLISHING &amp; PRODUCTION</a:t>
            </a:r>
          </a:p>
          <a:p>
            <a:r>
              <a:rPr lang="en-US" sz="700" dirty="0"/>
              <a:t>Lorenzo	Levinger	UCCE MARIN COUNTY</a:t>
            </a:r>
          </a:p>
          <a:p>
            <a:r>
              <a:rPr lang="en-US" sz="700" dirty="0"/>
              <a:t>Karen	</a:t>
            </a:r>
            <a:r>
              <a:rPr lang="en-US" sz="700" dirty="0" err="1"/>
              <a:t>Looye</a:t>
            </a:r>
            <a:r>
              <a:rPr lang="en-US" sz="700" dirty="0"/>
              <a:t>	UCCE SAN MATEO COUNTY</a:t>
            </a:r>
          </a:p>
          <a:p>
            <a:r>
              <a:rPr lang="en-US" sz="700" dirty="0"/>
              <a:t>Mariette C	Malessy	PROGRAM SUPPORT UNIT</a:t>
            </a:r>
          </a:p>
          <a:p>
            <a:r>
              <a:rPr lang="en-US" sz="700" dirty="0"/>
              <a:t>Stephanie Alexandra	Mar	SOUTH COAST REC</a:t>
            </a:r>
          </a:p>
          <a:p>
            <a:r>
              <a:rPr lang="en-US" sz="700" dirty="0"/>
              <a:t>Krista	Marshall	STATEWIDE PROGRAMS</a:t>
            </a:r>
          </a:p>
          <a:p>
            <a:r>
              <a:rPr lang="en-US" sz="700" dirty="0"/>
              <a:t>Cynthia	Morales	UCCE SANTA BARBARA COUNTY</a:t>
            </a:r>
          </a:p>
          <a:p>
            <a:r>
              <a:rPr lang="en-US" sz="700" dirty="0"/>
              <a:t>Jennifer	Neumann	STATEWIDE IPM PROGRAM</a:t>
            </a:r>
          </a:p>
          <a:p>
            <a:r>
              <a:rPr lang="en-US" sz="700" dirty="0" err="1"/>
              <a:t>Cuong</a:t>
            </a:r>
            <a:r>
              <a:rPr lang="en-US" sz="700" dirty="0"/>
              <a:t> </a:t>
            </a:r>
            <a:r>
              <a:rPr lang="en-US" sz="700" dirty="0" err="1"/>
              <a:t>Huu</a:t>
            </a:r>
            <a:r>
              <a:rPr lang="en-US" sz="700" dirty="0"/>
              <a:t>	Nguyen	UCCE IMPERIAL COUNTY</a:t>
            </a:r>
          </a:p>
          <a:p>
            <a:r>
              <a:rPr lang="en-US" sz="700" dirty="0"/>
              <a:t>Adam Michael	Novicki	HANSEN REC</a:t>
            </a:r>
          </a:p>
          <a:p>
            <a:r>
              <a:rPr lang="en-US" sz="700" dirty="0"/>
              <a:t>Claudia	Pardo	UCCE KERN COUNTY</a:t>
            </a:r>
          </a:p>
          <a:p>
            <a:r>
              <a:rPr lang="en-US" sz="700" dirty="0"/>
              <a:t>Michelle Ann	Ross	UCCE CAPITOL CORRIDOR MCP</a:t>
            </a:r>
          </a:p>
          <a:p>
            <a:r>
              <a:rPr lang="en-US" sz="700" dirty="0" err="1"/>
              <a:t>Hanah</a:t>
            </a:r>
            <a:r>
              <a:rPr lang="en-US" sz="700" dirty="0"/>
              <a:t> H	Shih	AG ISSUES CNTR</a:t>
            </a:r>
          </a:p>
          <a:p>
            <a:r>
              <a:rPr lang="en-US" sz="700" dirty="0"/>
              <a:t>Kristen	Shive	UCB CNR ENV SCI, POLICY MGMT</a:t>
            </a:r>
          </a:p>
          <a:p>
            <a:endParaRPr lang="en-US" sz="700" dirty="0"/>
          </a:p>
          <a:p>
            <a:endParaRPr lang="en-US" sz="700" dirty="0"/>
          </a:p>
          <a:p>
            <a:endParaRPr lang="en-US" sz="700" dirty="0"/>
          </a:p>
          <a:p>
            <a:endParaRPr lang="en-US" sz="700" dirty="0"/>
          </a:p>
          <a:p>
            <a:endParaRPr lang="en-US" sz="700" dirty="0"/>
          </a:p>
        </p:txBody>
      </p:sp>
      <p:sp>
        <p:nvSpPr>
          <p:cNvPr id="10" name="TextBox 9">
            <a:extLst>
              <a:ext uri="{FF2B5EF4-FFF2-40B4-BE49-F238E27FC236}">
                <a16:creationId xmlns:a16="http://schemas.microsoft.com/office/drawing/2014/main" id="{0FAB392F-CC06-4C7B-AD87-09BDFD02AF76}"/>
              </a:ext>
            </a:extLst>
          </p:cNvPr>
          <p:cNvSpPr txBox="1"/>
          <p:nvPr/>
        </p:nvSpPr>
        <p:spPr>
          <a:xfrm>
            <a:off x="4015279" y="1055674"/>
            <a:ext cx="3637534" cy="1384995"/>
          </a:xfrm>
          <a:prstGeom prst="rect">
            <a:avLst/>
          </a:prstGeom>
          <a:noFill/>
        </p:spPr>
        <p:txBody>
          <a:bodyPr wrap="none" rtlCol="0">
            <a:spAutoFit/>
          </a:bodyPr>
          <a:lstStyle/>
          <a:p>
            <a:r>
              <a:rPr lang="en-US" sz="700" dirty="0"/>
              <a:t>Tyler	Smith	UCCE SAN DIEGO COUNTY</a:t>
            </a:r>
          </a:p>
          <a:p>
            <a:r>
              <a:rPr lang="en-US" sz="700" dirty="0"/>
              <a:t>Joanna P	Solins	UCCE CAPITOL CORRIDOR MCP</a:t>
            </a:r>
          </a:p>
          <a:p>
            <a:r>
              <a:rPr lang="en-US" sz="700" dirty="0"/>
              <a:t>Emma K	Tribble	STATEWIDE IPM PROGRAM</a:t>
            </a:r>
          </a:p>
          <a:p>
            <a:r>
              <a:rPr lang="en-US" sz="700" dirty="0"/>
              <a:t>Itzel	Uribe Torres	UCCE SANTA CLARA COUNTY</a:t>
            </a:r>
          </a:p>
          <a:p>
            <a:r>
              <a:rPr lang="en-US" sz="700" dirty="0" err="1"/>
              <a:t>Karyn</a:t>
            </a:r>
            <a:r>
              <a:rPr lang="en-US" sz="700" dirty="0"/>
              <a:t> T	</a:t>
            </a:r>
            <a:r>
              <a:rPr lang="en-US" sz="700" dirty="0" err="1"/>
              <a:t>Utsumi</a:t>
            </a:r>
            <a:r>
              <a:rPr lang="en-US" sz="700" dirty="0"/>
              <a:t>	CALIFORNIA NATURALIST PROGRAM</a:t>
            </a:r>
          </a:p>
          <a:p>
            <a:r>
              <a:rPr lang="en-US" sz="700" dirty="0"/>
              <a:t>Joaquin	Vega	FACILITIES, PLANNING &amp; MGMT</a:t>
            </a:r>
          </a:p>
          <a:p>
            <a:r>
              <a:rPr lang="en-US" sz="700" dirty="0"/>
              <a:t>Anna	Walden	INTERMOUNTAIN REC</a:t>
            </a:r>
          </a:p>
          <a:p>
            <a:r>
              <a:rPr lang="en-US" sz="700" dirty="0"/>
              <a:t>Heather	Waller	BUSINESS OPERATIONS CENTER</a:t>
            </a:r>
          </a:p>
          <a:p>
            <a:r>
              <a:rPr lang="en-US" sz="700" dirty="0"/>
              <a:t>Yu-Chen	Wang	UCCE SANTA CRUZ COUNTY</a:t>
            </a:r>
          </a:p>
          <a:p>
            <a:r>
              <a:rPr lang="en-US" sz="700" dirty="0"/>
              <a:t>Miranda Renee	Westfall	NUTRITION POLICY INSTITUTE</a:t>
            </a:r>
          </a:p>
          <a:p>
            <a:r>
              <a:rPr lang="en-US" sz="700" dirty="0"/>
              <a:t>Rhiannon	Willingham	UCCE SAN DIEGO COUNTY</a:t>
            </a:r>
          </a:p>
          <a:p>
            <a:r>
              <a:rPr lang="en-US" sz="700" dirty="0"/>
              <a:t>Brandon	Wood	BUSINESS OPERATIONS CENTER</a:t>
            </a:r>
          </a:p>
        </p:txBody>
      </p:sp>
      <p:pic>
        <p:nvPicPr>
          <p:cNvPr id="3" name="Picture 2">
            <a:extLst>
              <a:ext uri="{FF2B5EF4-FFF2-40B4-BE49-F238E27FC236}">
                <a16:creationId xmlns:a16="http://schemas.microsoft.com/office/drawing/2014/main" id="{AA6EC404-DA5B-4D15-B29E-621D0039392E}"/>
              </a:ext>
            </a:extLst>
          </p:cNvPr>
          <p:cNvPicPr>
            <a:picLocks noChangeAspect="1"/>
          </p:cNvPicPr>
          <p:nvPr/>
        </p:nvPicPr>
        <p:blipFill>
          <a:blip r:embed="rId4"/>
          <a:stretch>
            <a:fillRect/>
          </a:stretch>
        </p:blipFill>
        <p:spPr>
          <a:xfrm>
            <a:off x="4102966" y="2432100"/>
            <a:ext cx="882834" cy="1177111"/>
          </a:xfrm>
          <a:prstGeom prst="rect">
            <a:avLst/>
          </a:prstGeom>
        </p:spPr>
      </p:pic>
      <p:sp>
        <p:nvSpPr>
          <p:cNvPr id="4" name="TextBox 3">
            <a:extLst>
              <a:ext uri="{FF2B5EF4-FFF2-40B4-BE49-F238E27FC236}">
                <a16:creationId xmlns:a16="http://schemas.microsoft.com/office/drawing/2014/main" id="{6DDE9326-AC79-4D94-AC78-B9AE9B4B028F}"/>
              </a:ext>
            </a:extLst>
          </p:cNvPr>
          <p:cNvSpPr txBox="1"/>
          <p:nvPr/>
        </p:nvSpPr>
        <p:spPr>
          <a:xfrm>
            <a:off x="4022597" y="3574295"/>
            <a:ext cx="829073" cy="200055"/>
          </a:xfrm>
          <a:prstGeom prst="rect">
            <a:avLst/>
          </a:prstGeom>
          <a:noFill/>
        </p:spPr>
        <p:txBody>
          <a:bodyPr wrap="none" rtlCol="0">
            <a:spAutoFit/>
          </a:bodyPr>
          <a:lstStyle/>
          <a:p>
            <a:r>
              <a:rPr lang="en-US" sz="700" dirty="0"/>
              <a:t>Karyn T. Utsumi</a:t>
            </a:r>
            <a:endParaRPr lang="en-US" sz="1200" dirty="0"/>
          </a:p>
        </p:txBody>
      </p:sp>
      <p:pic>
        <p:nvPicPr>
          <p:cNvPr id="5" name="Picture 4">
            <a:extLst>
              <a:ext uri="{FF2B5EF4-FFF2-40B4-BE49-F238E27FC236}">
                <a16:creationId xmlns:a16="http://schemas.microsoft.com/office/drawing/2014/main" id="{B833906F-15CD-44F6-85F7-C38CFBF14A85}"/>
              </a:ext>
            </a:extLst>
          </p:cNvPr>
          <p:cNvPicPr>
            <a:picLocks noChangeAspect="1"/>
          </p:cNvPicPr>
          <p:nvPr/>
        </p:nvPicPr>
        <p:blipFill>
          <a:blip r:embed="rId5"/>
          <a:stretch>
            <a:fillRect/>
          </a:stretch>
        </p:blipFill>
        <p:spPr>
          <a:xfrm>
            <a:off x="5078941" y="2427218"/>
            <a:ext cx="878916" cy="1169867"/>
          </a:xfrm>
          <a:prstGeom prst="rect">
            <a:avLst/>
          </a:prstGeom>
        </p:spPr>
      </p:pic>
      <p:sp>
        <p:nvSpPr>
          <p:cNvPr id="11" name="TextBox 10">
            <a:extLst>
              <a:ext uri="{FF2B5EF4-FFF2-40B4-BE49-F238E27FC236}">
                <a16:creationId xmlns:a16="http://schemas.microsoft.com/office/drawing/2014/main" id="{01AF841F-679E-4BDE-951A-0F713D2517CD}"/>
              </a:ext>
            </a:extLst>
          </p:cNvPr>
          <p:cNvSpPr txBox="1"/>
          <p:nvPr/>
        </p:nvSpPr>
        <p:spPr>
          <a:xfrm>
            <a:off x="4976387" y="3563814"/>
            <a:ext cx="636713" cy="200055"/>
          </a:xfrm>
          <a:prstGeom prst="rect">
            <a:avLst/>
          </a:prstGeom>
          <a:noFill/>
        </p:spPr>
        <p:txBody>
          <a:bodyPr wrap="none" rtlCol="0">
            <a:spAutoFit/>
          </a:bodyPr>
          <a:lstStyle/>
          <a:p>
            <a:r>
              <a:rPr lang="en-US" sz="700" dirty="0"/>
              <a:t>Rachel Lee</a:t>
            </a:r>
            <a:endParaRPr lang="en-US" sz="1200" dirty="0"/>
          </a:p>
        </p:txBody>
      </p:sp>
      <p:pic>
        <p:nvPicPr>
          <p:cNvPr id="8" name="Picture 7">
            <a:extLst>
              <a:ext uri="{FF2B5EF4-FFF2-40B4-BE49-F238E27FC236}">
                <a16:creationId xmlns:a16="http://schemas.microsoft.com/office/drawing/2014/main" id="{C36B9ED0-0711-4D7B-9E4C-7575AFB18817}"/>
              </a:ext>
            </a:extLst>
          </p:cNvPr>
          <p:cNvPicPr>
            <a:picLocks noChangeAspect="1"/>
          </p:cNvPicPr>
          <p:nvPr/>
        </p:nvPicPr>
        <p:blipFill>
          <a:blip r:embed="rId6"/>
          <a:stretch>
            <a:fillRect/>
          </a:stretch>
        </p:blipFill>
        <p:spPr>
          <a:xfrm>
            <a:off x="6048554" y="2433944"/>
            <a:ext cx="878125" cy="1169866"/>
          </a:xfrm>
          <a:prstGeom prst="rect">
            <a:avLst/>
          </a:prstGeom>
        </p:spPr>
      </p:pic>
      <p:sp>
        <p:nvSpPr>
          <p:cNvPr id="15" name="TextBox 14">
            <a:extLst>
              <a:ext uri="{FF2B5EF4-FFF2-40B4-BE49-F238E27FC236}">
                <a16:creationId xmlns:a16="http://schemas.microsoft.com/office/drawing/2014/main" id="{BF849009-16F4-4265-A8D9-51D12C69544D}"/>
              </a:ext>
            </a:extLst>
          </p:cNvPr>
          <p:cNvSpPr txBox="1"/>
          <p:nvPr/>
        </p:nvSpPr>
        <p:spPr>
          <a:xfrm>
            <a:off x="5954163" y="3560119"/>
            <a:ext cx="731290" cy="200055"/>
          </a:xfrm>
          <a:prstGeom prst="rect">
            <a:avLst/>
          </a:prstGeom>
          <a:noFill/>
        </p:spPr>
        <p:txBody>
          <a:bodyPr wrap="none" rtlCol="0">
            <a:spAutoFit/>
          </a:bodyPr>
          <a:lstStyle/>
          <a:p>
            <a:r>
              <a:rPr lang="en-US" sz="700" dirty="0"/>
              <a:t>Adam Novicki</a:t>
            </a:r>
            <a:endParaRPr lang="en-US" sz="1200" dirty="0"/>
          </a:p>
        </p:txBody>
      </p:sp>
      <p:pic>
        <p:nvPicPr>
          <p:cNvPr id="12" name="Picture 11">
            <a:extLst>
              <a:ext uri="{FF2B5EF4-FFF2-40B4-BE49-F238E27FC236}">
                <a16:creationId xmlns:a16="http://schemas.microsoft.com/office/drawing/2014/main" id="{FC5F8E7A-FFEE-40AA-AD8E-8C40486CCFC1}"/>
              </a:ext>
            </a:extLst>
          </p:cNvPr>
          <p:cNvPicPr>
            <a:picLocks noChangeAspect="1"/>
          </p:cNvPicPr>
          <p:nvPr/>
        </p:nvPicPr>
        <p:blipFill rotWithShape="1">
          <a:blip r:embed="rId7">
            <a:extLst>
              <a:ext uri="{28A0092B-C50C-407E-A947-70E740481C1C}">
                <a14:useLocalDpi xmlns:a14="http://schemas.microsoft.com/office/drawing/2010/main" val="0"/>
              </a:ext>
            </a:extLst>
          </a:blip>
          <a:srcRect l="12702" r="7291"/>
          <a:stretch/>
        </p:blipFill>
        <p:spPr>
          <a:xfrm>
            <a:off x="7017376" y="2440669"/>
            <a:ext cx="935977" cy="1169866"/>
          </a:xfrm>
          <a:prstGeom prst="rect">
            <a:avLst/>
          </a:prstGeom>
        </p:spPr>
      </p:pic>
      <p:sp>
        <p:nvSpPr>
          <p:cNvPr id="13" name="TextBox 12">
            <a:extLst>
              <a:ext uri="{FF2B5EF4-FFF2-40B4-BE49-F238E27FC236}">
                <a16:creationId xmlns:a16="http://schemas.microsoft.com/office/drawing/2014/main" id="{61DF9EBA-D044-426D-B801-EC432303384B}"/>
              </a:ext>
            </a:extLst>
          </p:cNvPr>
          <p:cNvSpPr txBox="1"/>
          <p:nvPr/>
        </p:nvSpPr>
        <p:spPr>
          <a:xfrm>
            <a:off x="6937930" y="3571728"/>
            <a:ext cx="506870" cy="200055"/>
          </a:xfrm>
          <a:prstGeom prst="rect">
            <a:avLst/>
          </a:prstGeom>
          <a:noFill/>
        </p:spPr>
        <p:txBody>
          <a:bodyPr wrap="none" rtlCol="0">
            <a:spAutoFit/>
          </a:bodyPr>
          <a:lstStyle/>
          <a:p>
            <a:r>
              <a:rPr lang="en-US" sz="700" dirty="0"/>
              <a:t>PJ Kelly</a:t>
            </a:r>
            <a:endParaRPr lang="en-US" sz="1200" dirty="0"/>
          </a:p>
        </p:txBody>
      </p:sp>
      <p:pic>
        <p:nvPicPr>
          <p:cNvPr id="17" name="Picture 16">
            <a:extLst>
              <a:ext uri="{FF2B5EF4-FFF2-40B4-BE49-F238E27FC236}">
                <a16:creationId xmlns:a16="http://schemas.microsoft.com/office/drawing/2014/main" id="{4D34B069-D36A-4615-A408-C746314C3F66}"/>
              </a:ext>
            </a:extLst>
          </p:cNvPr>
          <p:cNvPicPr>
            <a:picLocks noChangeAspect="1"/>
          </p:cNvPicPr>
          <p:nvPr/>
        </p:nvPicPr>
        <p:blipFill rotWithShape="1">
          <a:blip r:embed="rId8"/>
          <a:srcRect b="13223"/>
          <a:stretch/>
        </p:blipFill>
        <p:spPr>
          <a:xfrm>
            <a:off x="7047837" y="3774350"/>
            <a:ext cx="957045" cy="1165115"/>
          </a:xfrm>
          <a:prstGeom prst="rect">
            <a:avLst/>
          </a:prstGeom>
        </p:spPr>
      </p:pic>
      <p:sp>
        <p:nvSpPr>
          <p:cNvPr id="18" name="TextBox 17">
            <a:extLst>
              <a:ext uri="{FF2B5EF4-FFF2-40B4-BE49-F238E27FC236}">
                <a16:creationId xmlns:a16="http://schemas.microsoft.com/office/drawing/2014/main" id="{8CEDEA17-68FE-41DD-A6D4-6982D10885DE}"/>
              </a:ext>
            </a:extLst>
          </p:cNvPr>
          <p:cNvSpPr txBox="1"/>
          <p:nvPr/>
        </p:nvSpPr>
        <p:spPr>
          <a:xfrm>
            <a:off x="6973498" y="4908348"/>
            <a:ext cx="917239" cy="200055"/>
          </a:xfrm>
          <a:prstGeom prst="rect">
            <a:avLst/>
          </a:prstGeom>
          <a:noFill/>
        </p:spPr>
        <p:txBody>
          <a:bodyPr wrap="none" rtlCol="0">
            <a:spAutoFit/>
          </a:bodyPr>
          <a:lstStyle/>
          <a:p>
            <a:r>
              <a:rPr lang="en-US" sz="700" dirty="0"/>
              <a:t>Mirjana Knepprath</a:t>
            </a:r>
            <a:endParaRPr lang="en-US" sz="1200" dirty="0"/>
          </a:p>
        </p:txBody>
      </p:sp>
      <p:pic>
        <p:nvPicPr>
          <p:cNvPr id="6" name="Picture 5">
            <a:extLst>
              <a:ext uri="{FF2B5EF4-FFF2-40B4-BE49-F238E27FC236}">
                <a16:creationId xmlns:a16="http://schemas.microsoft.com/office/drawing/2014/main" id="{54F2F0EF-D0AD-471D-AB1C-02E6EAF7526E}"/>
              </a:ext>
            </a:extLst>
          </p:cNvPr>
          <p:cNvPicPr>
            <a:picLocks noChangeAspect="1"/>
          </p:cNvPicPr>
          <p:nvPr/>
        </p:nvPicPr>
        <p:blipFill>
          <a:blip r:embed="rId9"/>
          <a:stretch>
            <a:fillRect/>
          </a:stretch>
        </p:blipFill>
        <p:spPr>
          <a:xfrm>
            <a:off x="4104619" y="3779608"/>
            <a:ext cx="877513" cy="1168000"/>
          </a:xfrm>
          <a:prstGeom prst="rect">
            <a:avLst/>
          </a:prstGeom>
        </p:spPr>
      </p:pic>
      <p:sp>
        <p:nvSpPr>
          <p:cNvPr id="19" name="TextBox 18">
            <a:extLst>
              <a:ext uri="{FF2B5EF4-FFF2-40B4-BE49-F238E27FC236}">
                <a16:creationId xmlns:a16="http://schemas.microsoft.com/office/drawing/2014/main" id="{FBED2299-C059-4272-8996-B4DD221731B3}"/>
              </a:ext>
            </a:extLst>
          </p:cNvPr>
          <p:cNvSpPr txBox="1"/>
          <p:nvPr/>
        </p:nvSpPr>
        <p:spPr>
          <a:xfrm>
            <a:off x="4012752" y="4903985"/>
            <a:ext cx="745717" cy="200055"/>
          </a:xfrm>
          <a:prstGeom prst="rect">
            <a:avLst/>
          </a:prstGeom>
          <a:noFill/>
        </p:spPr>
        <p:txBody>
          <a:bodyPr wrap="none" rtlCol="0">
            <a:spAutoFit/>
          </a:bodyPr>
          <a:lstStyle/>
          <a:p>
            <a:r>
              <a:rPr lang="en-US" sz="700" dirty="0"/>
              <a:t>Joanna Solins</a:t>
            </a:r>
            <a:endParaRPr lang="en-US" sz="1200" dirty="0"/>
          </a:p>
        </p:txBody>
      </p:sp>
      <p:pic>
        <p:nvPicPr>
          <p:cNvPr id="20" name="Picture 19">
            <a:extLst>
              <a:ext uri="{FF2B5EF4-FFF2-40B4-BE49-F238E27FC236}">
                <a16:creationId xmlns:a16="http://schemas.microsoft.com/office/drawing/2014/main" id="{78376458-7892-401B-81BF-66805C64604B}"/>
              </a:ext>
            </a:extLst>
          </p:cNvPr>
          <p:cNvPicPr>
            <a:picLocks noChangeAspect="1"/>
          </p:cNvPicPr>
          <p:nvPr/>
        </p:nvPicPr>
        <p:blipFill rotWithShape="1">
          <a:blip r:embed="rId10"/>
          <a:srcRect l="8564" r="18382"/>
          <a:stretch/>
        </p:blipFill>
        <p:spPr>
          <a:xfrm>
            <a:off x="5077306" y="3765243"/>
            <a:ext cx="853259" cy="1168000"/>
          </a:xfrm>
          <a:prstGeom prst="rect">
            <a:avLst/>
          </a:prstGeom>
        </p:spPr>
      </p:pic>
      <p:sp>
        <p:nvSpPr>
          <p:cNvPr id="22" name="TextBox 21">
            <a:extLst>
              <a:ext uri="{FF2B5EF4-FFF2-40B4-BE49-F238E27FC236}">
                <a16:creationId xmlns:a16="http://schemas.microsoft.com/office/drawing/2014/main" id="{69A6A0BA-8214-460C-8F98-6390C1317574}"/>
              </a:ext>
            </a:extLst>
          </p:cNvPr>
          <p:cNvSpPr txBox="1"/>
          <p:nvPr/>
        </p:nvSpPr>
        <p:spPr>
          <a:xfrm>
            <a:off x="5004609" y="4887014"/>
            <a:ext cx="891591" cy="200055"/>
          </a:xfrm>
          <a:prstGeom prst="rect">
            <a:avLst/>
          </a:prstGeom>
          <a:noFill/>
        </p:spPr>
        <p:txBody>
          <a:bodyPr wrap="none" rtlCol="0">
            <a:spAutoFit/>
          </a:bodyPr>
          <a:lstStyle/>
          <a:p>
            <a:r>
              <a:rPr lang="en-US" sz="700" dirty="0"/>
              <a:t>Kassandra Bacon</a:t>
            </a:r>
            <a:endParaRPr lang="en-US" sz="1200" dirty="0"/>
          </a:p>
        </p:txBody>
      </p:sp>
      <p:pic>
        <p:nvPicPr>
          <p:cNvPr id="23" name="Picture 22">
            <a:extLst>
              <a:ext uri="{FF2B5EF4-FFF2-40B4-BE49-F238E27FC236}">
                <a16:creationId xmlns:a16="http://schemas.microsoft.com/office/drawing/2014/main" id="{D5F96974-2E47-4484-8AAE-854B1A70E2E8}"/>
              </a:ext>
            </a:extLst>
          </p:cNvPr>
          <p:cNvPicPr>
            <a:picLocks noChangeAspect="1"/>
          </p:cNvPicPr>
          <p:nvPr/>
        </p:nvPicPr>
        <p:blipFill>
          <a:blip r:embed="rId11"/>
          <a:stretch>
            <a:fillRect/>
          </a:stretch>
        </p:blipFill>
        <p:spPr>
          <a:xfrm>
            <a:off x="6034592" y="3774350"/>
            <a:ext cx="943758" cy="1169866"/>
          </a:xfrm>
          <a:prstGeom prst="rect">
            <a:avLst/>
          </a:prstGeom>
        </p:spPr>
      </p:pic>
      <p:sp>
        <p:nvSpPr>
          <p:cNvPr id="25" name="TextBox 24">
            <a:extLst>
              <a:ext uri="{FF2B5EF4-FFF2-40B4-BE49-F238E27FC236}">
                <a16:creationId xmlns:a16="http://schemas.microsoft.com/office/drawing/2014/main" id="{1BF68AD4-1C06-4F04-B8CF-07D4C42DC45F}"/>
              </a:ext>
            </a:extLst>
          </p:cNvPr>
          <p:cNvSpPr txBox="1"/>
          <p:nvPr/>
        </p:nvSpPr>
        <p:spPr>
          <a:xfrm>
            <a:off x="5954163" y="4907136"/>
            <a:ext cx="771365" cy="200055"/>
          </a:xfrm>
          <a:prstGeom prst="rect">
            <a:avLst/>
          </a:prstGeom>
          <a:noFill/>
        </p:spPr>
        <p:txBody>
          <a:bodyPr wrap="none" rtlCol="0">
            <a:spAutoFit/>
          </a:bodyPr>
          <a:lstStyle/>
          <a:p>
            <a:r>
              <a:rPr lang="en-US" sz="700" dirty="0"/>
              <a:t>Ashley Hooper</a:t>
            </a:r>
            <a:endParaRPr lang="en-US"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3d268aab8a_4_1"/>
          <p:cNvSpPr txBox="1"/>
          <p:nvPr/>
        </p:nvSpPr>
        <p:spPr>
          <a:xfrm>
            <a:off x="850074" y="293376"/>
            <a:ext cx="6609600" cy="757090"/>
          </a:xfrm>
          <a:prstGeom prst="rect">
            <a:avLst/>
          </a:prstGeom>
          <a:noFill/>
          <a:ln>
            <a:noFill/>
          </a:ln>
        </p:spPr>
        <p:txBody>
          <a:bodyPr spcFirstLastPara="1" wrap="square" lIns="91425" tIns="45700" rIns="91425" bIns="45700" anchor="t" anchorCtr="0">
            <a:spAutoFit/>
          </a:bodyPr>
          <a:lstStyle/>
          <a:p>
            <a:pPr algn="ctr" defTabSz="685800">
              <a:lnSpc>
                <a:spcPct val="90000"/>
              </a:lnSpc>
              <a:buClr>
                <a:prstClr val="white"/>
              </a:buClr>
              <a:buSzPts val="4500"/>
            </a:pPr>
            <a:r>
              <a:rPr lang="en-US" sz="2800" kern="1200" dirty="0">
                <a:solidFill>
                  <a:srgbClr val="FFD966"/>
                </a:solidFill>
                <a:latin typeface="Calibri" panose="020F0502020204030204"/>
                <a:ea typeface="+mn-ea"/>
                <a:cs typeface="+mn-cs"/>
              </a:rPr>
              <a:t>New November</a:t>
            </a:r>
            <a:r>
              <a:rPr lang="en" sz="2800" kern="1200" dirty="0">
                <a:solidFill>
                  <a:srgbClr val="FFD966"/>
                </a:solidFill>
                <a:latin typeface="Calibri" panose="020F0502020204030204"/>
                <a:ea typeface="+mn-ea"/>
                <a:cs typeface="+mn-cs"/>
              </a:rPr>
              <a:t> Hires: Welcome to UC ANR! </a:t>
            </a:r>
            <a:endParaRPr sz="2800" kern="1200" dirty="0">
              <a:solidFill>
                <a:srgbClr val="FFD966"/>
              </a:solidFill>
              <a:latin typeface="Calibri" panose="020F0502020204030204"/>
              <a:ea typeface="+mn-ea"/>
              <a:cs typeface="+mn-cs"/>
            </a:endParaRPr>
          </a:p>
          <a:p>
            <a:pPr defTabSz="685800">
              <a:buClrTx/>
            </a:pPr>
            <a:endParaRPr sz="1800" kern="1200" dirty="0">
              <a:solidFill>
                <a:prstClr val="white"/>
              </a:solidFill>
              <a:latin typeface="Calibri" panose="020F050202020403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FA0BAC5D-7CE2-9BF7-7278-D7BBCD1F70CF}"/>
              </a:ext>
            </a:extLst>
          </p:cNvPr>
          <p:cNvPicPr>
            <a:picLocks noChangeAspect="1"/>
          </p:cNvPicPr>
          <p:nvPr/>
        </p:nvPicPr>
        <p:blipFill>
          <a:blip r:embed="rId3"/>
          <a:stretch>
            <a:fillRect/>
          </a:stretch>
        </p:blipFill>
        <p:spPr>
          <a:xfrm>
            <a:off x="224601" y="4908550"/>
            <a:ext cx="1408515" cy="195490"/>
          </a:xfrm>
          <a:prstGeom prst="rect">
            <a:avLst/>
          </a:prstGeom>
        </p:spPr>
      </p:pic>
      <p:sp>
        <p:nvSpPr>
          <p:cNvPr id="9" name="TextBox 8">
            <a:extLst>
              <a:ext uri="{FF2B5EF4-FFF2-40B4-BE49-F238E27FC236}">
                <a16:creationId xmlns:a16="http://schemas.microsoft.com/office/drawing/2014/main" id="{6E7B871C-55B8-424F-A700-ADC56CF1FA7E}"/>
              </a:ext>
            </a:extLst>
          </p:cNvPr>
          <p:cNvSpPr txBox="1"/>
          <p:nvPr/>
        </p:nvSpPr>
        <p:spPr>
          <a:xfrm>
            <a:off x="131444" y="1228890"/>
            <a:ext cx="4037144" cy="2462213"/>
          </a:xfrm>
          <a:prstGeom prst="rect">
            <a:avLst/>
          </a:prstGeom>
          <a:noFill/>
        </p:spPr>
        <p:txBody>
          <a:bodyPr wrap="square" rtlCol="0">
            <a:spAutoFit/>
          </a:bodyPr>
          <a:lstStyle/>
          <a:p>
            <a:r>
              <a:rPr lang="en-US" sz="700" dirty="0"/>
              <a:t>Jovani	</a:t>
            </a:r>
            <a:r>
              <a:rPr lang="en-US" sz="700" dirty="0" err="1"/>
              <a:t>Belman</a:t>
            </a:r>
            <a:r>
              <a:rPr lang="en-US" sz="700" dirty="0"/>
              <a:t>-Acevedo	STATEWIDE IPM PROGRAM	ANR Emma	Burt	UCCE CENTRAL SIERRA NEVADA MCP</a:t>
            </a:r>
          </a:p>
          <a:p>
            <a:r>
              <a:rPr lang="en-US" sz="700" dirty="0"/>
              <a:t>Lucie	</a:t>
            </a:r>
            <a:r>
              <a:rPr lang="en-US" sz="700" dirty="0" err="1"/>
              <a:t>Cahierre</a:t>
            </a:r>
            <a:r>
              <a:rPr lang="en-US" sz="700" dirty="0"/>
              <a:t>	VICE PRESIDENT PROGRAMS</a:t>
            </a:r>
          </a:p>
          <a:p>
            <a:r>
              <a:rPr lang="en-US" sz="700" dirty="0"/>
              <a:t>Samantha Rose	</a:t>
            </a:r>
            <a:r>
              <a:rPr lang="en-US" sz="700" dirty="0" err="1"/>
              <a:t>Conselman</a:t>
            </a:r>
            <a:r>
              <a:rPr lang="en-US" sz="700" dirty="0"/>
              <a:t>	STATEWIDE IPM PROGRAM</a:t>
            </a:r>
          </a:p>
          <a:p>
            <a:r>
              <a:rPr lang="en-US" sz="700" dirty="0"/>
              <a:t>Eve Solana Roxane	Dowdell	CALIFORNIA STATE 4-H OFFICE</a:t>
            </a:r>
          </a:p>
          <a:p>
            <a:r>
              <a:rPr lang="en-US" sz="700" dirty="0"/>
              <a:t>Giselle	Escobar	UCCE CAPITOL CORRIDOR MCP</a:t>
            </a:r>
          </a:p>
          <a:p>
            <a:r>
              <a:rPr lang="en-US" sz="700" dirty="0" err="1"/>
              <a:t>Taiyu</a:t>
            </a:r>
            <a:r>
              <a:rPr lang="en-US" sz="700" dirty="0"/>
              <a:t>	Guan	UCCE SUTTER/YUBA COUNTIES</a:t>
            </a:r>
          </a:p>
          <a:p>
            <a:r>
              <a:rPr lang="en-US" sz="700" dirty="0"/>
              <a:t>Janessa Lee	Hartmann	UCCE SHASTA COUNTY</a:t>
            </a:r>
          </a:p>
          <a:p>
            <a:r>
              <a:rPr lang="en-US" sz="700" dirty="0"/>
              <a:t>Prakash Kumar	Jha	ANR CE SPECIALISTS UCM</a:t>
            </a:r>
          </a:p>
          <a:p>
            <a:r>
              <a:rPr lang="en-US" sz="700" dirty="0"/>
              <a:t>Mirjana	</a:t>
            </a:r>
            <a:r>
              <a:rPr lang="en-US" sz="700" dirty="0" err="1"/>
              <a:t>Knepprath</a:t>
            </a:r>
            <a:r>
              <a:rPr lang="en-US" sz="700" dirty="0"/>
              <a:t>	BUSINESS OPERATIONS CENTER</a:t>
            </a:r>
          </a:p>
          <a:p>
            <a:r>
              <a:rPr lang="en-US" sz="700" dirty="0"/>
              <a:t>Zubia	Mahmood	UCCE SANTA CLARA COUNTY</a:t>
            </a:r>
          </a:p>
          <a:p>
            <a:r>
              <a:rPr lang="en-US" sz="700" dirty="0" err="1"/>
              <a:t>Divyanshu</a:t>
            </a:r>
            <a:r>
              <a:rPr lang="en-US" sz="700" dirty="0"/>
              <a:t>	Malik	AG ISSUES CNTR</a:t>
            </a:r>
          </a:p>
          <a:p>
            <a:r>
              <a:rPr lang="en-US" sz="700" dirty="0"/>
              <a:t>Juliana	Martinez Hernandez	IMM OFFICE OF HR</a:t>
            </a:r>
          </a:p>
          <a:p>
            <a:r>
              <a:rPr lang="en-US" sz="700" dirty="0"/>
              <a:t>Jesus	</a:t>
            </a:r>
            <a:r>
              <a:rPr lang="en-US" sz="700" dirty="0" err="1"/>
              <a:t>Montejano</a:t>
            </a:r>
            <a:r>
              <a:rPr lang="en-US" sz="700" dirty="0"/>
              <a:t>	UCCE MONTEREY COUNTY</a:t>
            </a:r>
          </a:p>
          <a:p>
            <a:r>
              <a:rPr lang="en-US" sz="700" dirty="0"/>
              <a:t>Jennifer	Neumann	STATEWIDE IPM PROGRAM</a:t>
            </a:r>
          </a:p>
          <a:p>
            <a:r>
              <a:rPr lang="en-US" sz="700" dirty="0" err="1"/>
              <a:t>Cuong</a:t>
            </a:r>
            <a:r>
              <a:rPr lang="en-US" sz="700" dirty="0"/>
              <a:t> </a:t>
            </a:r>
            <a:r>
              <a:rPr lang="en-US" sz="700" dirty="0" err="1"/>
              <a:t>Huu</a:t>
            </a:r>
            <a:r>
              <a:rPr lang="en-US" sz="700" dirty="0"/>
              <a:t>	Nguyen	UCCE IMPERIAL COUNTY</a:t>
            </a:r>
          </a:p>
          <a:p>
            <a:r>
              <a:rPr lang="en-US" sz="700" dirty="0" err="1"/>
              <a:t>Mikele</a:t>
            </a:r>
            <a:r>
              <a:rPr lang="en-US" sz="700" dirty="0"/>
              <a:t>	Olson-</a:t>
            </a:r>
            <a:r>
              <a:rPr lang="en-US" sz="700" dirty="0" err="1"/>
              <a:t>Calbert</a:t>
            </a:r>
            <a:r>
              <a:rPr lang="en-US" sz="700" dirty="0"/>
              <a:t>	UCCE CONTRA COSTA COUNTY</a:t>
            </a:r>
          </a:p>
          <a:p>
            <a:r>
              <a:rPr lang="en-US" sz="700" dirty="0"/>
              <a:t>Skylar	Peters	SW MSTR GARDENER PROGRAM</a:t>
            </a:r>
          </a:p>
          <a:p>
            <a:r>
              <a:rPr lang="en-US" sz="700" dirty="0"/>
              <a:t>Michelle Ann	Ross	UCCE CAPITOL CORRIDOR MCP</a:t>
            </a:r>
          </a:p>
          <a:p>
            <a:r>
              <a:rPr lang="en-US" sz="700" dirty="0"/>
              <a:t>Michael	Ryan	UCCE CAPITOL CORRIDOR MCP</a:t>
            </a:r>
          </a:p>
          <a:p>
            <a:r>
              <a:rPr lang="en-US" sz="700" dirty="0" err="1"/>
              <a:t>Mea</a:t>
            </a:r>
            <a:r>
              <a:rPr lang="en-US" sz="700" dirty="0"/>
              <a:t>	van </a:t>
            </a:r>
            <a:r>
              <a:rPr lang="en-US" sz="700" dirty="0" err="1"/>
              <a:t>Staden</a:t>
            </a:r>
            <a:r>
              <a:rPr lang="en-US" sz="700" dirty="0"/>
              <a:t>	UCCE ALAMEDA COUNTY</a:t>
            </a:r>
          </a:p>
          <a:p>
            <a:r>
              <a:rPr lang="en-US" sz="700" dirty="0"/>
              <a:t>Anna	Walden	INTERMOUNTAIN REC</a:t>
            </a:r>
          </a:p>
        </p:txBody>
      </p:sp>
      <p:pic>
        <p:nvPicPr>
          <p:cNvPr id="7" name="Picture 6">
            <a:extLst>
              <a:ext uri="{FF2B5EF4-FFF2-40B4-BE49-F238E27FC236}">
                <a16:creationId xmlns:a16="http://schemas.microsoft.com/office/drawing/2014/main" id="{C0E1BDCF-5553-48C5-A5A3-57AEBD3B7AC8}"/>
              </a:ext>
            </a:extLst>
          </p:cNvPr>
          <p:cNvPicPr>
            <a:picLocks noChangeAspect="1"/>
          </p:cNvPicPr>
          <p:nvPr/>
        </p:nvPicPr>
        <p:blipFill>
          <a:blip r:embed="rId4"/>
          <a:stretch>
            <a:fillRect/>
          </a:stretch>
        </p:blipFill>
        <p:spPr>
          <a:xfrm>
            <a:off x="3887040" y="1228890"/>
            <a:ext cx="1185103" cy="1580137"/>
          </a:xfrm>
          <a:prstGeom prst="rect">
            <a:avLst/>
          </a:prstGeom>
        </p:spPr>
      </p:pic>
      <p:sp>
        <p:nvSpPr>
          <p:cNvPr id="13" name="TextBox 12">
            <a:extLst>
              <a:ext uri="{FF2B5EF4-FFF2-40B4-BE49-F238E27FC236}">
                <a16:creationId xmlns:a16="http://schemas.microsoft.com/office/drawing/2014/main" id="{2BFC4F3B-EA66-4A02-8608-601CF6FF630F}"/>
              </a:ext>
            </a:extLst>
          </p:cNvPr>
          <p:cNvSpPr txBox="1"/>
          <p:nvPr/>
        </p:nvSpPr>
        <p:spPr>
          <a:xfrm>
            <a:off x="3794672" y="2787396"/>
            <a:ext cx="832279" cy="200055"/>
          </a:xfrm>
          <a:prstGeom prst="rect">
            <a:avLst/>
          </a:prstGeom>
          <a:noFill/>
        </p:spPr>
        <p:txBody>
          <a:bodyPr wrap="none" rtlCol="0">
            <a:spAutoFit/>
          </a:bodyPr>
          <a:lstStyle/>
          <a:p>
            <a:r>
              <a:rPr lang="en-US" sz="700" dirty="0"/>
              <a:t>Zubia Mahmood</a:t>
            </a:r>
            <a:endParaRPr lang="en-US" sz="1200" dirty="0"/>
          </a:p>
        </p:txBody>
      </p:sp>
      <p:pic>
        <p:nvPicPr>
          <p:cNvPr id="15" name="Picture 14">
            <a:extLst>
              <a:ext uri="{FF2B5EF4-FFF2-40B4-BE49-F238E27FC236}">
                <a16:creationId xmlns:a16="http://schemas.microsoft.com/office/drawing/2014/main" id="{D93BB534-ED6B-4105-8D35-60329986DB1F}"/>
              </a:ext>
            </a:extLst>
          </p:cNvPr>
          <p:cNvPicPr>
            <a:picLocks noChangeAspect="1"/>
          </p:cNvPicPr>
          <p:nvPr/>
        </p:nvPicPr>
        <p:blipFill>
          <a:blip r:embed="rId5"/>
          <a:stretch>
            <a:fillRect/>
          </a:stretch>
        </p:blipFill>
        <p:spPr>
          <a:xfrm>
            <a:off x="5182848" y="1229044"/>
            <a:ext cx="1298634" cy="1579983"/>
          </a:xfrm>
          <a:prstGeom prst="rect">
            <a:avLst/>
          </a:prstGeom>
        </p:spPr>
      </p:pic>
      <p:sp>
        <p:nvSpPr>
          <p:cNvPr id="16" name="TextBox 15">
            <a:extLst>
              <a:ext uri="{FF2B5EF4-FFF2-40B4-BE49-F238E27FC236}">
                <a16:creationId xmlns:a16="http://schemas.microsoft.com/office/drawing/2014/main" id="{8CE56A9F-0770-4EFE-A509-5C668957D5BB}"/>
              </a:ext>
            </a:extLst>
          </p:cNvPr>
          <p:cNvSpPr txBox="1"/>
          <p:nvPr/>
        </p:nvSpPr>
        <p:spPr>
          <a:xfrm>
            <a:off x="5105761" y="2787395"/>
            <a:ext cx="989373" cy="200055"/>
          </a:xfrm>
          <a:prstGeom prst="rect">
            <a:avLst/>
          </a:prstGeom>
          <a:noFill/>
        </p:spPr>
        <p:txBody>
          <a:bodyPr wrap="none" rtlCol="0">
            <a:spAutoFit/>
          </a:bodyPr>
          <a:lstStyle/>
          <a:p>
            <a:r>
              <a:rPr lang="en-US" sz="700" dirty="0"/>
              <a:t>Alec Devlin Dompka</a:t>
            </a:r>
            <a:endParaRPr lang="en-US" sz="1200" dirty="0"/>
          </a:p>
        </p:txBody>
      </p:sp>
      <p:pic>
        <p:nvPicPr>
          <p:cNvPr id="12" name="Picture 11">
            <a:extLst>
              <a:ext uri="{FF2B5EF4-FFF2-40B4-BE49-F238E27FC236}">
                <a16:creationId xmlns:a16="http://schemas.microsoft.com/office/drawing/2014/main" id="{1F73CDE5-5BBC-410E-901D-5123B7286FCB}"/>
              </a:ext>
            </a:extLst>
          </p:cNvPr>
          <p:cNvPicPr>
            <a:picLocks noChangeAspect="1"/>
          </p:cNvPicPr>
          <p:nvPr/>
        </p:nvPicPr>
        <p:blipFill>
          <a:blip r:embed="rId6"/>
          <a:stretch>
            <a:fillRect/>
          </a:stretch>
        </p:blipFill>
        <p:spPr>
          <a:xfrm>
            <a:off x="6592187" y="1228889"/>
            <a:ext cx="1424592" cy="1580137"/>
          </a:xfrm>
          <a:prstGeom prst="rect">
            <a:avLst/>
          </a:prstGeom>
        </p:spPr>
      </p:pic>
      <p:sp>
        <p:nvSpPr>
          <p:cNvPr id="18" name="TextBox 17">
            <a:extLst>
              <a:ext uri="{FF2B5EF4-FFF2-40B4-BE49-F238E27FC236}">
                <a16:creationId xmlns:a16="http://schemas.microsoft.com/office/drawing/2014/main" id="{E8B29262-136E-4F76-A98F-FBFBC3DB2F28}"/>
              </a:ext>
            </a:extLst>
          </p:cNvPr>
          <p:cNvSpPr txBox="1"/>
          <p:nvPr/>
        </p:nvSpPr>
        <p:spPr>
          <a:xfrm>
            <a:off x="6506369" y="2787395"/>
            <a:ext cx="635110" cy="200055"/>
          </a:xfrm>
          <a:prstGeom prst="rect">
            <a:avLst/>
          </a:prstGeom>
          <a:noFill/>
        </p:spPr>
        <p:txBody>
          <a:bodyPr wrap="none" rtlCol="0">
            <a:spAutoFit/>
          </a:bodyPr>
          <a:lstStyle/>
          <a:p>
            <a:r>
              <a:rPr lang="en-US" sz="700" dirty="0"/>
              <a:t>Emma Burt</a:t>
            </a:r>
            <a:endParaRPr lang="en-US" sz="1200" dirty="0"/>
          </a:p>
        </p:txBody>
      </p:sp>
      <p:pic>
        <p:nvPicPr>
          <p:cNvPr id="19" name="Picture 18">
            <a:extLst>
              <a:ext uri="{FF2B5EF4-FFF2-40B4-BE49-F238E27FC236}">
                <a16:creationId xmlns:a16="http://schemas.microsoft.com/office/drawing/2014/main" id="{54EF60B0-1840-4FD4-9EAB-DFA7DAC57F3A}"/>
              </a:ext>
            </a:extLst>
          </p:cNvPr>
          <p:cNvPicPr>
            <a:picLocks noChangeAspect="1"/>
          </p:cNvPicPr>
          <p:nvPr/>
        </p:nvPicPr>
        <p:blipFill>
          <a:blip r:embed="rId7"/>
          <a:stretch>
            <a:fillRect/>
          </a:stretch>
        </p:blipFill>
        <p:spPr>
          <a:xfrm>
            <a:off x="3887040" y="3273046"/>
            <a:ext cx="1185103" cy="1312786"/>
          </a:xfrm>
          <a:prstGeom prst="rect">
            <a:avLst/>
          </a:prstGeom>
        </p:spPr>
      </p:pic>
      <p:sp>
        <p:nvSpPr>
          <p:cNvPr id="21" name="TextBox 20">
            <a:extLst>
              <a:ext uri="{FF2B5EF4-FFF2-40B4-BE49-F238E27FC236}">
                <a16:creationId xmlns:a16="http://schemas.microsoft.com/office/drawing/2014/main" id="{5D2AACC6-0687-4254-988C-C7F3AA74FBF6}"/>
              </a:ext>
            </a:extLst>
          </p:cNvPr>
          <p:cNvSpPr txBox="1"/>
          <p:nvPr/>
        </p:nvSpPr>
        <p:spPr>
          <a:xfrm>
            <a:off x="3802126" y="4579646"/>
            <a:ext cx="1021433" cy="200055"/>
          </a:xfrm>
          <a:prstGeom prst="rect">
            <a:avLst/>
          </a:prstGeom>
          <a:noFill/>
        </p:spPr>
        <p:txBody>
          <a:bodyPr wrap="none" rtlCol="0">
            <a:spAutoFit/>
          </a:bodyPr>
          <a:lstStyle/>
          <a:p>
            <a:r>
              <a:rPr lang="en-US" sz="700" dirty="0"/>
              <a:t>Mikele Olsen-</a:t>
            </a:r>
            <a:r>
              <a:rPr lang="en-US" sz="700" dirty="0" err="1"/>
              <a:t>Calbert</a:t>
            </a:r>
            <a:endParaRPr lang="en-US" sz="1200" dirty="0"/>
          </a:p>
        </p:txBody>
      </p:sp>
      <p:pic>
        <p:nvPicPr>
          <p:cNvPr id="5" name="Picture 4">
            <a:extLst>
              <a:ext uri="{FF2B5EF4-FFF2-40B4-BE49-F238E27FC236}">
                <a16:creationId xmlns:a16="http://schemas.microsoft.com/office/drawing/2014/main" id="{77F54B8F-DEF2-46A6-A3EB-A90CC80D95BE}"/>
              </a:ext>
            </a:extLst>
          </p:cNvPr>
          <p:cNvPicPr>
            <a:picLocks noChangeAspect="1"/>
          </p:cNvPicPr>
          <p:nvPr/>
        </p:nvPicPr>
        <p:blipFill>
          <a:blip r:embed="rId8"/>
          <a:stretch>
            <a:fillRect/>
          </a:stretch>
        </p:blipFill>
        <p:spPr>
          <a:xfrm>
            <a:off x="6618256" y="3273044"/>
            <a:ext cx="1385720" cy="1312787"/>
          </a:xfrm>
          <a:prstGeom prst="rect">
            <a:avLst/>
          </a:prstGeom>
        </p:spPr>
      </p:pic>
      <p:sp>
        <p:nvSpPr>
          <p:cNvPr id="20" name="TextBox 19">
            <a:extLst>
              <a:ext uri="{FF2B5EF4-FFF2-40B4-BE49-F238E27FC236}">
                <a16:creationId xmlns:a16="http://schemas.microsoft.com/office/drawing/2014/main" id="{1984A44C-4C27-4072-A42C-12F6D743739C}"/>
              </a:ext>
            </a:extLst>
          </p:cNvPr>
          <p:cNvSpPr txBox="1"/>
          <p:nvPr/>
        </p:nvSpPr>
        <p:spPr>
          <a:xfrm>
            <a:off x="6506369" y="4580570"/>
            <a:ext cx="973343" cy="200055"/>
          </a:xfrm>
          <a:prstGeom prst="rect">
            <a:avLst/>
          </a:prstGeom>
          <a:noFill/>
        </p:spPr>
        <p:txBody>
          <a:bodyPr wrap="none" rtlCol="0">
            <a:spAutoFit/>
          </a:bodyPr>
          <a:lstStyle/>
          <a:p>
            <a:r>
              <a:rPr lang="en-US" sz="700" dirty="0"/>
              <a:t>Prakash Kumar Jha</a:t>
            </a:r>
            <a:endParaRPr lang="en-US" sz="1200" dirty="0"/>
          </a:p>
        </p:txBody>
      </p:sp>
      <p:pic>
        <p:nvPicPr>
          <p:cNvPr id="22" name="Picture 21">
            <a:extLst>
              <a:ext uri="{FF2B5EF4-FFF2-40B4-BE49-F238E27FC236}">
                <a16:creationId xmlns:a16="http://schemas.microsoft.com/office/drawing/2014/main" id="{9B8A144E-3599-4A16-80CE-B85E843865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99136" y="3273044"/>
            <a:ext cx="1312787" cy="1312787"/>
          </a:xfrm>
          <a:prstGeom prst="rect">
            <a:avLst/>
          </a:prstGeom>
        </p:spPr>
      </p:pic>
      <p:sp>
        <p:nvSpPr>
          <p:cNvPr id="23" name="TextBox 22">
            <a:extLst>
              <a:ext uri="{FF2B5EF4-FFF2-40B4-BE49-F238E27FC236}">
                <a16:creationId xmlns:a16="http://schemas.microsoft.com/office/drawing/2014/main" id="{D083EDBB-5542-461E-BD82-B53E77548FD5}"/>
              </a:ext>
            </a:extLst>
          </p:cNvPr>
          <p:cNvSpPr txBox="1"/>
          <p:nvPr/>
        </p:nvSpPr>
        <p:spPr>
          <a:xfrm>
            <a:off x="5105761" y="4579647"/>
            <a:ext cx="768159" cy="200055"/>
          </a:xfrm>
          <a:prstGeom prst="rect">
            <a:avLst/>
          </a:prstGeom>
          <a:noFill/>
        </p:spPr>
        <p:txBody>
          <a:bodyPr wrap="none" rtlCol="0">
            <a:spAutoFit/>
          </a:bodyPr>
          <a:lstStyle/>
          <a:p>
            <a:r>
              <a:rPr lang="en-US" sz="700" dirty="0"/>
              <a:t>Stephanie Mar</a:t>
            </a:r>
            <a:endParaRPr lang="en-US" sz="1200" dirty="0"/>
          </a:p>
        </p:txBody>
      </p:sp>
    </p:spTree>
    <p:extLst>
      <p:ext uri="{BB962C8B-B14F-4D97-AF65-F5344CB8AC3E}">
        <p14:creationId xmlns:p14="http://schemas.microsoft.com/office/powerpoint/2010/main" val="3144968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511"/>
        <p:cNvGrpSpPr/>
        <p:nvPr/>
      </p:nvGrpSpPr>
      <p:grpSpPr>
        <a:xfrm>
          <a:off x="0" y="0"/>
          <a:ext cx="0" cy="0"/>
          <a:chOff x="0" y="0"/>
          <a:chExt cx="0" cy="0"/>
        </a:xfrm>
      </p:grpSpPr>
      <p:sp>
        <p:nvSpPr>
          <p:cNvPr id="513" name="Google Shape;513;p83"/>
          <p:cNvSpPr txBox="1"/>
          <p:nvPr/>
        </p:nvSpPr>
        <p:spPr>
          <a:xfrm>
            <a:off x="583682" y="4789110"/>
            <a:ext cx="4114800" cy="1931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SzPts val="1100"/>
              <a:buNone/>
            </a:pPr>
            <a:r>
              <a:rPr lang="en" sz="700" dirty="0">
                <a:solidFill>
                  <a:schemeClr val="lt1"/>
                </a:solidFill>
              </a:rPr>
              <a:t>Photo by Mark Bell</a:t>
            </a:r>
            <a:endParaRPr sz="700" dirty="0">
              <a:solidFill>
                <a:schemeClr val="lt1"/>
              </a:solidFill>
              <a:latin typeface="Arial" panose="020B0604020202020204" pitchFamily="34" charset="0"/>
              <a:ea typeface="Calibri"/>
              <a:cs typeface="Arial" panose="020B0604020202020204" pitchFamily="34" charset="0"/>
              <a:sym typeface="Calibri"/>
            </a:endParaRPr>
          </a:p>
        </p:txBody>
      </p:sp>
      <p:sp>
        <p:nvSpPr>
          <p:cNvPr id="515" name="Google Shape;515;p83"/>
          <p:cNvSpPr txBox="1">
            <a:spLocks noGrp="1"/>
          </p:cNvSpPr>
          <p:nvPr>
            <p:ph type="body" idx="1"/>
          </p:nvPr>
        </p:nvSpPr>
        <p:spPr>
          <a:xfrm>
            <a:off x="627249" y="2314844"/>
            <a:ext cx="4679441" cy="777900"/>
          </a:xfrm>
          <a:prstGeom prst="rect">
            <a:avLst/>
          </a:prstGeom>
          <a:solidFill>
            <a:schemeClr val="accent4">
              <a:lumMod val="40000"/>
              <a:lumOff val="60000"/>
            </a:schemeClr>
          </a:solidFill>
          <a:ln w="9525" cap="flat" cmpd="sng">
            <a:solidFill>
              <a:schemeClr val="lt2"/>
            </a:solidFill>
            <a:prstDash val="solid"/>
            <a:round/>
            <a:headEnd type="none" w="sm" len="sm"/>
            <a:tailEnd type="none" w="sm" len="sm"/>
          </a:ln>
          <a:effectLst/>
        </p:spPr>
        <p:txBody>
          <a:bodyPr spcFirstLastPara="1" wrap="square" lIns="68575" tIns="34275" rIns="68575" bIns="34275" anchor="ctr" anchorCtr="0">
            <a:noAutofit/>
          </a:bodyPr>
          <a:lstStyle/>
          <a:p>
            <a:pPr marL="0" lvl="0" indent="0">
              <a:lnSpc>
                <a:spcPct val="120000"/>
              </a:lnSpc>
              <a:spcBef>
                <a:spcPts val="0"/>
              </a:spcBef>
              <a:buNone/>
            </a:pPr>
            <a:r>
              <a:rPr lang="en-US" sz="2400" dirty="0">
                <a:solidFill>
                  <a:schemeClr val="accent1"/>
                </a:solidFill>
                <a:latin typeface="+mj-lt"/>
              </a:rPr>
              <a:t>Foster a sense of _________ and emotional safety</a:t>
            </a:r>
            <a:endParaRPr sz="2400" dirty="0">
              <a:solidFill>
                <a:schemeClr val="accent1"/>
              </a:solidFill>
              <a:latin typeface="+mj-lt"/>
            </a:endParaRPr>
          </a:p>
        </p:txBody>
      </p:sp>
      <p:sp>
        <p:nvSpPr>
          <p:cNvPr id="4" name="TextBox 3">
            <a:extLst>
              <a:ext uri="{FF2B5EF4-FFF2-40B4-BE49-F238E27FC236}">
                <a16:creationId xmlns:a16="http://schemas.microsoft.com/office/drawing/2014/main" id="{D9CEDA06-0AC8-D56B-C30D-6EF5C653092E}"/>
              </a:ext>
            </a:extLst>
          </p:cNvPr>
          <p:cNvSpPr txBox="1"/>
          <p:nvPr/>
        </p:nvSpPr>
        <p:spPr>
          <a:xfrm>
            <a:off x="534720" y="266604"/>
            <a:ext cx="5153975" cy="523220"/>
          </a:xfrm>
          <a:prstGeom prst="rect">
            <a:avLst/>
          </a:prstGeom>
          <a:noFill/>
        </p:spPr>
        <p:txBody>
          <a:bodyPr wrap="none" rtlCol="0">
            <a:spAutoFit/>
          </a:bodyPr>
          <a:lstStyle/>
          <a:p>
            <a:r>
              <a:rPr lang="en-US" sz="2800" b="1" dirty="0">
                <a:solidFill>
                  <a:schemeClr val="bg1"/>
                </a:solidFill>
              </a:rPr>
              <a:t>Our Principles of Community</a:t>
            </a:r>
          </a:p>
        </p:txBody>
      </p:sp>
      <p:pic>
        <p:nvPicPr>
          <p:cNvPr id="8" name="Picture 7" descr="A picture containing person, tree, outdoor, plant&#10;&#10;Description automatically generated">
            <a:extLst>
              <a:ext uri="{FF2B5EF4-FFF2-40B4-BE49-F238E27FC236}">
                <a16:creationId xmlns:a16="http://schemas.microsoft.com/office/drawing/2014/main" id="{0AC5C931-B666-B87C-DB05-D4696C416C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7031" y="1116418"/>
            <a:ext cx="2618735" cy="395265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FA0BAC5D-7CE2-9BF7-7278-D7BBCD1F70CF}"/>
              </a:ext>
            </a:extLst>
          </p:cNvPr>
          <p:cNvPicPr>
            <a:picLocks noChangeAspect="1"/>
          </p:cNvPicPr>
          <p:nvPr/>
        </p:nvPicPr>
        <p:blipFill>
          <a:blip r:embed="rId3"/>
          <a:stretch>
            <a:fillRect/>
          </a:stretch>
        </p:blipFill>
        <p:spPr>
          <a:xfrm>
            <a:off x="224601" y="4908550"/>
            <a:ext cx="1408515" cy="195490"/>
          </a:xfrm>
          <a:prstGeom prst="rect">
            <a:avLst/>
          </a:prstGeom>
        </p:spPr>
      </p:pic>
      <p:sp>
        <p:nvSpPr>
          <p:cNvPr id="2" name="TextBox 1">
            <a:extLst>
              <a:ext uri="{FF2B5EF4-FFF2-40B4-BE49-F238E27FC236}">
                <a16:creationId xmlns:a16="http://schemas.microsoft.com/office/drawing/2014/main" id="{67AB4E39-903E-4119-83F5-D6D3E06FD2D8}"/>
              </a:ext>
            </a:extLst>
          </p:cNvPr>
          <p:cNvSpPr txBox="1"/>
          <p:nvPr/>
        </p:nvSpPr>
        <p:spPr>
          <a:xfrm>
            <a:off x="141193" y="1240688"/>
            <a:ext cx="3697941" cy="1877437"/>
          </a:xfrm>
          <a:prstGeom prst="rect">
            <a:avLst/>
          </a:prstGeom>
          <a:solidFill>
            <a:schemeClr val="accent5">
              <a:lumMod val="40000"/>
              <a:lumOff val="60000"/>
            </a:schemeClr>
          </a:solidFill>
        </p:spPr>
        <p:txBody>
          <a:bodyPr wrap="square" rtlCol="0">
            <a:spAutoFit/>
          </a:bodyPr>
          <a:lstStyle/>
          <a:p>
            <a:r>
              <a:rPr lang="en-US" sz="2000" kern="1200" dirty="0">
                <a:solidFill>
                  <a:schemeClr val="tx1"/>
                </a:solidFill>
                <a:latin typeface="Calibri" panose="020F0502020204030204"/>
              </a:rPr>
              <a:t>Open Enrollment ends </a:t>
            </a:r>
            <a:r>
              <a:rPr lang="en-US" sz="2000" kern="1200" dirty="0">
                <a:solidFill>
                  <a:schemeClr val="accent1"/>
                </a:solidFill>
                <a:latin typeface="Calibri" panose="020F0502020204030204"/>
              </a:rPr>
              <a:t>tomorrow</a:t>
            </a:r>
            <a:r>
              <a:rPr lang="en-US" sz="2000" kern="1200" dirty="0">
                <a:solidFill>
                  <a:schemeClr val="tx1"/>
                </a:solidFill>
                <a:latin typeface="Calibri" panose="020F0502020204030204"/>
              </a:rPr>
              <a:t>, Friday, November 18 at 5 PM</a:t>
            </a:r>
          </a:p>
          <a:p>
            <a:endParaRPr lang="en-US" sz="2000" kern="1200" dirty="0">
              <a:solidFill>
                <a:schemeClr val="tx1"/>
              </a:solidFill>
              <a:latin typeface="Calibri" panose="020F0502020204030204"/>
            </a:endParaRPr>
          </a:p>
          <a:p>
            <a:r>
              <a:rPr lang="en-US" sz="1100" dirty="0">
                <a:solidFill>
                  <a:srgbClr val="333333"/>
                </a:solidFill>
                <a:latin typeface="Verdana" panose="020B0604030504040204" pitchFamily="34" charset="0"/>
                <a:ea typeface="Calibri" panose="020F0502020204030204" pitchFamily="34" charset="0"/>
                <a:cs typeface="Calibri" panose="020F0502020204030204" pitchFamily="34" charset="0"/>
              </a:rPr>
              <a:t>Visit </a:t>
            </a:r>
            <a:r>
              <a:rPr lang="en-US" sz="1100" u="sng" dirty="0">
                <a:latin typeface="Verdana" panose="020B0604030504040204" pitchFamily="34" charset="0"/>
                <a:ea typeface="Calibri" panose="020F0502020204030204" pitchFamily="34" charset="0"/>
                <a:hlinkClick r:id="rId4"/>
              </a:rPr>
              <a:t>https://ucnet.universityofcalifornia.edu/oe</a:t>
            </a:r>
            <a:r>
              <a:rPr lang="en-US" sz="1100" dirty="0">
                <a:solidFill>
                  <a:srgbClr val="333333"/>
                </a:solidFill>
                <a:latin typeface="Verdana" panose="020B0604030504040204" pitchFamily="34" charset="0"/>
                <a:ea typeface="Calibri" panose="020F0502020204030204" pitchFamily="34" charset="0"/>
                <a:cs typeface="Calibri" panose="020F0502020204030204" pitchFamily="34" charset="0"/>
              </a:rPr>
              <a:t>   to submit your benefits choices.</a:t>
            </a:r>
            <a:endParaRPr lang="en-US" sz="1100" dirty="0"/>
          </a:p>
          <a:p>
            <a:endParaRPr lang="en-US" sz="2000" kern="1200" dirty="0">
              <a:solidFill>
                <a:schemeClr val="tx1"/>
              </a:solidFill>
              <a:latin typeface="Calibri" panose="020F0502020204030204"/>
            </a:endParaRPr>
          </a:p>
          <a:p>
            <a:endParaRPr lang="en-US" dirty="0">
              <a:solidFill>
                <a:schemeClr val="tx1"/>
              </a:solidFill>
            </a:endParaRPr>
          </a:p>
        </p:txBody>
      </p:sp>
      <p:sp>
        <p:nvSpPr>
          <p:cNvPr id="5" name="TextBox 4">
            <a:extLst>
              <a:ext uri="{FF2B5EF4-FFF2-40B4-BE49-F238E27FC236}">
                <a16:creationId xmlns:a16="http://schemas.microsoft.com/office/drawing/2014/main" id="{BD25D9B7-E493-4758-A9F7-EC4F7C966DB4}"/>
              </a:ext>
            </a:extLst>
          </p:cNvPr>
          <p:cNvSpPr txBox="1"/>
          <p:nvPr/>
        </p:nvSpPr>
        <p:spPr>
          <a:xfrm>
            <a:off x="406498" y="282388"/>
            <a:ext cx="1226618" cy="523220"/>
          </a:xfrm>
          <a:prstGeom prst="rect">
            <a:avLst/>
          </a:prstGeom>
          <a:noFill/>
        </p:spPr>
        <p:txBody>
          <a:bodyPr wrap="none" rtlCol="0">
            <a:spAutoFit/>
          </a:bodyPr>
          <a:lstStyle/>
          <a:p>
            <a:r>
              <a:rPr lang="en-US" sz="2800" kern="1200" dirty="0">
                <a:solidFill>
                  <a:srgbClr val="FFD966"/>
                </a:solidFill>
                <a:latin typeface="Calibri" panose="020F0502020204030204"/>
              </a:rPr>
              <a:t>Closing</a:t>
            </a:r>
            <a:endParaRPr lang="en-US" dirty="0"/>
          </a:p>
        </p:txBody>
      </p:sp>
      <p:sp>
        <p:nvSpPr>
          <p:cNvPr id="6" name="Google Shape;801;p117">
            <a:extLst>
              <a:ext uri="{FF2B5EF4-FFF2-40B4-BE49-F238E27FC236}">
                <a16:creationId xmlns:a16="http://schemas.microsoft.com/office/drawing/2014/main" id="{F4F57F66-7994-4316-AF57-7A4E0B137C37}"/>
              </a:ext>
            </a:extLst>
          </p:cNvPr>
          <p:cNvSpPr txBox="1">
            <a:spLocks/>
          </p:cNvSpPr>
          <p:nvPr/>
        </p:nvSpPr>
        <p:spPr>
          <a:xfrm>
            <a:off x="4195482" y="1240688"/>
            <a:ext cx="4195483" cy="1877438"/>
          </a:xfrm>
          <a:prstGeom prst="rect">
            <a:avLst/>
          </a:prstGeom>
          <a:solidFill>
            <a:schemeClr val="accent3">
              <a:lumMod val="40000"/>
              <a:lumOff val="60000"/>
              <a:alpha val="68627"/>
            </a:schemeClr>
          </a:solidFill>
          <a:ln>
            <a:noFill/>
          </a:ln>
          <a:effectLst/>
        </p:spPr>
        <p:txBody>
          <a:bodyPr spcFirstLastPara="1" wrap="square" lIns="68575" tIns="34275" rIns="68575" bIns="34275" anchor="ctr" anchorCtr="0">
            <a:normAutofit fontScale="77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indent="0">
              <a:buNone/>
            </a:pPr>
            <a:r>
              <a:rPr lang="en-US" sz="2600" kern="1200" dirty="0">
                <a:solidFill>
                  <a:schemeClr val="accent1"/>
                </a:solidFill>
                <a:latin typeface="Calibri" panose="020F0502020204030204"/>
              </a:rPr>
              <a:t>Winter Fair </a:t>
            </a:r>
            <a:r>
              <a:rPr lang="en-US" sz="2600" kern="1200" dirty="0">
                <a:solidFill>
                  <a:schemeClr val="tx1"/>
                </a:solidFill>
                <a:latin typeface="Calibri" panose="020F0502020204030204"/>
              </a:rPr>
              <a:t>–</a:t>
            </a:r>
            <a:r>
              <a:rPr lang="en-US" sz="2600" kern="1200" dirty="0">
                <a:solidFill>
                  <a:schemeClr val="accent1"/>
                </a:solidFill>
                <a:latin typeface="Calibri" panose="020F0502020204030204"/>
              </a:rPr>
              <a:t> </a:t>
            </a:r>
            <a:r>
              <a:rPr lang="en-US" sz="2600" kern="1200" dirty="0">
                <a:solidFill>
                  <a:schemeClr val="tx1"/>
                </a:solidFill>
                <a:latin typeface="Calibri" panose="020F0502020204030204"/>
              </a:rPr>
              <a:t>Thursday, December 15</a:t>
            </a:r>
          </a:p>
          <a:p>
            <a:pPr marL="139700" indent="0">
              <a:buNone/>
            </a:pPr>
            <a:endParaRPr lang="en-US" dirty="0">
              <a:solidFill>
                <a:schemeClr val="accent1"/>
              </a:solidFill>
            </a:endParaRPr>
          </a:p>
          <a:p>
            <a:r>
              <a:rPr lang="en-US" sz="1800" dirty="0"/>
              <a:t>UC ANR's </a:t>
            </a:r>
            <a:r>
              <a:rPr lang="en-US" sz="1800" dirty="0">
                <a:solidFill>
                  <a:schemeClr val="accent1">
                    <a:lumMod val="50000"/>
                  </a:schemeClr>
                </a:solidFill>
              </a:rPr>
              <a:t>Winter Faire </a:t>
            </a:r>
            <a:r>
              <a:rPr lang="en-US" sz="1800" dirty="0"/>
              <a:t>will be in place of December's Town Hall.</a:t>
            </a:r>
          </a:p>
          <a:p>
            <a:r>
              <a:rPr lang="en-US" sz="1800" dirty="0"/>
              <a:t>Volunteers are sought to help us plan for fun activities!</a:t>
            </a:r>
          </a:p>
          <a:p>
            <a:r>
              <a:rPr lang="en-US" sz="1800" dirty="0"/>
              <a:t>Email </a:t>
            </a:r>
            <a:r>
              <a:rPr lang="en-US" sz="1800" u="sng" dirty="0">
                <a:hlinkClick r:id="rId5"/>
              </a:rPr>
              <a:t>anrprogramsupport@ucanr.edu</a:t>
            </a:r>
            <a:r>
              <a:rPr lang="en-US" sz="1800" u="sng" dirty="0"/>
              <a:t> </a:t>
            </a:r>
            <a:r>
              <a:rPr lang="en-US" sz="1800" dirty="0"/>
              <a:t>if interested in volunteering.</a:t>
            </a:r>
          </a:p>
          <a:p>
            <a:pPr marL="0" indent="0" algn="ctr">
              <a:spcBef>
                <a:spcPts val="0"/>
              </a:spcBef>
              <a:buClr>
                <a:schemeClr val="lt1"/>
              </a:buClr>
              <a:buSzPts val="2100"/>
              <a:buFont typeface="Arial"/>
              <a:buNone/>
            </a:pPr>
            <a:endParaRPr lang="en-US" sz="2400" dirty="0">
              <a:solidFill>
                <a:schemeClr val="accent5"/>
              </a:solidFill>
              <a:latin typeface="+mj-lt"/>
            </a:endParaRPr>
          </a:p>
        </p:txBody>
      </p:sp>
      <p:sp>
        <p:nvSpPr>
          <p:cNvPr id="8" name="Rectangle 7">
            <a:extLst>
              <a:ext uri="{FF2B5EF4-FFF2-40B4-BE49-F238E27FC236}">
                <a16:creationId xmlns:a16="http://schemas.microsoft.com/office/drawing/2014/main" id="{CA900749-919E-460D-AC00-CE3F2C49E9FA}"/>
              </a:ext>
            </a:extLst>
          </p:cNvPr>
          <p:cNvSpPr/>
          <p:nvPr/>
        </p:nvSpPr>
        <p:spPr>
          <a:xfrm>
            <a:off x="6929316" y="685425"/>
            <a:ext cx="344966" cy="307777"/>
          </a:xfrm>
          <a:prstGeom prst="rect">
            <a:avLst/>
          </a:prstGeom>
        </p:spPr>
        <p:txBody>
          <a:bodyPr wrap="none">
            <a:spAutoFit/>
          </a:bodyPr>
          <a:lstStyle/>
          <a:p>
            <a:r>
              <a:rPr lang="en-US" b="1" dirty="0">
                <a:solidFill>
                  <a:schemeClr val="bg1"/>
                </a:solidFill>
                <a:latin typeface="Roboto" panose="020B0604020202020204" charset="0"/>
              </a:rPr>
              <a:t>❅</a:t>
            </a:r>
            <a:endParaRPr lang="en-US" dirty="0"/>
          </a:p>
        </p:txBody>
      </p:sp>
      <p:sp>
        <p:nvSpPr>
          <p:cNvPr id="9" name="Rectangle 8">
            <a:extLst>
              <a:ext uri="{FF2B5EF4-FFF2-40B4-BE49-F238E27FC236}">
                <a16:creationId xmlns:a16="http://schemas.microsoft.com/office/drawing/2014/main" id="{D267F17F-9B92-486A-AD1F-897EF9575796}"/>
              </a:ext>
            </a:extLst>
          </p:cNvPr>
          <p:cNvSpPr/>
          <p:nvPr/>
        </p:nvSpPr>
        <p:spPr>
          <a:xfrm>
            <a:off x="4082274" y="1116021"/>
            <a:ext cx="426720" cy="307777"/>
          </a:xfrm>
          <a:prstGeom prst="rect">
            <a:avLst/>
          </a:prstGeom>
        </p:spPr>
        <p:txBody>
          <a:bodyPr wrap="none">
            <a:spAutoFit/>
          </a:bodyPr>
          <a:lstStyle/>
          <a:p>
            <a:r>
              <a:rPr lang="en-US" b="1" dirty="0">
                <a:solidFill>
                  <a:schemeClr val="accent5">
                    <a:lumMod val="60000"/>
                    <a:lumOff val="40000"/>
                  </a:schemeClr>
                </a:solidFill>
                <a:latin typeface="Roboto" panose="020B0604020202020204" charset="0"/>
              </a:rPr>
              <a:t>❄</a:t>
            </a:r>
            <a:endParaRPr lang="en-US" dirty="0">
              <a:solidFill>
                <a:schemeClr val="accent5">
                  <a:lumMod val="60000"/>
                  <a:lumOff val="40000"/>
                </a:schemeClr>
              </a:solidFill>
            </a:endParaRPr>
          </a:p>
        </p:txBody>
      </p:sp>
      <p:sp>
        <p:nvSpPr>
          <p:cNvPr id="10" name="Rectangle 9">
            <a:extLst>
              <a:ext uri="{FF2B5EF4-FFF2-40B4-BE49-F238E27FC236}">
                <a16:creationId xmlns:a16="http://schemas.microsoft.com/office/drawing/2014/main" id="{D2E55591-EBCC-4927-8057-1BEED6E25FF8}"/>
              </a:ext>
            </a:extLst>
          </p:cNvPr>
          <p:cNvSpPr/>
          <p:nvPr/>
        </p:nvSpPr>
        <p:spPr>
          <a:xfrm>
            <a:off x="8159207" y="1662411"/>
            <a:ext cx="344966" cy="307777"/>
          </a:xfrm>
          <a:prstGeom prst="rect">
            <a:avLst/>
          </a:prstGeom>
        </p:spPr>
        <p:txBody>
          <a:bodyPr wrap="none">
            <a:spAutoFit/>
          </a:bodyPr>
          <a:lstStyle/>
          <a:p>
            <a:r>
              <a:rPr lang="en-US" b="1" dirty="0">
                <a:solidFill>
                  <a:schemeClr val="bg1"/>
                </a:solidFill>
                <a:latin typeface="Roboto" panose="020B0604020202020204" charset="0"/>
              </a:rPr>
              <a:t>❅</a:t>
            </a:r>
            <a:endParaRPr lang="en-US" dirty="0"/>
          </a:p>
        </p:txBody>
      </p:sp>
      <p:sp>
        <p:nvSpPr>
          <p:cNvPr id="11" name="Rectangle 10">
            <a:extLst>
              <a:ext uri="{FF2B5EF4-FFF2-40B4-BE49-F238E27FC236}">
                <a16:creationId xmlns:a16="http://schemas.microsoft.com/office/drawing/2014/main" id="{D2510B9B-01BA-44EE-BC1F-C7FAC1CF610A}"/>
              </a:ext>
            </a:extLst>
          </p:cNvPr>
          <p:cNvSpPr/>
          <p:nvPr/>
        </p:nvSpPr>
        <p:spPr>
          <a:xfrm>
            <a:off x="4009943" y="1244724"/>
            <a:ext cx="344966" cy="307777"/>
          </a:xfrm>
          <a:prstGeom prst="rect">
            <a:avLst/>
          </a:prstGeom>
        </p:spPr>
        <p:txBody>
          <a:bodyPr wrap="none">
            <a:spAutoFit/>
          </a:bodyPr>
          <a:lstStyle/>
          <a:p>
            <a:r>
              <a:rPr lang="en-US" b="1" dirty="0">
                <a:solidFill>
                  <a:schemeClr val="bg1"/>
                </a:solidFill>
                <a:latin typeface="Roboto" panose="020B0604020202020204" charset="0"/>
              </a:rPr>
              <a:t>❅</a:t>
            </a:r>
            <a:endParaRPr lang="en-US" dirty="0"/>
          </a:p>
        </p:txBody>
      </p:sp>
      <p:sp>
        <p:nvSpPr>
          <p:cNvPr id="12" name="Rectangle 11">
            <a:extLst>
              <a:ext uri="{FF2B5EF4-FFF2-40B4-BE49-F238E27FC236}">
                <a16:creationId xmlns:a16="http://schemas.microsoft.com/office/drawing/2014/main" id="{0BD192F4-EBF1-4F1C-85EF-922B3310B619}"/>
              </a:ext>
            </a:extLst>
          </p:cNvPr>
          <p:cNvSpPr/>
          <p:nvPr/>
        </p:nvSpPr>
        <p:spPr>
          <a:xfrm>
            <a:off x="4295634" y="1059768"/>
            <a:ext cx="344966" cy="307777"/>
          </a:xfrm>
          <a:prstGeom prst="rect">
            <a:avLst/>
          </a:prstGeom>
        </p:spPr>
        <p:txBody>
          <a:bodyPr wrap="none">
            <a:spAutoFit/>
          </a:bodyPr>
          <a:lstStyle/>
          <a:p>
            <a:r>
              <a:rPr lang="en-US" b="1" dirty="0">
                <a:solidFill>
                  <a:schemeClr val="bg1"/>
                </a:solidFill>
                <a:latin typeface="Roboto" panose="020B0604020202020204" charset="0"/>
              </a:rPr>
              <a:t>❅</a:t>
            </a:r>
            <a:endParaRPr lang="en-US" dirty="0"/>
          </a:p>
        </p:txBody>
      </p:sp>
      <p:sp>
        <p:nvSpPr>
          <p:cNvPr id="13" name="Rectangle 12">
            <a:extLst>
              <a:ext uri="{FF2B5EF4-FFF2-40B4-BE49-F238E27FC236}">
                <a16:creationId xmlns:a16="http://schemas.microsoft.com/office/drawing/2014/main" id="{A251CFE1-C8D2-45C3-8F2D-1C824019763C}"/>
              </a:ext>
            </a:extLst>
          </p:cNvPr>
          <p:cNvSpPr/>
          <p:nvPr/>
        </p:nvSpPr>
        <p:spPr>
          <a:xfrm>
            <a:off x="6269580" y="1354634"/>
            <a:ext cx="1069466" cy="307777"/>
          </a:xfrm>
          <a:prstGeom prst="rect">
            <a:avLst/>
          </a:prstGeom>
        </p:spPr>
        <p:txBody>
          <a:bodyPr wrap="square">
            <a:spAutoFit/>
          </a:bodyPr>
          <a:lstStyle/>
          <a:p>
            <a:r>
              <a:rPr lang="en-US" b="1" dirty="0">
                <a:solidFill>
                  <a:schemeClr val="accent5">
                    <a:lumMod val="60000"/>
                    <a:lumOff val="40000"/>
                  </a:schemeClr>
                </a:solidFill>
                <a:latin typeface="Roboto" panose="020B0604020202020204" charset="0"/>
              </a:rPr>
              <a:t>❅</a:t>
            </a:r>
            <a:r>
              <a:rPr lang="en-US" b="1" dirty="0">
                <a:solidFill>
                  <a:schemeClr val="bg1"/>
                </a:solidFill>
                <a:latin typeface="Roboto" panose="020B0604020202020204" charset="0"/>
              </a:rPr>
              <a:t> </a:t>
            </a:r>
            <a:endParaRPr lang="en-US" dirty="0">
              <a:solidFill>
                <a:schemeClr val="bg1"/>
              </a:solidFill>
            </a:endParaRPr>
          </a:p>
        </p:txBody>
      </p:sp>
      <p:sp>
        <p:nvSpPr>
          <p:cNvPr id="15" name="Rectangle 14">
            <a:extLst>
              <a:ext uri="{FF2B5EF4-FFF2-40B4-BE49-F238E27FC236}">
                <a16:creationId xmlns:a16="http://schemas.microsoft.com/office/drawing/2014/main" id="{385BCD32-7C4E-484E-A611-DC5F63185062}"/>
              </a:ext>
            </a:extLst>
          </p:cNvPr>
          <p:cNvSpPr/>
          <p:nvPr/>
        </p:nvSpPr>
        <p:spPr>
          <a:xfrm>
            <a:off x="6959757" y="547572"/>
            <a:ext cx="426720" cy="307777"/>
          </a:xfrm>
          <a:prstGeom prst="rect">
            <a:avLst/>
          </a:prstGeom>
        </p:spPr>
        <p:txBody>
          <a:bodyPr wrap="none">
            <a:spAutoFit/>
          </a:bodyPr>
          <a:lstStyle/>
          <a:p>
            <a:r>
              <a:rPr lang="en-US" b="1" dirty="0">
                <a:solidFill>
                  <a:schemeClr val="accent5">
                    <a:lumMod val="60000"/>
                    <a:lumOff val="40000"/>
                  </a:schemeClr>
                </a:solidFill>
                <a:latin typeface="Roboto" panose="020B0604020202020204" charset="0"/>
              </a:rPr>
              <a:t>❄</a:t>
            </a:r>
            <a:endParaRPr lang="en-US" dirty="0">
              <a:solidFill>
                <a:schemeClr val="accent5">
                  <a:lumMod val="60000"/>
                  <a:lumOff val="40000"/>
                </a:schemeClr>
              </a:solidFill>
            </a:endParaRPr>
          </a:p>
        </p:txBody>
      </p:sp>
      <p:sp>
        <p:nvSpPr>
          <p:cNvPr id="16" name="Rectangle 15">
            <a:extLst>
              <a:ext uri="{FF2B5EF4-FFF2-40B4-BE49-F238E27FC236}">
                <a16:creationId xmlns:a16="http://schemas.microsoft.com/office/drawing/2014/main" id="{5DB87FC1-2B6A-49CA-AC94-5894EB27908C}"/>
              </a:ext>
            </a:extLst>
          </p:cNvPr>
          <p:cNvSpPr/>
          <p:nvPr/>
        </p:nvSpPr>
        <p:spPr>
          <a:xfrm>
            <a:off x="6407027" y="298286"/>
            <a:ext cx="344966" cy="307777"/>
          </a:xfrm>
          <a:prstGeom prst="rect">
            <a:avLst/>
          </a:prstGeom>
        </p:spPr>
        <p:txBody>
          <a:bodyPr wrap="none">
            <a:spAutoFit/>
          </a:bodyPr>
          <a:lstStyle/>
          <a:p>
            <a:r>
              <a:rPr lang="en-US" b="1" dirty="0">
                <a:solidFill>
                  <a:schemeClr val="accent5">
                    <a:lumMod val="60000"/>
                    <a:lumOff val="40000"/>
                  </a:schemeClr>
                </a:solidFill>
                <a:latin typeface="Roboto" panose="020B0604020202020204" charset="0"/>
              </a:rPr>
              <a:t>❅</a:t>
            </a:r>
            <a:endParaRPr lang="en-US" dirty="0">
              <a:solidFill>
                <a:schemeClr val="accent5">
                  <a:lumMod val="60000"/>
                  <a:lumOff val="40000"/>
                </a:schemeClr>
              </a:solidFill>
            </a:endParaRPr>
          </a:p>
        </p:txBody>
      </p:sp>
      <p:sp>
        <p:nvSpPr>
          <p:cNvPr id="17" name="Rectangle 16">
            <a:extLst>
              <a:ext uri="{FF2B5EF4-FFF2-40B4-BE49-F238E27FC236}">
                <a16:creationId xmlns:a16="http://schemas.microsoft.com/office/drawing/2014/main" id="{86978175-3529-4323-B798-A87A6F6CB64C}"/>
              </a:ext>
            </a:extLst>
          </p:cNvPr>
          <p:cNvSpPr/>
          <p:nvPr/>
        </p:nvSpPr>
        <p:spPr>
          <a:xfrm>
            <a:off x="8995251" y="470615"/>
            <a:ext cx="389850" cy="307777"/>
          </a:xfrm>
          <a:prstGeom prst="rect">
            <a:avLst/>
          </a:prstGeom>
        </p:spPr>
        <p:txBody>
          <a:bodyPr wrap="none">
            <a:spAutoFit/>
          </a:bodyPr>
          <a:lstStyle/>
          <a:p>
            <a:r>
              <a:rPr lang="en-US" b="1" dirty="0">
                <a:solidFill>
                  <a:schemeClr val="bg1"/>
                </a:solidFill>
                <a:latin typeface="Roboto" panose="020B0604020202020204" charset="0"/>
              </a:rPr>
              <a:t>❅ </a:t>
            </a:r>
            <a:endParaRPr lang="en-US" dirty="0"/>
          </a:p>
        </p:txBody>
      </p:sp>
      <p:sp>
        <p:nvSpPr>
          <p:cNvPr id="18" name="Google Shape;804;p117">
            <a:extLst>
              <a:ext uri="{FF2B5EF4-FFF2-40B4-BE49-F238E27FC236}">
                <a16:creationId xmlns:a16="http://schemas.microsoft.com/office/drawing/2014/main" id="{D1E3D301-E26E-4671-B68F-EDA1F7AFBDFF}"/>
              </a:ext>
            </a:extLst>
          </p:cNvPr>
          <p:cNvSpPr/>
          <p:nvPr/>
        </p:nvSpPr>
        <p:spPr>
          <a:xfrm>
            <a:off x="141193" y="3213147"/>
            <a:ext cx="6520923" cy="1265671"/>
          </a:xfrm>
          <a:prstGeom prst="rect">
            <a:avLst/>
          </a:prstGeom>
          <a:solidFill>
            <a:schemeClr val="bg1">
              <a:alpha val="68630"/>
            </a:schemeClr>
          </a:solidFill>
          <a:ln>
            <a:noFill/>
          </a:ln>
          <a:effectLst/>
        </p:spPr>
        <p:txBody>
          <a:bodyPr spcFirstLastPara="1" wrap="square" lIns="68575" tIns="34275" rIns="68575" bIns="34275" anchor="ctr" anchorCtr="0">
            <a:noAutofit/>
          </a:bodyPr>
          <a:lstStyle/>
          <a:p>
            <a:pPr marL="0" marR="0" lvl="0" indent="0" rtl="0">
              <a:spcBef>
                <a:spcPts val="0"/>
              </a:spcBef>
              <a:spcAft>
                <a:spcPts val="0"/>
              </a:spcAft>
              <a:buNone/>
            </a:pPr>
            <a:r>
              <a:rPr lang="en" sz="2400" dirty="0">
                <a:solidFill>
                  <a:schemeClr val="tx1"/>
                </a:solidFill>
                <a:latin typeface="Calibri" panose="020F0502020204030204" pitchFamily="34" charset="0"/>
                <a:ea typeface="Calibri"/>
                <a:cs typeface="Calibri" panose="020F0502020204030204" pitchFamily="34" charset="0"/>
                <a:sym typeface="Calibri"/>
              </a:rPr>
              <a:t>Thanks to our speakers and to you all!</a:t>
            </a:r>
            <a:endParaRPr sz="2400" dirty="0">
              <a:solidFill>
                <a:schemeClr val="tx1"/>
              </a:solidFill>
              <a:latin typeface="Calibri" panose="020F0502020204030204" pitchFamily="34" charset="0"/>
              <a:ea typeface="Calibri"/>
              <a:cs typeface="Calibri" panose="020F0502020204030204" pitchFamily="34" charset="0"/>
              <a:sym typeface="Calibri"/>
            </a:endParaRPr>
          </a:p>
          <a:p>
            <a:r>
              <a:rPr lang="en-US" sz="1200" dirty="0">
                <a:solidFill>
                  <a:schemeClr val="tx1"/>
                </a:solidFill>
                <a:latin typeface="Calibri" panose="020F0502020204030204" pitchFamily="34" charset="0"/>
                <a:cs typeface="Calibri" panose="020F0502020204030204" pitchFamily="34" charset="0"/>
              </a:rPr>
              <a:t>Recordings of meetings posted at </a:t>
            </a:r>
            <a:r>
              <a:rPr lang="en-US" sz="1200" dirty="0">
                <a:latin typeface="Calibri" panose="020F0502020204030204" pitchFamily="34" charset="0"/>
                <a:cs typeface="Calibri" panose="020F0502020204030204" pitchFamily="34" charset="0"/>
                <a:hlinkClick r:id="rId6"/>
              </a:rPr>
              <a:t>https://ucanr.edu/sites/anrstaff/All_Hands</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800"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Stay safe &amp; have a Happy Thanksgiving next week!</a:t>
            </a:r>
          </a:p>
        </p:txBody>
      </p:sp>
    </p:spTree>
    <p:extLst>
      <p:ext uri="{BB962C8B-B14F-4D97-AF65-F5344CB8AC3E}">
        <p14:creationId xmlns:p14="http://schemas.microsoft.com/office/powerpoint/2010/main" val="275726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6000"/>
          </a:schemeClr>
        </a:solidFill>
        <a:effectLst/>
      </p:bgPr>
    </p:bg>
    <p:spTree>
      <p:nvGrpSpPr>
        <p:cNvPr id="1" name="Shape 521"/>
        <p:cNvGrpSpPr/>
        <p:nvPr/>
      </p:nvGrpSpPr>
      <p:grpSpPr>
        <a:xfrm>
          <a:off x="0" y="0"/>
          <a:ext cx="0" cy="0"/>
          <a:chOff x="0" y="0"/>
          <a:chExt cx="0" cy="0"/>
        </a:xfrm>
      </p:grpSpPr>
      <p:sp>
        <p:nvSpPr>
          <p:cNvPr id="522" name="Google Shape;522;p84"/>
          <p:cNvSpPr txBox="1">
            <a:spLocks noGrp="1"/>
          </p:cNvSpPr>
          <p:nvPr>
            <p:ph type="title"/>
          </p:nvPr>
        </p:nvSpPr>
        <p:spPr>
          <a:xfrm>
            <a:off x="532213" y="193737"/>
            <a:ext cx="78867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lt1"/>
              </a:buClr>
              <a:buSzPts val="4500"/>
              <a:buFont typeface="Calibri"/>
              <a:buNone/>
            </a:pPr>
            <a:r>
              <a:rPr lang="en" sz="2800" dirty="0">
                <a:latin typeface="+mj-lt"/>
              </a:rPr>
              <a:t>Leadership Update </a:t>
            </a:r>
            <a:endParaRPr sz="2800" dirty="0">
              <a:latin typeface="+mj-lt"/>
            </a:endParaRPr>
          </a:p>
        </p:txBody>
      </p:sp>
      <p:sp>
        <p:nvSpPr>
          <p:cNvPr id="523" name="Google Shape;523;p84"/>
          <p:cNvSpPr txBox="1">
            <a:spLocks noGrp="1"/>
          </p:cNvSpPr>
          <p:nvPr>
            <p:ph type="body" idx="1"/>
          </p:nvPr>
        </p:nvSpPr>
        <p:spPr>
          <a:xfrm>
            <a:off x="628650" y="1214449"/>
            <a:ext cx="6199500" cy="598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700"/>
              <a:buNone/>
            </a:pPr>
            <a:r>
              <a:rPr lang="en" sz="2400" dirty="0">
                <a:latin typeface="+mj-lt"/>
              </a:rPr>
              <a:t>Vision &amp; News - (10-15 mins)</a:t>
            </a:r>
            <a:endParaRPr sz="2400" dirty="0">
              <a:latin typeface="+mj-lt"/>
            </a:endParaRPr>
          </a:p>
        </p:txBody>
      </p:sp>
      <p:pic>
        <p:nvPicPr>
          <p:cNvPr id="524" name="Google Shape;524;p84"/>
          <p:cNvPicPr preferRelativeResize="0"/>
          <p:nvPr/>
        </p:nvPicPr>
        <p:blipFill rotWithShape="1">
          <a:blip r:embed="rId3">
            <a:alphaModFix/>
          </a:blip>
          <a:srcRect/>
          <a:stretch/>
        </p:blipFill>
        <p:spPr>
          <a:xfrm>
            <a:off x="6828150" y="2067272"/>
            <a:ext cx="1329784" cy="1779986"/>
          </a:xfrm>
          <a:prstGeom prst="rect">
            <a:avLst/>
          </a:prstGeom>
          <a:noFill/>
          <a:ln>
            <a:noFill/>
          </a:ln>
          <a:effectLst>
            <a:outerShdw blurRad="50800" dist="38100" dir="2700000" algn="tl" rotWithShape="0">
              <a:prstClr val="black">
                <a:alpha val="40000"/>
              </a:prstClr>
            </a:outerShdw>
          </a:effectLst>
        </p:spPr>
      </p:pic>
      <p:pic>
        <p:nvPicPr>
          <p:cNvPr id="525" name="Google Shape;525;p84"/>
          <p:cNvPicPr preferRelativeResize="0"/>
          <p:nvPr/>
        </p:nvPicPr>
        <p:blipFill rotWithShape="1">
          <a:blip r:embed="rId4">
            <a:alphaModFix/>
          </a:blip>
          <a:srcRect/>
          <a:stretch/>
        </p:blipFill>
        <p:spPr>
          <a:xfrm>
            <a:off x="628650" y="2067272"/>
            <a:ext cx="1346852" cy="1779986"/>
          </a:xfrm>
          <a:prstGeom prst="rect">
            <a:avLst/>
          </a:prstGeom>
          <a:noFill/>
          <a:ln>
            <a:noFill/>
          </a:ln>
          <a:effectLst>
            <a:outerShdw blurRad="50800" dist="38100" dir="2700000" algn="tl" rotWithShape="0">
              <a:prstClr val="black">
                <a:alpha val="40000"/>
              </a:prstClr>
            </a:outerShdw>
          </a:effectLst>
        </p:spPr>
      </p:pic>
      <p:pic>
        <p:nvPicPr>
          <p:cNvPr id="526" name="Google Shape;526;p84"/>
          <p:cNvPicPr preferRelativeResize="0"/>
          <p:nvPr/>
        </p:nvPicPr>
        <p:blipFill>
          <a:blip r:embed="rId5"/>
          <a:srcRect/>
          <a:stretch/>
        </p:blipFill>
        <p:spPr>
          <a:xfrm>
            <a:off x="2645648" y="2079631"/>
            <a:ext cx="1454727" cy="1779986"/>
          </a:xfrm>
          <a:prstGeom prst="rect">
            <a:avLst/>
          </a:prstGeom>
          <a:noFill/>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A9B59D5-0D1A-4BF8-B34A-A9009511C351}"/>
              </a:ext>
            </a:extLst>
          </p:cNvPr>
          <p:cNvPicPr>
            <a:picLocks noChangeAspect="1"/>
          </p:cNvPicPr>
          <p:nvPr/>
        </p:nvPicPr>
        <p:blipFill>
          <a:blip r:embed="rId6"/>
          <a:stretch>
            <a:fillRect/>
          </a:stretch>
        </p:blipFill>
        <p:spPr>
          <a:xfrm>
            <a:off x="4790835" y="2079631"/>
            <a:ext cx="1423990" cy="17799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71D4-4813-B74C-AE0C-C482ABC74A6E}"/>
              </a:ext>
            </a:extLst>
          </p:cNvPr>
          <p:cNvSpPr>
            <a:spLocks noGrp="1"/>
          </p:cNvSpPr>
          <p:nvPr>
            <p:ph type="title"/>
          </p:nvPr>
        </p:nvSpPr>
        <p:spPr/>
        <p:txBody>
          <a:bodyPr>
            <a:normAutofit fontScale="90000"/>
          </a:bodyPr>
          <a:lstStyle/>
          <a:p>
            <a:r>
              <a:rPr lang="en-US" dirty="0" err="1"/>
              <a:t>CalFresh</a:t>
            </a:r>
            <a:r>
              <a:rPr lang="en-US" dirty="0"/>
              <a:t> and Market Match Nutrition Incentive Programs at Farmers Markets</a:t>
            </a:r>
          </a:p>
        </p:txBody>
      </p:sp>
      <p:sp>
        <p:nvSpPr>
          <p:cNvPr id="9" name="Text Placeholder 8">
            <a:extLst>
              <a:ext uri="{FF2B5EF4-FFF2-40B4-BE49-F238E27FC236}">
                <a16:creationId xmlns:a16="http://schemas.microsoft.com/office/drawing/2014/main" id="{EC6F5575-47FE-8F41-88EB-DBBF04A2B9EA}"/>
              </a:ext>
            </a:extLst>
          </p:cNvPr>
          <p:cNvSpPr>
            <a:spLocks noGrp="1"/>
          </p:cNvSpPr>
          <p:nvPr>
            <p:ph type="body" sz="quarter" idx="10"/>
          </p:nvPr>
        </p:nvSpPr>
        <p:spPr>
          <a:xfrm>
            <a:off x="704909" y="2745412"/>
            <a:ext cx="7991977" cy="1221851"/>
          </a:xfrm>
        </p:spPr>
        <p:txBody>
          <a:bodyPr>
            <a:normAutofit/>
          </a:bodyPr>
          <a:lstStyle/>
          <a:p>
            <a:r>
              <a:rPr lang="en-US" dirty="0"/>
              <a:t>Presented by Shannon Klisch</a:t>
            </a:r>
            <a:br>
              <a:rPr lang="en-US" dirty="0"/>
            </a:br>
            <a:r>
              <a:rPr lang="en-US" dirty="0"/>
              <a:t>Academic Coordinator, PI</a:t>
            </a:r>
          </a:p>
          <a:p>
            <a:r>
              <a:rPr lang="en-US" dirty="0"/>
              <a:t>UC ANR Collaborators and staff: Rosa Vargas, Mishelle Petit, Kelly Hong, Miguel Diaz, Betsy Plascencia, Melissa </a:t>
            </a:r>
            <a:r>
              <a:rPr lang="en-US" dirty="0" err="1"/>
              <a:t>Rorabough</a:t>
            </a:r>
            <a:r>
              <a:rPr lang="en-US" dirty="0"/>
              <a:t>, Abbi Marrs</a:t>
            </a:r>
          </a:p>
        </p:txBody>
      </p:sp>
      <p:sp>
        <p:nvSpPr>
          <p:cNvPr id="10" name="Text Placeholder 9">
            <a:extLst>
              <a:ext uri="{FF2B5EF4-FFF2-40B4-BE49-F238E27FC236}">
                <a16:creationId xmlns:a16="http://schemas.microsoft.com/office/drawing/2014/main" id="{C904AADE-5565-7D47-94AA-541EF2D88F82}"/>
              </a:ext>
            </a:extLst>
          </p:cNvPr>
          <p:cNvSpPr>
            <a:spLocks noGrp="1"/>
          </p:cNvSpPr>
          <p:nvPr>
            <p:ph type="body" sz="quarter" idx="11"/>
          </p:nvPr>
        </p:nvSpPr>
        <p:spPr>
          <a:xfrm>
            <a:off x="704909" y="4151079"/>
            <a:ext cx="3234018" cy="398860"/>
          </a:xfrm>
        </p:spPr>
        <p:txBody>
          <a:bodyPr>
            <a:normAutofit/>
          </a:bodyPr>
          <a:lstStyle/>
          <a:p>
            <a:r>
              <a:rPr lang="en-US" dirty="0"/>
              <a:t>11-15-22 UC ANR Town Hall</a:t>
            </a:r>
          </a:p>
        </p:txBody>
      </p:sp>
      <p:sp>
        <p:nvSpPr>
          <p:cNvPr id="11" name="Text Placeholder 10">
            <a:extLst>
              <a:ext uri="{FF2B5EF4-FFF2-40B4-BE49-F238E27FC236}">
                <a16:creationId xmlns:a16="http://schemas.microsoft.com/office/drawing/2014/main" id="{314CEDC1-704C-C540-9D4B-AD9D4BD9ACC7}"/>
              </a:ext>
            </a:extLst>
          </p:cNvPr>
          <p:cNvSpPr>
            <a:spLocks noGrp="1"/>
          </p:cNvSpPr>
          <p:nvPr>
            <p:ph type="body" sz="quarter" idx="12"/>
          </p:nvPr>
        </p:nvSpPr>
        <p:spPr/>
        <p:txBody>
          <a:bodyPr/>
          <a:lstStyle/>
          <a:p>
            <a:r>
              <a:rPr lang="en-US" dirty="0"/>
              <a:t>Opportunities &amp; Lessons Learned</a:t>
            </a:r>
          </a:p>
        </p:txBody>
      </p:sp>
      <p:pic>
        <p:nvPicPr>
          <p:cNvPr id="4" name="Picture 3">
            <a:extLst>
              <a:ext uri="{FF2B5EF4-FFF2-40B4-BE49-F238E27FC236}">
                <a16:creationId xmlns:a16="http://schemas.microsoft.com/office/drawing/2014/main" id="{D176FBE7-75C1-0FC9-74C0-D019BFB69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096" y="4590591"/>
            <a:ext cx="4436645" cy="516814"/>
          </a:xfrm>
          <a:prstGeom prst="rect">
            <a:avLst/>
          </a:prstGeom>
        </p:spPr>
      </p:pic>
    </p:spTree>
    <p:extLst>
      <p:ext uri="{BB962C8B-B14F-4D97-AF65-F5344CB8AC3E}">
        <p14:creationId xmlns:p14="http://schemas.microsoft.com/office/powerpoint/2010/main" val="291284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ap of Calif showing counties by food insecurity rates. The central valley, south east and northern calif. show the highest rates of food insecurity">
            <a:extLst>
              <a:ext uri="{FF2B5EF4-FFF2-40B4-BE49-F238E27FC236}">
                <a16:creationId xmlns:a16="http://schemas.microsoft.com/office/drawing/2014/main" id="{CD1812C3-BB10-2504-6191-6BF2322080B4}"/>
              </a:ext>
            </a:extLst>
          </p:cNvPr>
          <p:cNvPicPr>
            <a:picLocks noGrp="1" noChangeAspect="1"/>
          </p:cNvPicPr>
          <p:nvPr>
            <p:ph idx="1"/>
          </p:nvPr>
        </p:nvPicPr>
        <p:blipFill>
          <a:blip r:embed="rId3"/>
          <a:stretch>
            <a:fillRect/>
          </a:stretch>
        </p:blipFill>
        <p:spPr>
          <a:xfrm rot="20593616">
            <a:off x="648716" y="-66354"/>
            <a:ext cx="2779003" cy="4007616"/>
          </a:xfrm>
        </p:spPr>
      </p:pic>
      <p:sp>
        <p:nvSpPr>
          <p:cNvPr id="2" name="Title 1">
            <a:extLst>
              <a:ext uri="{FF2B5EF4-FFF2-40B4-BE49-F238E27FC236}">
                <a16:creationId xmlns:a16="http://schemas.microsoft.com/office/drawing/2014/main" id="{42314D6B-0297-8A47-ACD9-0D488A241308}"/>
              </a:ext>
            </a:extLst>
          </p:cNvPr>
          <p:cNvSpPr>
            <a:spLocks noGrp="1"/>
          </p:cNvSpPr>
          <p:nvPr>
            <p:ph type="title"/>
          </p:nvPr>
        </p:nvSpPr>
        <p:spPr>
          <a:xfrm>
            <a:off x="3419491" y="231669"/>
            <a:ext cx="5501278" cy="817597"/>
          </a:xfrm>
        </p:spPr>
        <p:txBody>
          <a:bodyPr>
            <a:normAutofit fontScale="90000"/>
          </a:bodyPr>
          <a:lstStyle/>
          <a:p>
            <a:r>
              <a:rPr lang="en-US" dirty="0"/>
              <a:t>Food insecurity (FI) &amp; food access impact community health</a:t>
            </a:r>
          </a:p>
        </p:txBody>
      </p:sp>
      <p:pic>
        <p:nvPicPr>
          <p:cNvPr id="11" name="Picture 10" descr="Key for food insecurity map, color coded">
            <a:extLst>
              <a:ext uri="{FF2B5EF4-FFF2-40B4-BE49-F238E27FC236}">
                <a16:creationId xmlns:a16="http://schemas.microsoft.com/office/drawing/2014/main" id="{CEA2534E-E6BD-6F98-C26D-7193046A99FE}"/>
              </a:ext>
            </a:extLst>
          </p:cNvPr>
          <p:cNvPicPr>
            <a:picLocks noChangeAspect="1"/>
          </p:cNvPicPr>
          <p:nvPr/>
        </p:nvPicPr>
        <p:blipFill>
          <a:blip r:embed="rId4"/>
          <a:stretch>
            <a:fillRect/>
          </a:stretch>
        </p:blipFill>
        <p:spPr>
          <a:xfrm>
            <a:off x="129569" y="3949263"/>
            <a:ext cx="4672664" cy="378671"/>
          </a:xfrm>
          <a:prstGeom prst="rect">
            <a:avLst/>
          </a:prstGeom>
        </p:spPr>
      </p:pic>
      <p:sp>
        <p:nvSpPr>
          <p:cNvPr id="12" name="TextBox 11">
            <a:extLst>
              <a:ext uri="{FF2B5EF4-FFF2-40B4-BE49-F238E27FC236}">
                <a16:creationId xmlns:a16="http://schemas.microsoft.com/office/drawing/2014/main" id="{2A3CDBF9-1B27-8E51-9160-69F586A69C62}"/>
              </a:ext>
            </a:extLst>
          </p:cNvPr>
          <p:cNvSpPr txBox="1"/>
          <p:nvPr/>
        </p:nvSpPr>
        <p:spPr>
          <a:xfrm>
            <a:off x="4206197" y="1189376"/>
            <a:ext cx="4714572" cy="2862322"/>
          </a:xfrm>
          <a:prstGeom prst="rect">
            <a:avLst/>
          </a:prstGeom>
          <a:noFill/>
        </p:spPr>
        <p:txBody>
          <a:bodyPr wrap="square" rtlCol="0">
            <a:spAutoFit/>
          </a:bodyPr>
          <a:lstStyle/>
          <a:p>
            <a:pPr marL="214313" indent="-214313">
              <a:buFont typeface="Wingdings" panose="05000000000000000000" pitchFamily="2" charset="2"/>
              <a:buChar char="Ø"/>
            </a:pPr>
            <a:r>
              <a:rPr lang="en-US" sz="1800" dirty="0"/>
              <a:t>10.2% of Californians are FI (2019)</a:t>
            </a:r>
            <a:r>
              <a:rPr lang="en-US" sz="1800" baseline="30000" dirty="0"/>
              <a:t> 1</a:t>
            </a:r>
          </a:p>
          <a:p>
            <a:endParaRPr lang="en-US" sz="1800" dirty="0"/>
          </a:p>
          <a:p>
            <a:r>
              <a:rPr lang="en-US" sz="1800" dirty="0"/>
              <a:t>Nationwide</a:t>
            </a:r>
          </a:p>
          <a:p>
            <a:pPr marL="214313" indent="-214313">
              <a:buFont typeface="Wingdings" panose="05000000000000000000" pitchFamily="2" charset="2"/>
              <a:buChar char="Ø"/>
            </a:pPr>
            <a:r>
              <a:rPr lang="en-US" sz="1800" dirty="0"/>
              <a:t>FI households spend 16% less on food than food secure of similar comp</a:t>
            </a:r>
            <a:r>
              <a:rPr lang="en-US" sz="1800" baseline="30000" dirty="0"/>
              <a:t>2</a:t>
            </a:r>
          </a:p>
          <a:p>
            <a:pPr marL="214313" indent="-214313">
              <a:buFont typeface="Wingdings" panose="05000000000000000000" pitchFamily="2" charset="2"/>
              <a:buChar char="Ø"/>
            </a:pPr>
            <a:r>
              <a:rPr lang="en-US" sz="1800" dirty="0"/>
              <a:t>94% of very low food secure HH report that they cannot afford to eat balanced meals</a:t>
            </a:r>
            <a:r>
              <a:rPr lang="en-US" sz="1800" baseline="30000" dirty="0"/>
              <a:t>2</a:t>
            </a:r>
            <a:endParaRPr lang="en-US" sz="1800" dirty="0"/>
          </a:p>
          <a:p>
            <a:pPr marL="214313" indent="-214313">
              <a:buFont typeface="Wingdings" panose="05000000000000000000" pitchFamily="2" charset="2"/>
              <a:buChar char="Ø"/>
            </a:pPr>
            <a:r>
              <a:rPr lang="en-US" sz="1800" dirty="0"/>
              <a:t>FI is assoc. with adverse health outcomes</a:t>
            </a:r>
            <a:r>
              <a:rPr lang="en-US" sz="1800" baseline="30000" dirty="0"/>
              <a:t>3</a:t>
            </a:r>
            <a:endParaRPr lang="en-US" sz="1800" dirty="0"/>
          </a:p>
        </p:txBody>
      </p:sp>
      <p:sp>
        <p:nvSpPr>
          <p:cNvPr id="13" name="TextBox 12">
            <a:extLst>
              <a:ext uri="{FF2B5EF4-FFF2-40B4-BE49-F238E27FC236}">
                <a16:creationId xmlns:a16="http://schemas.microsoft.com/office/drawing/2014/main" id="{CE224563-9F06-8C51-5CB9-CB3AAAFC80AC}"/>
              </a:ext>
            </a:extLst>
          </p:cNvPr>
          <p:cNvSpPr txBox="1"/>
          <p:nvPr/>
        </p:nvSpPr>
        <p:spPr>
          <a:xfrm>
            <a:off x="242825" y="4468045"/>
            <a:ext cx="8771607" cy="646331"/>
          </a:xfrm>
          <a:prstGeom prst="rect">
            <a:avLst/>
          </a:prstGeom>
          <a:noFill/>
        </p:spPr>
        <p:txBody>
          <a:bodyPr wrap="square" rtlCol="0">
            <a:spAutoFit/>
          </a:bodyPr>
          <a:lstStyle/>
          <a:p>
            <a:r>
              <a:rPr lang="en-US" sz="900" dirty="0"/>
              <a:t>1 Graphic: </a:t>
            </a:r>
            <a:r>
              <a:rPr lang="en-US" sz="900" dirty="0">
                <a:hlinkClick r:id="rId5"/>
              </a:rPr>
              <a:t>https://map.feedingamerica.org/county/2019/overall/california</a:t>
            </a:r>
            <a:endParaRPr lang="en-US" sz="900" dirty="0"/>
          </a:p>
          <a:p>
            <a:r>
              <a:rPr lang="en-US" sz="900" dirty="0"/>
              <a:t>2 Coleman-Jensen, Alisha, Matthew P. </a:t>
            </a:r>
            <a:r>
              <a:rPr lang="en-US" sz="900" dirty="0" err="1"/>
              <a:t>Rabbitt</a:t>
            </a:r>
            <a:r>
              <a:rPr lang="en-US" sz="900" dirty="0"/>
              <a:t>, Christian A. Gregory, Anita Singh, September 2022. Household Food Security in the United States in 2021, ERR-309, U.S. Department of Agriculture, Economic Research Service.</a:t>
            </a:r>
          </a:p>
          <a:p>
            <a:r>
              <a:rPr lang="en-US" sz="900" dirty="0"/>
              <a:t>3 </a:t>
            </a:r>
            <a:r>
              <a:rPr lang="en-US" sz="900" dirty="0">
                <a:ea typeface="Calibri" panose="020F0502020204030204" pitchFamily="34" charset="0"/>
              </a:rPr>
              <a:t>Gunderson C, </a:t>
            </a:r>
            <a:r>
              <a:rPr lang="en-US" sz="900" dirty="0" err="1">
                <a:ea typeface="Calibri" panose="020F0502020204030204" pitchFamily="34" charset="0"/>
              </a:rPr>
              <a:t>Ziliak</a:t>
            </a:r>
            <a:r>
              <a:rPr lang="en-US" sz="900" dirty="0">
                <a:ea typeface="Calibri" panose="020F0502020204030204" pitchFamily="34" charset="0"/>
              </a:rPr>
              <a:t>, JP. Food Insecurity and Health Outcomes. 2015. Health Affairs, vol 34, no. 11. </a:t>
            </a:r>
            <a:r>
              <a:rPr lang="en-US" sz="900" u="sng" dirty="0">
                <a:solidFill>
                  <a:srgbClr val="0000FF"/>
                </a:solidFill>
                <a:ea typeface="Calibri" panose="020F0502020204030204" pitchFamily="34" charset="0"/>
                <a:cs typeface="Times New Roman" panose="02020603050405020304" pitchFamily="18" charset="0"/>
                <a:hlinkClick r:id="rId6"/>
              </a:rPr>
              <a:t>https://doi.org/10.1377/hlthaff.2015.0645</a:t>
            </a:r>
            <a:r>
              <a:rPr lang="en-US" sz="900" dirty="0">
                <a:ea typeface="Calibri" panose="020F0502020204030204" pitchFamily="34" charset="0"/>
              </a:rPr>
              <a:t> </a:t>
            </a:r>
            <a:endParaRPr lang="en-US" sz="900" dirty="0"/>
          </a:p>
        </p:txBody>
      </p:sp>
    </p:spTree>
    <p:extLst>
      <p:ext uri="{BB962C8B-B14F-4D97-AF65-F5344CB8AC3E}">
        <p14:creationId xmlns:p14="http://schemas.microsoft.com/office/powerpoint/2010/main" val="113961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F558-04AB-0B2B-183D-49A9825ABA85}"/>
              </a:ext>
            </a:extLst>
          </p:cNvPr>
          <p:cNvSpPr>
            <a:spLocks noGrp="1"/>
          </p:cNvSpPr>
          <p:nvPr>
            <p:ph type="title"/>
          </p:nvPr>
        </p:nvSpPr>
        <p:spPr>
          <a:xfrm>
            <a:off x="628650" y="273330"/>
            <a:ext cx="7886700" cy="817597"/>
          </a:xfrm>
        </p:spPr>
        <p:txBody>
          <a:bodyPr/>
          <a:lstStyle/>
          <a:p>
            <a:r>
              <a:rPr lang="en-US" b="0" dirty="0"/>
              <a:t>SNAP Participation: US and California</a:t>
            </a:r>
          </a:p>
        </p:txBody>
      </p:sp>
      <p:sp>
        <p:nvSpPr>
          <p:cNvPr id="3" name="Content Placeholder 2">
            <a:extLst>
              <a:ext uri="{FF2B5EF4-FFF2-40B4-BE49-F238E27FC236}">
                <a16:creationId xmlns:a16="http://schemas.microsoft.com/office/drawing/2014/main" id="{1C4E219F-1F6E-1FF9-1EDD-DD48A67E2299}"/>
              </a:ext>
            </a:extLst>
          </p:cNvPr>
          <p:cNvSpPr>
            <a:spLocks noGrp="1"/>
          </p:cNvSpPr>
          <p:nvPr>
            <p:ph idx="1"/>
          </p:nvPr>
        </p:nvSpPr>
        <p:spPr>
          <a:xfrm>
            <a:off x="628650" y="1369219"/>
            <a:ext cx="2971800" cy="2733757"/>
          </a:xfrm>
        </p:spPr>
        <p:txBody>
          <a:bodyPr/>
          <a:lstStyle/>
          <a:p>
            <a:pPr marL="0" indent="0">
              <a:buNone/>
            </a:pPr>
            <a:r>
              <a:rPr lang="en-US" i="1" dirty="0"/>
              <a:t>“Too often, people are eligible for federal assistance programs but do not benefit from them.” </a:t>
            </a:r>
            <a:r>
              <a:rPr lang="en-US" sz="1500" i="1" dirty="0"/>
              <a:t> </a:t>
            </a:r>
          </a:p>
          <a:p>
            <a:pPr marL="0" indent="0">
              <a:buNone/>
            </a:pPr>
            <a:endParaRPr lang="en-US" sz="1500" dirty="0"/>
          </a:p>
          <a:p>
            <a:pPr marL="0" indent="0">
              <a:buNone/>
            </a:pPr>
            <a:r>
              <a:rPr lang="en-US" sz="1500" dirty="0"/>
              <a:t>White House National Strategy on Hunger, Nutrition and Health</a:t>
            </a:r>
          </a:p>
          <a:p>
            <a:pPr marL="0" indent="0">
              <a:buNone/>
            </a:pPr>
            <a:endParaRPr lang="en-US" dirty="0"/>
          </a:p>
        </p:txBody>
      </p:sp>
      <p:sp>
        <p:nvSpPr>
          <p:cNvPr id="4" name="TextBox 3">
            <a:extLst>
              <a:ext uri="{FF2B5EF4-FFF2-40B4-BE49-F238E27FC236}">
                <a16:creationId xmlns:a16="http://schemas.microsoft.com/office/drawing/2014/main" id="{71F18C9C-8F0C-FF39-1F6B-E8493CF33732}"/>
              </a:ext>
            </a:extLst>
          </p:cNvPr>
          <p:cNvSpPr txBox="1"/>
          <p:nvPr/>
        </p:nvSpPr>
        <p:spPr>
          <a:xfrm>
            <a:off x="355027" y="4374530"/>
            <a:ext cx="2581604" cy="738664"/>
          </a:xfrm>
          <a:prstGeom prst="rect">
            <a:avLst/>
          </a:prstGeom>
          <a:noFill/>
        </p:spPr>
        <p:txBody>
          <a:bodyPr wrap="square" rtlCol="0">
            <a:spAutoFit/>
          </a:bodyPr>
          <a:lstStyle/>
          <a:p>
            <a:r>
              <a:rPr lang="en-US" sz="1050" dirty="0"/>
              <a:t>https://www.whitehouse.gov/wp-content/uploads/2022/09/White-House-National-Strategy-on-Hunger-Nutrition-and-Health-FINAL.pdf</a:t>
            </a:r>
          </a:p>
        </p:txBody>
      </p:sp>
      <p:pic>
        <p:nvPicPr>
          <p:cNvPr id="6" name="Picture 5" descr="SNAP Participation Rates by State, All Eligible map showing the the National participation rate for SNAP is 82%, while California's rate is 70%">
            <a:extLst>
              <a:ext uri="{FF2B5EF4-FFF2-40B4-BE49-F238E27FC236}">
                <a16:creationId xmlns:a16="http://schemas.microsoft.com/office/drawing/2014/main" id="{B0CB517E-4D3D-DEBE-9EA3-5CD968751D3D}"/>
              </a:ext>
            </a:extLst>
          </p:cNvPr>
          <p:cNvPicPr>
            <a:picLocks noChangeAspect="1"/>
          </p:cNvPicPr>
          <p:nvPr/>
        </p:nvPicPr>
        <p:blipFill>
          <a:blip r:embed="rId3"/>
          <a:stretch>
            <a:fillRect/>
          </a:stretch>
        </p:blipFill>
        <p:spPr>
          <a:xfrm>
            <a:off x="3944134" y="960420"/>
            <a:ext cx="4571216" cy="3771901"/>
          </a:xfrm>
          <a:prstGeom prst="rect">
            <a:avLst/>
          </a:prstGeom>
        </p:spPr>
      </p:pic>
      <p:sp>
        <p:nvSpPr>
          <p:cNvPr id="7" name="TextBox 6">
            <a:extLst>
              <a:ext uri="{FF2B5EF4-FFF2-40B4-BE49-F238E27FC236}">
                <a16:creationId xmlns:a16="http://schemas.microsoft.com/office/drawing/2014/main" id="{12E675D5-0BBC-F41E-5318-B18C363D7B4C}"/>
              </a:ext>
            </a:extLst>
          </p:cNvPr>
          <p:cNvSpPr txBox="1"/>
          <p:nvPr/>
        </p:nvSpPr>
        <p:spPr>
          <a:xfrm>
            <a:off x="4009293" y="4747847"/>
            <a:ext cx="5020408" cy="553998"/>
          </a:xfrm>
          <a:prstGeom prst="rect">
            <a:avLst/>
          </a:prstGeom>
          <a:solidFill>
            <a:schemeClr val="bg1"/>
          </a:solidFill>
        </p:spPr>
        <p:txBody>
          <a:bodyPr wrap="square" rtlCol="0">
            <a:spAutoFit/>
          </a:bodyPr>
          <a:lstStyle/>
          <a:p>
            <a:r>
              <a:rPr lang="en-US" sz="1500" dirty="0"/>
              <a:t>Graphic &amp; data source: https://www.fns.usda.gov/usamap#</a:t>
            </a:r>
          </a:p>
        </p:txBody>
      </p:sp>
    </p:spTree>
    <p:extLst>
      <p:ext uri="{BB962C8B-B14F-4D97-AF65-F5344CB8AC3E}">
        <p14:creationId xmlns:p14="http://schemas.microsoft.com/office/powerpoint/2010/main" val="220805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Vegetables on display at a market">
            <a:extLst>
              <a:ext uri="{FF2B5EF4-FFF2-40B4-BE49-F238E27FC236}">
                <a16:creationId xmlns:a16="http://schemas.microsoft.com/office/drawing/2014/main" id="{0E004F4A-DC8B-5096-D04F-AEE977E0D696}"/>
              </a:ext>
            </a:extLst>
          </p:cNvPr>
          <p:cNvPicPr>
            <a:picLocks noChangeAspect="1"/>
          </p:cNvPicPr>
          <p:nvPr/>
        </p:nvPicPr>
        <p:blipFill>
          <a:blip r:embed="rId2">
            <a:alphaModFix amt="29000"/>
            <a:extLst>
              <a:ext uri="{28A0092B-C50C-407E-A947-70E740481C1C}">
                <a14:useLocalDpi xmlns:a14="http://schemas.microsoft.com/office/drawing/2010/main" val="0"/>
              </a:ext>
            </a:extLst>
          </a:blip>
          <a:stretch>
            <a:fillRect/>
          </a:stretch>
        </p:blipFill>
        <p:spPr>
          <a:xfrm>
            <a:off x="-283029" y="-306147"/>
            <a:ext cx="9557657" cy="6374882"/>
          </a:xfrm>
          <a:prstGeom prst="rect">
            <a:avLst/>
          </a:prstGeom>
        </p:spPr>
      </p:pic>
      <p:sp>
        <p:nvSpPr>
          <p:cNvPr id="3" name="Rectangle: Rounded Corners 2">
            <a:extLst>
              <a:ext uri="{FF2B5EF4-FFF2-40B4-BE49-F238E27FC236}">
                <a16:creationId xmlns:a16="http://schemas.microsoft.com/office/drawing/2014/main" id="{3031137B-0E90-02A1-A75F-5B1C66EB87B6}"/>
              </a:ext>
            </a:extLst>
          </p:cNvPr>
          <p:cNvSpPr/>
          <p:nvPr/>
        </p:nvSpPr>
        <p:spPr>
          <a:xfrm>
            <a:off x="352001" y="325410"/>
            <a:ext cx="3045196" cy="12530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b="1" dirty="0">
                <a:solidFill>
                  <a:schemeClr val="tx1"/>
                </a:solidFill>
              </a:rPr>
              <a:t>Farmers Markets</a:t>
            </a:r>
          </a:p>
        </p:txBody>
      </p:sp>
      <p:sp>
        <p:nvSpPr>
          <p:cNvPr id="6" name="Rectangle: Rounded Corners 5">
            <a:extLst>
              <a:ext uri="{FF2B5EF4-FFF2-40B4-BE49-F238E27FC236}">
                <a16:creationId xmlns:a16="http://schemas.microsoft.com/office/drawing/2014/main" id="{F6BB2893-A2AF-9B2D-7E93-AB006470A187}"/>
              </a:ext>
            </a:extLst>
          </p:cNvPr>
          <p:cNvSpPr/>
          <p:nvPr/>
        </p:nvSpPr>
        <p:spPr>
          <a:xfrm>
            <a:off x="6247837" y="1391382"/>
            <a:ext cx="2734354" cy="9348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b="1" dirty="0"/>
          </a:p>
        </p:txBody>
      </p:sp>
      <p:sp>
        <p:nvSpPr>
          <p:cNvPr id="10" name="Oval 9">
            <a:extLst>
              <a:ext uri="{FF2B5EF4-FFF2-40B4-BE49-F238E27FC236}">
                <a16:creationId xmlns:a16="http://schemas.microsoft.com/office/drawing/2014/main" id="{A562A976-D0C3-3B0A-7AF9-E7E467169D35}"/>
              </a:ext>
            </a:extLst>
          </p:cNvPr>
          <p:cNvSpPr/>
          <p:nvPr/>
        </p:nvSpPr>
        <p:spPr>
          <a:xfrm>
            <a:off x="7197243" y="3782845"/>
            <a:ext cx="1556657" cy="95522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Increase $$ for local farms &amp; f/v</a:t>
            </a:r>
          </a:p>
        </p:txBody>
      </p:sp>
      <p:sp>
        <p:nvSpPr>
          <p:cNvPr id="12" name="Oval 11">
            <a:extLst>
              <a:ext uri="{FF2B5EF4-FFF2-40B4-BE49-F238E27FC236}">
                <a16:creationId xmlns:a16="http://schemas.microsoft.com/office/drawing/2014/main" id="{D0321C34-D211-2F8F-7479-1FA65C7FE201}"/>
              </a:ext>
            </a:extLst>
          </p:cNvPr>
          <p:cNvSpPr/>
          <p:nvPr/>
        </p:nvSpPr>
        <p:spPr>
          <a:xfrm>
            <a:off x="6527013" y="2571750"/>
            <a:ext cx="1745626" cy="90997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Increase affordability</a:t>
            </a:r>
          </a:p>
        </p:txBody>
      </p:sp>
      <p:sp>
        <p:nvSpPr>
          <p:cNvPr id="13" name="Oval 12">
            <a:extLst>
              <a:ext uri="{FF2B5EF4-FFF2-40B4-BE49-F238E27FC236}">
                <a16:creationId xmlns:a16="http://schemas.microsoft.com/office/drawing/2014/main" id="{E4D0B3F3-E098-AD5A-389C-54F8E398CC9F}"/>
              </a:ext>
            </a:extLst>
          </p:cNvPr>
          <p:cNvSpPr/>
          <p:nvPr/>
        </p:nvSpPr>
        <p:spPr>
          <a:xfrm>
            <a:off x="390101" y="1692558"/>
            <a:ext cx="1745626" cy="103686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 of markets increasing</a:t>
            </a:r>
          </a:p>
        </p:txBody>
      </p:sp>
      <p:sp>
        <p:nvSpPr>
          <p:cNvPr id="14" name="Octagon 13">
            <a:extLst>
              <a:ext uri="{FF2B5EF4-FFF2-40B4-BE49-F238E27FC236}">
                <a16:creationId xmlns:a16="http://schemas.microsoft.com/office/drawing/2014/main" id="{08DDCC37-E1BB-FD24-063A-79644F8297D0}"/>
              </a:ext>
            </a:extLst>
          </p:cNvPr>
          <p:cNvSpPr/>
          <p:nvPr/>
        </p:nvSpPr>
        <p:spPr>
          <a:xfrm>
            <a:off x="390101" y="3809566"/>
            <a:ext cx="1121229" cy="1036865"/>
          </a:xfrm>
          <a:prstGeom prst="oct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Too $$</a:t>
            </a:r>
          </a:p>
        </p:txBody>
      </p:sp>
      <p:sp>
        <p:nvSpPr>
          <p:cNvPr id="15" name="Octagon 14">
            <a:extLst>
              <a:ext uri="{FF2B5EF4-FFF2-40B4-BE49-F238E27FC236}">
                <a16:creationId xmlns:a16="http://schemas.microsoft.com/office/drawing/2014/main" id="{775DC2AB-A7F8-FDA1-68A6-A93C6910364B}"/>
              </a:ext>
            </a:extLst>
          </p:cNvPr>
          <p:cNvSpPr/>
          <p:nvPr/>
        </p:nvSpPr>
        <p:spPr>
          <a:xfrm>
            <a:off x="1891906" y="3820886"/>
            <a:ext cx="1121228" cy="1025545"/>
          </a:xfrm>
          <a:prstGeom prst="oct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Times</a:t>
            </a:r>
            <a:endParaRPr lang="en-US" sz="1800" b="1" dirty="0"/>
          </a:p>
        </p:txBody>
      </p:sp>
      <p:sp>
        <p:nvSpPr>
          <p:cNvPr id="16" name="Oval 15">
            <a:extLst>
              <a:ext uri="{FF2B5EF4-FFF2-40B4-BE49-F238E27FC236}">
                <a16:creationId xmlns:a16="http://schemas.microsoft.com/office/drawing/2014/main" id="{BEE20128-F8CE-66B0-989E-EBE1AE23E401}"/>
              </a:ext>
            </a:extLst>
          </p:cNvPr>
          <p:cNvSpPr/>
          <p:nvPr/>
        </p:nvSpPr>
        <p:spPr>
          <a:xfrm>
            <a:off x="1898199" y="2444863"/>
            <a:ext cx="1745626" cy="10368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Healthy, local food</a:t>
            </a:r>
          </a:p>
        </p:txBody>
      </p:sp>
      <p:sp>
        <p:nvSpPr>
          <p:cNvPr id="17" name="Octagon 16">
            <a:extLst>
              <a:ext uri="{FF2B5EF4-FFF2-40B4-BE49-F238E27FC236}">
                <a16:creationId xmlns:a16="http://schemas.microsoft.com/office/drawing/2014/main" id="{180F7269-7AAB-FA2B-096E-FD048FDD3976}"/>
              </a:ext>
            </a:extLst>
          </p:cNvPr>
          <p:cNvSpPr/>
          <p:nvPr/>
        </p:nvSpPr>
        <p:spPr>
          <a:xfrm>
            <a:off x="3329940" y="3782845"/>
            <a:ext cx="1455420" cy="1080566"/>
          </a:xfrm>
          <a:prstGeom prst="oct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Unwelcoming</a:t>
            </a:r>
            <a:endParaRPr lang="en-US" sz="1100" b="1" dirty="0"/>
          </a:p>
        </p:txBody>
      </p:sp>
      <p:sp>
        <p:nvSpPr>
          <p:cNvPr id="18" name="Octagon 17">
            <a:extLst>
              <a:ext uri="{FF2B5EF4-FFF2-40B4-BE49-F238E27FC236}">
                <a16:creationId xmlns:a16="http://schemas.microsoft.com/office/drawing/2014/main" id="{D58E482A-B067-64F1-85D8-BC3074FA5A25}"/>
              </a:ext>
            </a:extLst>
          </p:cNvPr>
          <p:cNvSpPr/>
          <p:nvPr/>
        </p:nvSpPr>
        <p:spPr>
          <a:xfrm>
            <a:off x="4976476" y="3648209"/>
            <a:ext cx="1360385" cy="1220318"/>
          </a:xfrm>
          <a:prstGeom prst="oct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Lack of awareness</a:t>
            </a:r>
          </a:p>
        </p:txBody>
      </p:sp>
      <p:pic>
        <p:nvPicPr>
          <p:cNvPr id="24" name="Picture 23" descr="P-EBT card">
            <a:extLst>
              <a:ext uri="{FF2B5EF4-FFF2-40B4-BE49-F238E27FC236}">
                <a16:creationId xmlns:a16="http://schemas.microsoft.com/office/drawing/2014/main" id="{9DC6F6DD-26BB-1552-AC14-405D39AB3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824" y="981531"/>
            <a:ext cx="2064544" cy="12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descr="CalFresh EBT Card">
            <a:extLst>
              <a:ext uri="{FF2B5EF4-FFF2-40B4-BE49-F238E27FC236}">
                <a16:creationId xmlns:a16="http://schemas.microsoft.com/office/drawing/2014/main" id="{5489B5DB-161B-B587-87A5-641A53832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294" y="2026558"/>
            <a:ext cx="1937255" cy="1220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descr="Market Match logo">
            <a:extLst>
              <a:ext uri="{FF2B5EF4-FFF2-40B4-BE49-F238E27FC236}">
                <a16:creationId xmlns:a16="http://schemas.microsoft.com/office/drawing/2014/main" id="{10A15389-119E-EF93-EFD5-9A0AFD46F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861" y="1508196"/>
            <a:ext cx="2556305" cy="818018"/>
          </a:xfrm>
          <a:prstGeom prst="rect">
            <a:avLst/>
          </a:prstGeom>
        </p:spPr>
      </p:pic>
    </p:spTree>
    <p:extLst>
      <p:ext uri="{BB962C8B-B14F-4D97-AF65-F5344CB8AC3E}">
        <p14:creationId xmlns:p14="http://schemas.microsoft.com/office/powerpoint/2010/main" val="2400348167"/>
      </p:ext>
    </p:extLst>
  </p:cSld>
  <p:clrMapOvr>
    <a:masterClrMapping/>
  </p:clrMapOvr>
</p:sld>
</file>

<file path=ppt/theme/theme1.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ANR PowerPoint template" id="{E3ABC6F1-FE44-E24C-9BA6-BC71FB632616}" vid="{E1EBF3C3-83B3-6446-BF48-EE02E5781DF1}"/>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1851</TotalTime>
  <Words>3344</Words>
  <Application>Microsoft Office PowerPoint</Application>
  <PresentationFormat>On-screen Show (16:9)</PresentationFormat>
  <Paragraphs>411</Paragraphs>
  <Slides>40</Slides>
  <Notes>29</Notes>
  <HiddenSlides>2</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Roboto</vt:lpstr>
      <vt:lpstr>Calibri</vt:lpstr>
      <vt:lpstr>Helvetica Neue</vt:lpstr>
      <vt:lpstr>Arial Narrow</vt:lpstr>
      <vt:lpstr>Verdana</vt:lpstr>
      <vt:lpstr>Times New Roman</vt:lpstr>
      <vt:lpstr>ＭＳ Ｐゴシック</vt:lpstr>
      <vt:lpstr>Calibri Light</vt:lpstr>
      <vt:lpstr>Wingdings</vt:lpstr>
      <vt:lpstr>Myriad Pro</vt:lpstr>
      <vt:lpstr>5_Office Theme</vt:lpstr>
      <vt:lpstr>Office Theme</vt:lpstr>
      <vt:lpstr>1_Office Theme</vt:lpstr>
      <vt:lpstr>Chat warm-up Learning about each other  What is your favorite food at the Thanksgiving table? </vt:lpstr>
      <vt:lpstr>Summary - this slide not shown</vt:lpstr>
      <vt:lpstr> Objectives: To inform and build unity  </vt:lpstr>
      <vt:lpstr>PowerPoint Presentation</vt:lpstr>
      <vt:lpstr>Leadership Update </vt:lpstr>
      <vt:lpstr>CalFresh and Market Match Nutrition Incentive Programs at Farmers Markets</vt:lpstr>
      <vt:lpstr>Food insecurity (FI) &amp; food access impact community health</vt:lpstr>
      <vt:lpstr>SNAP Participation: US and California</vt:lpstr>
      <vt:lpstr>PowerPoint Presentation</vt:lpstr>
      <vt:lpstr>PowerPoint Presentation</vt:lpstr>
      <vt:lpstr>PowerPoint Presentation</vt:lpstr>
      <vt:lpstr>PowerPoint Presentation</vt:lpstr>
      <vt:lpstr>Our mission is to increase the use of CalFresh at Farmers Markets in order to 1) create equitable access to healthy food and 2) support local farms </vt:lpstr>
      <vt:lpstr>UCCE’s Role</vt:lpstr>
      <vt:lpstr>PowerPoint Presentation</vt:lpstr>
      <vt:lpstr>Farmers Market Navigators</vt:lpstr>
      <vt:lpstr>Outcomes</vt:lpstr>
      <vt:lpstr>At markets with Navigators (March-Aug)</vt:lpstr>
      <vt:lpstr>Quotes from partners</vt:lpstr>
      <vt:lpstr>PowerPoint Presentation</vt:lpstr>
      <vt:lpstr>Opportunities to support farmers market nutrition incentive programs across CA</vt:lpstr>
      <vt:lpstr>Thank you</vt:lpstr>
      <vt:lpstr>PowerPoint Presentation</vt:lpstr>
      <vt:lpstr>PowerPoint Presentation</vt:lpstr>
      <vt:lpstr>UC California Naturalist Program</vt:lpstr>
      <vt:lpstr>What is Workforce Development (WFD)?</vt:lpstr>
      <vt:lpstr>Our WFD Intervention: Education &amp; Service Courses</vt:lpstr>
      <vt:lpstr>WFD &amp; the CalNat Course </vt:lpstr>
      <vt:lpstr>WFD Grants with the CCC</vt:lpstr>
      <vt:lpstr>WFD Contracts for Climate Stewards</vt:lpstr>
      <vt:lpstr>Other WFD efforts using Climate Stewards</vt:lpstr>
      <vt:lpstr>Benefits of Connecting with WFD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 Warm Up Learning about each other  Where was your favorite vacation?</dc:title>
  <dc:creator>Julia Marie Kalika</dc:creator>
  <cp:lastModifiedBy>Maria Alvarez</cp:lastModifiedBy>
  <cp:revision>91</cp:revision>
  <dcterms:modified xsi:type="dcterms:W3CDTF">2022-11-17T21:54:18Z</dcterms:modified>
</cp:coreProperties>
</file>