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</p:sldIdLst>
  <p:sldSz cx="12192000" cy="68580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7;p15"/>
          <p:cNvPicPr/>
          <p:nvPr/>
        </p:nvPicPr>
        <p:blipFill>
          <a:blip r:embed="rId14"/>
          <a:stretch/>
        </p:blipFill>
        <p:spPr>
          <a:xfrm>
            <a:off x="0" y="0"/>
            <a:ext cx="12188880" cy="7094160"/>
          </a:xfrm>
          <a:prstGeom prst="rect">
            <a:avLst/>
          </a:prstGeom>
          <a:ln w="0"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Google Shape;16;p13"/>
          <p:cNvPicPr/>
          <p:nvPr/>
        </p:nvPicPr>
        <p:blipFill>
          <a:blip r:embed="rId14"/>
          <a:stretch/>
        </p:blipFill>
        <p:spPr>
          <a:xfrm>
            <a:off x="0" y="0"/>
            <a:ext cx="12188880" cy="1595160"/>
          </a:xfrm>
          <a:prstGeom prst="rect">
            <a:avLst/>
          </a:prstGeom>
          <a:ln w="0">
            <a:noFill/>
          </a:ln>
        </p:spPr>
      </p:pic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2362320" y="1447920"/>
            <a:ext cx="4092480" cy="991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400" tIns="34200" rIns="68400" bIns="34200" anchor="ctr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en-US" sz="4050" b="0" strike="noStrike" spc="-1">
                <a:solidFill>
                  <a:srgbClr val="FFFFFF"/>
                </a:solidFill>
                <a:latin typeface="Calibri Light"/>
                <a:ea typeface="DejaVu Sans"/>
              </a:rPr>
              <a:t>Master Gardeners </a:t>
            </a:r>
            <a:br>
              <a:rPr sz="1800"/>
            </a:br>
            <a:r>
              <a:rPr lang="en-US" sz="4050" b="0" strike="noStrike" spc="-1">
                <a:solidFill>
                  <a:srgbClr val="FFFFFF"/>
                </a:solidFill>
                <a:latin typeface="Calibri Light"/>
                <a:ea typeface="DejaVu Sans"/>
              </a:rPr>
              <a:t>of Placer County</a:t>
            </a:r>
            <a:endParaRPr lang="en-US" sz="4050" b="0" strike="noStrike" spc="-1">
              <a:latin typeface="Arial"/>
            </a:endParaRPr>
          </a:p>
        </p:txBody>
      </p:sp>
      <p:sp>
        <p:nvSpPr>
          <p:cNvPr id="79" name="CustomShape 2"/>
          <p:cNvSpPr/>
          <p:nvPr/>
        </p:nvSpPr>
        <p:spPr>
          <a:xfrm>
            <a:off x="2514600" y="3783240"/>
            <a:ext cx="7464240" cy="162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400" tIns="34200" rIns="68400" bIns="34200" anchor="t">
            <a:noAutofit/>
          </a:bodyPr>
          <a:lstStyle/>
          <a:p>
            <a:pPr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3200" b="0" i="1" strike="noStrike" spc="-1">
                <a:solidFill>
                  <a:srgbClr val="FFFFFF"/>
                </a:solidFill>
                <a:latin typeface="Calibri"/>
                <a:ea typeface="DejaVu Sans"/>
              </a:rPr>
              <a:t>Helping home gardeners</a:t>
            </a:r>
            <a:endParaRPr lang="en-US" sz="3200" b="0" strike="noStrike" spc="-1">
              <a:latin typeface="Arial"/>
            </a:endParaRPr>
          </a:p>
          <a:p>
            <a:pPr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3200" b="0" i="1" strike="noStrike" spc="-1">
                <a:solidFill>
                  <a:srgbClr val="FFFFFF"/>
                </a:solidFill>
                <a:latin typeface="Calibri"/>
                <a:ea typeface="DejaVu Sans"/>
              </a:rPr>
              <a:t>make informed decisions</a:t>
            </a:r>
            <a:endParaRPr lang="en-US" sz="3200" b="0" strike="noStrike" spc="-1">
              <a:latin typeface="Arial"/>
            </a:endParaRPr>
          </a:p>
          <a:p>
            <a:pPr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3200" b="0" i="1" strike="noStrike" spc="-1">
                <a:solidFill>
                  <a:srgbClr val="FFFFFF"/>
                </a:solidFill>
                <a:latin typeface="Calibri"/>
                <a:ea typeface="DejaVu Sans"/>
              </a:rPr>
              <a:t>by sharing research-based information</a:t>
            </a:r>
            <a:endParaRPr lang="en-US" sz="3200" b="0" strike="noStrike" spc="-1">
              <a:latin typeface="Arial"/>
            </a:endParaRPr>
          </a:p>
        </p:txBody>
      </p:sp>
      <p:pic>
        <p:nvPicPr>
          <p:cNvPr id="80" name="Image" descr="UCCE MG logo"/>
          <p:cNvPicPr/>
          <p:nvPr/>
        </p:nvPicPr>
        <p:blipFill>
          <a:blip r:embed="rId2"/>
          <a:stretch/>
        </p:blipFill>
        <p:spPr>
          <a:xfrm>
            <a:off x="7238880" y="762120"/>
            <a:ext cx="2362320" cy="2141640"/>
          </a:xfrm>
          <a:prstGeom prst="rect">
            <a:avLst/>
          </a:prstGeom>
          <a:ln w="1270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7000" advTm="8000"/>
    </mc:Choice>
    <mc:Fallback xmlns:p15="http://schemas.microsoft.com/office/powerpoint/2012/main" xmlns="">
      <p:transition spd="slow" advTm="8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1515960" y="360720"/>
            <a:ext cx="9156960" cy="572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400" tIns="34200" rIns="68400" bIns="34200"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2400" b="0" strike="noStrike" spc="-1">
                <a:solidFill>
                  <a:srgbClr val="FFFFFF"/>
                </a:solidFill>
                <a:latin typeface="Calibri Light"/>
                <a:ea typeface="DejaVu Sans"/>
              </a:rPr>
              <a:t>Welcome to our Placer Master Gardener Workshop via Zoom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82" name="CustomShape 2"/>
          <p:cNvSpPr/>
          <p:nvPr/>
        </p:nvSpPr>
        <p:spPr>
          <a:xfrm>
            <a:off x="977040" y="1800720"/>
            <a:ext cx="2988360" cy="3781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400" tIns="34200" rIns="68400" bIns="34200" anchor="t">
            <a:noAutofit/>
          </a:bodyPr>
          <a:lstStyle/>
          <a:p>
            <a:pPr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2400" b="0" strike="noStrike" spc="-1">
                <a:solidFill>
                  <a:srgbClr val="203864"/>
                </a:solidFill>
                <a:latin typeface="Calibri"/>
                <a:ea typeface="DejaVu Sans"/>
              </a:rPr>
              <a:t>This presentation will be recorded and linked on our website, </a:t>
            </a:r>
            <a:r>
              <a:rPr lang="en-US" sz="2400" b="1" strike="noStrike" spc="-1">
                <a:solidFill>
                  <a:srgbClr val="203864"/>
                </a:solidFill>
                <a:latin typeface="Calibri"/>
                <a:ea typeface="DejaVu Sans"/>
              </a:rPr>
              <a:t>pcmg.ucanr.org</a:t>
            </a:r>
            <a:r>
              <a:rPr lang="en-US" sz="2400" b="0" strike="noStrike" spc="-1">
                <a:solidFill>
                  <a:srgbClr val="203864"/>
                </a:solidFill>
                <a:latin typeface="Calibri"/>
                <a:ea typeface="DejaVu Sans"/>
              </a:rPr>
              <a:t>.</a:t>
            </a: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</a:tabLst>
            </a:pP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None/>
              <a:tabLst>
                <a:tab pos="0" algn="l"/>
              </a:tabLst>
            </a:pPr>
            <a:r>
              <a:rPr lang="en-US" sz="2400" b="0" strike="noStrike" spc="-1">
                <a:solidFill>
                  <a:srgbClr val="203864"/>
                </a:solidFill>
                <a:latin typeface="Calibri"/>
                <a:ea typeface="DejaVu Sans"/>
              </a:rPr>
              <a:t>Audience participants will be </a:t>
            </a:r>
            <a:r>
              <a:rPr lang="en-US" sz="2400" b="1" strike="noStrike" spc="-1">
                <a:solidFill>
                  <a:srgbClr val="203864"/>
                </a:solidFill>
                <a:latin typeface="Calibri"/>
                <a:ea typeface="DejaVu Sans"/>
              </a:rPr>
              <a:t>muted</a:t>
            </a:r>
            <a:r>
              <a:rPr lang="en-US" sz="2400" b="0" strike="noStrike" spc="-1">
                <a:solidFill>
                  <a:srgbClr val="203864"/>
                </a:solidFill>
                <a:latin typeface="Calibri"/>
                <a:ea typeface="DejaVu Sans"/>
              </a:rPr>
              <a:t> and </a:t>
            </a:r>
            <a:r>
              <a:rPr lang="en-US" sz="2400" b="1" strike="noStrike" spc="-1">
                <a:solidFill>
                  <a:srgbClr val="203864"/>
                </a:solidFill>
                <a:latin typeface="Calibri"/>
                <a:ea typeface="DejaVu Sans"/>
              </a:rPr>
              <a:t>video</a:t>
            </a:r>
            <a:r>
              <a:rPr lang="en-US" sz="2400" b="0" strike="noStrike" spc="-1">
                <a:solidFill>
                  <a:srgbClr val="203864"/>
                </a:solidFill>
                <a:latin typeface="Calibri"/>
                <a:ea typeface="DejaVu Sans"/>
              </a:rPr>
              <a:t> will be turned off. 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83" name="CustomShape 3"/>
          <p:cNvSpPr/>
          <p:nvPr/>
        </p:nvSpPr>
        <p:spPr>
          <a:xfrm>
            <a:off x="5949720" y="1766520"/>
            <a:ext cx="4854600" cy="3488760"/>
          </a:xfrm>
          <a:prstGeom prst="rect">
            <a:avLst/>
          </a:prstGeom>
          <a:noFill/>
          <a:ln w="38100">
            <a:solidFill>
              <a:srgbClr val="1F3864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400" tIns="34200" rIns="68400" bIns="342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  <a:ea typeface="Arial"/>
              </a:rPr>
              <a:t>Q&amp;A: Send questions in chat window</a:t>
            </a:r>
            <a:r>
              <a:rPr lang="en-US" sz="2100" b="0" i="1" strike="noStrike" spc="-1">
                <a:solidFill>
                  <a:srgbClr val="000000"/>
                </a:solidFill>
                <a:latin typeface="Arial"/>
                <a:ea typeface="Arial"/>
              </a:rPr>
              <a:t>. </a:t>
            </a:r>
            <a:r>
              <a:rPr lang="en-US" sz="2100" b="0" strike="noStrike" spc="-1">
                <a:solidFill>
                  <a:srgbClr val="000000"/>
                </a:solidFill>
                <a:latin typeface="Arial"/>
                <a:ea typeface="Arial"/>
              </a:rPr>
              <a:t>They will be answered at   the end of the presentation.</a:t>
            </a:r>
            <a:endParaRPr lang="en-US" sz="21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2100" b="0" strike="noStrike" spc="-1">
              <a:latin typeface="Arial"/>
            </a:endParaRPr>
          </a:p>
          <a:p>
            <a:pPr marL="257040" indent="-2545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79" b="0" u="sng" strike="noStrike" spc="-1">
                <a:solidFill>
                  <a:srgbClr val="000000"/>
                </a:solidFill>
                <a:uFillTx/>
                <a:latin typeface="Arial"/>
                <a:ea typeface="Arial"/>
              </a:rPr>
              <a:t>Windows/Mac</a:t>
            </a:r>
            <a:r>
              <a:rPr lang="en-US" sz="1879" b="0" strike="noStrike" spc="-1">
                <a:solidFill>
                  <a:srgbClr val="000000"/>
                </a:solidFill>
                <a:latin typeface="Arial"/>
                <a:ea typeface="Arial"/>
              </a:rPr>
              <a:t>: Click ‘Chat’ in the Zoom controls at bottom of screen.</a:t>
            </a:r>
            <a:endParaRPr lang="en-US" sz="1879" b="0" strike="noStrike" spc="-1">
              <a:latin typeface="Arial"/>
            </a:endParaRPr>
          </a:p>
          <a:p>
            <a:pPr marL="257040" indent="-2545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79" b="0" u="sng" strike="noStrike" spc="-1">
                <a:solidFill>
                  <a:srgbClr val="000000"/>
                </a:solidFill>
                <a:uFillTx/>
                <a:latin typeface="Arial"/>
                <a:ea typeface="Arial"/>
              </a:rPr>
              <a:t>Android Phone</a:t>
            </a:r>
            <a:r>
              <a:rPr lang="en-US" sz="1879" b="0" strike="noStrike" spc="-1">
                <a:solidFill>
                  <a:srgbClr val="000000"/>
                </a:solidFill>
                <a:latin typeface="Arial"/>
                <a:ea typeface="Arial"/>
              </a:rPr>
              <a:t>: Click ‘More’ at the bottom of the screen, then click on Chat.</a:t>
            </a:r>
            <a:endParaRPr lang="en-US" sz="1879" b="0" strike="noStrike" spc="-1">
              <a:latin typeface="Arial"/>
            </a:endParaRPr>
          </a:p>
          <a:p>
            <a:pPr marL="257040" indent="-2545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79" b="0" u="sng" strike="noStrike" spc="-1">
                <a:solidFill>
                  <a:srgbClr val="000000"/>
                </a:solidFill>
                <a:uFillTx/>
                <a:latin typeface="Arial"/>
                <a:ea typeface="Arial"/>
              </a:rPr>
              <a:t>iPhone or iPad</a:t>
            </a:r>
            <a:r>
              <a:rPr lang="en-US" sz="1879" b="0" strike="noStrike" spc="-1">
                <a:solidFill>
                  <a:srgbClr val="000000"/>
                </a:solidFill>
                <a:latin typeface="Arial"/>
                <a:ea typeface="Arial"/>
              </a:rPr>
              <a:t>: Controls appear at the bottom or top of your screen, </a:t>
            </a:r>
            <a:endParaRPr lang="en-US" sz="1879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79" b="0" strike="noStrike" spc="-1">
                <a:solidFill>
                  <a:srgbClr val="000000"/>
                </a:solidFill>
                <a:latin typeface="Arial"/>
                <a:ea typeface="Arial"/>
              </a:rPr>
              <a:t>    click on  “…”  then on Chat.</a:t>
            </a:r>
            <a:endParaRPr lang="en-US" sz="1879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79" b="0" strike="noStrike" spc="-1">
              <a:latin typeface="Arial"/>
            </a:endParaRPr>
          </a:p>
        </p:txBody>
      </p:sp>
      <p:sp>
        <p:nvSpPr>
          <p:cNvPr id="84" name="CustomShape 4"/>
          <p:cNvSpPr/>
          <p:nvPr/>
        </p:nvSpPr>
        <p:spPr>
          <a:xfrm>
            <a:off x="4192920" y="5323680"/>
            <a:ext cx="4446720" cy="516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2800" b="1" u="sng" strike="noStrike" spc="-1">
                <a:solidFill>
                  <a:srgbClr val="203864"/>
                </a:solidFill>
                <a:uFillTx/>
                <a:latin typeface="Calibri"/>
                <a:ea typeface="DejaVu Sans"/>
              </a:rPr>
              <a:t>Presentation will begin soon.</a:t>
            </a:r>
            <a:endParaRPr lang="en-US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7000" advTm="12000"/>
    </mc:Choice>
    <mc:Fallback xmlns:p15="http://schemas.microsoft.com/office/powerpoint/2012/main" xmlns="">
      <p:transition spd="slow" advTm="12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1606680" y="272160"/>
            <a:ext cx="8975520" cy="572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400" tIns="34200" rIns="68400" bIns="34200"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2400" b="0" strike="noStrike" spc="-1">
                <a:solidFill>
                  <a:srgbClr val="FFFFFF"/>
                </a:solidFill>
                <a:latin typeface="Calibri Light"/>
                <a:ea typeface="DejaVu Sans"/>
              </a:rPr>
              <a:t>Welcome to our Placer Master Gardener Workshop via Zoom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3052440" y="5022360"/>
            <a:ext cx="181440" cy="36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7" name="CustomShape 3"/>
          <p:cNvSpPr/>
          <p:nvPr/>
        </p:nvSpPr>
        <p:spPr>
          <a:xfrm>
            <a:off x="2152800" y="2047320"/>
            <a:ext cx="7883640" cy="3207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85680" algn="ctr">
              <a:lnSpc>
                <a:spcPct val="90000"/>
              </a:lnSpc>
              <a:spcBef>
                <a:spcPts val="751"/>
              </a:spcBef>
              <a:buNone/>
              <a:tabLst>
                <a:tab pos="0" algn="l"/>
              </a:tabLst>
            </a:pPr>
            <a:r>
              <a:rPr lang="en-US" sz="2800" b="1" strike="noStrike" spc="-1">
                <a:solidFill>
                  <a:srgbClr val="203864"/>
                </a:solidFill>
                <a:latin typeface="Calibri"/>
                <a:ea typeface="DejaVu Sans"/>
              </a:rPr>
              <a:t>This presentation is designed for Placer County gardeners (Sunset zones 14, 9 or 7.)</a:t>
            </a:r>
            <a:endParaRPr lang="en-US" sz="2800" b="0" strike="noStrike" spc="-1">
              <a:latin typeface="Arial"/>
            </a:endParaRPr>
          </a:p>
          <a:p>
            <a:pPr marL="85680" algn="ctr">
              <a:lnSpc>
                <a:spcPct val="90000"/>
              </a:lnSpc>
              <a:spcBef>
                <a:spcPts val="751"/>
              </a:spcBef>
              <a:buNone/>
              <a:tabLst>
                <a:tab pos="0" algn="l"/>
              </a:tabLst>
            </a:pPr>
            <a:r>
              <a:rPr lang="en-US" sz="2800" b="1" strike="noStrike" spc="-1">
                <a:solidFill>
                  <a:srgbClr val="203864"/>
                </a:solidFill>
                <a:latin typeface="Calibri"/>
                <a:ea typeface="DejaVu Sans"/>
              </a:rPr>
              <a:t>If you live in a different climate zone, you may need to adapt some of the information provided here. Contact your local Master Gardener program for help.</a:t>
            </a:r>
            <a:endParaRPr lang="en-US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7000" advTm="12000"/>
    </mc:Choice>
    <mc:Fallback xmlns:p15="http://schemas.microsoft.com/office/powerpoint/2012/main" xmlns="">
      <p:transition spd="slow" advTm="12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1515960" y="360720"/>
            <a:ext cx="9156960" cy="572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400" tIns="34200" rIns="68400" bIns="34200"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2400" b="0" strike="noStrike" spc="-1">
                <a:solidFill>
                  <a:srgbClr val="FFFFFF"/>
                </a:solidFill>
                <a:latin typeface="Calibri Light"/>
                <a:ea typeface="DejaVu Sans"/>
              </a:rPr>
              <a:t>Welcome to our Placer Master Gardener Workshop via Zoom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89" name="CustomShape 2"/>
          <p:cNvSpPr/>
          <p:nvPr/>
        </p:nvSpPr>
        <p:spPr>
          <a:xfrm>
            <a:off x="3731040" y="5660280"/>
            <a:ext cx="5240880" cy="516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2800" b="1" u="sng" strike="noStrike" spc="-1">
                <a:solidFill>
                  <a:srgbClr val="203864"/>
                </a:solidFill>
                <a:uFillTx/>
                <a:latin typeface="Calibri"/>
                <a:ea typeface="DejaVu Sans"/>
              </a:rPr>
              <a:t>Calendars go on sale September 6.</a:t>
            </a:r>
            <a:endParaRPr lang="en-US" sz="2800" b="0" strike="noStrike" spc="-1">
              <a:latin typeface="Arial"/>
            </a:endParaRPr>
          </a:p>
        </p:txBody>
      </p:sp>
      <p:sp>
        <p:nvSpPr>
          <p:cNvPr id="90" name="CustomShape 3"/>
          <p:cNvSpPr/>
          <p:nvPr/>
        </p:nvSpPr>
        <p:spPr>
          <a:xfrm>
            <a:off x="838080" y="1825560"/>
            <a:ext cx="10820160" cy="4764960"/>
          </a:xfrm>
          <a:prstGeom prst="rect">
            <a:avLst/>
          </a:prstGeom>
          <a:noFill/>
          <a:ln w="0">
            <a:solidFill>
              <a:srgbClr val="C5E0B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85680">
              <a:lnSpc>
                <a:spcPct val="90000"/>
              </a:lnSpc>
              <a:spcBef>
                <a:spcPts val="751"/>
              </a:spcBef>
              <a:buNone/>
              <a:tabLst>
                <a:tab pos="0" algn="l"/>
              </a:tabLst>
            </a:pPr>
            <a:r>
              <a:rPr lang="en-US" sz="2800" b="1" strike="noStrike" spc="-1">
                <a:solidFill>
                  <a:srgbClr val="000000"/>
                </a:solidFill>
                <a:latin typeface="Palatino Linotype"/>
                <a:ea typeface="DejaVu Sans"/>
              </a:rPr>
              <a:t>2023 Calendar &amp; Gardening Guide </a:t>
            </a:r>
            <a:endParaRPr lang="en-US" sz="2800" b="0" strike="noStrike" spc="-1">
              <a:latin typeface="Arial"/>
            </a:endParaRPr>
          </a:p>
          <a:p>
            <a:pPr marL="85680">
              <a:lnSpc>
                <a:spcPct val="90000"/>
              </a:lnSpc>
              <a:spcBef>
                <a:spcPts val="751"/>
              </a:spcBef>
              <a:buNone/>
              <a:tabLst>
                <a:tab pos="0" algn="l"/>
              </a:tabLst>
            </a:pPr>
            <a:r>
              <a:rPr lang="en-US" sz="1600" b="1" i="1" strike="noStrike" spc="-1">
                <a:solidFill>
                  <a:srgbClr val="000000"/>
                </a:solidFill>
                <a:latin typeface="Palatino Linotype"/>
                <a:ea typeface="DejaVu Sans"/>
              </a:rPr>
              <a:t>The 2023 Calendar and Gardening Guide</a:t>
            </a:r>
            <a:endParaRPr lang="en-US" sz="1600" b="0" strike="noStrike" spc="-1">
              <a:latin typeface="Arial"/>
            </a:endParaRPr>
          </a:p>
          <a:p>
            <a:pPr marL="85680">
              <a:lnSpc>
                <a:spcPct val="90000"/>
              </a:lnSpc>
              <a:spcBef>
                <a:spcPts val="751"/>
              </a:spcBef>
              <a:buNone/>
              <a:tabLst>
                <a:tab pos="0" algn="l"/>
              </a:tabLst>
            </a:pPr>
            <a:r>
              <a:rPr lang="en-US" sz="1600" b="0" strike="noStrike" spc="-1">
                <a:solidFill>
                  <a:srgbClr val="000000"/>
                </a:solidFill>
                <a:latin typeface="Palatino"/>
                <a:ea typeface="Palatino"/>
              </a:rPr>
              <a:t>introduces the latest garden trends that the</a:t>
            </a:r>
            <a:endParaRPr lang="en-US" sz="1600" b="0" strike="noStrike" spc="-1">
              <a:latin typeface="Arial"/>
            </a:endParaRPr>
          </a:p>
          <a:p>
            <a:pPr marL="85680">
              <a:lnSpc>
                <a:spcPct val="90000"/>
              </a:lnSpc>
              <a:spcBef>
                <a:spcPts val="751"/>
              </a:spcBef>
              <a:buNone/>
              <a:tabLst>
                <a:tab pos="0" algn="l"/>
              </a:tabLst>
            </a:pPr>
            <a:r>
              <a:rPr lang="en-US" sz="1600" b="0" strike="noStrike" spc="-1">
                <a:solidFill>
                  <a:srgbClr val="000000"/>
                </a:solidFill>
                <a:latin typeface="Palatino"/>
                <a:ea typeface="Palatino"/>
              </a:rPr>
              <a:t>gardener can implement to create a healthy,</a:t>
            </a:r>
            <a:endParaRPr lang="en-US" sz="1600" b="0" strike="noStrike" spc="-1">
              <a:latin typeface="Arial"/>
            </a:endParaRPr>
          </a:p>
          <a:p>
            <a:pPr marL="85680">
              <a:lnSpc>
                <a:spcPct val="90000"/>
              </a:lnSpc>
              <a:spcBef>
                <a:spcPts val="751"/>
              </a:spcBef>
              <a:buNone/>
              <a:tabLst>
                <a:tab pos="0" algn="l"/>
              </a:tabLst>
            </a:pPr>
            <a:r>
              <a:rPr lang="en-US" sz="1600" b="0" strike="noStrike" spc="-1">
                <a:solidFill>
                  <a:srgbClr val="000000"/>
                </a:solidFill>
                <a:latin typeface="Palatino"/>
                <a:ea typeface="Palatino"/>
              </a:rPr>
              <a:t>sustainable, productive, and rewarding</a:t>
            </a:r>
            <a:endParaRPr lang="en-US" sz="1600" b="0" strike="noStrike" spc="-1">
              <a:latin typeface="Arial"/>
            </a:endParaRPr>
          </a:p>
          <a:p>
            <a:pPr marL="85680">
              <a:lnSpc>
                <a:spcPct val="90000"/>
              </a:lnSpc>
              <a:spcBef>
                <a:spcPts val="751"/>
              </a:spcBef>
              <a:buNone/>
              <a:tabLst>
                <a:tab pos="0" algn="l"/>
              </a:tabLst>
            </a:pPr>
            <a:r>
              <a:rPr lang="en-US" sz="1600" b="0" strike="noStrike" spc="-1">
                <a:solidFill>
                  <a:srgbClr val="000000"/>
                </a:solidFill>
                <a:latin typeface="Palatino"/>
                <a:ea typeface="Palatino"/>
              </a:rPr>
              <a:t>garden.	</a:t>
            </a:r>
            <a:endParaRPr lang="en-US" sz="1600" b="0" strike="noStrike" spc="-1">
              <a:latin typeface="Arial"/>
            </a:endParaRPr>
          </a:p>
          <a:p>
            <a:pPr marL="85680">
              <a:lnSpc>
                <a:spcPct val="90000"/>
              </a:lnSpc>
              <a:spcBef>
                <a:spcPts val="751"/>
              </a:spcBef>
              <a:buNone/>
              <a:tabLst>
                <a:tab pos="0" algn="l"/>
              </a:tabLst>
            </a:pPr>
            <a:r>
              <a:rPr lang="en-US" sz="1600" b="0" strike="noStrike" spc="-1">
                <a:solidFill>
                  <a:srgbClr val="000000"/>
                </a:solidFill>
                <a:latin typeface="Palatino"/>
                <a:ea typeface="Palatino"/>
              </a:rPr>
              <a:t>	</a:t>
            </a:r>
            <a:endParaRPr lang="en-US" sz="1600" b="0" strike="noStrike" spc="-1">
              <a:latin typeface="Arial"/>
            </a:endParaRPr>
          </a:p>
          <a:p>
            <a:pPr marL="85680">
              <a:lnSpc>
                <a:spcPct val="90000"/>
              </a:lnSpc>
              <a:spcBef>
                <a:spcPts val="751"/>
              </a:spcBef>
              <a:buNone/>
              <a:tabLst>
                <a:tab pos="0" algn="l"/>
              </a:tabLst>
            </a:pPr>
            <a:r>
              <a:rPr lang="en-US" sz="1600" b="0" strike="noStrike" spc="-1">
                <a:solidFill>
                  <a:srgbClr val="000000"/>
                </a:solidFill>
                <a:latin typeface="Palatino"/>
                <a:ea typeface="Palatino"/>
              </a:rPr>
              <a:t>Visit us at:</a:t>
            </a:r>
            <a:endParaRPr lang="en-US" sz="1600" b="0" strike="noStrike" spc="-1">
              <a:latin typeface="Arial"/>
            </a:endParaRPr>
          </a:p>
          <a:p>
            <a:pPr marL="85680">
              <a:lnSpc>
                <a:spcPct val="90000"/>
              </a:lnSpc>
              <a:spcBef>
                <a:spcPts val="751"/>
              </a:spcBef>
              <a:buNone/>
              <a:tabLst>
                <a:tab pos="0" algn="l"/>
              </a:tabLst>
            </a:pPr>
            <a:r>
              <a:rPr lang="en-US" sz="1600" b="1" strike="noStrike" spc="-1">
                <a:solidFill>
                  <a:srgbClr val="1F4E79"/>
                </a:solidFill>
                <a:latin typeface="Palatino"/>
                <a:ea typeface="Palatino"/>
              </a:rPr>
              <a:t>pcmg.ucanr.org/2023_Calendar</a:t>
            </a:r>
            <a:endParaRPr lang="en-US" sz="1600" b="0" strike="noStrike" spc="-1">
              <a:latin typeface="Arial"/>
            </a:endParaRPr>
          </a:p>
          <a:p>
            <a:pPr marL="343080" indent="-2545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Palatino"/>
                <a:ea typeface="Palatino"/>
              </a:rPr>
              <a:t>for ordering information</a:t>
            </a:r>
            <a:endParaRPr lang="en-US" sz="1600" b="0" strike="noStrike" spc="-1">
              <a:latin typeface="Arial"/>
            </a:endParaRPr>
          </a:p>
          <a:p>
            <a:pPr marL="343080" indent="-2545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Palatino"/>
                <a:ea typeface="Palatino"/>
              </a:rPr>
              <a:t>a list of vendors</a:t>
            </a:r>
            <a:endParaRPr lang="en-US" sz="1600" b="0" strike="noStrike" spc="-1">
              <a:latin typeface="Arial"/>
            </a:endParaRPr>
          </a:p>
          <a:p>
            <a:pPr marL="343080" indent="-25452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Palatino"/>
                <a:ea typeface="Palatino"/>
              </a:rPr>
              <a:t>and view the beautiful photos.</a:t>
            </a:r>
            <a:r>
              <a:rPr lang="en-US" sz="1600" b="0" strike="noStrike" spc="-1">
                <a:solidFill>
                  <a:srgbClr val="000000"/>
                </a:solidFill>
                <a:latin typeface="Palatino"/>
                <a:ea typeface="Palatino"/>
              </a:rPr>
              <a:t>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91" name="CustomShape 4"/>
          <p:cNvSpPr/>
          <p:nvPr/>
        </p:nvSpPr>
        <p:spPr>
          <a:xfrm rot="1080000">
            <a:off x="4191120" y="4483800"/>
            <a:ext cx="1497960" cy="3643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0">
            <a:solidFill>
              <a:srgbClr val="C5E0B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Palatino"/>
                <a:ea typeface="Palatino"/>
              </a:rPr>
              <a:t>Online now!</a:t>
            </a:r>
            <a:endParaRPr lang="en-US" sz="1800" b="0" strike="noStrike" spc="-1">
              <a:latin typeface="Arial"/>
            </a:endParaRPr>
          </a:p>
        </p:txBody>
      </p:sp>
      <p:pic>
        <p:nvPicPr>
          <p:cNvPr id="92" name="Picture 91"/>
          <p:cNvPicPr/>
          <p:nvPr/>
        </p:nvPicPr>
        <p:blipFill>
          <a:blip r:embed="rId2"/>
          <a:stretch/>
        </p:blipFill>
        <p:spPr>
          <a:xfrm>
            <a:off x="7529040" y="2062800"/>
            <a:ext cx="3900600" cy="29660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Tm="12000"/>
    </mc:Choice>
    <mc:Fallback xmlns:p15="http://schemas.microsoft.com/office/powerpoint/2012/main" xmlns="">
      <p:transition spd="slow" advTm="12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630</TotalTime>
  <Words>276</Words>
  <Application>Microsoft Office PowerPoint</Application>
  <PresentationFormat>Widescreen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Calibri Light</vt:lpstr>
      <vt:lpstr>Palatino</vt:lpstr>
      <vt:lpstr>Palatino Linotype</vt:lpstr>
      <vt:lpstr>Symbol</vt:lpstr>
      <vt:lpstr>Wingdings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 Gardeners  of Placer County</dc:title>
  <dc:subject/>
  <dc:creator>Owner</dc:creator>
  <dc:description/>
  <cp:lastModifiedBy>Barbara Villareal</cp:lastModifiedBy>
  <cp:revision>23</cp:revision>
  <dcterms:modified xsi:type="dcterms:W3CDTF">2022-09-09T23:21:47Z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4</vt:i4>
  </property>
  <property fmtid="{D5CDD505-2E9C-101B-9397-08002B2CF9AE}" pid="3" name="PresentationFormat">
    <vt:lpwstr>Widescreen</vt:lpwstr>
  </property>
  <property fmtid="{D5CDD505-2E9C-101B-9397-08002B2CF9AE}" pid="4" name="Slides">
    <vt:i4>4</vt:i4>
  </property>
</Properties>
</file>