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54"/>
  </p:notesMasterIdLst>
  <p:handoutMasterIdLst>
    <p:handoutMasterId r:id="rId55"/>
  </p:handoutMasterIdLst>
  <p:sldIdLst>
    <p:sldId id="262" r:id="rId4"/>
    <p:sldId id="271" r:id="rId5"/>
    <p:sldId id="263" r:id="rId6"/>
    <p:sldId id="265" r:id="rId7"/>
    <p:sldId id="269" r:id="rId8"/>
    <p:sldId id="267" r:id="rId9"/>
    <p:sldId id="273" r:id="rId10"/>
    <p:sldId id="274" r:id="rId11"/>
    <p:sldId id="278" r:id="rId12"/>
    <p:sldId id="277" r:id="rId13"/>
    <p:sldId id="280" r:id="rId14"/>
    <p:sldId id="281" r:id="rId15"/>
    <p:sldId id="282" r:id="rId16"/>
    <p:sldId id="283" r:id="rId17"/>
    <p:sldId id="284" r:id="rId18"/>
    <p:sldId id="285" r:id="rId19"/>
    <p:sldId id="289" r:id="rId20"/>
    <p:sldId id="318" r:id="rId21"/>
    <p:sldId id="287" r:id="rId22"/>
    <p:sldId id="290" r:id="rId23"/>
    <p:sldId id="300" r:id="rId24"/>
    <p:sldId id="301" r:id="rId25"/>
    <p:sldId id="288" r:id="rId26"/>
    <p:sldId id="292" r:id="rId27"/>
    <p:sldId id="317" r:id="rId28"/>
    <p:sldId id="291" r:id="rId29"/>
    <p:sldId id="293" r:id="rId30"/>
    <p:sldId id="321" r:id="rId31"/>
    <p:sldId id="295" r:id="rId32"/>
    <p:sldId id="296" r:id="rId33"/>
    <p:sldId id="297" r:id="rId34"/>
    <p:sldId id="298" r:id="rId35"/>
    <p:sldId id="307" r:id="rId36"/>
    <p:sldId id="309" r:id="rId37"/>
    <p:sldId id="303" r:id="rId38"/>
    <p:sldId id="304" r:id="rId39"/>
    <p:sldId id="305" r:id="rId40"/>
    <p:sldId id="306" r:id="rId41"/>
    <p:sldId id="308" r:id="rId42"/>
    <p:sldId id="310" r:id="rId43"/>
    <p:sldId id="311" r:id="rId44"/>
    <p:sldId id="319" r:id="rId45"/>
    <p:sldId id="313" r:id="rId46"/>
    <p:sldId id="312" r:id="rId47"/>
    <p:sldId id="320" r:id="rId48"/>
    <p:sldId id="314" r:id="rId49"/>
    <p:sldId id="315" r:id="rId50"/>
    <p:sldId id="316" r:id="rId51"/>
    <p:sldId id="302" r:id="rId52"/>
    <p:sldId id="270" r:id="rId53"/>
  </p:sldIdLst>
  <p:sldSz cx="12192000" cy="9144000"/>
  <p:notesSz cx="7077075" cy="9363075"/>
  <p:defaultTextStyle>
    <a:defPPr>
      <a:defRPr lang="en-US"/>
    </a:defPPr>
    <a:lvl1pPr marL="0" algn="l" defTabSz="1149492" rtl="0" eaLnBrk="1" latinLnBrk="0" hangingPunct="1">
      <a:defRPr sz="2263" kern="1200">
        <a:solidFill>
          <a:schemeClr val="tx1"/>
        </a:solidFill>
        <a:latin typeface="+mn-lt"/>
        <a:ea typeface="+mn-ea"/>
        <a:cs typeface="+mn-cs"/>
      </a:defRPr>
    </a:lvl1pPr>
    <a:lvl2pPr marL="574746" algn="l" defTabSz="1149492" rtl="0" eaLnBrk="1" latinLnBrk="0" hangingPunct="1">
      <a:defRPr sz="2263" kern="1200">
        <a:solidFill>
          <a:schemeClr val="tx1"/>
        </a:solidFill>
        <a:latin typeface="+mn-lt"/>
        <a:ea typeface="+mn-ea"/>
        <a:cs typeface="+mn-cs"/>
      </a:defRPr>
    </a:lvl2pPr>
    <a:lvl3pPr marL="1149492" algn="l" defTabSz="1149492" rtl="0" eaLnBrk="1" latinLnBrk="0" hangingPunct="1">
      <a:defRPr sz="2263" kern="1200">
        <a:solidFill>
          <a:schemeClr val="tx1"/>
        </a:solidFill>
        <a:latin typeface="+mn-lt"/>
        <a:ea typeface="+mn-ea"/>
        <a:cs typeface="+mn-cs"/>
      </a:defRPr>
    </a:lvl3pPr>
    <a:lvl4pPr marL="1724238" algn="l" defTabSz="1149492" rtl="0" eaLnBrk="1" latinLnBrk="0" hangingPunct="1">
      <a:defRPr sz="2263" kern="1200">
        <a:solidFill>
          <a:schemeClr val="tx1"/>
        </a:solidFill>
        <a:latin typeface="+mn-lt"/>
        <a:ea typeface="+mn-ea"/>
        <a:cs typeface="+mn-cs"/>
      </a:defRPr>
    </a:lvl4pPr>
    <a:lvl5pPr marL="2298984" algn="l" defTabSz="1149492" rtl="0" eaLnBrk="1" latinLnBrk="0" hangingPunct="1">
      <a:defRPr sz="2263" kern="1200">
        <a:solidFill>
          <a:schemeClr val="tx1"/>
        </a:solidFill>
        <a:latin typeface="+mn-lt"/>
        <a:ea typeface="+mn-ea"/>
        <a:cs typeface="+mn-cs"/>
      </a:defRPr>
    </a:lvl5pPr>
    <a:lvl6pPr marL="2873731" algn="l" defTabSz="1149492" rtl="0" eaLnBrk="1" latinLnBrk="0" hangingPunct="1">
      <a:defRPr sz="2263" kern="1200">
        <a:solidFill>
          <a:schemeClr val="tx1"/>
        </a:solidFill>
        <a:latin typeface="+mn-lt"/>
        <a:ea typeface="+mn-ea"/>
        <a:cs typeface="+mn-cs"/>
      </a:defRPr>
    </a:lvl6pPr>
    <a:lvl7pPr marL="3448477" algn="l" defTabSz="1149492" rtl="0" eaLnBrk="1" latinLnBrk="0" hangingPunct="1">
      <a:defRPr sz="2263" kern="1200">
        <a:solidFill>
          <a:schemeClr val="tx1"/>
        </a:solidFill>
        <a:latin typeface="+mn-lt"/>
        <a:ea typeface="+mn-ea"/>
        <a:cs typeface="+mn-cs"/>
      </a:defRPr>
    </a:lvl7pPr>
    <a:lvl8pPr marL="4023223" algn="l" defTabSz="1149492" rtl="0" eaLnBrk="1" latinLnBrk="0" hangingPunct="1">
      <a:defRPr sz="2263" kern="1200">
        <a:solidFill>
          <a:schemeClr val="tx1"/>
        </a:solidFill>
        <a:latin typeface="+mn-lt"/>
        <a:ea typeface="+mn-ea"/>
        <a:cs typeface="+mn-cs"/>
      </a:defRPr>
    </a:lvl8pPr>
    <a:lvl9pPr marL="4597969" algn="l" defTabSz="1149492" rtl="0" eaLnBrk="1" latinLnBrk="0" hangingPunct="1">
      <a:defRPr sz="226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94434" autoAdjust="0"/>
  </p:normalViewPr>
  <p:slideViewPr>
    <p:cSldViewPr>
      <p:cViewPr varScale="1">
        <p:scale>
          <a:sx n="50" d="100"/>
          <a:sy n="50" d="100"/>
        </p:scale>
        <p:origin x="1404" y="60"/>
      </p:cViewPr>
      <p:guideLst>
        <p:guide orient="horz" pos="2880"/>
        <p:guide pos="3840"/>
      </p:guideLst>
    </p:cSldViewPr>
  </p:slideViewPr>
  <p:outlineViewPr>
    <p:cViewPr>
      <p:scale>
        <a:sx n="33" d="100"/>
        <a:sy n="33" d="100"/>
      </p:scale>
      <p:origin x="0" y="-21306"/>
    </p:cViewPr>
  </p:outlineViewPr>
  <p:notesTextViewPr>
    <p:cViewPr>
      <p:scale>
        <a:sx n="100" d="100"/>
        <a:sy n="100" d="100"/>
      </p:scale>
      <p:origin x="0" y="0"/>
    </p:cViewPr>
  </p:notesTextViewPr>
  <p:notesViewPr>
    <p:cSldViewPr>
      <p:cViewPr>
        <p:scale>
          <a:sx n="100" d="100"/>
          <a:sy n="100" d="100"/>
        </p:scale>
        <p:origin x="1722" y="72"/>
      </p:cViewPr>
      <p:guideLst>
        <p:guide orient="horz" pos="2880"/>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076B3FA4-DBAA-4EA7-8A79-5D496AB929E0}" type="datetimeFigureOut">
              <a:rPr lang="en-US" smtClean="0"/>
              <a:pPr/>
              <a:t>1/24/19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3446572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30B60A3E-4BC9-4497-95E2-69F5661E229A}" type="slidenum">
              <a:rPr lang="en-US" smtClean="0"/>
              <a:t>‹#›</a:t>
            </a:fld>
            <a:endParaRPr lang="en-US"/>
          </a:p>
        </p:txBody>
      </p:sp>
    </p:spTree>
    <p:extLst>
      <p:ext uri="{BB962C8B-B14F-4D97-AF65-F5344CB8AC3E}">
        <p14:creationId xmlns:p14="http://schemas.microsoft.com/office/powerpoint/2010/main" val="1831044061"/>
      </p:ext>
    </p:extLst>
  </p:cSld>
  <p:clrMap bg1="lt1" tx1="dk1" bg2="lt2" tx2="dk2" accent1="accent1" accent2="accent2" accent3="accent3" accent4="accent4" accent5="accent5" accent6="accent6" hlink="hlink" folHlink="folHlink"/>
  <p:notesStyle>
    <a:lvl1pPr marL="0" algn="l" defTabSz="1149492" rtl="0" eaLnBrk="1" latinLnBrk="0" hangingPunct="1">
      <a:defRPr sz="2200" kern="1200">
        <a:solidFill>
          <a:schemeClr val="tx1"/>
        </a:solidFill>
        <a:latin typeface="+mn-lt"/>
        <a:ea typeface="+mn-ea"/>
        <a:cs typeface="+mn-cs"/>
      </a:defRPr>
    </a:lvl1pPr>
    <a:lvl2pPr marL="574746" algn="l" defTabSz="1149492" rtl="0" eaLnBrk="1" latinLnBrk="0" hangingPunct="1">
      <a:defRPr sz="2200" kern="1200">
        <a:solidFill>
          <a:schemeClr val="tx1"/>
        </a:solidFill>
        <a:latin typeface="+mn-lt"/>
        <a:ea typeface="+mn-ea"/>
        <a:cs typeface="+mn-cs"/>
      </a:defRPr>
    </a:lvl2pPr>
    <a:lvl3pPr marL="1149492" algn="l" defTabSz="1149492" rtl="0" eaLnBrk="1" latinLnBrk="0" hangingPunct="1">
      <a:defRPr sz="2000" kern="1200">
        <a:solidFill>
          <a:schemeClr val="tx1"/>
        </a:solidFill>
        <a:latin typeface="+mn-lt"/>
        <a:ea typeface="+mn-ea"/>
        <a:cs typeface="+mn-cs"/>
      </a:defRPr>
    </a:lvl3pPr>
    <a:lvl4pPr marL="1724238" algn="l" defTabSz="1149492" rtl="0" eaLnBrk="1" latinLnBrk="0" hangingPunct="1">
      <a:defRPr sz="1509" kern="1200">
        <a:solidFill>
          <a:schemeClr val="tx1"/>
        </a:solidFill>
        <a:latin typeface="+mn-lt"/>
        <a:ea typeface="+mn-ea"/>
        <a:cs typeface="+mn-cs"/>
      </a:defRPr>
    </a:lvl4pPr>
    <a:lvl5pPr marL="2298984" algn="l" defTabSz="1149492" rtl="0" eaLnBrk="1" latinLnBrk="0" hangingPunct="1">
      <a:defRPr sz="1509" kern="1200">
        <a:solidFill>
          <a:schemeClr val="tx1"/>
        </a:solidFill>
        <a:latin typeface="+mn-lt"/>
        <a:ea typeface="+mn-ea"/>
        <a:cs typeface="+mn-cs"/>
      </a:defRPr>
    </a:lvl5pPr>
    <a:lvl6pPr marL="2873731" algn="l" defTabSz="1149492" rtl="0" eaLnBrk="1" latinLnBrk="0" hangingPunct="1">
      <a:defRPr sz="1509" kern="1200">
        <a:solidFill>
          <a:schemeClr val="tx1"/>
        </a:solidFill>
        <a:latin typeface="+mn-lt"/>
        <a:ea typeface="+mn-ea"/>
        <a:cs typeface="+mn-cs"/>
      </a:defRPr>
    </a:lvl6pPr>
    <a:lvl7pPr marL="3448477" algn="l" defTabSz="1149492" rtl="0" eaLnBrk="1" latinLnBrk="0" hangingPunct="1">
      <a:defRPr sz="1509" kern="1200">
        <a:solidFill>
          <a:schemeClr val="tx1"/>
        </a:solidFill>
        <a:latin typeface="+mn-lt"/>
        <a:ea typeface="+mn-ea"/>
        <a:cs typeface="+mn-cs"/>
      </a:defRPr>
    </a:lvl7pPr>
    <a:lvl8pPr marL="4023223" algn="l" defTabSz="1149492" rtl="0" eaLnBrk="1" latinLnBrk="0" hangingPunct="1">
      <a:defRPr sz="1509" kern="1200">
        <a:solidFill>
          <a:schemeClr val="tx1"/>
        </a:solidFill>
        <a:latin typeface="+mn-lt"/>
        <a:ea typeface="+mn-ea"/>
        <a:cs typeface="+mn-cs"/>
      </a:defRPr>
    </a:lvl8pPr>
    <a:lvl9pPr marL="4597969" algn="l" defTabSz="1149492" rtl="0" eaLnBrk="1" latinLnBrk="0" hangingPunct="1">
      <a:defRPr sz="150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7461"/>
            <a:ext cx="5661660" cy="4729876"/>
          </a:xfrm>
        </p:spPr>
        <p:txBody>
          <a:bodyPr>
            <a:normAutofit/>
          </a:bodyPr>
          <a:lstStyle/>
          <a:p>
            <a:r>
              <a:rPr lang="en-US" sz="1600" b="1" dirty="0" smtClean="0"/>
              <a:t>Created:</a:t>
            </a:r>
          </a:p>
          <a:p>
            <a:r>
              <a:rPr lang="en-US" sz="1600" b="1" dirty="0" smtClean="0"/>
              <a:t>Created by</a:t>
            </a:r>
            <a:r>
              <a:rPr lang="en-US" sz="1600" dirty="0" smtClean="0"/>
              <a:t>: Diane Arnold and Marie </a:t>
            </a:r>
            <a:r>
              <a:rPr lang="en-US" sz="1600" dirty="0" err="1" smtClean="0"/>
              <a:t>Salers</a:t>
            </a:r>
            <a:endParaRPr lang="en-US" sz="1600" dirty="0" smtClean="0"/>
          </a:p>
          <a:p>
            <a:r>
              <a:rPr lang="en-US" sz="1600" b="1" dirty="0" smtClean="0"/>
              <a:t>Audience:  </a:t>
            </a:r>
            <a:r>
              <a:rPr lang="en-US" sz="1600" dirty="0" smtClean="0"/>
              <a:t>Garden clubs, 4H workshop on “How to Propagate Succulents”</a:t>
            </a:r>
          </a:p>
          <a:p>
            <a:r>
              <a:rPr lang="en-US" sz="1600" b="1" dirty="0" smtClean="0"/>
              <a:t>Publicity:  </a:t>
            </a:r>
            <a:r>
              <a:rPr lang="en-US" sz="1600" dirty="0" smtClean="0"/>
              <a:t>As listed for the Sun City Lincoln Hills Garden Club.</a:t>
            </a:r>
          </a:p>
          <a:p>
            <a:pPr marL="628650"/>
            <a:r>
              <a:rPr lang="en-US" sz="1600" dirty="0" smtClean="0"/>
              <a:t>"</a:t>
            </a:r>
            <a:r>
              <a:rPr lang="en-US" sz="1600" dirty="0"/>
              <a:t>The amazing diversity and versatility of succulents will be discussed by examining the “Who, What, Why, When and How” of growing succulents. You will learn what succulents “really are”, why you’ll love to grow them, which succulent varieties do well in our area, how to grow and propagate succulents and when to plant and propagate succulents</a:t>
            </a:r>
            <a:r>
              <a:rPr lang="en-US" sz="1600" dirty="0" smtClean="0"/>
              <a:t>.”</a:t>
            </a:r>
          </a:p>
          <a:p>
            <a:pPr marL="628650"/>
            <a:endParaRPr lang="en-US" sz="1600" dirty="0"/>
          </a:p>
          <a:p>
            <a:pPr marL="628650"/>
            <a:endParaRPr lang="en-US" sz="1600" dirty="0" smtClean="0"/>
          </a:p>
          <a:p>
            <a:pPr marL="628650"/>
            <a:endParaRPr lang="en-US" sz="1600" dirty="0" smtClean="0"/>
          </a:p>
          <a:p>
            <a:pPr marL="628650"/>
            <a:endParaRPr lang="en-US" sz="1600" dirty="0"/>
          </a:p>
          <a:p>
            <a:pPr marL="628650"/>
            <a:endParaRPr lang="en-US" sz="1600" dirty="0" smtClean="0"/>
          </a:p>
          <a:p>
            <a:pPr marL="628650"/>
            <a:r>
              <a:rPr lang="en-US" sz="1600" dirty="0">
                <a:latin typeface="Arial Narrow" panose="020B0606020202030204" pitchFamily="34" charset="0"/>
              </a:rPr>
              <a:t>[</a:t>
            </a:r>
            <a:r>
              <a:rPr lang="en-US" sz="1600" dirty="0" smtClean="0">
                <a:latin typeface="Arial Narrow" panose="020B0606020202030204" pitchFamily="34" charset="0"/>
              </a:rPr>
              <a:t>Aloe </a:t>
            </a:r>
            <a:r>
              <a:rPr lang="en-US" sz="1600" dirty="0" err="1">
                <a:latin typeface="Arial Narrow" panose="020B0606020202030204" pitchFamily="34" charset="0"/>
              </a:rPr>
              <a:t>S</a:t>
            </a:r>
            <a:r>
              <a:rPr lang="en-US" sz="1600" dirty="0" err="1" smtClean="0">
                <a:latin typeface="Arial Narrow" panose="020B0606020202030204" pitchFamily="34" charset="0"/>
              </a:rPr>
              <a:t>triata</a:t>
            </a:r>
            <a:r>
              <a:rPr lang="en-US" sz="1600" dirty="0" smtClean="0">
                <a:latin typeface="Arial Narrow" panose="020B0606020202030204" pitchFamily="34" charset="0"/>
              </a:rPr>
              <a:t>, Aeonium Sunburst, Sedum </a:t>
            </a:r>
            <a:r>
              <a:rPr lang="en-US" sz="1600" dirty="0" err="1">
                <a:latin typeface="Arial Narrow" panose="020B0606020202030204" pitchFamily="34" charset="0"/>
              </a:rPr>
              <a:t>S</a:t>
            </a:r>
            <a:r>
              <a:rPr lang="en-US" sz="1600" dirty="0" err="1" smtClean="0">
                <a:latin typeface="Arial Narrow" panose="020B0606020202030204" pitchFamily="34" charset="0"/>
              </a:rPr>
              <a:t>pectbile</a:t>
            </a:r>
            <a:r>
              <a:rPr lang="en-US" sz="1600" dirty="0" smtClean="0">
                <a:latin typeface="Arial Narrow" panose="020B0606020202030204" pitchFamily="34" charset="0"/>
              </a:rPr>
              <a:t> (Autumn Joy)]</a:t>
            </a:r>
            <a:endParaRPr lang="en-US" sz="16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1</a:t>
            </a:fld>
            <a:endParaRPr lang="en-US"/>
          </a:p>
        </p:txBody>
      </p:sp>
    </p:spTree>
    <p:extLst>
      <p:ext uri="{BB962C8B-B14F-4D97-AF65-F5344CB8AC3E}">
        <p14:creationId xmlns:p14="http://schemas.microsoft.com/office/powerpoint/2010/main" val="2672919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300"/>
              </a:spcBef>
              <a:buFont typeface="Arial" panose="020B0604020202020204" pitchFamily="34" charset="0"/>
              <a:buChar char="•"/>
            </a:pPr>
            <a:r>
              <a:rPr lang="en-US" dirty="0" smtClean="0"/>
              <a:t>Refer audience to </a:t>
            </a:r>
            <a:r>
              <a:rPr lang="en-US" b="1" dirty="0" smtClean="0"/>
              <a:t>Handouts p. 3.</a:t>
            </a:r>
          </a:p>
          <a:p>
            <a:pPr marL="917646" lvl="1" indent="-342900">
              <a:spcBef>
                <a:spcPts val="300"/>
              </a:spcBef>
              <a:buFont typeface="Calibri" panose="020F0502020204030204" pitchFamily="34" charset="0"/>
              <a:buChar char="―"/>
            </a:pPr>
            <a:r>
              <a:rPr lang="en-US" dirty="0" smtClean="0"/>
              <a:t>all</a:t>
            </a:r>
            <a:r>
              <a:rPr lang="en-US" b="1" dirty="0" smtClean="0"/>
              <a:t> </a:t>
            </a:r>
            <a:r>
              <a:rPr lang="en-US" dirty="0" smtClean="0"/>
              <a:t>varieties in slides are in the handout.</a:t>
            </a:r>
          </a:p>
          <a:p>
            <a:pPr marL="285750" indent="-285750">
              <a:lnSpc>
                <a:spcPct val="150000"/>
              </a:lnSpc>
              <a:spcBef>
                <a:spcPts val="300"/>
              </a:spcBef>
              <a:buFont typeface="Arial" panose="020B0604020202020204" pitchFamily="34" charset="0"/>
              <a:buChar char="•"/>
            </a:pPr>
            <a:r>
              <a:rPr lang="en-US" u="sng" dirty="0" smtClean="0"/>
              <a:t>Briefly</a:t>
            </a:r>
            <a:r>
              <a:rPr lang="en-US" dirty="0" smtClean="0"/>
              <a:t> highlight some of your favorites.</a:t>
            </a:r>
          </a:p>
          <a:p>
            <a:pPr>
              <a:lnSpc>
                <a:spcPct val="150000"/>
              </a:lnSpc>
              <a:spcBef>
                <a:spcPts val="300"/>
              </a:spcBef>
            </a:pPr>
            <a:r>
              <a:rPr lang="en-US" i="1" u="sng" dirty="0"/>
              <a:t>Next </a:t>
            </a:r>
            <a:r>
              <a:rPr lang="en-US" i="1" u="sng" dirty="0" smtClean="0"/>
              <a:t>Slide: </a:t>
            </a:r>
            <a:r>
              <a:rPr lang="en-US" i="1" dirty="0" smtClean="0"/>
              <a:t>“Varieties continued”</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10</a:t>
            </a:fld>
            <a:endParaRPr lang="en-US"/>
          </a:p>
        </p:txBody>
      </p:sp>
    </p:spTree>
    <p:extLst>
      <p:ext uri="{BB962C8B-B14F-4D97-AF65-F5344CB8AC3E}">
        <p14:creationId xmlns:p14="http://schemas.microsoft.com/office/powerpoint/2010/main" val="2686996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300"/>
              </a:spcBef>
              <a:buFont typeface="Arial" panose="020B0604020202020204" pitchFamily="34" charset="0"/>
              <a:buChar char="•"/>
            </a:pPr>
            <a:r>
              <a:rPr lang="en-US" dirty="0"/>
              <a:t>Refer audience to </a:t>
            </a:r>
            <a:r>
              <a:rPr lang="en-US" b="1" dirty="0"/>
              <a:t>Handouts p. </a:t>
            </a:r>
            <a:r>
              <a:rPr lang="en-US" b="1" dirty="0" smtClean="0"/>
              <a:t>3.</a:t>
            </a:r>
            <a:endParaRPr lang="en-US" b="1" dirty="0"/>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a:t>
            </a:r>
            <a:r>
              <a:rPr lang="en-US" dirty="0" smtClean="0"/>
              <a:t>handout.</a:t>
            </a:r>
            <a:endParaRPr lang="en-US" dirty="0"/>
          </a:p>
          <a:p>
            <a:pPr marL="285750" indent="-285750">
              <a:lnSpc>
                <a:spcPct val="150000"/>
              </a:lnSpc>
              <a:spcBef>
                <a:spcPts val="300"/>
              </a:spcBef>
              <a:buFont typeface="Arial" panose="020B0604020202020204" pitchFamily="34" charset="0"/>
              <a:buChar char="•"/>
            </a:pPr>
            <a:r>
              <a:rPr lang="en-US" u="sng" dirty="0"/>
              <a:t>Briefly</a:t>
            </a:r>
            <a:r>
              <a:rPr lang="en-US" dirty="0"/>
              <a:t> highlight </a:t>
            </a:r>
            <a:r>
              <a:rPr lang="en-US" dirty="0" smtClean="0"/>
              <a:t>some of your favorites.</a:t>
            </a:r>
            <a:endParaRPr lang="en-US" dirty="0"/>
          </a:p>
          <a:p>
            <a:pPr>
              <a:lnSpc>
                <a:spcPct val="150000"/>
              </a:lnSpc>
              <a:spcBef>
                <a:spcPts val="300"/>
              </a:spcBef>
            </a:pPr>
            <a:r>
              <a:rPr lang="en-US" i="1" u="sng" dirty="0"/>
              <a:t>Next </a:t>
            </a:r>
            <a:r>
              <a:rPr lang="en-US" i="1" u="sng" dirty="0" smtClean="0"/>
              <a:t>Slide:</a:t>
            </a:r>
            <a:r>
              <a:rPr lang="en-US" i="1" dirty="0" smtClean="0"/>
              <a:t> “</a:t>
            </a:r>
            <a:r>
              <a:rPr lang="en-US" i="1" dirty="0"/>
              <a:t>Varieties continued”</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11</a:t>
            </a:fld>
            <a:endParaRPr lang="en-US"/>
          </a:p>
        </p:txBody>
      </p:sp>
    </p:spTree>
    <p:extLst>
      <p:ext uri="{BB962C8B-B14F-4D97-AF65-F5344CB8AC3E}">
        <p14:creationId xmlns:p14="http://schemas.microsoft.com/office/powerpoint/2010/main" val="340595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300"/>
              </a:spcBef>
              <a:buFont typeface="Arial" panose="020B0604020202020204" pitchFamily="34" charset="0"/>
              <a:buChar char="•"/>
            </a:pPr>
            <a:r>
              <a:rPr lang="en-US" dirty="0" smtClean="0"/>
              <a:t>Refer </a:t>
            </a:r>
            <a:r>
              <a:rPr lang="en-US" dirty="0"/>
              <a:t>audience to </a:t>
            </a:r>
            <a:r>
              <a:rPr lang="en-US" b="1" dirty="0"/>
              <a:t>Handouts p. </a:t>
            </a:r>
            <a:r>
              <a:rPr lang="en-US" b="1" dirty="0" smtClean="0"/>
              <a:t>3.</a:t>
            </a:r>
            <a:endParaRPr lang="en-US" b="1" dirty="0"/>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handout</a:t>
            </a:r>
          </a:p>
          <a:p>
            <a:pPr marL="285750" indent="-285750">
              <a:lnSpc>
                <a:spcPct val="150000"/>
              </a:lnSpc>
              <a:spcBef>
                <a:spcPts val="300"/>
              </a:spcBef>
              <a:buFont typeface="Arial" panose="020B0604020202020204" pitchFamily="34" charset="0"/>
              <a:buChar char="•"/>
            </a:pPr>
            <a:r>
              <a:rPr lang="en-US" u="sng" dirty="0"/>
              <a:t>Briefly</a:t>
            </a:r>
            <a:r>
              <a:rPr lang="en-US" dirty="0"/>
              <a:t> highlight some </a:t>
            </a:r>
            <a:r>
              <a:rPr lang="en-US" dirty="0" smtClean="0"/>
              <a:t>of your favorites.</a:t>
            </a:r>
            <a:endParaRPr lang="en-US" dirty="0"/>
          </a:p>
          <a:p>
            <a:pPr>
              <a:lnSpc>
                <a:spcPct val="150000"/>
              </a:lnSpc>
              <a:spcBef>
                <a:spcPts val="300"/>
              </a:spcBef>
            </a:pPr>
            <a:r>
              <a:rPr lang="en-US" i="1" u="sng" dirty="0"/>
              <a:t>Next </a:t>
            </a:r>
            <a:r>
              <a:rPr lang="en-US" i="1" u="sng" dirty="0" smtClean="0"/>
              <a:t>Slide:</a:t>
            </a:r>
            <a:r>
              <a:rPr lang="en-US" i="1" dirty="0" smtClean="0"/>
              <a:t> “</a:t>
            </a:r>
            <a:r>
              <a:rPr lang="en-US" i="1" dirty="0"/>
              <a:t>Varieties continued”</a:t>
            </a:r>
          </a:p>
          <a:p>
            <a:pPr marL="285750" indent="-285750">
              <a:buFont typeface="Arial" panose="020B0604020202020204" pitchFamily="34" charset="0"/>
              <a:buChar char="•"/>
            </a:pPr>
            <a:endParaRPr lang="en-US" sz="1600"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12</a:t>
            </a:fld>
            <a:endParaRPr lang="en-US"/>
          </a:p>
        </p:txBody>
      </p:sp>
    </p:spTree>
    <p:extLst>
      <p:ext uri="{BB962C8B-B14F-4D97-AF65-F5344CB8AC3E}">
        <p14:creationId xmlns:p14="http://schemas.microsoft.com/office/powerpoint/2010/main" val="53814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300"/>
              </a:spcBef>
              <a:buFont typeface="Arial" panose="020B0604020202020204" pitchFamily="34" charset="0"/>
              <a:buChar char="•"/>
            </a:pPr>
            <a:r>
              <a:rPr lang="en-US" dirty="0" smtClean="0"/>
              <a:t>Refer </a:t>
            </a:r>
            <a:r>
              <a:rPr lang="en-US" dirty="0"/>
              <a:t>audience to </a:t>
            </a:r>
            <a:r>
              <a:rPr lang="en-US" b="1" dirty="0"/>
              <a:t>Handouts p. </a:t>
            </a:r>
            <a:r>
              <a:rPr lang="en-US" b="1" dirty="0" smtClean="0"/>
              <a:t>3.</a:t>
            </a:r>
            <a:endParaRPr lang="en-US" b="1" dirty="0"/>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a:t>
            </a:r>
            <a:r>
              <a:rPr lang="en-US" dirty="0" smtClean="0"/>
              <a:t>handout.</a:t>
            </a:r>
            <a:endParaRPr lang="en-US" dirty="0"/>
          </a:p>
          <a:p>
            <a:pPr marL="285750" indent="-285750">
              <a:lnSpc>
                <a:spcPct val="150000"/>
              </a:lnSpc>
              <a:spcBef>
                <a:spcPts val="300"/>
              </a:spcBef>
              <a:buFont typeface="Arial" panose="020B0604020202020204" pitchFamily="34" charset="0"/>
              <a:buChar char="•"/>
            </a:pPr>
            <a:r>
              <a:rPr lang="en-US" u="sng" dirty="0"/>
              <a:t>Briefly</a:t>
            </a:r>
            <a:r>
              <a:rPr lang="en-US" dirty="0"/>
              <a:t> highlight some </a:t>
            </a:r>
            <a:r>
              <a:rPr lang="en-US" dirty="0" smtClean="0"/>
              <a:t>of your favorites.</a:t>
            </a:r>
            <a:endParaRPr lang="en-US" dirty="0"/>
          </a:p>
          <a:p>
            <a:pPr>
              <a:lnSpc>
                <a:spcPct val="150000"/>
              </a:lnSpc>
              <a:spcBef>
                <a:spcPts val="300"/>
              </a:spcBef>
            </a:pPr>
            <a:r>
              <a:rPr lang="en-US" i="1" u="sng" dirty="0"/>
              <a:t>Next </a:t>
            </a:r>
            <a:r>
              <a:rPr lang="en-US" i="1" u="sng" dirty="0" err="1" smtClean="0"/>
              <a:t>Slide:</a:t>
            </a:r>
            <a:r>
              <a:rPr lang="en-US" i="1" dirty="0" err="1" smtClean="0"/>
              <a:t>“</a:t>
            </a:r>
            <a:r>
              <a:rPr lang="en-US" i="1" dirty="0" err="1"/>
              <a:t>Varieties</a:t>
            </a:r>
            <a:r>
              <a:rPr lang="en-US" i="1" dirty="0"/>
              <a:t> continued”</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13</a:t>
            </a:fld>
            <a:endParaRPr lang="en-US"/>
          </a:p>
        </p:txBody>
      </p:sp>
    </p:spTree>
    <p:extLst>
      <p:ext uri="{BB962C8B-B14F-4D97-AF65-F5344CB8AC3E}">
        <p14:creationId xmlns:p14="http://schemas.microsoft.com/office/powerpoint/2010/main" val="3130679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300"/>
              </a:spcBef>
              <a:buFont typeface="Arial" panose="020B0604020202020204" pitchFamily="34" charset="0"/>
              <a:buChar char="•"/>
            </a:pPr>
            <a:r>
              <a:rPr lang="en-US" dirty="0" smtClean="0"/>
              <a:t>Refer </a:t>
            </a:r>
            <a:r>
              <a:rPr lang="en-US" dirty="0"/>
              <a:t>audience to </a:t>
            </a:r>
            <a:r>
              <a:rPr lang="en-US" b="1" dirty="0"/>
              <a:t>Handouts p. </a:t>
            </a:r>
            <a:r>
              <a:rPr lang="en-US" b="1" dirty="0" smtClean="0"/>
              <a:t>3.</a:t>
            </a:r>
            <a:endParaRPr lang="en-US" b="1" dirty="0"/>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handout</a:t>
            </a:r>
          </a:p>
          <a:p>
            <a:pPr marL="285750" indent="-285750">
              <a:lnSpc>
                <a:spcPct val="150000"/>
              </a:lnSpc>
              <a:spcBef>
                <a:spcPts val="300"/>
              </a:spcBef>
              <a:buFont typeface="Arial" panose="020B0604020202020204" pitchFamily="34" charset="0"/>
              <a:buChar char="•"/>
            </a:pPr>
            <a:r>
              <a:rPr lang="en-US" u="sng" dirty="0"/>
              <a:t>Briefly</a:t>
            </a:r>
            <a:r>
              <a:rPr lang="en-US" dirty="0"/>
              <a:t> highlight some favorites</a:t>
            </a:r>
          </a:p>
          <a:p>
            <a:pPr>
              <a:lnSpc>
                <a:spcPct val="150000"/>
              </a:lnSpc>
              <a:spcBef>
                <a:spcPts val="300"/>
              </a:spcBef>
            </a:pPr>
            <a:r>
              <a:rPr lang="en-US" i="1" u="sng" dirty="0"/>
              <a:t>Next SLIDE</a:t>
            </a:r>
            <a:r>
              <a:rPr lang="en-US" i="1" u="sng" dirty="0" smtClean="0"/>
              <a:t>: </a:t>
            </a:r>
            <a:r>
              <a:rPr lang="en-US" i="1" dirty="0" smtClean="0"/>
              <a:t>“</a:t>
            </a:r>
            <a:r>
              <a:rPr lang="en-US" i="1" dirty="0"/>
              <a:t>Varieties continued”</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14</a:t>
            </a:fld>
            <a:endParaRPr lang="en-US"/>
          </a:p>
        </p:txBody>
      </p:sp>
    </p:spTree>
    <p:extLst>
      <p:ext uri="{BB962C8B-B14F-4D97-AF65-F5344CB8AC3E}">
        <p14:creationId xmlns:p14="http://schemas.microsoft.com/office/powerpoint/2010/main" val="364693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300"/>
              </a:spcBef>
              <a:buFont typeface="Arial" panose="020B0604020202020204" pitchFamily="34" charset="0"/>
              <a:buChar char="•"/>
            </a:pPr>
            <a:r>
              <a:rPr lang="en-US" dirty="0" smtClean="0"/>
              <a:t>Refer </a:t>
            </a:r>
            <a:r>
              <a:rPr lang="en-US" dirty="0"/>
              <a:t>audience to </a:t>
            </a:r>
            <a:r>
              <a:rPr lang="en-US" b="1" dirty="0"/>
              <a:t>Handouts p. 3</a:t>
            </a:r>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a:t>
            </a:r>
            <a:r>
              <a:rPr lang="en-US" dirty="0" smtClean="0"/>
              <a:t>handout.</a:t>
            </a:r>
            <a:endParaRPr lang="en-US" dirty="0"/>
          </a:p>
          <a:p>
            <a:pPr marL="285750" indent="-285750">
              <a:lnSpc>
                <a:spcPct val="150000"/>
              </a:lnSpc>
              <a:spcBef>
                <a:spcPts val="300"/>
              </a:spcBef>
              <a:buFont typeface="Arial" panose="020B0604020202020204" pitchFamily="34" charset="0"/>
              <a:buChar char="•"/>
            </a:pPr>
            <a:r>
              <a:rPr lang="en-US" u="sng" dirty="0"/>
              <a:t>Briefly</a:t>
            </a:r>
            <a:r>
              <a:rPr lang="en-US" dirty="0"/>
              <a:t> highlight some </a:t>
            </a:r>
            <a:r>
              <a:rPr lang="en-US" dirty="0" smtClean="0"/>
              <a:t>of your favorites.</a:t>
            </a:r>
            <a:endParaRPr lang="en-US" dirty="0"/>
          </a:p>
          <a:p>
            <a:pPr>
              <a:lnSpc>
                <a:spcPct val="150000"/>
              </a:lnSpc>
              <a:spcBef>
                <a:spcPts val="300"/>
              </a:spcBef>
            </a:pPr>
            <a:r>
              <a:rPr lang="en-US" i="1" u="sng" dirty="0"/>
              <a:t>Next </a:t>
            </a:r>
            <a:r>
              <a:rPr lang="en-US" i="1" u="sng" dirty="0" smtClean="0"/>
              <a:t>Slide: </a:t>
            </a:r>
            <a:r>
              <a:rPr lang="en-US" i="1" dirty="0" smtClean="0"/>
              <a:t>“</a:t>
            </a:r>
            <a:r>
              <a:rPr lang="en-US" i="1" dirty="0"/>
              <a:t>Varieties continued”</a:t>
            </a:r>
          </a:p>
        </p:txBody>
      </p:sp>
      <p:sp>
        <p:nvSpPr>
          <p:cNvPr id="4" name="Slide Number Placeholder 3"/>
          <p:cNvSpPr>
            <a:spLocks noGrp="1"/>
          </p:cNvSpPr>
          <p:nvPr>
            <p:ph type="sldNum" sz="quarter" idx="10"/>
          </p:nvPr>
        </p:nvSpPr>
        <p:spPr/>
        <p:txBody>
          <a:bodyPr/>
          <a:lstStyle/>
          <a:p>
            <a:fld id="{30B60A3E-4BC9-4497-95E2-69F5661E229A}" type="slidenum">
              <a:rPr lang="en-US" smtClean="0"/>
              <a:t>15</a:t>
            </a:fld>
            <a:endParaRPr lang="en-US"/>
          </a:p>
        </p:txBody>
      </p:sp>
    </p:spTree>
    <p:extLst>
      <p:ext uri="{BB962C8B-B14F-4D97-AF65-F5344CB8AC3E}">
        <p14:creationId xmlns:p14="http://schemas.microsoft.com/office/powerpoint/2010/main" val="1679779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300"/>
              </a:spcBef>
              <a:buFont typeface="Arial" panose="020B0604020202020204" pitchFamily="34" charset="0"/>
              <a:buChar char="•"/>
            </a:pPr>
            <a:r>
              <a:rPr lang="en-US" dirty="0" smtClean="0"/>
              <a:t>Refer </a:t>
            </a:r>
            <a:r>
              <a:rPr lang="en-US" dirty="0"/>
              <a:t>audience to </a:t>
            </a:r>
            <a:r>
              <a:rPr lang="en-US" b="1" dirty="0"/>
              <a:t>Handouts p. </a:t>
            </a:r>
            <a:r>
              <a:rPr lang="en-US" b="1" dirty="0" smtClean="0"/>
              <a:t>3.</a:t>
            </a:r>
            <a:endParaRPr lang="en-US" b="1" dirty="0"/>
          </a:p>
          <a:p>
            <a:pPr marL="917646" lvl="1" indent="-342900">
              <a:spcBef>
                <a:spcPts val="300"/>
              </a:spcBef>
              <a:buFont typeface="Calibri" panose="020F0502020204030204" pitchFamily="34" charset="0"/>
              <a:buChar char="―"/>
            </a:pPr>
            <a:r>
              <a:rPr lang="en-US" dirty="0"/>
              <a:t>all</a:t>
            </a:r>
            <a:r>
              <a:rPr lang="en-US" b="1" dirty="0"/>
              <a:t> </a:t>
            </a:r>
            <a:r>
              <a:rPr lang="en-US" dirty="0"/>
              <a:t>varieties in slides are in the </a:t>
            </a:r>
            <a:r>
              <a:rPr lang="en-US" dirty="0" smtClean="0"/>
              <a:t>handout.</a:t>
            </a:r>
            <a:endParaRPr lang="en-US" dirty="0"/>
          </a:p>
          <a:p>
            <a:pPr marL="285750" indent="-285750">
              <a:lnSpc>
                <a:spcPct val="150000"/>
              </a:lnSpc>
              <a:spcBef>
                <a:spcPts val="300"/>
              </a:spcBef>
              <a:buFont typeface="Arial" panose="020B0604020202020204" pitchFamily="34" charset="0"/>
              <a:buChar char="•"/>
            </a:pPr>
            <a:r>
              <a:rPr lang="en-US" u="sng" dirty="0"/>
              <a:t>Briefly</a:t>
            </a:r>
            <a:r>
              <a:rPr lang="en-US" dirty="0"/>
              <a:t> highlight </a:t>
            </a:r>
            <a:r>
              <a:rPr lang="en-US" dirty="0" smtClean="0"/>
              <a:t>some of your favorites.</a:t>
            </a:r>
            <a:endParaRPr lang="en-US" dirty="0"/>
          </a:p>
          <a:p>
            <a:pPr>
              <a:lnSpc>
                <a:spcPct val="150000"/>
              </a:lnSpc>
              <a:spcBef>
                <a:spcPts val="300"/>
              </a:spcBef>
            </a:pPr>
            <a:r>
              <a:rPr lang="en-US" i="1" u="sng" dirty="0"/>
              <a:t>Next </a:t>
            </a:r>
            <a:r>
              <a:rPr lang="en-US" i="1" u="sng" dirty="0" smtClean="0"/>
              <a:t>Slide:</a:t>
            </a:r>
            <a:r>
              <a:rPr lang="en-US" i="1" dirty="0" smtClean="0"/>
              <a:t> “Why Grow</a:t>
            </a:r>
            <a:r>
              <a:rPr lang="en-US" i="1" baseline="0" dirty="0" smtClean="0"/>
              <a:t> Succulents?”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16</a:t>
            </a:fld>
            <a:endParaRPr lang="en-US"/>
          </a:p>
        </p:txBody>
      </p:sp>
    </p:spTree>
    <p:extLst>
      <p:ext uri="{BB962C8B-B14F-4D97-AF65-F5344CB8AC3E}">
        <p14:creationId xmlns:p14="http://schemas.microsoft.com/office/powerpoint/2010/main" val="1374327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6568"/>
            <a:ext cx="5661660" cy="4213384"/>
          </a:xfrm>
        </p:spPr>
        <p:txBody>
          <a:bodyPr>
            <a:normAutofit/>
          </a:bodyPr>
          <a:lstStyle/>
          <a:p>
            <a:pPr marL="285750" indent="-285750">
              <a:lnSpc>
                <a:spcPct val="150000"/>
              </a:lnSpc>
              <a:spcBef>
                <a:spcPts val="300"/>
              </a:spcBef>
              <a:buFont typeface="Arial" panose="020B0604020202020204" pitchFamily="34" charset="0"/>
              <a:buChar char="•"/>
            </a:pPr>
            <a:r>
              <a:rPr lang="en-US" dirty="0" smtClean="0"/>
              <a:t>Briefly review.</a:t>
            </a:r>
          </a:p>
          <a:p>
            <a:pPr marL="285750" indent="-285750">
              <a:spcBef>
                <a:spcPts val="300"/>
              </a:spcBef>
              <a:buFont typeface="Arial" panose="020B0604020202020204" pitchFamily="34" charset="0"/>
              <a:buChar char="•"/>
            </a:pPr>
            <a:r>
              <a:rPr lang="en-US" dirty="0" smtClean="0"/>
              <a:t>Note: There are no bats in P. Co. that are pollinators (?). </a:t>
            </a:r>
          </a:p>
          <a:p>
            <a:pPr>
              <a:lnSpc>
                <a:spcPct val="150000"/>
              </a:lnSpc>
              <a:spcBef>
                <a:spcPts val="300"/>
              </a:spcBef>
            </a:pPr>
            <a:r>
              <a:rPr lang="en-US" i="1" u="sng" dirty="0" smtClean="0"/>
              <a:t>Next Slide</a:t>
            </a:r>
            <a:r>
              <a:rPr lang="en-US" dirty="0" smtClean="0"/>
              <a:t>:  </a:t>
            </a:r>
            <a:r>
              <a:rPr lang="en-US" i="1" dirty="0" smtClean="0"/>
              <a:t>“Why” continued</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17</a:t>
            </a:fld>
            <a:endParaRPr lang="en-US"/>
          </a:p>
        </p:txBody>
      </p:sp>
    </p:spTree>
    <p:extLst>
      <p:ext uri="{BB962C8B-B14F-4D97-AF65-F5344CB8AC3E}">
        <p14:creationId xmlns:p14="http://schemas.microsoft.com/office/powerpoint/2010/main" val="2068525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490537" y="4447461"/>
            <a:ext cx="6476999" cy="4213384"/>
          </a:xfrm>
        </p:spPr>
        <p:txBody>
          <a:bodyPr>
            <a:normAutofit/>
          </a:bodyPr>
          <a:lstStyle/>
          <a:p>
            <a:pPr marL="285750" indent="-285750">
              <a:lnSpc>
                <a:spcPct val="150000"/>
              </a:lnSpc>
              <a:spcBef>
                <a:spcPts val="300"/>
              </a:spcBef>
              <a:buFont typeface="Arial" panose="020B0604020202020204" pitchFamily="34" charset="0"/>
              <a:buChar char="•"/>
            </a:pPr>
            <a:r>
              <a:rPr lang="en-US" dirty="0" smtClean="0"/>
              <a:t>Briefly </a:t>
            </a:r>
            <a:r>
              <a:rPr lang="en-US" dirty="0"/>
              <a:t>h</a:t>
            </a:r>
            <a:r>
              <a:rPr lang="en-US" dirty="0" smtClean="0"/>
              <a:t>ighlight.</a:t>
            </a:r>
            <a:endParaRPr lang="en-US" baseline="0" dirty="0" smtClean="0"/>
          </a:p>
          <a:p>
            <a:pPr marL="285750" indent="-285750">
              <a:spcBef>
                <a:spcPts val="600"/>
              </a:spcBef>
              <a:buFont typeface="Arial" panose="020B0604020202020204" pitchFamily="34" charset="0"/>
              <a:buChar char="•"/>
            </a:pPr>
            <a:r>
              <a:rPr lang="en-US" dirty="0" smtClean="0"/>
              <a:t>[Note:  If questions arise about the use of Aloe Vera for medicinal use or as a food, we </a:t>
            </a:r>
            <a:r>
              <a:rPr lang="en-US" dirty="0"/>
              <a:t>are all aware that some uses have been around for a very long </a:t>
            </a:r>
            <a:r>
              <a:rPr lang="en-US" dirty="0" smtClean="0"/>
              <a:t>time but MGs are not authorized to discuss these topics.]</a:t>
            </a:r>
          </a:p>
          <a:p>
            <a:pPr>
              <a:spcBef>
                <a:spcPts val="600"/>
              </a:spcBef>
            </a:pPr>
            <a:r>
              <a:rPr lang="en-US" i="1" u="sng" dirty="0"/>
              <a:t>Next Slide</a:t>
            </a:r>
            <a:r>
              <a:rPr lang="en-US" dirty="0"/>
              <a:t>: </a:t>
            </a:r>
            <a:r>
              <a:rPr lang="en-US" i="1" dirty="0"/>
              <a:t>Cochineal Insect</a:t>
            </a:r>
          </a:p>
          <a:p>
            <a:pPr>
              <a:spcBef>
                <a:spcPts val="600"/>
              </a:spcBef>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18</a:t>
            </a:fld>
            <a:endParaRPr lang="en-US"/>
          </a:p>
        </p:txBody>
      </p:sp>
    </p:spTree>
    <p:extLst>
      <p:ext uri="{BB962C8B-B14F-4D97-AF65-F5344CB8AC3E}">
        <p14:creationId xmlns:p14="http://schemas.microsoft.com/office/powerpoint/2010/main" val="2938689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6031229" cy="4213384"/>
          </a:xfrm>
        </p:spPr>
        <p:txBody>
          <a:bodyPr>
            <a:normAutofit/>
          </a:bodyPr>
          <a:lstStyle/>
          <a:p>
            <a:pPr marL="285750" indent="-285750">
              <a:spcBef>
                <a:spcPts val="300"/>
              </a:spcBef>
              <a:buFont typeface="Arial" panose="020B0604020202020204" pitchFamily="34" charset="0"/>
              <a:buChar char="•"/>
            </a:pPr>
            <a:r>
              <a:rPr lang="en-US" dirty="0" smtClean="0"/>
              <a:t>Although</a:t>
            </a:r>
            <a:r>
              <a:rPr lang="en-US" baseline="0" dirty="0" smtClean="0"/>
              <a:t> this insect grows on a Cactus—pretty interesting use of an insect and how used.</a:t>
            </a:r>
          </a:p>
          <a:p>
            <a:pPr>
              <a:spcBef>
                <a:spcPts val="1200"/>
              </a:spcBef>
            </a:pPr>
            <a:r>
              <a:rPr lang="en-US" i="1" u="sng" dirty="0"/>
              <a:t>Next </a:t>
            </a:r>
            <a:r>
              <a:rPr lang="en-US" i="1" u="sng" dirty="0" smtClean="0"/>
              <a:t>Slide</a:t>
            </a:r>
            <a:r>
              <a:rPr lang="en-US" dirty="0" smtClean="0"/>
              <a:t>: </a:t>
            </a:r>
            <a:r>
              <a:rPr lang="en-US" i="1" baseline="0" dirty="0" smtClean="0"/>
              <a:t>“Creative Ways to Grow Succulents”—pictures.</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19</a:t>
            </a:fld>
            <a:endParaRPr lang="en-US"/>
          </a:p>
        </p:txBody>
      </p:sp>
    </p:spTree>
    <p:extLst>
      <p:ext uri="{BB962C8B-B14F-4D97-AF65-F5344CB8AC3E}">
        <p14:creationId xmlns:p14="http://schemas.microsoft.com/office/powerpoint/2010/main" val="125866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7460"/>
            <a:ext cx="5661660" cy="4913989"/>
          </a:xfrm>
        </p:spPr>
        <p:txBody>
          <a:bodyPr>
            <a:normAutofit fontScale="70000" lnSpcReduction="20000"/>
          </a:bodyPr>
          <a:lstStyle/>
          <a:p>
            <a:r>
              <a:rPr lang="en-US" sz="2900" b="1" dirty="0" smtClean="0"/>
              <a:t>Good Afternoon</a:t>
            </a:r>
            <a:r>
              <a:rPr lang="en-US" sz="2900" dirty="0" smtClean="0"/>
              <a:t>!</a:t>
            </a:r>
            <a:endParaRPr lang="en-US" sz="2900" dirty="0"/>
          </a:p>
          <a:p>
            <a:pPr marL="742950" lvl="1" indent="-285750">
              <a:lnSpc>
                <a:spcPct val="120000"/>
              </a:lnSpc>
              <a:buFont typeface="Arial" pitchFamily="34" charset="0"/>
              <a:buChar char="•"/>
            </a:pPr>
            <a:r>
              <a:rPr lang="en-US" sz="2800" dirty="0"/>
              <a:t>“I’m </a:t>
            </a:r>
            <a:r>
              <a:rPr lang="en-US" sz="2800" u="sng" dirty="0" smtClean="0"/>
              <a:t>XXX </a:t>
            </a:r>
            <a:r>
              <a:rPr lang="en-US" sz="2800" dirty="0" smtClean="0"/>
              <a:t>and </a:t>
            </a:r>
            <a:r>
              <a:rPr lang="en-US" sz="2800" dirty="0"/>
              <a:t>this </a:t>
            </a:r>
            <a:r>
              <a:rPr lang="en-US" sz="2800" dirty="0" smtClean="0"/>
              <a:t>is </a:t>
            </a:r>
            <a:r>
              <a:rPr lang="en-US" sz="2800" u="sng" dirty="0" smtClean="0"/>
              <a:t>XXX.</a:t>
            </a:r>
            <a:endParaRPr lang="en-US" sz="2800" dirty="0"/>
          </a:p>
          <a:p>
            <a:pPr marL="742950" lvl="1" indent="-285750">
              <a:lnSpc>
                <a:spcPct val="120000"/>
              </a:lnSpc>
              <a:spcBef>
                <a:spcPts val="300"/>
              </a:spcBef>
              <a:buFont typeface="Arial" pitchFamily="34" charset="0"/>
              <a:buChar char="•"/>
            </a:pPr>
            <a:r>
              <a:rPr lang="en-US" sz="2800" dirty="0"/>
              <a:t>“Thank You for having us </a:t>
            </a:r>
            <a:r>
              <a:rPr lang="en-US" sz="2800" dirty="0" smtClean="0"/>
              <a:t>today </a:t>
            </a:r>
            <a:r>
              <a:rPr lang="en-US" sz="2800" dirty="0"/>
              <a:t>as your </a:t>
            </a:r>
            <a:r>
              <a:rPr lang="en-US" sz="2800" dirty="0" smtClean="0"/>
              <a:t>guest </a:t>
            </a:r>
            <a:r>
              <a:rPr lang="en-US" sz="2800" dirty="0"/>
              <a:t>speakers.</a:t>
            </a:r>
            <a:endParaRPr lang="en-US" sz="2800" dirty="0">
              <a:solidFill>
                <a:srgbClr val="FF0000"/>
              </a:solidFill>
            </a:endParaRPr>
          </a:p>
          <a:p>
            <a:pPr marL="231358" indent="-462718">
              <a:buFont typeface="+mj-lt"/>
              <a:buAutoNum type="arabicParenR"/>
            </a:pPr>
            <a:endParaRPr lang="en-US" sz="1700" i="1" u="sng" dirty="0" smtClean="0">
              <a:solidFill>
                <a:srgbClr val="FF0000"/>
              </a:solidFill>
            </a:endParaRPr>
          </a:p>
          <a:p>
            <a:r>
              <a:rPr lang="en-US" sz="2900" b="1" dirty="0" smtClean="0"/>
              <a:t>Today, as Master Gardeners of Placer County, in next 45 mins, we are going to</a:t>
            </a:r>
            <a:r>
              <a:rPr lang="en-US" sz="2900" dirty="0" smtClean="0"/>
              <a:t>…</a:t>
            </a:r>
            <a:endParaRPr lang="en-US" sz="2900" dirty="0"/>
          </a:p>
          <a:p>
            <a:pPr lvl="1" indent="-231358">
              <a:buFont typeface="Arial" pitchFamily="34" charset="0"/>
              <a:buChar char="•"/>
            </a:pPr>
            <a:r>
              <a:rPr lang="en-US" sz="2900" dirty="0" smtClean="0"/>
              <a:t>Agenda: See slide # 2</a:t>
            </a:r>
          </a:p>
          <a:p>
            <a:pPr marL="1320800" lvl="2" indent="-406400">
              <a:lnSpc>
                <a:spcPct val="120000"/>
              </a:lnSpc>
              <a:buFont typeface="Calibri" panose="020F0502020204030204" pitchFamily="34" charset="0"/>
              <a:buChar char="–"/>
              <a:tabLst>
                <a:tab pos="800100" algn="l"/>
              </a:tabLst>
            </a:pPr>
            <a:r>
              <a:rPr lang="en-US" dirty="0" smtClean="0"/>
              <a:t>WHO are Master Gardeners?</a:t>
            </a:r>
          </a:p>
          <a:p>
            <a:pPr marL="1320800" lvl="2" indent="-406400">
              <a:lnSpc>
                <a:spcPct val="120000"/>
              </a:lnSpc>
              <a:buFont typeface="Calibri" panose="020F0502020204030204" pitchFamily="34" charset="0"/>
              <a:buChar char="–"/>
              <a:tabLst>
                <a:tab pos="800100" algn="l"/>
              </a:tabLst>
            </a:pPr>
            <a:r>
              <a:rPr lang="en-US" dirty="0" smtClean="0"/>
              <a:t>WHO can grow succulents?</a:t>
            </a:r>
          </a:p>
          <a:p>
            <a:pPr marL="1320800" lvl="2" indent="-406400">
              <a:lnSpc>
                <a:spcPct val="120000"/>
              </a:lnSpc>
              <a:buFont typeface="Calibri" panose="020F0502020204030204" pitchFamily="34" charset="0"/>
              <a:buChar char="–"/>
              <a:tabLst>
                <a:tab pos="800100" algn="l"/>
              </a:tabLst>
            </a:pPr>
            <a:r>
              <a:rPr lang="en-US" dirty="0" smtClean="0"/>
              <a:t>WHAT are succulents?</a:t>
            </a:r>
          </a:p>
          <a:p>
            <a:pPr marL="1320800" lvl="2" indent="-406400">
              <a:lnSpc>
                <a:spcPct val="120000"/>
              </a:lnSpc>
              <a:buFont typeface="Calibri" panose="020F0502020204030204" pitchFamily="34" charset="0"/>
              <a:buChar char="–"/>
              <a:tabLst>
                <a:tab pos="800100" algn="l"/>
              </a:tabLst>
            </a:pPr>
            <a:r>
              <a:rPr lang="en-US" dirty="0" smtClean="0"/>
              <a:t>WHY grow succulents?</a:t>
            </a:r>
          </a:p>
          <a:p>
            <a:pPr marL="1320800" lvl="2" indent="-406400">
              <a:lnSpc>
                <a:spcPct val="120000"/>
              </a:lnSpc>
              <a:buFont typeface="Calibri" panose="020F0502020204030204" pitchFamily="34" charset="0"/>
              <a:buChar char="–"/>
              <a:tabLst>
                <a:tab pos="800100" algn="l"/>
              </a:tabLst>
            </a:pPr>
            <a:r>
              <a:rPr lang="en-US" dirty="0" smtClean="0"/>
              <a:t>WHEN to cultivate and propagate.</a:t>
            </a:r>
          </a:p>
          <a:p>
            <a:pPr marL="1320800" lvl="2" indent="-406400">
              <a:lnSpc>
                <a:spcPct val="120000"/>
              </a:lnSpc>
              <a:buFont typeface="Calibri" panose="020F0502020204030204" pitchFamily="34" charset="0"/>
              <a:buChar char="–"/>
              <a:tabLst>
                <a:tab pos="800100" algn="l"/>
              </a:tabLst>
            </a:pPr>
            <a:r>
              <a:rPr lang="en-US" dirty="0" smtClean="0"/>
              <a:t>HOW to cultivate and propagate. </a:t>
            </a:r>
          </a:p>
          <a:p>
            <a:pPr marL="1320800" lvl="2" indent="-406400">
              <a:lnSpc>
                <a:spcPct val="120000"/>
              </a:lnSpc>
              <a:buFont typeface="Calibri" panose="020F0502020204030204" pitchFamily="34" charset="0"/>
              <a:buChar char="–"/>
              <a:tabLst>
                <a:tab pos="800100" algn="l"/>
              </a:tabLst>
            </a:pPr>
            <a:r>
              <a:rPr lang="en-US" dirty="0" smtClean="0"/>
              <a:t>Questions and Answers</a:t>
            </a:r>
          </a:p>
          <a:p>
            <a:pPr marL="225842" lvl="1"/>
            <a:endParaRPr lang="en-US" sz="1700" spc="-122" dirty="0"/>
          </a:p>
          <a:p>
            <a:r>
              <a:rPr lang="en-US" sz="3200" i="1" u="sng" dirty="0"/>
              <a:t>Next </a:t>
            </a:r>
            <a:r>
              <a:rPr lang="en-US" sz="3200" i="1" u="sng" dirty="0" smtClean="0"/>
              <a:t>Slide</a:t>
            </a:r>
            <a:r>
              <a:rPr lang="en-US" sz="3200" i="1" dirty="0" smtClean="0"/>
              <a:t>:  WHO ARE MASTER GARDENERS?</a:t>
            </a:r>
            <a:endParaRPr lang="en-US" sz="3200" i="1" dirty="0"/>
          </a:p>
          <a:p>
            <a:pPr algn="r"/>
            <a:endParaRPr lang="en-US" sz="3200" dirty="0" smtClean="0">
              <a:latin typeface="Arial Narrow" panose="020B0606020202030204" pitchFamily="34" charset="0"/>
            </a:endParaRPr>
          </a:p>
          <a:p>
            <a:pPr algn="r"/>
            <a:r>
              <a:rPr lang="en-US" sz="2900" dirty="0" smtClean="0">
                <a:latin typeface="Arial Narrow" panose="020B0606020202030204" pitchFamily="34" charset="0"/>
              </a:rPr>
              <a:t>[Aeonium Sunburst]</a:t>
            </a:r>
            <a:endParaRPr lang="en-US" sz="2900" i="1" dirty="0"/>
          </a:p>
        </p:txBody>
      </p:sp>
      <p:sp>
        <p:nvSpPr>
          <p:cNvPr id="4" name="Slide Number Placeholder 3"/>
          <p:cNvSpPr>
            <a:spLocks noGrp="1"/>
          </p:cNvSpPr>
          <p:nvPr>
            <p:ph type="sldNum" sz="quarter" idx="10"/>
          </p:nvPr>
        </p:nvSpPr>
        <p:spPr/>
        <p:txBody>
          <a:bodyPr/>
          <a:lstStyle/>
          <a:p>
            <a:fld id="{30B60A3E-4BC9-4497-95E2-69F5661E229A}" type="slidenum">
              <a:rPr lang="en-US" smtClean="0"/>
              <a:t>2</a:t>
            </a:fld>
            <a:endParaRPr lang="en-US" dirty="0"/>
          </a:p>
        </p:txBody>
      </p:sp>
    </p:spTree>
    <p:extLst>
      <p:ext uri="{BB962C8B-B14F-4D97-AF65-F5344CB8AC3E}">
        <p14:creationId xmlns:p14="http://schemas.microsoft.com/office/powerpoint/2010/main" val="866912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lnSpc>
                <a:spcPct val="150000"/>
              </a:lnSpc>
              <a:spcBef>
                <a:spcPts val="300"/>
              </a:spcBef>
              <a:buFont typeface="Arial" panose="020B0604020202020204" pitchFamily="34" charset="0"/>
              <a:buChar char="•"/>
            </a:pPr>
            <a:r>
              <a:rPr lang="en-US" dirty="0" smtClean="0"/>
              <a:t>Briefly highlight.</a:t>
            </a:r>
          </a:p>
          <a:p>
            <a:pPr marL="285750" indent="-285750">
              <a:lnSpc>
                <a:spcPct val="150000"/>
              </a:lnSpc>
              <a:spcBef>
                <a:spcPts val="300"/>
              </a:spcBef>
              <a:buFont typeface="Arial" panose="020B0604020202020204" pitchFamily="34" charset="0"/>
              <a:buChar char="•"/>
            </a:pPr>
            <a:r>
              <a:rPr lang="en-US" dirty="0" smtClean="0"/>
              <a:t>Upper right slide: Smog wall in Los Angeles.</a:t>
            </a:r>
          </a:p>
          <a:p>
            <a:pPr lvl="0" defTabSz="914400">
              <a:lnSpc>
                <a:spcPct val="150000"/>
              </a:lnSpc>
              <a:spcBef>
                <a:spcPts val="300"/>
              </a:spcBef>
              <a:defRPr/>
            </a:pPr>
            <a:r>
              <a:rPr lang="en-US" i="1" u="sng" dirty="0"/>
              <a:t>Next </a:t>
            </a:r>
            <a:r>
              <a:rPr lang="en-US" i="1" u="sng" dirty="0" smtClean="0"/>
              <a:t>Slide</a:t>
            </a:r>
            <a:r>
              <a:rPr lang="en-US" dirty="0" smtClean="0"/>
              <a:t>: </a:t>
            </a:r>
            <a:r>
              <a:rPr lang="en-US" i="1" baseline="0" dirty="0" smtClean="0"/>
              <a:t>“Creative Ways to Grow</a:t>
            </a:r>
            <a:r>
              <a:rPr lang="en-US" i="1" dirty="0" smtClean="0"/>
              <a:t> </a:t>
            </a:r>
            <a:r>
              <a:rPr lang="en-US" i="1" baseline="0" dirty="0" smtClean="0"/>
              <a:t>Succulents”—pictures—cont</a:t>
            </a:r>
            <a:r>
              <a:rPr lang="en-US" baseline="0" dirty="0" smtClean="0"/>
              <a:t>.</a:t>
            </a:r>
            <a:endParaRPr lang="en-US" dirty="0" smtClean="0"/>
          </a:p>
          <a:p>
            <a:endParaRPr lang="en-US" sz="1600" dirty="0"/>
          </a:p>
        </p:txBody>
      </p:sp>
      <p:sp>
        <p:nvSpPr>
          <p:cNvPr id="4" name="Slide Number Placeholder 3"/>
          <p:cNvSpPr>
            <a:spLocks noGrp="1"/>
          </p:cNvSpPr>
          <p:nvPr>
            <p:ph type="sldNum" sz="quarter" idx="10"/>
          </p:nvPr>
        </p:nvSpPr>
        <p:spPr/>
        <p:txBody>
          <a:bodyPr/>
          <a:lstStyle/>
          <a:p>
            <a:fld id="{30B60A3E-4BC9-4497-95E2-69F5661E229A}" type="slidenum">
              <a:rPr lang="en-US" smtClean="0"/>
              <a:t>20</a:t>
            </a:fld>
            <a:endParaRPr lang="en-US"/>
          </a:p>
        </p:txBody>
      </p:sp>
    </p:spTree>
    <p:extLst>
      <p:ext uri="{BB962C8B-B14F-4D97-AF65-F5344CB8AC3E}">
        <p14:creationId xmlns:p14="http://schemas.microsoft.com/office/powerpoint/2010/main" val="2873233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414337" y="4447461"/>
            <a:ext cx="6400799" cy="4213384"/>
          </a:xfrm>
        </p:spPr>
        <p:txBody>
          <a:bodyPr/>
          <a:lstStyle/>
          <a:p>
            <a:pPr marL="285750" indent="-285750" defTabSz="914400">
              <a:spcBef>
                <a:spcPts val="300"/>
              </a:spcBef>
              <a:buFont typeface="Arial" panose="020B0604020202020204" pitchFamily="34" charset="0"/>
              <a:buChar char="•"/>
              <a:defRPr/>
            </a:pPr>
            <a:r>
              <a:rPr lang="en-US" dirty="0" smtClean="0"/>
              <a:t>Briefly </a:t>
            </a:r>
            <a:r>
              <a:rPr lang="en-US" dirty="0"/>
              <a:t>h</a:t>
            </a:r>
            <a:r>
              <a:rPr lang="en-US" baseline="0" dirty="0" smtClean="0"/>
              <a:t>ighlight .</a:t>
            </a:r>
          </a:p>
          <a:p>
            <a:pPr defTabSz="914400">
              <a:spcBef>
                <a:spcPts val="300"/>
              </a:spcBef>
              <a:defRPr/>
            </a:pPr>
            <a:r>
              <a:rPr lang="en-US" i="1" u="sng" baseline="0" dirty="0" smtClean="0"/>
              <a:t>Next SLIDE: </a:t>
            </a:r>
            <a:r>
              <a:rPr lang="en-US" i="1" baseline="0" dirty="0" smtClean="0"/>
              <a:t>“Creative Ways to Grow Succulents”—pictures—cont.</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21</a:t>
            </a:fld>
            <a:endParaRPr lang="en-US"/>
          </a:p>
        </p:txBody>
      </p:sp>
    </p:spTree>
    <p:extLst>
      <p:ext uri="{BB962C8B-B14F-4D97-AF65-F5344CB8AC3E}">
        <p14:creationId xmlns:p14="http://schemas.microsoft.com/office/powerpoint/2010/main" val="2831481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baseline="0" dirty="0" smtClean="0"/>
              <a:t>Briefly highlight.</a:t>
            </a:r>
          </a:p>
          <a:p>
            <a:pPr marR="0" lvl="0" algn="l" defTabSz="914400" rtl="0" eaLnBrk="1" fontAlgn="auto" latinLnBrk="0" hangingPunct="1">
              <a:lnSpc>
                <a:spcPct val="100000"/>
              </a:lnSpc>
              <a:spcBef>
                <a:spcPts val="1200"/>
              </a:spcBef>
              <a:spcAft>
                <a:spcPts val="0"/>
              </a:spcAft>
              <a:buClrTx/>
              <a:buSzTx/>
              <a:tabLst/>
              <a:defRPr/>
            </a:pPr>
            <a:r>
              <a:rPr lang="en-US" i="1" u="sng" baseline="0" dirty="0" smtClean="0"/>
              <a:t>Next Slide</a:t>
            </a:r>
            <a:r>
              <a:rPr lang="en-US" i="1" baseline="0" dirty="0" smtClean="0"/>
              <a:t>: “When to Grow and Cultivate Succulents”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22</a:t>
            </a:fld>
            <a:endParaRPr lang="en-US"/>
          </a:p>
        </p:txBody>
      </p:sp>
    </p:spTree>
    <p:extLst>
      <p:ext uri="{BB962C8B-B14F-4D97-AF65-F5344CB8AC3E}">
        <p14:creationId xmlns:p14="http://schemas.microsoft.com/office/powerpoint/2010/main" val="677877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261937" y="4447461"/>
            <a:ext cx="6553200" cy="4213384"/>
          </a:xfrm>
        </p:spPr>
        <p:txBody>
          <a:bodyPr>
            <a:normAutofit/>
          </a:bodyPr>
          <a:lstStyle/>
          <a:p>
            <a:pPr marL="285750" indent="-285750">
              <a:spcBef>
                <a:spcPts val="300"/>
              </a:spcBef>
              <a:buFont typeface="Arial" panose="020B0604020202020204" pitchFamily="34" charset="0"/>
              <a:buChar char="•"/>
            </a:pPr>
            <a:r>
              <a:rPr lang="en-US" dirty="0" smtClean="0"/>
              <a:t>Most important item: Know growing</a:t>
            </a:r>
            <a:r>
              <a:rPr lang="en-US" baseline="0" dirty="0" smtClean="0"/>
              <a:t> habits of your succulent! And</a:t>
            </a:r>
          </a:p>
          <a:p>
            <a:pPr marL="285750" indent="-285750">
              <a:spcBef>
                <a:spcPts val="1200"/>
              </a:spcBef>
              <a:buFont typeface="Arial" panose="020B0604020202020204" pitchFamily="34" charset="0"/>
              <a:buChar char="•"/>
            </a:pPr>
            <a:r>
              <a:rPr lang="en-US" baseline="0" dirty="0" smtClean="0"/>
              <a:t>If outdoor plant….</a:t>
            </a:r>
          </a:p>
          <a:p>
            <a:pPr>
              <a:spcBef>
                <a:spcPts val="1200"/>
              </a:spcBef>
            </a:pPr>
            <a:r>
              <a:rPr lang="en-US" i="1" u="sng" baseline="0" dirty="0" smtClean="0"/>
              <a:t>Next Slide:</a:t>
            </a:r>
            <a:r>
              <a:rPr lang="en-US" i="1" baseline="0" dirty="0" smtClean="0"/>
              <a:t>  “When to Cultivate &amp; Propagate” continued</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23</a:t>
            </a:fld>
            <a:endParaRPr lang="en-US"/>
          </a:p>
        </p:txBody>
      </p:sp>
    </p:spTree>
    <p:extLst>
      <p:ext uri="{BB962C8B-B14F-4D97-AF65-F5344CB8AC3E}">
        <p14:creationId xmlns:p14="http://schemas.microsoft.com/office/powerpoint/2010/main" val="46034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185737" y="4447461"/>
            <a:ext cx="6889701" cy="4213384"/>
          </a:xfrm>
        </p:spPr>
        <p:txBody>
          <a:bodyPr>
            <a:normAutofit/>
          </a:bodyPr>
          <a:lstStyle/>
          <a:p>
            <a:pPr marL="285750" indent="-285750">
              <a:spcBef>
                <a:spcPts val="300"/>
              </a:spcBef>
              <a:buFont typeface="Arial" panose="020B0604020202020204" pitchFamily="34" charset="0"/>
              <a:buChar char="•"/>
            </a:pPr>
            <a:r>
              <a:rPr lang="en-US" dirty="0" smtClean="0"/>
              <a:t>Summer Grower</a:t>
            </a:r>
            <a:r>
              <a:rPr lang="en-US" baseline="0" dirty="0" smtClean="0"/>
              <a:t> or Winter Grower?</a:t>
            </a:r>
          </a:p>
          <a:p>
            <a:pPr marL="285750" indent="-285750">
              <a:spcBef>
                <a:spcPts val="1200"/>
              </a:spcBef>
              <a:buFont typeface="Arial" panose="020B0604020202020204" pitchFamily="34" charset="0"/>
              <a:buChar char="•"/>
            </a:pPr>
            <a:r>
              <a:rPr lang="en-US" baseline="0" dirty="0" smtClean="0"/>
              <a:t>Refer audience to </a:t>
            </a:r>
            <a:r>
              <a:rPr lang="en-US" b="1" baseline="0" dirty="0" smtClean="0"/>
              <a:t>Handout p.3</a:t>
            </a:r>
            <a:r>
              <a:rPr lang="en-US" baseline="0" dirty="0" smtClean="0"/>
              <a:t>: Lists under left hand column (WG/SD or SG/WD).</a:t>
            </a:r>
          </a:p>
          <a:p>
            <a:pPr>
              <a:spcBef>
                <a:spcPts val="1200"/>
              </a:spcBef>
            </a:pPr>
            <a:r>
              <a:rPr lang="en-US" i="1" u="sng" baseline="0" dirty="0" smtClean="0"/>
              <a:t>Next Slide</a:t>
            </a:r>
            <a:r>
              <a:rPr lang="en-US" i="1" baseline="0" dirty="0" smtClean="0"/>
              <a:t>: “When to Cultivate &amp; Propagate” cont.</a:t>
            </a:r>
          </a:p>
          <a:p>
            <a:pPr marL="285750" indent="-285750">
              <a:spcBef>
                <a:spcPts val="1200"/>
              </a:spcBef>
              <a:buFont typeface="Arial" panose="020B0604020202020204" pitchFamily="34" charset="0"/>
              <a:buChar char="•"/>
            </a:pPr>
            <a:endParaRPr lang="en-US" i="1" dirty="0"/>
          </a:p>
          <a:p>
            <a:pPr marL="285750" indent="-285750">
              <a:spcBef>
                <a:spcPts val="1200"/>
              </a:spcBef>
              <a:buFont typeface="Arial" panose="020B0604020202020204" pitchFamily="34" charset="0"/>
              <a:buChar char="•"/>
            </a:pPr>
            <a:endParaRPr lang="en-US" i="1" dirty="0" smtClean="0"/>
          </a:p>
          <a:p>
            <a:pPr marL="285750" indent="-285750">
              <a:spcBef>
                <a:spcPts val="1200"/>
              </a:spcBef>
              <a:buFont typeface="Arial" panose="020B0604020202020204" pitchFamily="34" charset="0"/>
              <a:buChar char="•"/>
            </a:pPr>
            <a:endParaRPr lang="en-US" i="1" dirty="0"/>
          </a:p>
          <a:p>
            <a:pPr>
              <a:spcBef>
                <a:spcPts val="1200"/>
              </a:spcBef>
            </a:pPr>
            <a:r>
              <a:rPr lang="en-US" i="1" dirty="0" smtClean="0"/>
              <a:t>                                                                                           [Aloe}</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24</a:t>
            </a:fld>
            <a:endParaRPr lang="en-US"/>
          </a:p>
        </p:txBody>
      </p:sp>
    </p:spTree>
    <p:extLst>
      <p:ext uri="{BB962C8B-B14F-4D97-AF65-F5344CB8AC3E}">
        <p14:creationId xmlns:p14="http://schemas.microsoft.com/office/powerpoint/2010/main" val="1985484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6259829" cy="4213384"/>
          </a:xfrm>
        </p:spPr>
        <p:txBody>
          <a:bodyPr>
            <a:normAutofit/>
          </a:bodyPr>
          <a:lstStyle/>
          <a:p>
            <a:pPr marL="285750" indent="-285750">
              <a:spcBef>
                <a:spcPts val="1200"/>
              </a:spcBef>
              <a:buFont typeface="Arial" panose="020B0604020202020204" pitchFamily="34" charset="0"/>
              <a:buChar char="•"/>
            </a:pPr>
            <a:r>
              <a:rPr lang="en-US" baseline="0" dirty="0" smtClean="0"/>
              <a:t>Winter Grower.</a:t>
            </a:r>
          </a:p>
          <a:p>
            <a:pPr marL="285750" indent="-285750">
              <a:spcBef>
                <a:spcPts val="1200"/>
              </a:spcBef>
              <a:buFont typeface="Arial" panose="020B0604020202020204" pitchFamily="34" charset="0"/>
              <a:buChar char="•"/>
            </a:pPr>
            <a:r>
              <a:rPr lang="en-US" baseline="0" dirty="0" smtClean="0"/>
              <a:t>Refer audience to </a:t>
            </a:r>
            <a:r>
              <a:rPr lang="en-US" b="1" baseline="0" dirty="0" smtClean="0"/>
              <a:t>Handout p.3</a:t>
            </a:r>
            <a:r>
              <a:rPr lang="en-US" baseline="0" dirty="0" smtClean="0"/>
              <a:t>: Lists under left hand column (WG/SD or SG/WD).</a:t>
            </a:r>
          </a:p>
          <a:p>
            <a:pPr>
              <a:spcBef>
                <a:spcPts val="1200"/>
              </a:spcBef>
            </a:pPr>
            <a:r>
              <a:rPr lang="en-US" i="1" u="sng" baseline="0" dirty="0" smtClean="0"/>
              <a:t>Next Slide:</a:t>
            </a:r>
            <a:r>
              <a:rPr lang="en-US" i="1" baseline="0" dirty="0" smtClean="0"/>
              <a:t> “HOW to Cultivate &amp; Propagate” cont.</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25</a:t>
            </a:fld>
            <a:endParaRPr lang="en-US"/>
          </a:p>
        </p:txBody>
      </p:sp>
    </p:spTree>
    <p:extLst>
      <p:ext uri="{BB962C8B-B14F-4D97-AF65-F5344CB8AC3E}">
        <p14:creationId xmlns:p14="http://schemas.microsoft.com/office/powerpoint/2010/main" val="749699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955029" cy="4213384"/>
          </a:xfrm>
        </p:spPr>
        <p:txBody>
          <a:bodyPr>
            <a:normAutofit/>
          </a:bodyPr>
          <a:lstStyle/>
          <a:p>
            <a:pPr marL="285750" indent="-285750">
              <a:spcBef>
                <a:spcPts val="1200"/>
              </a:spcBef>
              <a:buFont typeface="Arial" panose="020B0604020202020204" pitchFamily="34" charset="0"/>
              <a:buChar char="•"/>
            </a:pPr>
            <a:r>
              <a:rPr lang="en-US" dirty="0" smtClean="0"/>
              <a:t>We will cover </a:t>
            </a:r>
            <a:r>
              <a:rPr lang="en-US" b="1" dirty="0" smtClean="0"/>
              <a:t>3 areas</a:t>
            </a:r>
            <a:r>
              <a:rPr lang="en-US" dirty="0" smtClean="0"/>
              <a:t>:…How to Grow, Propagate, Manage Pests/Problems.</a:t>
            </a:r>
          </a:p>
          <a:p>
            <a:pPr>
              <a:spcBef>
                <a:spcPts val="1200"/>
              </a:spcBef>
            </a:pPr>
            <a:r>
              <a:rPr lang="en-US" i="1" u="sng" dirty="0" smtClean="0"/>
              <a:t>Next Slide:</a:t>
            </a:r>
            <a:r>
              <a:rPr lang="en-US" i="1" dirty="0" smtClean="0"/>
              <a:t>  The “Six Elements to Consider in Cultivating Succulents”</a:t>
            </a:r>
          </a:p>
        </p:txBody>
      </p:sp>
      <p:sp>
        <p:nvSpPr>
          <p:cNvPr id="4" name="Slide Number Placeholder 3"/>
          <p:cNvSpPr>
            <a:spLocks noGrp="1"/>
          </p:cNvSpPr>
          <p:nvPr>
            <p:ph type="sldNum" sz="quarter" idx="10"/>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51913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r>
              <a:rPr lang="en-US" dirty="0" smtClean="0"/>
              <a:t>We will explain each element</a:t>
            </a:r>
            <a:r>
              <a:rPr lang="en-US" baseline="0" dirty="0" smtClean="0"/>
              <a:t> in more detail.</a:t>
            </a:r>
          </a:p>
          <a:p>
            <a:pPr>
              <a:spcBef>
                <a:spcPts val="1200"/>
              </a:spcBef>
            </a:pPr>
            <a:r>
              <a:rPr lang="en-US" i="1" u="sng" baseline="0" dirty="0" smtClean="0"/>
              <a:t>Next Slide:  </a:t>
            </a:r>
          </a:p>
          <a:p>
            <a:pPr marL="566738" indent="-276225">
              <a:spcBef>
                <a:spcPts val="1200"/>
              </a:spcBef>
              <a:buFont typeface="+mj-lt"/>
              <a:buAutoNum type="arabicPeriod"/>
            </a:pPr>
            <a:r>
              <a:rPr lang="en-US" i="1" baseline="0" dirty="0" smtClean="0"/>
              <a:t>“Choose right plant for the right place” and</a:t>
            </a:r>
          </a:p>
          <a:p>
            <a:pPr marL="566738" indent="-276225">
              <a:spcBef>
                <a:spcPts val="1200"/>
              </a:spcBef>
              <a:buFont typeface="+mj-lt"/>
              <a:buAutoNum type="arabicPeriod"/>
            </a:pPr>
            <a:r>
              <a:rPr lang="en-US" i="1" baseline="0" dirty="0" smtClean="0"/>
              <a:t>Planting mix/type of soil.</a:t>
            </a:r>
          </a:p>
          <a:p>
            <a:pPr marL="228600" indent="-228600">
              <a:buAutoNum type="arabicPeriod"/>
            </a:pPr>
            <a:endParaRPr lang="en-US" sz="1600" dirty="0"/>
          </a:p>
        </p:txBody>
      </p:sp>
      <p:sp>
        <p:nvSpPr>
          <p:cNvPr id="4" name="Slide Number Placeholder 3"/>
          <p:cNvSpPr>
            <a:spLocks noGrp="1"/>
          </p:cNvSpPr>
          <p:nvPr>
            <p:ph type="sldNum" sz="quarter" idx="10"/>
          </p:nvPr>
        </p:nvSpPr>
        <p:spPr/>
        <p:txBody>
          <a:bodyPr/>
          <a:lstStyle/>
          <a:p>
            <a:fld id="{30B60A3E-4BC9-4497-95E2-69F5661E229A}" type="slidenum">
              <a:rPr lang="en-US" smtClean="0"/>
              <a:t>27</a:t>
            </a:fld>
            <a:endParaRPr lang="en-US"/>
          </a:p>
        </p:txBody>
      </p:sp>
    </p:spTree>
    <p:extLst>
      <p:ext uri="{BB962C8B-B14F-4D97-AF65-F5344CB8AC3E}">
        <p14:creationId xmlns:p14="http://schemas.microsoft.com/office/powerpoint/2010/main" val="1425699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r>
              <a:rPr lang="en-US" dirty="0" smtClean="0"/>
              <a:t>Explain.</a:t>
            </a:r>
          </a:p>
          <a:p>
            <a:pPr>
              <a:spcBef>
                <a:spcPts val="1200"/>
              </a:spcBef>
            </a:pPr>
            <a:r>
              <a:rPr lang="en-US" i="1" u="sng" dirty="0" smtClean="0"/>
              <a:t>Next</a:t>
            </a:r>
            <a:r>
              <a:rPr lang="en-US" i="1" u="sng" baseline="0" dirty="0" smtClean="0"/>
              <a:t> Slide:</a:t>
            </a:r>
            <a:endParaRPr lang="en-US" i="1" u="sng" dirty="0" smtClean="0"/>
          </a:p>
          <a:p>
            <a:pPr marL="690563" indent="-342900">
              <a:spcBef>
                <a:spcPts val="1200"/>
              </a:spcBef>
              <a:buFont typeface="+mj-lt"/>
              <a:buAutoNum type="arabicPeriod" startAt="3"/>
            </a:pPr>
            <a:r>
              <a:rPr lang="en-US" i="1" baseline="0" dirty="0" smtClean="0"/>
              <a:t>Consider the </a:t>
            </a:r>
            <a:r>
              <a:rPr lang="en-US" b="1" i="1" baseline="0" dirty="0" smtClean="0"/>
              <a:t>TEMPERATURE</a:t>
            </a:r>
            <a:r>
              <a:rPr lang="en-US" i="1" baseline="0" dirty="0" smtClean="0"/>
              <a:t> requirements of plant.</a:t>
            </a:r>
          </a:p>
        </p:txBody>
      </p:sp>
      <p:sp>
        <p:nvSpPr>
          <p:cNvPr id="4" name="Slide Number Placeholder 3"/>
          <p:cNvSpPr>
            <a:spLocks noGrp="1"/>
          </p:cNvSpPr>
          <p:nvPr>
            <p:ph type="sldNum" sz="quarter" idx="10"/>
          </p:nvPr>
        </p:nvSpPr>
        <p:spPr/>
        <p:txBody>
          <a:bodyPr/>
          <a:lstStyle/>
          <a:p>
            <a:fld id="{30B60A3E-4BC9-4497-95E2-69F5661E229A}" type="slidenum">
              <a:rPr lang="en-US" smtClean="0"/>
              <a:t>28</a:t>
            </a:fld>
            <a:endParaRPr lang="en-US"/>
          </a:p>
        </p:txBody>
      </p:sp>
    </p:spTree>
    <p:extLst>
      <p:ext uri="{BB962C8B-B14F-4D97-AF65-F5344CB8AC3E}">
        <p14:creationId xmlns:p14="http://schemas.microsoft.com/office/powerpoint/2010/main" val="1948073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r>
              <a:rPr lang="en-US" dirty="0" smtClean="0"/>
              <a:t>Explain.</a:t>
            </a:r>
          </a:p>
          <a:p>
            <a:pPr>
              <a:spcBef>
                <a:spcPts val="1200"/>
              </a:spcBef>
            </a:pPr>
            <a:r>
              <a:rPr lang="en-US" i="1" u="sng" dirty="0" smtClean="0"/>
              <a:t>Next</a:t>
            </a:r>
            <a:r>
              <a:rPr lang="en-US" i="1" u="sng" baseline="0" dirty="0" smtClean="0"/>
              <a:t> Slide</a:t>
            </a:r>
            <a:r>
              <a:rPr lang="en-US" i="1" baseline="0" dirty="0" smtClean="0"/>
              <a:t>:  #4 </a:t>
            </a:r>
            <a:r>
              <a:rPr lang="en-US" b="1" i="1" baseline="0" dirty="0" smtClean="0"/>
              <a:t>Lighting</a:t>
            </a:r>
            <a:r>
              <a:rPr lang="en-US" i="1" baseline="0" dirty="0" smtClean="0"/>
              <a:t> requirements of succulents.</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283371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endParaRPr lang="en-US" dirty="0"/>
          </a:p>
          <a:p>
            <a:pPr marL="285750" indent="-285750">
              <a:buFont typeface="Arial" panose="020B0604020202020204" pitchFamily="34" charset="0"/>
              <a:buChar char="•"/>
            </a:pPr>
            <a:r>
              <a:rPr lang="en-US" dirty="0" smtClean="0"/>
              <a:t>Refer audience to </a:t>
            </a:r>
            <a:r>
              <a:rPr lang="en-US" b="1" dirty="0" smtClean="0"/>
              <a:t>Handouts—</a:t>
            </a:r>
            <a:r>
              <a:rPr lang="en-US" b="1" dirty="0" err="1" smtClean="0"/>
              <a:t>pg</a:t>
            </a:r>
            <a:r>
              <a:rPr lang="en-US" b="1" dirty="0" smtClean="0"/>
              <a:t> 1.</a:t>
            </a:r>
          </a:p>
          <a:p>
            <a:endParaRPr lang="en-US" dirty="0" smtClean="0"/>
          </a:p>
          <a:p>
            <a:pPr marL="285750" indent="-285750">
              <a:buFont typeface="Arial" panose="020B0604020202020204" pitchFamily="34" charset="0"/>
              <a:buChar char="•"/>
            </a:pPr>
            <a:r>
              <a:rPr lang="en-US" dirty="0"/>
              <a:t>Briefly h</a:t>
            </a:r>
            <a:r>
              <a:rPr lang="en-US" dirty="0" smtClean="0"/>
              <a:t>ighlight. </a:t>
            </a:r>
          </a:p>
          <a:p>
            <a:pPr marL="285750" indent="-285750">
              <a:buFont typeface="Arial" panose="020B0604020202020204" pitchFamily="34" charset="0"/>
              <a:buChar char="•"/>
            </a:pPr>
            <a:endParaRPr lang="en-US" dirty="0" smtClean="0"/>
          </a:p>
          <a:p>
            <a:r>
              <a:rPr lang="en-US" i="1" u="sng" dirty="0" smtClean="0"/>
              <a:t>Next </a:t>
            </a:r>
            <a:r>
              <a:rPr lang="en-US" i="1" u="sng" dirty="0"/>
              <a:t>Slide</a:t>
            </a:r>
            <a:r>
              <a:rPr lang="en-US" sz="2400" i="1" u="sng" dirty="0"/>
              <a:t> </a:t>
            </a:r>
            <a:r>
              <a:rPr lang="en-US" i="1" dirty="0" smtClean="0"/>
              <a:t>:</a:t>
            </a:r>
            <a:r>
              <a:rPr lang="en-US" i="1" baseline="0" dirty="0" smtClean="0"/>
              <a:t>  “Who are MGs continued”</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a:t>
            </a:fld>
            <a:endParaRPr lang="en-US"/>
          </a:p>
        </p:txBody>
      </p:sp>
    </p:spTree>
    <p:extLst>
      <p:ext uri="{BB962C8B-B14F-4D97-AF65-F5344CB8AC3E}">
        <p14:creationId xmlns:p14="http://schemas.microsoft.com/office/powerpoint/2010/main" val="2908514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1200"/>
              </a:spcBef>
              <a:buFont typeface="Arial" panose="020B0604020202020204" pitchFamily="34" charset="0"/>
              <a:buChar char="•"/>
            </a:pPr>
            <a:r>
              <a:rPr lang="en-US" dirty="0" smtClean="0"/>
              <a:t>Explain.</a:t>
            </a:r>
          </a:p>
          <a:p>
            <a:pPr marL="285750" indent="-285750">
              <a:spcBef>
                <a:spcPts val="1200"/>
              </a:spcBef>
              <a:buFont typeface="Arial" panose="020B0604020202020204" pitchFamily="34" charset="0"/>
              <a:buChar char="•"/>
            </a:pPr>
            <a:r>
              <a:rPr lang="en-US" i="1" u="sng" dirty="0" smtClean="0"/>
              <a:t>Next</a:t>
            </a:r>
            <a:r>
              <a:rPr lang="en-US" i="1" u="sng" baseline="0" dirty="0" smtClean="0"/>
              <a:t> Slide</a:t>
            </a:r>
            <a:r>
              <a:rPr lang="en-US" i="1" baseline="0" dirty="0" smtClean="0"/>
              <a:t>:  #5 </a:t>
            </a:r>
            <a:r>
              <a:rPr lang="en-US" b="1" i="1" baseline="0" dirty="0" smtClean="0"/>
              <a:t>Watering</a:t>
            </a:r>
            <a:r>
              <a:rPr lang="en-US" i="1" baseline="0" dirty="0" smtClean="0"/>
              <a:t> requirements of succulent .</a:t>
            </a:r>
            <a:endParaRPr lang="en-US" i="1" dirty="0" smtClean="0"/>
          </a:p>
          <a:p>
            <a:pPr>
              <a:spcBef>
                <a:spcPts val="300"/>
              </a:spcBef>
            </a:pP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30</a:t>
            </a:fld>
            <a:endParaRPr lang="en-US"/>
          </a:p>
        </p:txBody>
      </p:sp>
    </p:spTree>
    <p:extLst>
      <p:ext uri="{BB962C8B-B14F-4D97-AF65-F5344CB8AC3E}">
        <p14:creationId xmlns:p14="http://schemas.microsoft.com/office/powerpoint/2010/main" val="2973263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8" y="4447461"/>
            <a:ext cx="6367730" cy="4213384"/>
          </a:xfrm>
        </p:spPr>
        <p:txBody>
          <a:bodyPr/>
          <a:lstStyle/>
          <a:p>
            <a:pPr marL="285750" indent="-285750">
              <a:spcBef>
                <a:spcPts val="1200"/>
              </a:spcBef>
              <a:buFont typeface="Arial" panose="020B0604020202020204" pitchFamily="34" charset="0"/>
              <a:buChar char="•"/>
            </a:pPr>
            <a:r>
              <a:rPr lang="en-US" dirty="0" smtClean="0"/>
              <a:t>Explain.</a:t>
            </a:r>
          </a:p>
          <a:p>
            <a:pPr marL="285750" indent="-285750">
              <a:spcBef>
                <a:spcPts val="1200"/>
              </a:spcBef>
              <a:buFont typeface="Arial" panose="020B0604020202020204" pitchFamily="34" charset="0"/>
              <a:buChar char="•"/>
            </a:pPr>
            <a:r>
              <a:rPr lang="en-US" i="1" u="sng" dirty="0" smtClean="0"/>
              <a:t>Next</a:t>
            </a:r>
            <a:r>
              <a:rPr lang="en-US" i="1" u="sng" baseline="0" dirty="0" smtClean="0"/>
              <a:t> Slide</a:t>
            </a:r>
            <a:r>
              <a:rPr lang="en-US" i="1" baseline="0" dirty="0" smtClean="0"/>
              <a:t>:  #6 </a:t>
            </a:r>
            <a:r>
              <a:rPr lang="en-US" b="1" i="1" baseline="0" dirty="0" smtClean="0"/>
              <a:t>Fertilizing </a:t>
            </a:r>
            <a:r>
              <a:rPr lang="en-US" i="1" baseline="0" dirty="0" smtClean="0"/>
              <a:t>requirements of succulent </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2522031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566737" y="4469020"/>
            <a:ext cx="5661660" cy="4213384"/>
          </a:xfrm>
        </p:spPr>
        <p:txBody>
          <a:bodyPr>
            <a:normAutofit/>
          </a:bodyPr>
          <a:lstStyle/>
          <a:p>
            <a:pPr marL="285750" indent="-285750">
              <a:spcBef>
                <a:spcPts val="1200"/>
              </a:spcBef>
              <a:buFont typeface="Arial" panose="020B0604020202020204" pitchFamily="34" charset="0"/>
              <a:buChar char="•"/>
            </a:pPr>
            <a:r>
              <a:rPr lang="en-US" dirty="0" smtClean="0"/>
              <a:t>Explain.</a:t>
            </a:r>
          </a:p>
          <a:p>
            <a:pPr marL="285750" indent="-285750">
              <a:spcBef>
                <a:spcPts val="1200"/>
              </a:spcBef>
              <a:buFont typeface="Arial" panose="020B0604020202020204" pitchFamily="34" charset="0"/>
              <a:buChar char="•"/>
            </a:pPr>
            <a:r>
              <a:rPr lang="en-US" i="1" u="sng" dirty="0" smtClean="0"/>
              <a:t>Next Slide</a:t>
            </a:r>
            <a:r>
              <a:rPr lang="en-US" i="1" dirty="0" smtClean="0"/>
              <a:t>:  How to Propagate</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4173107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338137" y="4447461"/>
            <a:ext cx="6737301" cy="4213384"/>
          </a:xfrm>
        </p:spPr>
        <p:txBody>
          <a:bodyPr>
            <a:normAutofit fontScale="92500" lnSpcReduction="10000"/>
          </a:bodyPr>
          <a:lstStyle/>
          <a:p>
            <a:pPr marL="285750" indent="-285750">
              <a:spcBef>
                <a:spcPts val="300"/>
              </a:spcBef>
              <a:buFont typeface="Arial" panose="020B0604020202020204" pitchFamily="34" charset="0"/>
              <a:buChar char="•"/>
            </a:pPr>
            <a:r>
              <a:rPr lang="en-US" sz="2400" dirty="0" smtClean="0"/>
              <a:t>Refer participants to </a:t>
            </a:r>
            <a:r>
              <a:rPr lang="en-US" sz="2400" b="1" dirty="0" smtClean="0"/>
              <a:t>pg. 3—</a:t>
            </a:r>
            <a:r>
              <a:rPr lang="en-US" sz="2400" dirty="0" smtClean="0"/>
              <a:t>lots</a:t>
            </a:r>
            <a:r>
              <a:rPr lang="en-US" sz="2400" b="1" dirty="0" smtClean="0"/>
              <a:t> </a:t>
            </a:r>
            <a:r>
              <a:rPr lang="en-US" sz="2400" dirty="0" smtClean="0"/>
              <a:t>of good information to refer. All on one page.</a:t>
            </a:r>
          </a:p>
          <a:p>
            <a:pPr>
              <a:spcBef>
                <a:spcPts val="300"/>
              </a:spcBef>
            </a:pPr>
            <a:endParaRPr lang="en-US" sz="2400" i="1" u="sng" dirty="0"/>
          </a:p>
          <a:p>
            <a:pPr marL="285750" indent="-285750">
              <a:spcBef>
                <a:spcPts val="300"/>
              </a:spcBef>
              <a:buFont typeface="Arial" panose="020B0604020202020204" pitchFamily="34" charset="0"/>
              <a:buChar char="•"/>
            </a:pPr>
            <a:r>
              <a:rPr lang="en-US" sz="2400" i="1" u="sng" dirty="0" smtClean="0"/>
              <a:t>Next Slide</a:t>
            </a:r>
            <a:r>
              <a:rPr lang="en-US" sz="2400" i="1" dirty="0" smtClean="0"/>
              <a:t>: “HOW to…” Always Remember—cont.</a:t>
            </a:r>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marL="285750" indent="-285750">
              <a:spcBef>
                <a:spcPts val="300"/>
              </a:spcBef>
              <a:buFont typeface="Arial" panose="020B0604020202020204" pitchFamily="34" charset="0"/>
              <a:buChar char="•"/>
            </a:pPr>
            <a:endParaRPr lang="en-US" i="1" dirty="0"/>
          </a:p>
          <a:p>
            <a:pPr>
              <a:spcBef>
                <a:spcPts val="300"/>
              </a:spcBef>
              <a:tabLst>
                <a:tab pos="4572000" algn="l"/>
              </a:tabLst>
            </a:pPr>
            <a:r>
              <a:rPr lang="en-US" i="1" dirty="0" smtClean="0"/>
              <a:t>	[Snake plant]</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33</a:t>
            </a:fld>
            <a:endParaRPr lang="en-US"/>
          </a:p>
        </p:txBody>
      </p:sp>
    </p:spTree>
    <p:extLst>
      <p:ext uri="{BB962C8B-B14F-4D97-AF65-F5344CB8AC3E}">
        <p14:creationId xmlns:p14="http://schemas.microsoft.com/office/powerpoint/2010/main" val="2139539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300"/>
              </a:spcBef>
              <a:buFont typeface="Arial" panose="020B0604020202020204" pitchFamily="34" charset="0"/>
              <a:buChar char="•"/>
            </a:pPr>
            <a:r>
              <a:rPr lang="en-US" i="1" dirty="0" smtClean="0"/>
              <a:t>Explain.</a:t>
            </a:r>
          </a:p>
          <a:p>
            <a:pPr>
              <a:spcBef>
                <a:spcPts val="300"/>
              </a:spcBef>
            </a:pPr>
            <a:r>
              <a:rPr lang="en-US" i="1" u="sng" dirty="0" smtClean="0"/>
              <a:t>Next Slide:</a:t>
            </a:r>
            <a:r>
              <a:rPr lang="en-US" i="1" dirty="0" smtClean="0"/>
              <a:t>  “Seed Germination”</a:t>
            </a:r>
          </a:p>
          <a:p>
            <a:pPr marL="285750" indent="-285750">
              <a:spcBef>
                <a:spcPts val="300"/>
              </a:spcBef>
              <a:buFont typeface="Arial" panose="020B0604020202020204" pitchFamily="34" charset="0"/>
              <a:buChar char="•"/>
            </a:pPr>
            <a:endParaRPr lang="en-US" i="1" dirty="0"/>
          </a:p>
          <a:p>
            <a:pPr>
              <a:spcBef>
                <a:spcPts val="300"/>
              </a:spcBef>
            </a:pPr>
            <a:endParaRPr lang="en-US" i="1" dirty="0" smtClean="0"/>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marL="285750" indent="-285750">
              <a:spcBef>
                <a:spcPts val="300"/>
              </a:spcBef>
              <a:buFont typeface="Arial" panose="020B0604020202020204" pitchFamily="34" charset="0"/>
              <a:buChar char="•"/>
            </a:pPr>
            <a:endParaRPr lang="en-US" i="1" dirty="0"/>
          </a:p>
          <a:p>
            <a:pPr marL="285750" indent="-285750">
              <a:spcBef>
                <a:spcPts val="300"/>
              </a:spcBef>
              <a:buFont typeface="Arial" panose="020B0604020202020204" pitchFamily="34" charset="0"/>
              <a:buChar char="•"/>
            </a:pPr>
            <a:endParaRPr lang="en-US" i="1" dirty="0" smtClean="0"/>
          </a:p>
          <a:p>
            <a:pPr>
              <a:spcBef>
                <a:spcPts val="300"/>
              </a:spcBef>
              <a:tabLst>
                <a:tab pos="3713163" algn="l"/>
              </a:tabLst>
            </a:pPr>
            <a:r>
              <a:rPr lang="en-US" i="1" dirty="0" smtClean="0"/>
              <a:t>	[</a:t>
            </a:r>
            <a:r>
              <a:rPr lang="en-US" i="1" dirty="0" err="1" smtClean="0"/>
              <a:t>Echeveria</a:t>
            </a:r>
            <a:r>
              <a:rPr lang="en-US" i="1" dirty="0" smtClean="0"/>
              <a:t>]</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34</a:t>
            </a:fld>
            <a:endParaRPr lang="en-US"/>
          </a:p>
        </p:txBody>
      </p:sp>
    </p:spTree>
    <p:extLst>
      <p:ext uri="{BB962C8B-B14F-4D97-AF65-F5344CB8AC3E}">
        <p14:creationId xmlns:p14="http://schemas.microsoft.com/office/powerpoint/2010/main" val="1253289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300"/>
              </a:spcBef>
              <a:buFont typeface="Arial" panose="020B0604020202020204" pitchFamily="34" charset="0"/>
              <a:buChar char="•"/>
            </a:pPr>
            <a:r>
              <a:rPr lang="en-US" dirty="0" smtClean="0"/>
              <a:t>Seed germination: takes a lot of patience and time.</a:t>
            </a:r>
          </a:p>
          <a:p>
            <a:pPr marL="285750" indent="-285750">
              <a:spcBef>
                <a:spcPts val="300"/>
              </a:spcBef>
              <a:buFont typeface="Arial" panose="020B0604020202020204" pitchFamily="34" charset="0"/>
              <a:buChar char="•"/>
            </a:pPr>
            <a:r>
              <a:rPr lang="en-US" dirty="0" smtClean="0"/>
              <a:t>Can take 2-3 mos. to germinate &amp; a lot can go wrong in that time.</a:t>
            </a:r>
          </a:p>
          <a:p>
            <a:pPr marL="285750" indent="-285750">
              <a:spcBef>
                <a:spcPts val="300"/>
              </a:spcBef>
              <a:buFont typeface="Arial" panose="020B0604020202020204" pitchFamily="34" charset="0"/>
              <a:buChar char="•"/>
            </a:pPr>
            <a:r>
              <a:rPr lang="en-US" dirty="0" smtClean="0"/>
              <a:t>Mostly commercial nurseries use seeds.</a:t>
            </a:r>
          </a:p>
          <a:p>
            <a:pPr>
              <a:spcBef>
                <a:spcPts val="300"/>
              </a:spcBef>
            </a:pPr>
            <a:r>
              <a:rPr lang="en-US" i="1" u="sng" dirty="0" smtClean="0"/>
              <a:t>Next Slide:</a:t>
            </a:r>
            <a:r>
              <a:rPr lang="en-US" i="1" dirty="0" smtClean="0"/>
              <a:t>  “Cuttings—LEAF” </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35</a:t>
            </a:fld>
            <a:endParaRPr lang="en-US"/>
          </a:p>
        </p:txBody>
      </p:sp>
    </p:spTree>
    <p:extLst>
      <p:ext uri="{BB962C8B-B14F-4D97-AF65-F5344CB8AC3E}">
        <p14:creationId xmlns:p14="http://schemas.microsoft.com/office/powerpoint/2010/main" val="3237467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a:spcBef>
                <a:spcPts val="300"/>
              </a:spcBef>
            </a:pPr>
            <a:r>
              <a:rPr lang="en-US" b="1" dirty="0" smtClean="0"/>
              <a:t>Demonstration</a:t>
            </a:r>
          </a:p>
          <a:p>
            <a:pPr>
              <a:spcBef>
                <a:spcPts val="300"/>
              </a:spcBef>
            </a:pPr>
            <a:r>
              <a:rPr lang="en-US" dirty="0" smtClean="0"/>
              <a:t>Note:</a:t>
            </a:r>
          </a:p>
          <a:p>
            <a:pPr marL="285750" indent="-285750">
              <a:spcBef>
                <a:spcPts val="300"/>
              </a:spcBef>
              <a:buFont typeface="Arial" panose="020B0604020202020204" pitchFamily="34" charset="0"/>
              <a:buChar char="•"/>
            </a:pPr>
            <a:r>
              <a:rPr lang="en-US" dirty="0" smtClean="0"/>
              <a:t> The METHODS are different, but the process after you cut the LEAF or STEM is pretty much the same;</a:t>
            </a:r>
          </a:p>
          <a:p>
            <a:pPr marL="917646" lvl="1" indent="-342900">
              <a:spcBef>
                <a:spcPts val="300"/>
              </a:spcBef>
              <a:buFont typeface="Calibri" panose="020F0502020204030204" pitchFamily="34" charset="0"/>
              <a:buChar char="―"/>
            </a:pPr>
            <a:r>
              <a:rPr lang="en-US" dirty="0" smtClean="0"/>
              <a:t>Clean cut, callus, good succulent mix, etc.</a:t>
            </a:r>
          </a:p>
          <a:p>
            <a:pPr marL="342900" indent="-342900">
              <a:spcBef>
                <a:spcPts val="300"/>
              </a:spcBef>
              <a:buFont typeface="Arial" panose="020B0604020202020204" pitchFamily="34" charset="0"/>
              <a:buChar char="•"/>
            </a:pPr>
            <a:r>
              <a:rPr lang="en-US" dirty="0" smtClean="0"/>
              <a:t>Rooting hormone = hedging your bets for less disease.</a:t>
            </a:r>
          </a:p>
          <a:p>
            <a:pPr>
              <a:spcBef>
                <a:spcPts val="300"/>
              </a:spcBef>
            </a:pPr>
            <a:r>
              <a:rPr lang="en-US" i="1" u="sng" dirty="0" smtClean="0"/>
              <a:t>Next SLIDE:</a:t>
            </a:r>
            <a:r>
              <a:rPr lang="en-US" i="1" dirty="0" smtClean="0"/>
              <a:t> “Cuttings-LEAF”—cont.</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36</a:t>
            </a:fld>
            <a:endParaRPr lang="en-US"/>
          </a:p>
        </p:txBody>
      </p:sp>
    </p:spTree>
    <p:extLst>
      <p:ext uri="{BB962C8B-B14F-4D97-AF65-F5344CB8AC3E}">
        <p14:creationId xmlns:p14="http://schemas.microsoft.com/office/powerpoint/2010/main" val="3282361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a:spcBef>
                <a:spcPts val="300"/>
              </a:spcBef>
            </a:pPr>
            <a:r>
              <a:rPr lang="en-US" b="1" dirty="0" smtClean="0"/>
              <a:t>Demonstration</a:t>
            </a:r>
          </a:p>
          <a:p>
            <a:pPr marL="285750" indent="-285750">
              <a:spcBef>
                <a:spcPts val="300"/>
              </a:spcBef>
              <a:buFont typeface="Arial" panose="020B0604020202020204" pitchFamily="34" charset="0"/>
              <a:buChar char="•"/>
            </a:pPr>
            <a:r>
              <a:rPr lang="en-US" dirty="0" smtClean="0"/>
              <a:t>Continue explaining bullets and process.</a:t>
            </a:r>
          </a:p>
          <a:p>
            <a:pPr marL="285750" indent="-285750">
              <a:spcBef>
                <a:spcPts val="300"/>
              </a:spcBef>
              <a:buFont typeface="Arial" panose="020B0604020202020204" pitchFamily="34" charset="0"/>
              <a:buChar char="•"/>
            </a:pPr>
            <a:r>
              <a:rPr lang="en-US" dirty="0" smtClean="0"/>
              <a:t>Want to plant many cuttings as some will not make it.</a:t>
            </a:r>
          </a:p>
          <a:p>
            <a:pPr marL="285750" indent="-285750">
              <a:spcBef>
                <a:spcPts val="300"/>
              </a:spcBef>
              <a:buFont typeface="Arial" panose="020B0604020202020204" pitchFamily="34" charset="0"/>
              <a:buChar char="•"/>
            </a:pPr>
            <a:r>
              <a:rPr lang="en-US" i="1" u="sng" dirty="0" smtClean="0"/>
              <a:t>Next Slide</a:t>
            </a:r>
            <a:r>
              <a:rPr lang="en-US" i="1" dirty="0" smtClean="0"/>
              <a:t>: “Cuttings-STEM”</a:t>
            </a:r>
          </a:p>
          <a:p>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37</a:t>
            </a:fld>
            <a:endParaRPr lang="en-US"/>
          </a:p>
        </p:txBody>
      </p:sp>
    </p:spTree>
    <p:extLst>
      <p:ext uri="{BB962C8B-B14F-4D97-AF65-F5344CB8AC3E}">
        <p14:creationId xmlns:p14="http://schemas.microsoft.com/office/powerpoint/2010/main" val="639934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a:spcBef>
                <a:spcPts val="300"/>
              </a:spcBef>
            </a:pPr>
            <a:r>
              <a:rPr lang="en-US" b="1" dirty="0" smtClean="0"/>
              <a:t>Demonstration</a:t>
            </a:r>
          </a:p>
          <a:p>
            <a:pPr>
              <a:spcBef>
                <a:spcPts val="300"/>
              </a:spcBef>
            </a:pPr>
            <a:r>
              <a:rPr lang="en-US" dirty="0"/>
              <a:t>Note:</a:t>
            </a:r>
          </a:p>
          <a:p>
            <a:pPr marL="285750" indent="-285750">
              <a:spcBef>
                <a:spcPts val="300"/>
              </a:spcBef>
              <a:buFont typeface="Arial" panose="020B0604020202020204" pitchFamily="34" charset="0"/>
              <a:buChar char="•"/>
            </a:pPr>
            <a:r>
              <a:rPr lang="en-US" dirty="0"/>
              <a:t> The METHODS are different, but the process after you cut the LEAF or STEM is pretty much the same;</a:t>
            </a:r>
          </a:p>
          <a:p>
            <a:pPr marL="917646" lvl="1" indent="-342900">
              <a:spcBef>
                <a:spcPts val="300"/>
              </a:spcBef>
              <a:buFont typeface="Calibri" panose="020F0502020204030204" pitchFamily="34" charset="0"/>
              <a:buChar char="―"/>
            </a:pPr>
            <a:r>
              <a:rPr lang="en-US" dirty="0"/>
              <a:t>Clean cut, callus, good succulent mix, etc</a:t>
            </a:r>
            <a:r>
              <a:rPr lang="en-US" dirty="0" smtClean="0"/>
              <a:t>.</a:t>
            </a:r>
          </a:p>
          <a:p>
            <a:pPr marL="342900" indent="-342900">
              <a:spcBef>
                <a:spcPts val="300"/>
              </a:spcBef>
              <a:buFont typeface="Arial" panose="020B0604020202020204" pitchFamily="34" charset="0"/>
              <a:buChar char="•"/>
            </a:pPr>
            <a:r>
              <a:rPr lang="en-US" dirty="0" smtClean="0"/>
              <a:t>You can use both the lower and upper part of the stem.</a:t>
            </a:r>
            <a:endParaRPr lang="en-US" dirty="0"/>
          </a:p>
          <a:p>
            <a:pPr>
              <a:spcBef>
                <a:spcPts val="300"/>
              </a:spcBef>
            </a:pPr>
            <a:r>
              <a:rPr lang="en-US" i="1" u="sng" dirty="0" smtClean="0"/>
              <a:t>Next Slide</a:t>
            </a:r>
            <a:r>
              <a:rPr lang="en-US" i="1" dirty="0" smtClean="0"/>
              <a:t>: “Cuttings—STEM” cont</a:t>
            </a:r>
            <a:r>
              <a:rPr lang="en-US" sz="1600" i="1" dirty="0" smtClean="0"/>
              <a:t>.</a:t>
            </a:r>
            <a:endParaRPr lang="en-US" sz="1600"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38</a:t>
            </a:fld>
            <a:endParaRPr lang="en-US"/>
          </a:p>
        </p:txBody>
      </p:sp>
    </p:spTree>
    <p:extLst>
      <p:ext uri="{BB962C8B-B14F-4D97-AF65-F5344CB8AC3E}">
        <p14:creationId xmlns:p14="http://schemas.microsoft.com/office/powerpoint/2010/main" val="1173885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a:spcBef>
                <a:spcPts val="300"/>
              </a:spcBef>
            </a:pPr>
            <a:r>
              <a:rPr lang="en-US" b="1" dirty="0" smtClean="0"/>
              <a:t>Demonstration</a:t>
            </a:r>
          </a:p>
          <a:p>
            <a:pPr marL="285750" indent="-285750">
              <a:spcBef>
                <a:spcPts val="300"/>
              </a:spcBef>
              <a:buFont typeface="Arial" panose="020B0604020202020204" pitchFamily="34" charset="0"/>
              <a:buChar char="•"/>
            </a:pPr>
            <a:r>
              <a:rPr lang="en-US" dirty="0" smtClean="0"/>
              <a:t>Continue explaining.</a:t>
            </a:r>
          </a:p>
          <a:p>
            <a:pPr marL="285750" indent="-285750">
              <a:spcBef>
                <a:spcPts val="300"/>
              </a:spcBef>
              <a:buFont typeface="Arial" panose="020B0604020202020204" pitchFamily="34" charset="0"/>
              <a:buChar char="•"/>
            </a:pPr>
            <a:r>
              <a:rPr lang="en-US" dirty="0" smtClean="0"/>
              <a:t>Patience is your friend until new roots develop.</a:t>
            </a:r>
          </a:p>
          <a:p>
            <a:pPr marL="285750" indent="-285750">
              <a:spcBef>
                <a:spcPts val="300"/>
              </a:spcBef>
              <a:buFont typeface="Arial" panose="020B0604020202020204" pitchFamily="34" charset="0"/>
              <a:buChar char="•"/>
            </a:pPr>
            <a:r>
              <a:rPr lang="en-US" i="1" u="sng" dirty="0" smtClean="0"/>
              <a:t>Next Slide:</a:t>
            </a:r>
            <a:r>
              <a:rPr lang="en-US" i="1" dirty="0" smtClean="0"/>
              <a:t> “Division—CLUMPING OFFSET”</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39</a:t>
            </a:fld>
            <a:endParaRPr lang="en-US"/>
          </a:p>
        </p:txBody>
      </p:sp>
    </p:spTree>
    <p:extLst>
      <p:ext uri="{BB962C8B-B14F-4D97-AF65-F5344CB8AC3E}">
        <p14:creationId xmlns:p14="http://schemas.microsoft.com/office/powerpoint/2010/main" val="149141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endParaRPr lang="en-US" dirty="0"/>
          </a:p>
          <a:p>
            <a:pPr marL="285750" indent="-285750">
              <a:buFont typeface="Arial" panose="020B0604020202020204" pitchFamily="34" charset="0"/>
              <a:buChar char="•"/>
            </a:pPr>
            <a:r>
              <a:rPr lang="en-US" dirty="0" smtClean="0"/>
              <a:t>Refer audience to </a:t>
            </a:r>
            <a:r>
              <a:rPr lang="en-US" b="1" dirty="0" smtClean="0"/>
              <a:t>Handouts—pg. 1.</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Briefly highlight.</a:t>
            </a:r>
            <a:r>
              <a:rPr lang="en-US" baseline="0" dirty="0" smtClean="0"/>
              <a:t> </a:t>
            </a:r>
          </a:p>
          <a:p>
            <a:pPr marL="285750" indent="-285750">
              <a:buFont typeface="Arial" panose="020B0604020202020204" pitchFamily="34" charset="0"/>
              <a:buChar char="•"/>
            </a:pPr>
            <a:endParaRPr lang="en-US" baseline="0" dirty="0" smtClean="0"/>
          </a:p>
          <a:p>
            <a:pPr lvl="0" defTabSz="914400">
              <a:defRPr/>
            </a:pPr>
            <a:r>
              <a:rPr lang="en-US" i="1" u="sng" dirty="0"/>
              <a:t>Next </a:t>
            </a:r>
            <a:r>
              <a:rPr lang="en-US" i="1" u="sng" dirty="0" smtClean="0"/>
              <a:t>Slide:</a:t>
            </a:r>
            <a:r>
              <a:rPr lang="en-US" i="1" baseline="0" dirty="0" smtClean="0"/>
              <a:t>  “Who are MGs continued”</a:t>
            </a:r>
            <a:endParaRPr lang="en-US" i="1" dirty="0" smtClean="0"/>
          </a:p>
          <a:p>
            <a:endParaRPr lang="en-US" sz="1200"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a:t>
            </a:fld>
            <a:endParaRPr lang="en-US"/>
          </a:p>
        </p:txBody>
      </p:sp>
    </p:spTree>
    <p:extLst>
      <p:ext uri="{BB962C8B-B14F-4D97-AF65-F5344CB8AC3E}">
        <p14:creationId xmlns:p14="http://schemas.microsoft.com/office/powerpoint/2010/main" val="926949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lnSpcReduction="10000"/>
          </a:bodyPr>
          <a:lstStyle/>
          <a:p>
            <a:pPr>
              <a:spcBef>
                <a:spcPts val="300"/>
              </a:spcBef>
            </a:pPr>
            <a:r>
              <a:rPr lang="en-US" b="1" dirty="0" smtClean="0"/>
              <a:t>Demonstration</a:t>
            </a:r>
          </a:p>
          <a:p>
            <a:pPr marL="285750" indent="-285750">
              <a:spcBef>
                <a:spcPts val="300"/>
              </a:spcBef>
              <a:buFont typeface="Arial" panose="020B0604020202020204" pitchFamily="34" charset="0"/>
              <a:buChar char="•"/>
            </a:pPr>
            <a:r>
              <a:rPr lang="en-US" dirty="0" smtClean="0"/>
              <a:t>You can get so many new plants with this fun method!  So rewarding.</a:t>
            </a:r>
          </a:p>
          <a:p>
            <a:pPr marL="285750" indent="-285750">
              <a:spcBef>
                <a:spcPts val="300"/>
              </a:spcBef>
              <a:buFont typeface="Arial" panose="020B0604020202020204" pitchFamily="34" charset="0"/>
              <a:buChar char="•"/>
            </a:pPr>
            <a:r>
              <a:rPr lang="en-US" dirty="0" smtClean="0"/>
              <a:t>Note the root system of the lower right plant.</a:t>
            </a:r>
          </a:p>
          <a:p>
            <a:pPr>
              <a:spcBef>
                <a:spcPts val="300"/>
              </a:spcBef>
            </a:pPr>
            <a:r>
              <a:rPr lang="en-US" i="1" u="sng" dirty="0" smtClean="0"/>
              <a:t>Next SLIDE</a:t>
            </a:r>
            <a:r>
              <a:rPr lang="en-US" i="1" dirty="0" smtClean="0"/>
              <a:t>:  “Division—CLUMPING OFFSET”</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a:tabLst>
                <a:tab pos="2578100" algn="l"/>
              </a:tabLst>
            </a:pPr>
            <a:r>
              <a:rPr lang="en-US" dirty="0" smtClean="0"/>
              <a:t>	[Century plant/Agave]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40</a:t>
            </a:fld>
            <a:endParaRPr lang="en-US"/>
          </a:p>
        </p:txBody>
      </p:sp>
    </p:spTree>
    <p:extLst>
      <p:ext uri="{BB962C8B-B14F-4D97-AF65-F5344CB8AC3E}">
        <p14:creationId xmlns:p14="http://schemas.microsoft.com/office/powerpoint/2010/main" val="3491362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a:spcBef>
                <a:spcPts val="300"/>
              </a:spcBef>
            </a:pPr>
            <a:r>
              <a:rPr lang="en-US" b="1" dirty="0" smtClean="0"/>
              <a:t>Demonstration</a:t>
            </a:r>
          </a:p>
          <a:p>
            <a:pPr marL="285750" indent="-285750">
              <a:spcBef>
                <a:spcPts val="300"/>
              </a:spcBef>
              <a:buFont typeface="Arial" panose="020B0604020202020204" pitchFamily="34" charset="0"/>
              <a:buChar char="•"/>
            </a:pPr>
            <a:r>
              <a:rPr lang="en-US" dirty="0" smtClean="0"/>
              <a:t>Process sound familiar?  Similar to leaf and stem cuttings!</a:t>
            </a:r>
          </a:p>
          <a:p>
            <a:pPr marL="285750" indent="-285750">
              <a:spcBef>
                <a:spcPts val="300"/>
              </a:spcBef>
              <a:buFont typeface="Arial" panose="020B0604020202020204" pitchFamily="34" charset="0"/>
              <a:buChar char="•"/>
            </a:pPr>
            <a:r>
              <a:rPr lang="en-US" dirty="0" smtClean="0"/>
              <a:t>Note nice/healthy roots!</a:t>
            </a:r>
          </a:p>
          <a:p>
            <a:pPr>
              <a:spcBef>
                <a:spcPts val="300"/>
              </a:spcBef>
            </a:pPr>
            <a:r>
              <a:rPr lang="en-US" i="1" u="sng" dirty="0" smtClean="0"/>
              <a:t>Next Slide</a:t>
            </a:r>
            <a:r>
              <a:rPr lang="en-US" i="1" dirty="0" smtClean="0"/>
              <a:t>:  “Division—ROOTSTOCK”</a:t>
            </a:r>
          </a:p>
          <a:p>
            <a:pPr>
              <a:spcBef>
                <a:spcPts val="300"/>
              </a:spcBef>
            </a:pPr>
            <a:endParaRPr lang="en-US" sz="1600" dirty="0"/>
          </a:p>
        </p:txBody>
      </p:sp>
      <p:sp>
        <p:nvSpPr>
          <p:cNvPr id="4" name="Slide Number Placeholder 3"/>
          <p:cNvSpPr>
            <a:spLocks noGrp="1"/>
          </p:cNvSpPr>
          <p:nvPr>
            <p:ph type="sldNum" sz="quarter" idx="10"/>
          </p:nvPr>
        </p:nvSpPr>
        <p:spPr/>
        <p:txBody>
          <a:bodyPr/>
          <a:lstStyle/>
          <a:p>
            <a:fld id="{30B60A3E-4BC9-4497-95E2-69F5661E229A}" type="slidenum">
              <a:rPr lang="en-US" smtClean="0"/>
              <a:t>41</a:t>
            </a:fld>
            <a:endParaRPr lang="en-US"/>
          </a:p>
        </p:txBody>
      </p:sp>
    </p:spTree>
    <p:extLst>
      <p:ext uri="{BB962C8B-B14F-4D97-AF65-F5344CB8AC3E}">
        <p14:creationId xmlns:p14="http://schemas.microsoft.com/office/powerpoint/2010/main" val="2185059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a:spcBef>
                <a:spcPts val="1200"/>
              </a:spcBef>
            </a:pPr>
            <a:r>
              <a:rPr lang="en-US" b="1" dirty="0" smtClean="0"/>
              <a:t>Demonstration</a:t>
            </a:r>
          </a:p>
          <a:p>
            <a:pPr marL="285750" indent="-285750">
              <a:spcBef>
                <a:spcPts val="1200"/>
              </a:spcBef>
              <a:buFont typeface="Arial" panose="020B0604020202020204" pitchFamily="34" charset="0"/>
              <a:buChar char="•"/>
            </a:pPr>
            <a:r>
              <a:rPr lang="en-US" dirty="0" smtClean="0"/>
              <a:t>Example:  Cape Balsam.</a:t>
            </a:r>
          </a:p>
          <a:p>
            <a:pPr marL="285750" indent="-285750">
              <a:spcBef>
                <a:spcPts val="1200"/>
              </a:spcBef>
              <a:buFont typeface="Arial" panose="020B0604020202020204" pitchFamily="34" charset="0"/>
              <a:buChar char="•"/>
            </a:pPr>
            <a:r>
              <a:rPr lang="en-US" dirty="0" smtClean="0"/>
              <a:t>Dormant season the best, but if take new plants inside/greenhouse with Cape Balsam, anytime of year.</a:t>
            </a:r>
          </a:p>
          <a:p>
            <a:pPr marR="0" lvl="0" algn="l" defTabSz="914400" rtl="0" eaLnBrk="1" fontAlgn="auto" latinLnBrk="0" hangingPunct="1">
              <a:spcBef>
                <a:spcPts val="1200"/>
              </a:spcBef>
              <a:buClrTx/>
              <a:buSzTx/>
              <a:tabLst/>
              <a:defRPr/>
            </a:pPr>
            <a:r>
              <a:rPr lang="en-US" i="1" u="sng" dirty="0" smtClean="0"/>
              <a:t>Next</a:t>
            </a:r>
            <a:r>
              <a:rPr lang="en-US" i="1" u="sng" baseline="0" dirty="0" smtClean="0"/>
              <a:t> Slide:</a:t>
            </a:r>
            <a:r>
              <a:rPr lang="en-US" i="1" baseline="0" dirty="0" smtClean="0"/>
              <a:t> </a:t>
            </a:r>
            <a:r>
              <a:rPr lang="en-US" i="1" dirty="0" smtClean="0"/>
              <a:t>“Division—ROOTSTOCK”—cont.</a:t>
            </a:r>
          </a:p>
          <a:p>
            <a:pPr>
              <a:spcBef>
                <a:spcPts val="1200"/>
              </a:spcBef>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42</a:t>
            </a:fld>
            <a:endParaRPr lang="en-US"/>
          </a:p>
        </p:txBody>
      </p:sp>
    </p:spTree>
    <p:extLst>
      <p:ext uri="{BB962C8B-B14F-4D97-AF65-F5344CB8AC3E}">
        <p14:creationId xmlns:p14="http://schemas.microsoft.com/office/powerpoint/2010/main" val="802081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6031229" cy="4213384"/>
          </a:xfrm>
        </p:spPr>
        <p:txBody>
          <a:bodyPr/>
          <a:lstStyle/>
          <a:p>
            <a:pPr>
              <a:spcBef>
                <a:spcPts val="1200"/>
              </a:spcBef>
            </a:pPr>
            <a:r>
              <a:rPr lang="en-US" b="1" dirty="0" smtClean="0"/>
              <a:t>Demonstration</a:t>
            </a:r>
          </a:p>
          <a:p>
            <a:pPr marL="285750" indent="-285750">
              <a:spcBef>
                <a:spcPts val="1200"/>
              </a:spcBef>
              <a:buFont typeface="Arial" panose="020B0604020202020204" pitchFamily="34" charset="0"/>
              <a:buChar char="•"/>
            </a:pPr>
            <a:r>
              <a:rPr lang="en-US" dirty="0" smtClean="0"/>
              <a:t>Example:  Cape Balsam—cont.</a:t>
            </a:r>
          </a:p>
          <a:p>
            <a:pPr marL="285750" marR="0" lvl="0" indent="-285750" algn="l" defTabSz="914400" rtl="0" eaLnBrk="1" fontAlgn="auto" latinLnBrk="0" hangingPunct="1">
              <a:spcBef>
                <a:spcPts val="1200"/>
              </a:spcBef>
              <a:buClrTx/>
              <a:buSzTx/>
              <a:buFont typeface="Arial" panose="020B0604020202020204" pitchFamily="34" charset="0"/>
              <a:buChar char="•"/>
              <a:tabLst/>
              <a:defRPr/>
            </a:pPr>
            <a:r>
              <a:rPr lang="en-US" i="1" u="sng" dirty="0" smtClean="0"/>
              <a:t>Next</a:t>
            </a:r>
            <a:r>
              <a:rPr lang="en-US" i="1" u="sng" baseline="0" dirty="0" smtClean="0"/>
              <a:t> Slide: </a:t>
            </a:r>
            <a:r>
              <a:rPr lang="en-US" i="1" dirty="0" smtClean="0"/>
              <a:t>“Division—ROOTSTOCK” of Jade</a:t>
            </a:r>
            <a:r>
              <a:rPr lang="en-US" i="1" baseline="0" dirty="0" smtClean="0"/>
              <a:t> plant</a:t>
            </a:r>
          </a:p>
          <a:p>
            <a:pPr marL="917646" lvl="1" indent="-342900" defTabSz="914400">
              <a:spcBef>
                <a:spcPts val="1200"/>
              </a:spcBef>
              <a:buFont typeface="Calibri" panose="020F0502020204030204" pitchFamily="34" charset="0"/>
              <a:buChar char="―"/>
              <a:defRPr/>
            </a:pPr>
            <a:r>
              <a:rPr lang="en-US" i="1" dirty="0" smtClean="0"/>
              <a:t>Can use as an alternative instead of Cape Balsam example.</a:t>
            </a:r>
          </a:p>
          <a:p>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43</a:t>
            </a:fld>
            <a:endParaRPr lang="en-US"/>
          </a:p>
        </p:txBody>
      </p:sp>
    </p:spTree>
    <p:extLst>
      <p:ext uri="{BB962C8B-B14F-4D97-AF65-F5344CB8AC3E}">
        <p14:creationId xmlns:p14="http://schemas.microsoft.com/office/powerpoint/2010/main" val="2371249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6107429" cy="4213384"/>
          </a:xfrm>
        </p:spPr>
        <p:txBody>
          <a:bodyPr/>
          <a:lstStyle/>
          <a:p>
            <a:pPr>
              <a:spcBef>
                <a:spcPts val="1200"/>
              </a:spcBef>
            </a:pPr>
            <a:r>
              <a:rPr lang="en-US" b="1" dirty="0" smtClean="0"/>
              <a:t>Demonstration</a:t>
            </a:r>
            <a:r>
              <a:rPr lang="en-US" dirty="0" smtClean="0"/>
              <a:t> (</a:t>
            </a:r>
            <a:r>
              <a:rPr lang="en-US" i="1" dirty="0"/>
              <a:t>Can use as an alternative instead of Cape Balsam </a:t>
            </a:r>
            <a:r>
              <a:rPr lang="en-US" i="1" dirty="0" smtClean="0"/>
              <a:t>example)</a:t>
            </a:r>
            <a:endParaRPr lang="en-US" i="1" dirty="0"/>
          </a:p>
          <a:p>
            <a:pPr marL="285750" indent="-285750">
              <a:spcBef>
                <a:spcPts val="1200"/>
              </a:spcBef>
              <a:buFont typeface="Arial" panose="020B0604020202020204" pitchFamily="34" charset="0"/>
              <a:buChar char="•"/>
            </a:pPr>
            <a:r>
              <a:rPr lang="en-US" dirty="0" smtClean="0"/>
              <a:t>Example:  Jade plant.</a:t>
            </a:r>
          </a:p>
          <a:p>
            <a:pPr marL="285750" indent="-285750">
              <a:spcBef>
                <a:spcPts val="1200"/>
              </a:spcBef>
              <a:buFont typeface="Arial" panose="020B0604020202020204" pitchFamily="34" charset="0"/>
              <a:buChar char="•"/>
            </a:pPr>
            <a:r>
              <a:rPr lang="en-US" dirty="0" smtClean="0"/>
              <a:t>See previous slides on Cape Balsam.</a:t>
            </a:r>
          </a:p>
          <a:p>
            <a:pPr marR="0" lvl="0" algn="l" defTabSz="914400" rtl="0" eaLnBrk="1" fontAlgn="auto" latinLnBrk="0" hangingPunct="1">
              <a:spcBef>
                <a:spcPts val="1200"/>
              </a:spcBef>
              <a:buClrTx/>
              <a:buSzTx/>
              <a:tabLst/>
              <a:defRPr/>
            </a:pPr>
            <a:r>
              <a:rPr lang="en-US" i="1" u="sng" dirty="0" smtClean="0"/>
              <a:t>Next</a:t>
            </a:r>
            <a:r>
              <a:rPr lang="en-US" i="1" u="sng" baseline="0" dirty="0" smtClean="0"/>
              <a:t> Slide</a:t>
            </a:r>
            <a:r>
              <a:rPr lang="en-US" i="1" baseline="0" dirty="0" smtClean="0"/>
              <a:t>: </a:t>
            </a:r>
            <a:r>
              <a:rPr lang="en-US" i="1" dirty="0" smtClean="0"/>
              <a:t>“Division—ROOTSTOCK” of Jade</a:t>
            </a:r>
            <a:r>
              <a:rPr lang="en-US" i="1" baseline="0" dirty="0" smtClean="0"/>
              <a:t> plant</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44</a:t>
            </a:fld>
            <a:endParaRPr lang="en-US"/>
          </a:p>
        </p:txBody>
      </p:sp>
    </p:spTree>
    <p:extLst>
      <p:ext uri="{BB962C8B-B14F-4D97-AF65-F5344CB8AC3E}">
        <p14:creationId xmlns:p14="http://schemas.microsoft.com/office/powerpoint/2010/main" val="864271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6183629" cy="4213384"/>
          </a:xfrm>
        </p:spPr>
        <p:txBody>
          <a:bodyPr>
            <a:normAutofit/>
          </a:bodyPr>
          <a:lstStyle/>
          <a:p>
            <a:pPr marL="285750" indent="-285750">
              <a:spcBef>
                <a:spcPts val="1200"/>
              </a:spcBef>
              <a:buFont typeface="Arial" panose="020B0604020202020204" pitchFamily="34" charset="0"/>
              <a:buChar char="•"/>
            </a:pPr>
            <a:r>
              <a:rPr lang="en-US" b="1" dirty="0" smtClean="0"/>
              <a:t>Demonstration</a:t>
            </a:r>
            <a:r>
              <a:rPr lang="en-US" dirty="0" smtClean="0"/>
              <a:t> continued.</a:t>
            </a:r>
          </a:p>
          <a:p>
            <a:pPr marL="285750" indent="-285750">
              <a:spcBef>
                <a:spcPts val="1200"/>
              </a:spcBef>
              <a:buFont typeface="Arial" panose="020B0604020202020204" pitchFamily="34" charset="0"/>
              <a:buChar char="•"/>
            </a:pPr>
            <a:r>
              <a:rPr lang="en-US" dirty="0" smtClean="0"/>
              <a:t>Example:  Jade plant-continued.</a:t>
            </a:r>
          </a:p>
          <a:p>
            <a:pPr marR="0" lvl="0" algn="l" defTabSz="914400" rtl="0" eaLnBrk="1" fontAlgn="auto" latinLnBrk="0" hangingPunct="1">
              <a:spcBef>
                <a:spcPts val="1200"/>
              </a:spcBef>
              <a:buClrTx/>
              <a:buSzTx/>
              <a:tabLst/>
              <a:defRPr/>
            </a:pPr>
            <a:r>
              <a:rPr lang="en-US" i="1" u="sng" dirty="0" smtClean="0"/>
              <a:t>Next</a:t>
            </a:r>
            <a:r>
              <a:rPr lang="en-US" i="1" u="sng" baseline="0" dirty="0" smtClean="0"/>
              <a:t> Slide:</a:t>
            </a:r>
            <a:r>
              <a:rPr lang="en-US" i="1" baseline="0" dirty="0" smtClean="0"/>
              <a:t> </a:t>
            </a:r>
            <a:r>
              <a:rPr lang="en-US" i="1" dirty="0" smtClean="0"/>
              <a:t>“How</a:t>
            </a:r>
            <a:r>
              <a:rPr lang="en-US" i="1" baseline="0" dirty="0" smtClean="0"/>
              <a:t> to Manage Pests &amp; Problems”</a:t>
            </a:r>
            <a:endParaRPr lang="en-US" i="1" dirty="0" smtClean="0"/>
          </a:p>
          <a:p>
            <a:pPr>
              <a:spcBef>
                <a:spcPts val="300"/>
              </a:spcBef>
            </a:pPr>
            <a:endParaRPr lang="en-US" sz="1600" dirty="0"/>
          </a:p>
        </p:txBody>
      </p:sp>
      <p:sp>
        <p:nvSpPr>
          <p:cNvPr id="4" name="Slide Number Placeholder 3"/>
          <p:cNvSpPr>
            <a:spLocks noGrp="1"/>
          </p:cNvSpPr>
          <p:nvPr>
            <p:ph type="sldNum" sz="quarter" idx="10"/>
          </p:nvPr>
        </p:nvSpPr>
        <p:spPr/>
        <p:txBody>
          <a:bodyPr/>
          <a:lstStyle/>
          <a:p>
            <a:fld id="{30B60A3E-4BC9-4497-95E2-69F5661E229A}" type="slidenum">
              <a:rPr lang="en-US" smtClean="0"/>
              <a:t>45</a:t>
            </a:fld>
            <a:endParaRPr lang="en-US"/>
          </a:p>
        </p:txBody>
      </p:sp>
    </p:spTree>
    <p:extLst>
      <p:ext uri="{BB962C8B-B14F-4D97-AF65-F5344CB8AC3E}">
        <p14:creationId xmlns:p14="http://schemas.microsoft.com/office/powerpoint/2010/main" val="340917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r>
              <a:rPr lang="en-US" dirty="0" smtClean="0"/>
              <a:t>Refer audience to </a:t>
            </a:r>
            <a:r>
              <a:rPr lang="en-US" b="1" dirty="0" smtClean="0"/>
              <a:t>Handout</a:t>
            </a:r>
            <a:r>
              <a:rPr lang="en-US" b="1" baseline="0" dirty="0" smtClean="0"/>
              <a:t> p. 4.</a:t>
            </a:r>
          </a:p>
          <a:p>
            <a:pPr marL="285750" indent="-285750">
              <a:spcBef>
                <a:spcPts val="1200"/>
              </a:spcBef>
              <a:buFont typeface="Arial" panose="020B0604020202020204" pitchFamily="34" charset="0"/>
              <a:buChar char="•"/>
            </a:pPr>
            <a:r>
              <a:rPr lang="en-US" dirty="0" smtClean="0"/>
              <a:t>Highlight a few you are most familiar.</a:t>
            </a:r>
            <a:endParaRPr lang="en-US" baseline="0" dirty="0" smtClean="0"/>
          </a:p>
          <a:p>
            <a:pPr marL="285750" indent="-285750">
              <a:spcBef>
                <a:spcPts val="1200"/>
              </a:spcBef>
              <a:buFont typeface="Arial" panose="020B0604020202020204" pitchFamily="34" charset="0"/>
              <a:buChar char="•"/>
            </a:pPr>
            <a:r>
              <a:rPr lang="en-US" baseline="0" dirty="0" smtClean="0"/>
              <a:t>Most pest/problems due to </a:t>
            </a:r>
            <a:r>
              <a:rPr lang="en-US" b="1" baseline="0" dirty="0" smtClean="0"/>
              <a:t>OVERWATERING</a:t>
            </a:r>
            <a:r>
              <a:rPr lang="en-US" baseline="0" dirty="0" smtClean="0"/>
              <a:t>!</a:t>
            </a:r>
          </a:p>
          <a:p>
            <a:pPr marL="285750" indent="-285750">
              <a:spcBef>
                <a:spcPts val="1200"/>
              </a:spcBef>
              <a:buFont typeface="Arial" panose="020B0604020202020204" pitchFamily="34" charset="0"/>
              <a:buChar char="•"/>
            </a:pPr>
            <a:r>
              <a:rPr lang="en-US" dirty="0" smtClean="0"/>
              <a:t>In your handouts</a:t>
            </a:r>
            <a:r>
              <a:rPr lang="en-US" b="1" dirty="0" smtClean="0"/>
              <a:t>, p.4</a:t>
            </a:r>
            <a:r>
              <a:rPr lang="en-US" dirty="0" smtClean="0"/>
              <a:t>, “</a:t>
            </a:r>
            <a:r>
              <a:rPr lang="en-US" b="1" dirty="0" smtClean="0"/>
              <a:t>overwatering</a:t>
            </a:r>
            <a:r>
              <a:rPr lang="en-US" dirty="0" smtClean="0"/>
              <a:t>” is mentioned at least </a:t>
            </a:r>
            <a:r>
              <a:rPr lang="en-US" b="1" dirty="0" smtClean="0"/>
              <a:t>5x’s!!!</a:t>
            </a:r>
            <a:endParaRPr lang="en-US" b="1" baseline="0" dirty="0" smtClean="0"/>
          </a:p>
          <a:p>
            <a:pPr>
              <a:spcBef>
                <a:spcPts val="1200"/>
              </a:spcBef>
            </a:pPr>
            <a:r>
              <a:rPr lang="en-US" i="1" u="sng" baseline="0" dirty="0" smtClean="0"/>
              <a:t>Next Slide:</a:t>
            </a:r>
            <a:r>
              <a:rPr lang="en-US" i="1" baseline="0" dirty="0" smtClean="0"/>
              <a:t>  “How to Manage….” cont.</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46</a:t>
            </a:fld>
            <a:endParaRPr lang="en-US"/>
          </a:p>
        </p:txBody>
      </p:sp>
    </p:spTree>
    <p:extLst>
      <p:ext uri="{BB962C8B-B14F-4D97-AF65-F5344CB8AC3E}">
        <p14:creationId xmlns:p14="http://schemas.microsoft.com/office/powerpoint/2010/main" val="31663765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spcBef>
                <a:spcPts val="1200"/>
              </a:spcBef>
              <a:buFont typeface="Arial" panose="020B0604020202020204" pitchFamily="34" charset="0"/>
              <a:buChar char="•"/>
            </a:pPr>
            <a:r>
              <a:rPr lang="en-US" b="1" dirty="0" smtClean="0"/>
              <a:t>Handout</a:t>
            </a:r>
            <a:r>
              <a:rPr lang="en-US" b="1" baseline="0" dirty="0" smtClean="0"/>
              <a:t> p. 4—</a:t>
            </a:r>
            <a:r>
              <a:rPr lang="en-US" baseline="0" dirty="0" smtClean="0"/>
              <a:t>continued</a:t>
            </a:r>
            <a:r>
              <a:rPr lang="en-US" b="1" baseline="0" dirty="0" smtClean="0"/>
              <a:t> </a:t>
            </a:r>
          </a:p>
          <a:p>
            <a:pPr marL="285750" indent="-285750">
              <a:spcBef>
                <a:spcPts val="1200"/>
              </a:spcBef>
              <a:buFont typeface="Arial" panose="020B0604020202020204" pitchFamily="34" charset="0"/>
              <a:buChar char="•"/>
            </a:pPr>
            <a:r>
              <a:rPr lang="en-US" dirty="0" smtClean="0"/>
              <a:t>Highlight a few you are most familiar.</a:t>
            </a:r>
          </a:p>
          <a:p>
            <a:pPr marL="285750" indent="-285750">
              <a:spcBef>
                <a:spcPts val="1200"/>
              </a:spcBef>
              <a:buFont typeface="Arial" panose="020B0604020202020204" pitchFamily="34" charset="0"/>
              <a:buChar char="•"/>
            </a:pPr>
            <a:r>
              <a:rPr lang="en-US" b="1" baseline="0" dirty="0" smtClean="0"/>
              <a:t>OVERWATERING &amp; Under watering.</a:t>
            </a:r>
          </a:p>
          <a:p>
            <a:pPr>
              <a:spcBef>
                <a:spcPts val="1200"/>
              </a:spcBef>
            </a:pPr>
            <a:r>
              <a:rPr lang="en-US" i="1" u="sng" baseline="0" dirty="0" smtClean="0"/>
              <a:t>Next Slide:</a:t>
            </a:r>
            <a:r>
              <a:rPr lang="en-US" i="1" baseline="0" dirty="0" smtClean="0"/>
              <a:t>  “Environmental Considerations”</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47</a:t>
            </a:fld>
            <a:endParaRPr lang="en-US"/>
          </a:p>
        </p:txBody>
      </p:sp>
    </p:spTree>
    <p:extLst>
      <p:ext uri="{BB962C8B-B14F-4D97-AF65-F5344CB8AC3E}">
        <p14:creationId xmlns:p14="http://schemas.microsoft.com/office/powerpoint/2010/main" val="1161303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lstStyle/>
          <a:p>
            <a:pPr marL="285750" indent="-285750">
              <a:spcBef>
                <a:spcPts val="1200"/>
              </a:spcBef>
              <a:buFont typeface="Arial" panose="020B0604020202020204" pitchFamily="34" charset="0"/>
              <a:buChar char="•"/>
            </a:pPr>
            <a:r>
              <a:rPr lang="en-US" b="1" dirty="0" smtClean="0"/>
              <a:t>Handout</a:t>
            </a:r>
            <a:r>
              <a:rPr lang="en-US" b="1" baseline="0" dirty="0" smtClean="0"/>
              <a:t> p. 4—</a:t>
            </a:r>
            <a:r>
              <a:rPr lang="en-US" baseline="0" dirty="0" smtClean="0"/>
              <a:t>continued</a:t>
            </a:r>
            <a:r>
              <a:rPr lang="en-US" b="1" baseline="0" dirty="0" smtClean="0"/>
              <a:t>.</a:t>
            </a:r>
          </a:p>
          <a:p>
            <a:pPr marL="285750" indent="-285750">
              <a:spcBef>
                <a:spcPts val="1200"/>
              </a:spcBef>
              <a:buFont typeface="Arial" panose="020B0604020202020204" pitchFamily="34" charset="0"/>
              <a:buChar char="•"/>
            </a:pPr>
            <a:r>
              <a:rPr lang="en-US" baseline="0" dirty="0" smtClean="0"/>
              <a:t>Highlight a few you are most familiar.</a:t>
            </a:r>
          </a:p>
          <a:p>
            <a:pPr>
              <a:spcBef>
                <a:spcPts val="1200"/>
              </a:spcBef>
            </a:pPr>
            <a:r>
              <a:rPr lang="en-US" i="1" u="sng" baseline="0" dirty="0" smtClean="0"/>
              <a:t>Next Slide</a:t>
            </a:r>
            <a:r>
              <a:rPr lang="en-US" i="1" baseline="0" dirty="0" smtClean="0"/>
              <a:t>:  “Wrap-Up”</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48</a:t>
            </a:fld>
            <a:endParaRPr lang="en-US"/>
          </a:p>
        </p:txBody>
      </p:sp>
    </p:spTree>
    <p:extLst>
      <p:ext uri="{BB962C8B-B14F-4D97-AF65-F5344CB8AC3E}">
        <p14:creationId xmlns:p14="http://schemas.microsoft.com/office/powerpoint/2010/main" val="1136458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fontScale="92500" lnSpcReduction="10000"/>
          </a:bodyPr>
          <a:lstStyle/>
          <a:p>
            <a:pPr marL="285750" indent="-285750">
              <a:spcBef>
                <a:spcPts val="1200"/>
              </a:spcBef>
              <a:buFont typeface="Arial" panose="020B0604020202020204" pitchFamily="34" charset="0"/>
              <a:buChar char="•"/>
            </a:pPr>
            <a:r>
              <a:rPr lang="en-US" dirty="0" smtClean="0"/>
              <a:t>Briefly review.</a:t>
            </a:r>
          </a:p>
          <a:p>
            <a:pPr marL="285750" indent="-285750">
              <a:spcBef>
                <a:spcPts val="1200"/>
              </a:spcBef>
              <a:buFont typeface="Arial" panose="020B0604020202020204" pitchFamily="34" charset="0"/>
              <a:buChar char="•"/>
            </a:pPr>
            <a:r>
              <a:rPr lang="en-US" b="1" dirty="0" smtClean="0"/>
              <a:t>Q</a:t>
            </a:r>
            <a:r>
              <a:rPr lang="en-US" b="1" baseline="0" dirty="0" smtClean="0"/>
              <a:t> &amp; A.</a:t>
            </a:r>
          </a:p>
          <a:p>
            <a:pPr marL="285750" indent="-285750">
              <a:spcBef>
                <a:spcPts val="1200"/>
              </a:spcBef>
              <a:buFont typeface="Arial" panose="020B0604020202020204" pitchFamily="34" charset="0"/>
              <a:buChar char="•"/>
            </a:pPr>
            <a:r>
              <a:rPr lang="en-US" b="1" u="sng" dirty="0" smtClean="0"/>
              <a:t>EVALUATIONS.</a:t>
            </a:r>
            <a:endParaRPr lang="en-US" b="1" u="sng" baseline="0" dirty="0" smtClean="0"/>
          </a:p>
          <a:p>
            <a:pPr marL="285750" indent="-285750">
              <a:spcBef>
                <a:spcPts val="1200"/>
              </a:spcBef>
              <a:buFont typeface="Arial" panose="020B0604020202020204" pitchFamily="34" charset="0"/>
              <a:buChar char="•"/>
            </a:pPr>
            <a:r>
              <a:rPr lang="en-US" baseline="0" dirty="0" smtClean="0"/>
              <a:t>Thank You!</a:t>
            </a:r>
          </a:p>
          <a:p>
            <a:pPr>
              <a:spcBef>
                <a:spcPts val="1200"/>
              </a:spcBef>
            </a:pPr>
            <a:r>
              <a:rPr lang="en-US" u="sng" dirty="0" smtClean="0"/>
              <a:t>Next Slide:</a:t>
            </a:r>
            <a:r>
              <a:rPr lang="en-US" dirty="0" smtClean="0"/>
              <a:t>  Thank you</a:t>
            </a:r>
            <a:endParaRPr lang="en-US" baseline="0" dirty="0" smtClean="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smtClean="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smtClean="0"/>
          </a:p>
          <a:p>
            <a:pPr>
              <a:spcBef>
                <a:spcPts val="1200"/>
              </a:spcBef>
            </a:pPr>
            <a:r>
              <a:rPr lang="en-US" dirty="0" smtClean="0"/>
              <a:t>			[Aloe </a:t>
            </a:r>
            <a:r>
              <a:rPr lang="en-US" dirty="0" err="1" smtClean="0"/>
              <a:t>polyphylla</a:t>
            </a:r>
            <a:r>
              <a:rPr lang="en-US" dirty="0" smtClean="0"/>
              <a:t>]</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49</a:t>
            </a:fld>
            <a:endParaRPr lang="en-US"/>
          </a:p>
        </p:txBody>
      </p:sp>
    </p:spTree>
    <p:extLst>
      <p:ext uri="{BB962C8B-B14F-4D97-AF65-F5344CB8AC3E}">
        <p14:creationId xmlns:p14="http://schemas.microsoft.com/office/powerpoint/2010/main" val="352563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Refer audience to </a:t>
            </a:r>
            <a:r>
              <a:rPr lang="en-US" b="1" dirty="0" smtClean="0"/>
              <a:t>Handouts</a:t>
            </a:r>
            <a:r>
              <a:rPr lang="en-US" dirty="0" smtClean="0"/>
              <a:t>—</a:t>
            </a:r>
            <a:r>
              <a:rPr lang="en-US" b="1" dirty="0" err="1" smtClean="0"/>
              <a:t>pg</a:t>
            </a:r>
            <a:r>
              <a:rPr lang="en-US" b="1" dirty="0" smtClean="0"/>
              <a:t> 1.</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Briefly </a:t>
            </a:r>
            <a:r>
              <a:rPr lang="en-US" dirty="0" smtClean="0"/>
              <a:t>highlight.</a:t>
            </a:r>
          </a:p>
          <a:p>
            <a:pPr marL="285750" indent="-285750">
              <a:buFont typeface="Arial" panose="020B0604020202020204" pitchFamily="34" charset="0"/>
              <a:buChar char="•"/>
            </a:pPr>
            <a:endParaRPr lang="en-US" dirty="0"/>
          </a:p>
          <a:p>
            <a:r>
              <a:rPr lang="en-US" i="1" u="sng" dirty="0"/>
              <a:t>Next </a:t>
            </a:r>
            <a:r>
              <a:rPr lang="en-US" i="1" u="sng" dirty="0" smtClean="0"/>
              <a:t>Slide:</a:t>
            </a:r>
            <a:r>
              <a:rPr lang="en-US" i="1" baseline="0" dirty="0" smtClean="0"/>
              <a:t>  “Who Can Grow Succulents?”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1750243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p:txBody>
          <a:bodyPr>
            <a:normAutofit/>
          </a:bodyPr>
          <a:lstStyle/>
          <a:p>
            <a:r>
              <a:rPr lang="en-US" dirty="0" smtClean="0"/>
              <a:t>Please take a minute to complete the short evaluations.  Your feedback is appreciated.</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50</a:t>
            </a:fld>
            <a:endParaRPr lang="en-US"/>
          </a:p>
        </p:txBody>
      </p:sp>
    </p:spTree>
    <p:extLst>
      <p:ext uri="{BB962C8B-B14F-4D97-AF65-F5344CB8AC3E}">
        <p14:creationId xmlns:p14="http://schemas.microsoft.com/office/powerpoint/2010/main" val="24465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78829" cy="4729876"/>
          </a:xfrm>
        </p:spPr>
        <p:txBody>
          <a:bodyPr>
            <a:normAutofit/>
          </a:bodyPr>
          <a:lstStyle/>
          <a:p>
            <a:pPr marL="285750" indent="-285750">
              <a:lnSpc>
                <a:spcPct val="150000"/>
              </a:lnSpc>
              <a:spcBef>
                <a:spcPts val="300"/>
              </a:spcBef>
              <a:buFont typeface="Arial" panose="020B0604020202020204" pitchFamily="34" charset="0"/>
              <a:buChar char="•"/>
            </a:pPr>
            <a:r>
              <a:rPr lang="en-US" dirty="0" smtClean="0"/>
              <a:t>Our</a:t>
            </a:r>
            <a:r>
              <a:rPr lang="en-US" baseline="0" dirty="0" smtClean="0"/>
              <a:t> climate accommodates succulents!</a:t>
            </a:r>
          </a:p>
          <a:p>
            <a:pPr marL="285750" indent="-285750">
              <a:lnSpc>
                <a:spcPct val="150000"/>
              </a:lnSpc>
              <a:spcBef>
                <a:spcPts val="300"/>
              </a:spcBef>
              <a:buFont typeface="Arial" panose="020B0604020202020204" pitchFamily="34" charset="0"/>
              <a:buChar char="•"/>
            </a:pPr>
            <a:r>
              <a:rPr lang="en-US" baseline="0" dirty="0" smtClean="0"/>
              <a:t>Point out zones.  </a:t>
            </a:r>
          </a:p>
          <a:p>
            <a:pPr marL="285750" indent="-285750">
              <a:lnSpc>
                <a:spcPct val="150000"/>
              </a:lnSpc>
              <a:spcBef>
                <a:spcPts val="300"/>
              </a:spcBef>
              <a:buFont typeface="Arial" panose="020B0604020202020204" pitchFamily="34" charset="0"/>
              <a:buChar char="•"/>
            </a:pPr>
            <a:r>
              <a:rPr lang="en-US" baseline="0" dirty="0" smtClean="0"/>
              <a:t>We’ll talk later about specifics on growing succulents later in presentation.</a:t>
            </a:r>
          </a:p>
          <a:p>
            <a:pPr marL="285750" indent="-285750">
              <a:lnSpc>
                <a:spcPct val="150000"/>
              </a:lnSpc>
              <a:spcBef>
                <a:spcPts val="300"/>
              </a:spcBef>
              <a:buFont typeface="Arial" panose="020B0604020202020204" pitchFamily="34" charset="0"/>
              <a:buChar char="•"/>
            </a:pPr>
            <a:r>
              <a:rPr lang="en-US" baseline="0" dirty="0" smtClean="0"/>
              <a:t>But…good news…if you are willing….succulents are willing!</a:t>
            </a:r>
          </a:p>
          <a:p>
            <a:pPr>
              <a:lnSpc>
                <a:spcPct val="150000"/>
              </a:lnSpc>
              <a:spcBef>
                <a:spcPts val="300"/>
              </a:spcBef>
            </a:pPr>
            <a:r>
              <a:rPr lang="en-US" i="1" u="sng" dirty="0"/>
              <a:t>Next </a:t>
            </a:r>
            <a:r>
              <a:rPr lang="en-US" i="1" u="sng" dirty="0" smtClean="0"/>
              <a:t>Slide:  </a:t>
            </a:r>
            <a:r>
              <a:rPr lang="en-US" i="1" baseline="0" dirty="0" smtClean="0"/>
              <a:t>“What Are Succulents?”</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6</a:t>
            </a:fld>
            <a:endParaRPr lang="en-US"/>
          </a:p>
        </p:txBody>
      </p:sp>
      <p:sp>
        <p:nvSpPr>
          <p:cNvPr id="5" name="Rectangle 4"/>
          <p:cNvSpPr/>
          <p:nvPr/>
        </p:nvSpPr>
        <p:spPr>
          <a:xfrm>
            <a:off x="2014536" y="8653564"/>
            <a:ext cx="4572000" cy="707886"/>
          </a:xfrm>
          <a:prstGeom prst="rect">
            <a:avLst/>
          </a:prstGeom>
        </p:spPr>
        <p:txBody>
          <a:bodyPr wrap="square">
            <a:spAutoFit/>
          </a:bodyPr>
          <a:lstStyle/>
          <a:p>
            <a:r>
              <a:rPr lang="en-US" sz="2000" dirty="0" smtClean="0">
                <a:latin typeface="Arial Narrow" panose="020B0606020202030204" pitchFamily="34" charset="0"/>
              </a:rPr>
              <a:t>[Sources: Sunset, USDA, Placer Herald/Elaine Applebaum-2009, CA Garden Web]</a:t>
            </a:r>
            <a:endParaRPr lang="en-US" sz="2000" dirty="0"/>
          </a:p>
        </p:txBody>
      </p:sp>
    </p:spTree>
    <p:extLst>
      <p:ext uri="{BB962C8B-B14F-4D97-AF65-F5344CB8AC3E}">
        <p14:creationId xmlns:p14="http://schemas.microsoft.com/office/powerpoint/2010/main" val="203693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707707" y="4447461"/>
            <a:ext cx="5802629" cy="4213384"/>
          </a:xfrm>
        </p:spPr>
        <p:txBody>
          <a:bodyPr>
            <a:normAutofit/>
          </a:bodyPr>
          <a:lstStyle/>
          <a:p>
            <a:pPr marL="285750" indent="-285750">
              <a:lnSpc>
                <a:spcPct val="150000"/>
              </a:lnSpc>
              <a:spcBef>
                <a:spcPts val="300"/>
              </a:spcBef>
              <a:buFont typeface="Arial" panose="020B0604020202020204" pitchFamily="34" charset="0"/>
              <a:buChar char="•"/>
            </a:pPr>
            <a:r>
              <a:rPr lang="en-US" b="1" dirty="0" smtClean="0"/>
              <a:t>Sherman Gardens—Orange County.</a:t>
            </a:r>
          </a:p>
          <a:p>
            <a:pPr marL="285750" indent="-285750">
              <a:lnSpc>
                <a:spcPct val="150000"/>
              </a:lnSpc>
              <a:spcBef>
                <a:spcPts val="300"/>
              </a:spcBef>
              <a:buFont typeface="Arial" panose="020B0604020202020204" pitchFamily="34" charset="0"/>
              <a:buChar char="•"/>
            </a:pPr>
            <a:r>
              <a:rPr lang="en-US" dirty="0" smtClean="0"/>
              <a:t>Beautiful place to visit and even have</a:t>
            </a:r>
            <a:r>
              <a:rPr lang="en-US" baseline="0" dirty="0" smtClean="0"/>
              <a:t> a nice lunch.</a:t>
            </a:r>
          </a:p>
          <a:p>
            <a:pPr>
              <a:lnSpc>
                <a:spcPct val="150000"/>
              </a:lnSpc>
              <a:spcBef>
                <a:spcPts val="300"/>
              </a:spcBef>
            </a:pPr>
            <a:r>
              <a:rPr lang="en-US" i="1" u="sng" dirty="0"/>
              <a:t>Next </a:t>
            </a:r>
            <a:r>
              <a:rPr lang="en-US" i="1" u="sng" dirty="0" smtClean="0"/>
              <a:t>Slide:</a:t>
            </a:r>
            <a:r>
              <a:rPr lang="en-US" i="1" dirty="0" smtClean="0"/>
              <a:t> </a:t>
            </a:r>
            <a:r>
              <a:rPr lang="en-US" i="1" baseline="0" dirty="0" smtClean="0"/>
              <a:t>“Evolutionary Timeline”</a:t>
            </a:r>
            <a:endParaRPr lang="en-US" i="1" dirty="0"/>
          </a:p>
        </p:txBody>
      </p:sp>
      <p:sp>
        <p:nvSpPr>
          <p:cNvPr id="4" name="Slide Number Placeholder 3"/>
          <p:cNvSpPr>
            <a:spLocks noGrp="1"/>
          </p:cNvSpPr>
          <p:nvPr>
            <p:ph type="sldNum" sz="quarter" idx="10"/>
          </p:nvPr>
        </p:nvSpPr>
        <p:spPr/>
        <p:txBody>
          <a:bodyPr/>
          <a:lstStyle/>
          <a:p>
            <a:fld id="{30B60A3E-4BC9-4497-95E2-69F5661E229A}" type="slidenum">
              <a:rPr lang="en-US" smtClean="0"/>
              <a:t>7</a:t>
            </a:fld>
            <a:endParaRPr lang="en-US"/>
          </a:p>
        </p:txBody>
      </p:sp>
    </p:spTree>
    <p:extLst>
      <p:ext uri="{BB962C8B-B14F-4D97-AF65-F5344CB8AC3E}">
        <p14:creationId xmlns:p14="http://schemas.microsoft.com/office/powerpoint/2010/main" val="221352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109538" y="4483535"/>
            <a:ext cx="6965900" cy="4770002"/>
          </a:xfrm>
        </p:spPr>
        <p:txBody>
          <a:bodyPr>
            <a:normAutofit/>
          </a:bodyPr>
          <a:lstStyle/>
          <a:p>
            <a:r>
              <a:rPr lang="en-US" dirty="0" smtClean="0"/>
              <a:t>Succulents are AMAZING Plants!</a:t>
            </a:r>
          </a:p>
          <a:p>
            <a:pPr marL="353465" lvl="1" indent="-122106">
              <a:buFont typeface="Arial" pitchFamily="34" charset="0"/>
              <a:buChar char="•"/>
            </a:pPr>
            <a:r>
              <a:rPr lang="en-US" dirty="0" smtClean="0"/>
              <a:t>   They are </a:t>
            </a:r>
            <a:r>
              <a:rPr lang="en-US" b="1" u="sng" dirty="0" smtClean="0"/>
              <a:t>ADAPTERS</a:t>
            </a:r>
            <a:r>
              <a:rPr lang="en-US" dirty="0" smtClean="0"/>
              <a:t>!!!</a:t>
            </a:r>
          </a:p>
          <a:p>
            <a:pPr marL="508000" lvl="1" indent="-276225">
              <a:spcBef>
                <a:spcPts val="300"/>
              </a:spcBef>
              <a:buFont typeface="Arial" pitchFamily="34" charset="0"/>
              <a:buChar char="•"/>
            </a:pPr>
            <a:r>
              <a:rPr lang="en-US" dirty="0" smtClean="0"/>
              <a:t>Scientists -</a:t>
            </a:r>
            <a:r>
              <a:rPr lang="en-US" u="sng" dirty="0" smtClean="0"/>
              <a:t>Succulents 50 million </a:t>
            </a:r>
            <a:r>
              <a:rPr lang="en-US" u="sng" dirty="0" err="1" smtClean="0"/>
              <a:t>yrs</a:t>
            </a:r>
            <a:r>
              <a:rPr lang="en-US" u="sng" dirty="0" smtClean="0"/>
              <a:t> ago </a:t>
            </a:r>
          </a:p>
          <a:p>
            <a:pPr marL="1025942" marR="0" lvl="2"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smtClean="0"/>
              <a:t> Pretty amazing when you </a:t>
            </a:r>
            <a:r>
              <a:rPr lang="en-US" u="sng" dirty="0" smtClean="0"/>
              <a:t>think about it in Geologic time!</a:t>
            </a:r>
          </a:p>
          <a:p>
            <a:pPr marL="508000" lvl="1" indent="-276225">
              <a:spcBef>
                <a:spcPts val="300"/>
              </a:spcBef>
              <a:buFont typeface="Arial" pitchFamily="34" charset="0"/>
              <a:buChar char="•"/>
            </a:pPr>
            <a:r>
              <a:rPr lang="en-US" u="sng" dirty="0" smtClean="0"/>
              <a:t>Cacti</a:t>
            </a:r>
            <a:r>
              <a:rPr lang="en-US" dirty="0" smtClean="0"/>
              <a:t> </a:t>
            </a:r>
            <a:r>
              <a:rPr lang="en-US" u="sng" dirty="0" smtClean="0"/>
              <a:t>much younger </a:t>
            </a:r>
            <a:r>
              <a:rPr lang="en-US" dirty="0" smtClean="0"/>
              <a:t>at 20 Million </a:t>
            </a:r>
            <a:r>
              <a:rPr lang="en-US" dirty="0" err="1" smtClean="0"/>
              <a:t>yrs</a:t>
            </a:r>
            <a:r>
              <a:rPr lang="en-US" dirty="0" smtClean="0"/>
              <a:t> ago!</a:t>
            </a:r>
          </a:p>
          <a:p>
            <a:pPr marL="462718" indent="-231358">
              <a:spcBef>
                <a:spcPts val="300"/>
              </a:spcBef>
              <a:buFont typeface="Arial" pitchFamily="34" charset="0"/>
              <a:buChar char="•"/>
            </a:pPr>
            <a:r>
              <a:rPr lang="en-US" u="sng" dirty="0" smtClean="0"/>
              <a:t>Succulents</a:t>
            </a:r>
            <a:r>
              <a:rPr lang="en-US" dirty="0" smtClean="0"/>
              <a:t>:  Native to No. Europe &amp; Far East.</a:t>
            </a:r>
          </a:p>
          <a:p>
            <a:pPr marL="462718" indent="-231358">
              <a:spcBef>
                <a:spcPts val="300"/>
              </a:spcBef>
              <a:buFont typeface="Arial" pitchFamily="34" charset="0"/>
              <a:buChar char="•"/>
            </a:pPr>
            <a:r>
              <a:rPr lang="en-US" u="sng" dirty="0" smtClean="0"/>
              <a:t>Cacti:</a:t>
            </a:r>
            <a:r>
              <a:rPr lang="en-US" dirty="0" smtClean="0"/>
              <a:t> Most dense/diversity in No. Mexico, So. Tropic of Argentina/</a:t>
            </a:r>
            <a:r>
              <a:rPr lang="en-US" dirty="0" err="1" smtClean="0"/>
              <a:t>Boliva</a:t>
            </a:r>
            <a:r>
              <a:rPr lang="en-US" dirty="0" smtClean="0"/>
              <a:t>.</a:t>
            </a:r>
          </a:p>
          <a:p>
            <a:pPr marL="462718" indent="-231358">
              <a:buFont typeface="Arial" pitchFamily="34" charset="0"/>
              <a:buChar char="•"/>
            </a:pPr>
            <a:endParaRPr lang="en-US" sz="1700" dirty="0" smtClean="0"/>
          </a:p>
          <a:p>
            <a:r>
              <a:rPr lang="en-US" i="1" u="sng" dirty="0" smtClean="0"/>
              <a:t>Next Slide</a:t>
            </a:r>
            <a:r>
              <a:rPr lang="en-US" i="1" cap="all" dirty="0" smtClean="0"/>
              <a:t>: </a:t>
            </a:r>
            <a:r>
              <a:rPr lang="en-US" i="1" dirty="0" smtClean="0"/>
              <a:t>“Definition</a:t>
            </a:r>
            <a:r>
              <a:rPr lang="en-US" i="1" baseline="0" dirty="0" smtClean="0"/>
              <a:t> of Succulents”</a:t>
            </a:r>
            <a:endParaRPr lang="en-US" i="1" dirty="0" smtClean="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8</a:t>
            </a:fld>
            <a:endParaRPr lang="en-US"/>
          </a:p>
        </p:txBody>
      </p:sp>
    </p:spTree>
    <p:extLst>
      <p:ext uri="{BB962C8B-B14F-4D97-AF65-F5344CB8AC3E}">
        <p14:creationId xmlns:p14="http://schemas.microsoft.com/office/powerpoint/2010/main" val="127407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1675"/>
            <a:ext cx="4679950" cy="3511550"/>
          </a:xfrm>
        </p:spPr>
      </p:sp>
      <p:sp>
        <p:nvSpPr>
          <p:cNvPr id="3" name="Notes Placeholder 2"/>
          <p:cNvSpPr>
            <a:spLocks noGrp="1"/>
          </p:cNvSpPr>
          <p:nvPr>
            <p:ph type="body" idx="1"/>
          </p:nvPr>
        </p:nvSpPr>
        <p:spPr>
          <a:xfrm>
            <a:off x="414337" y="4239619"/>
            <a:ext cx="6476999" cy="5013917"/>
          </a:xfrm>
        </p:spPr>
        <p:txBody>
          <a:bodyPr>
            <a:normAutofit fontScale="40000" lnSpcReduction="20000"/>
          </a:bodyPr>
          <a:lstStyle/>
          <a:p>
            <a:pPr marL="462718" indent="-462718"/>
            <a:endParaRPr lang="en-US" sz="4200" dirty="0" smtClean="0"/>
          </a:p>
          <a:p>
            <a:r>
              <a:rPr lang="en-US" sz="4200" dirty="0" smtClean="0"/>
              <a:t>“</a:t>
            </a:r>
            <a:r>
              <a:rPr lang="en-US" sz="5000" dirty="0" smtClean="0"/>
              <a:t>All cacti are succulents, but not all succulents are cacti”. </a:t>
            </a:r>
          </a:p>
          <a:p>
            <a:endParaRPr lang="en-US" sz="5000" dirty="0" smtClean="0"/>
          </a:p>
          <a:p>
            <a:pPr marL="925434" lvl="1" indent="-462718"/>
            <a:r>
              <a:rPr lang="en-US" sz="4200" dirty="0" smtClean="0"/>
              <a:t> </a:t>
            </a:r>
          </a:p>
          <a:p>
            <a:pPr marL="292412" indent="-292412">
              <a:buFont typeface="Wingdings" pitchFamily="2" charset="2"/>
              <a:buChar char="Ø"/>
            </a:pPr>
            <a:r>
              <a:rPr lang="en-US" sz="5000" u="sng" dirty="0" smtClean="0"/>
              <a:t>SUCCULENTS</a:t>
            </a:r>
            <a:r>
              <a:rPr lang="en-US" sz="5000" dirty="0" smtClean="0"/>
              <a:t> = </a:t>
            </a:r>
            <a:r>
              <a:rPr lang="en-US" sz="5000" b="1" dirty="0" smtClean="0"/>
              <a:t>“A collective name” </a:t>
            </a:r>
            <a:r>
              <a:rPr lang="en-US" sz="5000" dirty="0" smtClean="0"/>
              <a:t>for many plants that exhibit succulence.</a:t>
            </a:r>
          </a:p>
          <a:p>
            <a:pPr marL="755130" lvl="1" indent="-292412">
              <a:lnSpc>
                <a:spcPct val="120000"/>
              </a:lnSpc>
              <a:buFont typeface="Arial" pitchFamily="34" charset="0"/>
              <a:buChar char="•"/>
            </a:pPr>
            <a:r>
              <a:rPr lang="en-US" sz="5000" dirty="0" smtClean="0"/>
              <a:t>A </a:t>
            </a:r>
            <a:r>
              <a:rPr lang="en-US" sz="5000" b="1" u="sng" dirty="0" smtClean="0"/>
              <a:t>Characteristic!</a:t>
            </a:r>
          </a:p>
          <a:p>
            <a:pPr marL="755130" lvl="1" indent="-292412">
              <a:lnSpc>
                <a:spcPct val="120000"/>
              </a:lnSpc>
              <a:buFont typeface="Arial" pitchFamily="34" charset="0"/>
              <a:buChar char="•"/>
            </a:pPr>
            <a:r>
              <a:rPr lang="en-US" sz="4500" dirty="0" smtClean="0"/>
              <a:t>“A plant is a succulent if it stores water in juicy leaves in order to survive dry spells.”</a:t>
            </a:r>
          </a:p>
          <a:p>
            <a:pPr marL="755130" lvl="1" indent="-292412"/>
            <a:endParaRPr lang="en-US" sz="4200" u="sng" dirty="0" smtClean="0"/>
          </a:p>
          <a:p>
            <a:pPr marL="292412" indent="-292412">
              <a:buFont typeface="Wingdings" pitchFamily="2" charset="2"/>
              <a:buChar char="Ø"/>
            </a:pPr>
            <a:r>
              <a:rPr lang="en-US" sz="5000" u="sng" dirty="0" smtClean="0"/>
              <a:t>CACTI</a:t>
            </a:r>
            <a:r>
              <a:rPr lang="en-US" sz="5000" dirty="0" smtClean="0"/>
              <a:t> = “The best known succulents”</a:t>
            </a:r>
          </a:p>
          <a:p>
            <a:pPr marL="755130" lvl="1" indent="-292412">
              <a:buFont typeface="Arial" pitchFamily="34" charset="0"/>
              <a:buChar char="•"/>
            </a:pPr>
            <a:r>
              <a:rPr lang="en-US" sz="5000" b="1" u="sng" dirty="0" smtClean="0"/>
              <a:t>A Plant Family!</a:t>
            </a:r>
          </a:p>
          <a:p>
            <a:pPr marL="755130" lvl="1" indent="-292412">
              <a:buFont typeface="Arial" pitchFamily="34" charset="0"/>
              <a:buChar char="•"/>
              <a:tabLst>
                <a:tab pos="3872048" algn="l"/>
              </a:tabLst>
            </a:pPr>
            <a:r>
              <a:rPr lang="en-US" sz="4200" dirty="0" smtClean="0"/>
              <a:t>Distinguishing characteristic = AREOLES  (Air-re-ole).</a:t>
            </a:r>
          </a:p>
          <a:p>
            <a:pPr marL="462718" lvl="1">
              <a:tabLst>
                <a:tab pos="3872048" algn="l"/>
              </a:tabLst>
            </a:pPr>
            <a:endParaRPr lang="en-US" sz="4200" dirty="0" smtClean="0"/>
          </a:p>
          <a:p>
            <a:pPr marL="573772" indent="-685800">
              <a:buFont typeface="Wingdings" panose="05000000000000000000" pitchFamily="2" charset="2"/>
              <a:buChar char="Ø"/>
              <a:tabLst>
                <a:tab pos="3872048" algn="l"/>
              </a:tabLst>
            </a:pPr>
            <a:r>
              <a:rPr lang="en-US" sz="5000" dirty="0" smtClean="0"/>
              <a:t>“</a:t>
            </a:r>
            <a:r>
              <a:rPr lang="en-US" sz="5000" dirty="0"/>
              <a:t>WHY </a:t>
            </a:r>
            <a:r>
              <a:rPr lang="en-US" sz="5000" dirty="0" err="1"/>
              <a:t>impt</a:t>
            </a:r>
            <a:r>
              <a:rPr lang="en-US" sz="5000" dirty="0"/>
              <a:t> to know diff. </a:t>
            </a:r>
            <a:r>
              <a:rPr lang="en-US" sz="5000" dirty="0" err="1"/>
              <a:t>btwn</a:t>
            </a:r>
            <a:r>
              <a:rPr lang="en-US" sz="5000" dirty="0"/>
              <a:t> S &amp; C?”</a:t>
            </a:r>
          </a:p>
          <a:p>
            <a:pPr marL="742950" lvl="2" indent="-285750">
              <a:lnSpc>
                <a:spcPct val="120000"/>
              </a:lnSpc>
              <a:buFont typeface="Arial" pitchFamily="34" charset="0"/>
              <a:buChar char="•"/>
            </a:pPr>
            <a:r>
              <a:rPr lang="en-US" sz="4300" dirty="0"/>
              <a:t>Succulents and Cacti can have different needs.</a:t>
            </a:r>
          </a:p>
          <a:p>
            <a:pPr marL="755130" lvl="1" indent="-292412">
              <a:buFont typeface="Arial" pitchFamily="34" charset="0"/>
              <a:buChar char="•"/>
              <a:tabLst>
                <a:tab pos="3872048" algn="l"/>
              </a:tabLst>
            </a:pPr>
            <a:endParaRPr lang="en-US" sz="4200" dirty="0" smtClean="0"/>
          </a:p>
          <a:p>
            <a:pPr marL="755130" lvl="1" indent="-292412">
              <a:buFont typeface="Arial" pitchFamily="34" charset="0"/>
              <a:buChar char="•"/>
            </a:pPr>
            <a:endParaRPr lang="en-US" sz="4200" dirty="0" smtClean="0"/>
          </a:p>
          <a:p>
            <a:r>
              <a:rPr lang="en-US" sz="5000" i="1" u="sng" dirty="0" smtClean="0"/>
              <a:t>Next Slide</a:t>
            </a:r>
            <a:r>
              <a:rPr lang="en-US" sz="5500" i="1" u="sng" dirty="0"/>
              <a:t>:</a:t>
            </a:r>
            <a:r>
              <a:rPr lang="en-US" sz="5000" i="1" dirty="0" smtClean="0"/>
              <a:t> “Succulent Varieties for Placer County”</a:t>
            </a:r>
            <a:endParaRPr lang="en-US" sz="5000" dirty="0"/>
          </a:p>
        </p:txBody>
      </p:sp>
      <p:sp>
        <p:nvSpPr>
          <p:cNvPr id="4" name="Slide Number Placeholder 3"/>
          <p:cNvSpPr>
            <a:spLocks noGrp="1"/>
          </p:cNvSpPr>
          <p:nvPr>
            <p:ph type="sldNum" sz="quarter" idx="10"/>
          </p:nvPr>
        </p:nvSpPr>
        <p:spPr/>
        <p:txBody>
          <a:bodyPr/>
          <a:lstStyle/>
          <a:p>
            <a:fld id="{30B60A3E-4BC9-4497-95E2-69F5661E229A}" type="slidenum">
              <a:rPr lang="en-US" smtClean="0"/>
              <a:t>9</a:t>
            </a:fld>
            <a:endParaRPr lang="en-US"/>
          </a:p>
        </p:txBody>
      </p:sp>
    </p:spTree>
    <p:extLst>
      <p:ext uri="{BB962C8B-B14F-4D97-AF65-F5344CB8AC3E}">
        <p14:creationId xmlns:p14="http://schemas.microsoft.com/office/powerpoint/2010/main" val="321832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914400"/>
            <a:ext cx="10363200" cy="1524000"/>
          </a:xfrm>
          <a:solidFill>
            <a:schemeClr val="bg1"/>
          </a:solidFill>
          <a:ln>
            <a:noFill/>
          </a:ln>
        </p:spPr>
        <p:txBody>
          <a:bodyPr/>
          <a:lstStyle>
            <a:lvl1pPr>
              <a:defRPr baseline="0">
                <a:solidFill>
                  <a:schemeClr val="tx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9753600" y="8475135"/>
            <a:ext cx="1828800" cy="486833"/>
          </a:xfrm>
          <a:prstGeom prst="rect">
            <a:avLst/>
          </a:prstGeom>
        </p:spPr>
        <p:txBody>
          <a:bodyPr vert="horz" lIns="121920" tIns="60960" rIns="121920" bIns="60960" rtlCol="0" anchor="ctr"/>
          <a:lstStyle/>
          <a:p>
            <a:pPr marL="0" marR="0" lvl="0" indent="0" algn="r" defTabSz="1219188"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6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219188"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4572000" y="2844800"/>
            <a:ext cx="3048000" cy="2438400"/>
          </a:xfrm>
        </p:spPr>
        <p:txBody>
          <a:bodyPr/>
          <a:lstStyle/>
          <a:p>
            <a:r>
              <a:rPr lang="en-US" smtClean="0"/>
              <a:t>Click icon to add picture</a:t>
            </a:r>
            <a:endParaRPr lang="en-US"/>
          </a:p>
        </p:txBody>
      </p:sp>
      <p:sp>
        <p:nvSpPr>
          <p:cNvPr id="19" name="TextBox 18"/>
          <p:cNvSpPr txBox="1"/>
          <p:nvPr userDrawn="1"/>
        </p:nvSpPr>
        <p:spPr>
          <a:xfrm>
            <a:off x="1016000" y="5791201"/>
            <a:ext cx="10160000" cy="1323439"/>
          </a:xfrm>
          <a:prstGeom prst="rect">
            <a:avLst/>
          </a:prstGeom>
          <a:noFill/>
        </p:spPr>
        <p:txBody>
          <a:bodyPr wrap="square" rtlCol="0">
            <a:spAutoFit/>
          </a:bodyPr>
          <a:lstStyle/>
          <a:p>
            <a:pPr marL="0" marR="0" indent="0" algn="ctr" defTabSz="1219188" rtl="0" eaLnBrk="1" fontAlgn="auto" latinLnBrk="0" hangingPunct="1">
              <a:lnSpc>
                <a:spcPct val="100000"/>
              </a:lnSpc>
              <a:spcBef>
                <a:spcPts val="0"/>
              </a:spcBef>
              <a:spcAft>
                <a:spcPts val="0"/>
              </a:spcAft>
              <a:buClrTx/>
              <a:buSzTx/>
              <a:buFontTx/>
              <a:buNone/>
              <a:tabLst/>
              <a:defRPr/>
            </a:pPr>
            <a:r>
              <a:rPr lang="en-US" sz="3733" b="0" dirty="0" smtClean="0">
                <a:solidFill>
                  <a:schemeClr val="tx1"/>
                </a:solidFill>
              </a:rPr>
              <a:t>Presented</a:t>
            </a:r>
            <a:r>
              <a:rPr lang="en-US" sz="3733" b="0" baseline="0" dirty="0" smtClean="0">
                <a:solidFill>
                  <a:schemeClr val="tx1"/>
                </a:solidFill>
              </a:rPr>
              <a:t> by </a:t>
            </a:r>
          </a:p>
          <a:p>
            <a:pPr marL="0" marR="0" indent="0" algn="ctr" defTabSz="1219188" rtl="0" eaLnBrk="1" fontAlgn="auto" latinLnBrk="0" hangingPunct="1">
              <a:lnSpc>
                <a:spcPct val="100000"/>
              </a:lnSpc>
              <a:spcBef>
                <a:spcPts val="0"/>
              </a:spcBef>
              <a:spcAft>
                <a:spcPts val="0"/>
              </a:spcAft>
              <a:buClrTx/>
              <a:buSzTx/>
              <a:buFontTx/>
              <a:buNone/>
              <a:tabLst/>
              <a:defRPr/>
            </a:pPr>
            <a:r>
              <a:rPr lang="en-US" sz="4267" dirty="0" smtClean="0">
                <a:solidFill>
                  <a:schemeClr val="tx1"/>
                </a:solidFill>
              </a:rPr>
              <a:t>UC Master Gardeners of Placer County</a:t>
            </a:r>
            <a:endParaRPr lang="en-US" sz="4267"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892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914400"/>
            <a:ext cx="6299200" cy="5892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914400"/>
            <a:ext cx="3657600" cy="33528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2046817"/>
            <a:ext cx="10972800" cy="853016"/>
          </a:xfrm>
          <a:ln>
            <a:noFill/>
          </a:ln>
        </p:spPr>
        <p:txBody>
          <a:bodyPr anchor="b"/>
          <a:lstStyle>
            <a:lvl1pPr marL="0" indent="0" algn="ctr">
              <a:spcAft>
                <a:spcPts val="800"/>
              </a:spcAft>
              <a:buNone/>
              <a:defRPr sz="4267" b="0" i="0" baseline="0">
                <a:solidFill>
                  <a:schemeClr val="accent2"/>
                </a:solidFill>
              </a:defRPr>
            </a:lvl1pPr>
            <a:lvl2pPr marL="609594" indent="0">
              <a:buNone/>
              <a:defRPr sz="2667" b="1"/>
            </a:lvl2pPr>
            <a:lvl3pPr marL="1219188" indent="0">
              <a:buNone/>
              <a:defRPr sz="2400" b="1"/>
            </a:lvl3pPr>
            <a:lvl4pPr marL="1828782" indent="0">
              <a:buNone/>
              <a:defRPr sz="2133" b="1"/>
            </a:lvl4pPr>
            <a:lvl5pPr marL="2438376" indent="0">
              <a:buNone/>
              <a:defRPr sz="2133" b="1"/>
            </a:lvl5pPr>
            <a:lvl6pPr marL="3047970" indent="0">
              <a:buNone/>
              <a:defRPr sz="2133" b="1"/>
            </a:lvl6pPr>
            <a:lvl7pPr marL="3657563" indent="0">
              <a:buNone/>
              <a:defRPr sz="2133" b="1"/>
            </a:lvl7pPr>
            <a:lvl8pPr marL="4267157" indent="0">
              <a:buNone/>
              <a:defRPr sz="2133" b="1"/>
            </a:lvl8pPr>
            <a:lvl9pPr marL="4876751" indent="0">
              <a:buNone/>
              <a:defRPr sz="2133" b="1"/>
            </a:lvl9pPr>
          </a:lstStyle>
          <a:p>
            <a:pPr lvl="0"/>
            <a:r>
              <a:rPr lang="en-US" dirty="0" smtClean="0"/>
              <a:t>Click to edit Master text styles</a:t>
            </a:r>
          </a:p>
        </p:txBody>
      </p:sp>
      <p:sp>
        <p:nvSpPr>
          <p:cNvPr id="4" name="Content Placeholder 3"/>
          <p:cNvSpPr>
            <a:spLocks noGrp="1"/>
          </p:cNvSpPr>
          <p:nvPr>
            <p:ph sz="half" idx="2"/>
          </p:nvPr>
        </p:nvSpPr>
        <p:spPr>
          <a:xfrm>
            <a:off x="609600" y="2899833"/>
            <a:ext cx="109728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6400801"/>
            <a:ext cx="7315200" cy="755651"/>
          </a:xfrm>
        </p:spPr>
        <p:txBody>
          <a:bodyPr anchor="b"/>
          <a:lstStyle>
            <a:lvl1pPr algn="ctr">
              <a:defRPr sz="2667"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8" y="817033"/>
            <a:ext cx="7315200" cy="5486400"/>
          </a:xfrm>
        </p:spPr>
        <p:txBody>
          <a:bodyPr/>
          <a:lstStyle>
            <a:lvl1pPr marL="0" indent="0">
              <a:buNone/>
              <a:defRPr sz="4267"/>
            </a:lvl1pPr>
            <a:lvl2pPr marL="609594" indent="0">
              <a:buNone/>
              <a:defRPr sz="3733"/>
            </a:lvl2pPr>
            <a:lvl3pPr marL="1219188" indent="0">
              <a:buNone/>
              <a:defRPr sz="3200"/>
            </a:lvl3pPr>
            <a:lvl4pPr marL="1828782" indent="0">
              <a:buNone/>
              <a:defRPr sz="2667"/>
            </a:lvl4pPr>
            <a:lvl5pPr marL="2438376" indent="0">
              <a:buNone/>
              <a:defRPr sz="2667"/>
            </a:lvl5pPr>
            <a:lvl6pPr marL="3047970" indent="0">
              <a:buNone/>
              <a:defRPr sz="2667"/>
            </a:lvl6pPr>
            <a:lvl7pPr marL="3657563" indent="0">
              <a:buNone/>
              <a:defRPr sz="2667"/>
            </a:lvl7pPr>
            <a:lvl8pPr marL="4267157" indent="0">
              <a:buNone/>
              <a:defRPr sz="2667"/>
            </a:lvl8pPr>
            <a:lvl9pPr marL="4876751" indent="0">
              <a:buNone/>
              <a:defRPr sz="2667"/>
            </a:lvl9pPr>
          </a:lstStyle>
          <a:p>
            <a:endParaRPr lang="en-US"/>
          </a:p>
        </p:txBody>
      </p:sp>
      <p:sp>
        <p:nvSpPr>
          <p:cNvPr id="4" name="Text Placeholder 3"/>
          <p:cNvSpPr>
            <a:spLocks noGrp="1"/>
          </p:cNvSpPr>
          <p:nvPr>
            <p:ph type="body" sz="half" idx="2"/>
          </p:nvPr>
        </p:nvSpPr>
        <p:spPr>
          <a:xfrm>
            <a:off x="2389718" y="7156451"/>
            <a:ext cx="7315200" cy="768349"/>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3" indent="0">
              <a:buNone/>
              <a:defRPr sz="1200"/>
            </a:lvl7pPr>
            <a:lvl8pPr marL="4267157" indent="0">
              <a:buNone/>
              <a:defRPr sz="1200"/>
            </a:lvl8pPr>
            <a:lvl9pPr marL="4876751" indent="0">
              <a:buNone/>
              <a:defRPr sz="12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aseline="0">
                <a:solidFill>
                  <a:schemeClr val="tx1"/>
                </a:solidFill>
              </a:defRPr>
            </a:lvl1pPr>
            <a:lvl2pPr>
              <a:defRPr sz="3200" b="0" i="0" baseline="0">
                <a:solidFill>
                  <a:schemeClr val="tx1"/>
                </a:solidFill>
              </a:defRPr>
            </a:lvl2pPr>
            <a:lvl3pPr>
              <a:defRPr baseline="0">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58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r>
              <a:rPr lang="en-US" smtClean="0"/>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914400"/>
            <a:ext cx="10363200" cy="1524000"/>
          </a:xfrm>
        </p:spPr>
        <p:txBody>
          <a:bodyPr/>
          <a:lstStyle>
            <a:lvl1pPr>
              <a:defRPr baseline="0">
                <a:solidFill>
                  <a:schemeClr val="tx1"/>
                </a:solidFill>
              </a:defRPr>
            </a:lvl1pPr>
          </a:lstStyle>
          <a:p>
            <a:r>
              <a:rPr lang="en-US" smtClean="0"/>
              <a:t>Click to edit Master title style</a:t>
            </a:r>
            <a:endParaRPr lang="en-US" dirty="0"/>
          </a:p>
        </p:txBody>
      </p:sp>
      <p:sp>
        <p:nvSpPr>
          <p:cNvPr id="14" name="Slide Number Placeholder 5"/>
          <p:cNvSpPr txBox="1">
            <a:spLocks/>
          </p:cNvSpPr>
          <p:nvPr userDrawn="1"/>
        </p:nvSpPr>
        <p:spPr>
          <a:xfrm>
            <a:off x="9753600" y="8475135"/>
            <a:ext cx="1828800" cy="486833"/>
          </a:xfrm>
          <a:prstGeom prst="rect">
            <a:avLst/>
          </a:prstGeom>
        </p:spPr>
        <p:txBody>
          <a:bodyPr vert="horz" lIns="121920" tIns="60960" rIns="121920" bIns="60960" rtlCol="0" anchor="ctr"/>
          <a:lstStyle/>
          <a:p>
            <a:pPr marL="0" marR="0" lvl="0" indent="0" algn="r" defTabSz="1219188"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6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219188"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914400" y="2743200"/>
            <a:ext cx="10363200" cy="41656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2133600"/>
            <a:ext cx="6299200" cy="5892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2133600"/>
            <a:ext cx="3657600" cy="33528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609600" y="914400"/>
            <a:ext cx="6299200" cy="5892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7315200" y="914400"/>
            <a:ext cx="3657600" cy="33528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2046817"/>
            <a:ext cx="10972800" cy="853016"/>
          </a:xfrm>
          <a:ln>
            <a:noFill/>
          </a:ln>
        </p:spPr>
        <p:txBody>
          <a:bodyPr anchor="b">
            <a:normAutofit/>
          </a:bodyPr>
          <a:lstStyle>
            <a:lvl1pPr marL="0" indent="0" algn="ctr">
              <a:spcAft>
                <a:spcPts val="800"/>
              </a:spcAft>
              <a:buNone/>
              <a:defRPr sz="4267" b="0" i="0" baseline="0">
                <a:solidFill>
                  <a:schemeClr val="accent2"/>
                </a:solidFill>
              </a:defRPr>
            </a:lvl1pPr>
            <a:lvl2pPr marL="609594" indent="0">
              <a:buNone/>
              <a:defRPr sz="2667" b="1"/>
            </a:lvl2pPr>
            <a:lvl3pPr marL="1219188" indent="0">
              <a:buNone/>
              <a:defRPr sz="2400" b="1"/>
            </a:lvl3pPr>
            <a:lvl4pPr marL="1828782" indent="0">
              <a:buNone/>
              <a:defRPr sz="2133" b="1"/>
            </a:lvl4pPr>
            <a:lvl5pPr marL="2438376" indent="0">
              <a:buNone/>
              <a:defRPr sz="2133" b="1"/>
            </a:lvl5pPr>
            <a:lvl6pPr marL="3047970" indent="0">
              <a:buNone/>
              <a:defRPr sz="2133" b="1"/>
            </a:lvl6pPr>
            <a:lvl7pPr marL="3657563" indent="0">
              <a:buNone/>
              <a:defRPr sz="2133" b="1"/>
            </a:lvl7pPr>
            <a:lvl8pPr marL="4267157" indent="0">
              <a:buNone/>
              <a:defRPr sz="2133" b="1"/>
            </a:lvl8pPr>
            <a:lvl9pPr marL="4876751" indent="0">
              <a:buNone/>
              <a:defRPr sz="2133" b="1"/>
            </a:lvl9pPr>
          </a:lstStyle>
          <a:p>
            <a:pPr lvl="0"/>
            <a:r>
              <a:rPr lang="en-US" dirty="0" smtClean="0"/>
              <a:t>Click to edit Master text styles</a:t>
            </a:r>
          </a:p>
        </p:txBody>
      </p:sp>
      <p:sp>
        <p:nvSpPr>
          <p:cNvPr id="4" name="Content Placeholder 3"/>
          <p:cNvSpPr>
            <a:spLocks noGrp="1"/>
          </p:cNvSpPr>
          <p:nvPr>
            <p:ph sz="half" idx="2"/>
          </p:nvPr>
        </p:nvSpPr>
        <p:spPr>
          <a:xfrm>
            <a:off x="609600" y="2899833"/>
            <a:ext cx="109728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6400801"/>
            <a:ext cx="7315200" cy="755651"/>
          </a:xfrm>
        </p:spPr>
        <p:txBody>
          <a:bodyPr anchor="b"/>
          <a:lstStyle>
            <a:lvl1pPr algn="ctr">
              <a:defRPr sz="2667"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8" y="817033"/>
            <a:ext cx="7315200" cy="5486400"/>
          </a:xfrm>
        </p:spPr>
        <p:txBody>
          <a:bodyPr/>
          <a:lstStyle>
            <a:lvl1pPr marL="0" indent="0">
              <a:buNone/>
              <a:defRPr sz="4267"/>
            </a:lvl1pPr>
            <a:lvl2pPr marL="609594" indent="0">
              <a:buNone/>
              <a:defRPr sz="3733"/>
            </a:lvl2pPr>
            <a:lvl3pPr marL="1219188" indent="0">
              <a:buNone/>
              <a:defRPr sz="3200"/>
            </a:lvl3pPr>
            <a:lvl4pPr marL="1828782" indent="0">
              <a:buNone/>
              <a:defRPr sz="2667"/>
            </a:lvl4pPr>
            <a:lvl5pPr marL="2438376" indent="0">
              <a:buNone/>
              <a:defRPr sz="2667"/>
            </a:lvl5pPr>
            <a:lvl6pPr marL="3047970" indent="0">
              <a:buNone/>
              <a:defRPr sz="2667"/>
            </a:lvl6pPr>
            <a:lvl7pPr marL="3657563" indent="0">
              <a:buNone/>
              <a:defRPr sz="2667"/>
            </a:lvl7pPr>
            <a:lvl8pPr marL="4267157" indent="0">
              <a:buNone/>
              <a:defRPr sz="2667"/>
            </a:lvl8pPr>
            <a:lvl9pPr marL="4876751" indent="0">
              <a:buNone/>
              <a:defRPr sz="2667"/>
            </a:lvl9pPr>
          </a:lstStyle>
          <a:p>
            <a:endParaRPr lang="en-US"/>
          </a:p>
        </p:txBody>
      </p:sp>
      <p:sp>
        <p:nvSpPr>
          <p:cNvPr id="4" name="Text Placeholder 3"/>
          <p:cNvSpPr>
            <a:spLocks noGrp="1"/>
          </p:cNvSpPr>
          <p:nvPr>
            <p:ph type="body" sz="half" idx="2"/>
          </p:nvPr>
        </p:nvSpPr>
        <p:spPr>
          <a:xfrm>
            <a:off x="2389718" y="7156451"/>
            <a:ext cx="7315200" cy="768349"/>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3" indent="0">
              <a:buNone/>
              <a:defRPr sz="1200"/>
            </a:lvl7pPr>
            <a:lvl8pPr marL="4267157" indent="0">
              <a:buNone/>
              <a:defRPr sz="1200"/>
            </a:lvl8pPr>
            <a:lvl9pPr marL="4876751" indent="0">
              <a:buNone/>
              <a:defRPr sz="12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133603"/>
            <a:ext cx="10972800" cy="5079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0160000" y="8475135"/>
            <a:ext cx="14224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2235200" y="7823201"/>
            <a:ext cx="7653867" cy="1043709"/>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1219188" rtl="0" eaLnBrk="1" latinLnBrk="0" hangingPunct="1">
        <a:spcBef>
          <a:spcPct val="0"/>
        </a:spcBef>
        <a:buNone/>
        <a:defRPr sz="5867" kern="1200" baseline="0">
          <a:solidFill>
            <a:schemeClr val="accent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2"/>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i="0" kern="1200" baseline="0">
          <a:solidFill>
            <a:schemeClr val="tx2"/>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2"/>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2133601"/>
            <a:ext cx="10972800" cy="538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753600" y="8475135"/>
            <a:ext cx="1828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937566" y="8128000"/>
            <a:ext cx="720034" cy="662432"/>
          </a:xfrm>
          <a:prstGeom prst="rect">
            <a:avLst/>
          </a:prstGeom>
        </p:spPr>
      </p:pic>
      <p:sp>
        <p:nvSpPr>
          <p:cNvPr id="8" name="TextBox 7"/>
          <p:cNvSpPr txBox="1"/>
          <p:nvPr userDrawn="1"/>
        </p:nvSpPr>
        <p:spPr>
          <a:xfrm>
            <a:off x="3556000" y="8229602"/>
            <a:ext cx="5588000" cy="502766"/>
          </a:xfrm>
          <a:prstGeom prst="rect">
            <a:avLst/>
          </a:prstGeom>
          <a:noFill/>
        </p:spPr>
        <p:txBody>
          <a:bodyPr wrap="square" rtlCol="0">
            <a:spAutoFit/>
          </a:bodyPr>
          <a:lstStyle/>
          <a:p>
            <a:r>
              <a:rPr lang="en-US" sz="2667" b="0" dirty="0" smtClean="0">
                <a:solidFill>
                  <a:schemeClr val="accent1"/>
                </a:solidFill>
              </a:rPr>
              <a:t>UC Master</a:t>
            </a:r>
            <a:r>
              <a:rPr lang="en-US" sz="2667" b="0" baseline="0" dirty="0" smtClean="0">
                <a:solidFill>
                  <a:schemeClr val="accent1"/>
                </a:solidFill>
              </a:rPr>
              <a:t> Gardeners of Placer County</a:t>
            </a:r>
            <a:endParaRPr lang="en-US" sz="2667"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1219188" rtl="0" eaLnBrk="1" latinLnBrk="0" hangingPunct="1">
        <a:spcBef>
          <a:spcPct val="0"/>
        </a:spcBef>
        <a:buNone/>
        <a:defRPr sz="5867" kern="1200" baseline="0">
          <a:solidFill>
            <a:schemeClr val="tx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2133601"/>
            <a:ext cx="10972800" cy="538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753600" y="8475135"/>
            <a:ext cx="1828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1219188" rtl="0" eaLnBrk="1" latinLnBrk="0" hangingPunct="1">
        <a:spcBef>
          <a:spcPct val="0"/>
        </a:spcBef>
        <a:buNone/>
        <a:defRPr sz="5867" kern="1200" baseline="0">
          <a:solidFill>
            <a:schemeClr val="tx1"/>
          </a:solidFill>
          <a:latin typeface="+mj-lt"/>
          <a:ea typeface="+mj-ea"/>
          <a:cs typeface="+mj-cs"/>
        </a:defRPr>
      </a:lvl1pPr>
    </p:titleStyle>
    <p:bodyStyle>
      <a:lvl1pPr marL="457195" indent="-457195" algn="l" defTabSz="1219188" rtl="0" eaLnBrk="1" latinLnBrk="0" hangingPunct="1">
        <a:spcBef>
          <a:spcPct val="20000"/>
        </a:spcBef>
        <a:spcAft>
          <a:spcPts val="400"/>
        </a:spcAft>
        <a:buFontTx/>
        <a:buNone/>
        <a:defRPr sz="4267" b="0" i="0" kern="1200" baseline="0">
          <a:solidFill>
            <a:schemeClr val="tx1"/>
          </a:solidFill>
          <a:latin typeface="+mn-lt"/>
          <a:ea typeface="+mn-ea"/>
          <a:cs typeface="+mn-cs"/>
        </a:defRPr>
      </a:lvl1pPr>
      <a:lvl2pPr marL="990590" indent="-380996" algn="l" defTabSz="1219188" rtl="0" eaLnBrk="1" latinLnBrk="0" hangingPunct="1">
        <a:spcBef>
          <a:spcPct val="20000"/>
        </a:spcBef>
        <a:spcAft>
          <a:spcPts val="400"/>
        </a:spcAft>
        <a:buFont typeface="Wingdings" pitchFamily="2" charset="2"/>
        <a:buChar char="v"/>
        <a:defRPr sz="3200" b="0" kern="1200" baseline="0">
          <a:solidFill>
            <a:schemeClr val="tx1"/>
          </a:solidFill>
          <a:latin typeface="+mn-lt"/>
          <a:ea typeface="+mn-ea"/>
          <a:cs typeface="+mn-cs"/>
        </a:defRPr>
      </a:lvl2pPr>
      <a:lvl3pPr marL="1523985" indent="-304797" algn="l" defTabSz="1219188" rtl="0" eaLnBrk="1" latinLnBrk="0" hangingPunct="1">
        <a:spcBef>
          <a:spcPct val="20000"/>
        </a:spcBef>
        <a:spcAft>
          <a:spcPts val="400"/>
        </a:spcAft>
        <a:buFont typeface="Arial" pitchFamily="34" charset="0"/>
        <a:buChar char="•"/>
        <a:defRPr sz="3200" kern="1200" baseline="0">
          <a:solidFill>
            <a:schemeClr val="tx1"/>
          </a:solidFill>
          <a:latin typeface="+mn-lt"/>
          <a:ea typeface="+mn-ea"/>
          <a:cs typeface="+mn-cs"/>
        </a:defRPr>
      </a:lvl3pPr>
      <a:lvl4pPr marL="2133579"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4pPr>
      <a:lvl5pPr marL="2743173" indent="-304797" algn="l" defTabSz="1219188" rtl="0" eaLnBrk="1" latinLnBrk="0" hangingPunct="1">
        <a:spcBef>
          <a:spcPct val="20000"/>
        </a:spcBef>
        <a:spcAft>
          <a:spcPts val="400"/>
        </a:spcAft>
        <a:buFont typeface="Arial" pitchFamily="34" charset="0"/>
        <a:buChar char="»"/>
        <a:defRPr sz="2667" kern="1200">
          <a:solidFill>
            <a:schemeClr val="tx1"/>
          </a:solidFill>
          <a:latin typeface="+mn-lt"/>
          <a:ea typeface="+mn-ea"/>
          <a:cs typeface="+mn-cs"/>
        </a:defRPr>
      </a:lvl5pPr>
      <a:lvl6pPr marL="3352766"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60"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954"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548" indent="-304797" algn="l" defTabSz="121918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88" rtl="0" eaLnBrk="1" latinLnBrk="0" hangingPunct="1">
        <a:defRPr sz="2400" kern="1200">
          <a:solidFill>
            <a:schemeClr val="tx1"/>
          </a:solidFill>
          <a:latin typeface="+mn-lt"/>
          <a:ea typeface="+mn-ea"/>
          <a:cs typeface="+mn-cs"/>
        </a:defRPr>
      </a:lvl1pPr>
      <a:lvl2pPr marL="609594" algn="l" defTabSz="1219188" rtl="0" eaLnBrk="1" latinLnBrk="0" hangingPunct="1">
        <a:defRPr sz="2400" kern="1200">
          <a:solidFill>
            <a:schemeClr val="tx1"/>
          </a:solidFill>
          <a:latin typeface="+mn-lt"/>
          <a:ea typeface="+mn-ea"/>
          <a:cs typeface="+mn-cs"/>
        </a:defRPr>
      </a:lvl2pPr>
      <a:lvl3pPr marL="1219188" algn="l" defTabSz="1219188" rtl="0" eaLnBrk="1" latinLnBrk="0" hangingPunct="1">
        <a:defRPr sz="2400" kern="1200">
          <a:solidFill>
            <a:schemeClr val="tx1"/>
          </a:solidFill>
          <a:latin typeface="+mn-lt"/>
          <a:ea typeface="+mn-ea"/>
          <a:cs typeface="+mn-cs"/>
        </a:defRPr>
      </a:lvl3pPr>
      <a:lvl4pPr marL="1828782" algn="l" defTabSz="1219188" rtl="0" eaLnBrk="1" latinLnBrk="0" hangingPunct="1">
        <a:defRPr sz="2400" kern="1200">
          <a:solidFill>
            <a:schemeClr val="tx1"/>
          </a:solidFill>
          <a:latin typeface="+mn-lt"/>
          <a:ea typeface="+mn-ea"/>
          <a:cs typeface="+mn-cs"/>
        </a:defRPr>
      </a:lvl4pPr>
      <a:lvl5pPr marL="2438376" algn="l" defTabSz="1219188" rtl="0" eaLnBrk="1" latinLnBrk="0" hangingPunct="1">
        <a:defRPr sz="2400" kern="1200">
          <a:solidFill>
            <a:schemeClr val="tx1"/>
          </a:solidFill>
          <a:latin typeface="+mn-lt"/>
          <a:ea typeface="+mn-ea"/>
          <a:cs typeface="+mn-cs"/>
        </a:defRPr>
      </a:lvl5pPr>
      <a:lvl6pPr marL="3047970" algn="l" defTabSz="1219188" rtl="0" eaLnBrk="1" latinLnBrk="0" hangingPunct="1">
        <a:defRPr sz="2400" kern="1200">
          <a:solidFill>
            <a:schemeClr val="tx1"/>
          </a:solidFill>
          <a:latin typeface="+mn-lt"/>
          <a:ea typeface="+mn-ea"/>
          <a:cs typeface="+mn-cs"/>
        </a:defRPr>
      </a:lvl6pPr>
      <a:lvl7pPr marL="3657563" algn="l" defTabSz="1219188" rtl="0" eaLnBrk="1" latinLnBrk="0" hangingPunct="1">
        <a:defRPr sz="2400" kern="1200">
          <a:solidFill>
            <a:schemeClr val="tx1"/>
          </a:solidFill>
          <a:latin typeface="+mn-lt"/>
          <a:ea typeface="+mn-ea"/>
          <a:cs typeface="+mn-cs"/>
        </a:defRPr>
      </a:lvl7pPr>
      <a:lvl8pPr marL="4267157" algn="l" defTabSz="1219188" rtl="0" eaLnBrk="1" latinLnBrk="0" hangingPunct="1">
        <a:defRPr sz="2400" kern="1200">
          <a:solidFill>
            <a:schemeClr val="tx1"/>
          </a:solidFill>
          <a:latin typeface="+mn-lt"/>
          <a:ea typeface="+mn-ea"/>
          <a:cs typeface="+mn-cs"/>
        </a:defRPr>
      </a:lvl8pPr>
      <a:lvl9pPr marL="4876751" algn="l" defTabSz="121918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3.jp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6.jp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4.jp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70.jpg"/><Relationship Id="rId4" Type="http://schemas.openxmlformats.org/officeDocument/2006/relationships/image" Target="../media/image69.jpg"/></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83.jpg"/><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86.jpg"/><Relationship Id="rId4" Type="http://schemas.openxmlformats.org/officeDocument/2006/relationships/image" Target="../media/image8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95.png"/><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98.jpg"/><Relationship Id="rId4" Type="http://schemas.openxmlformats.org/officeDocument/2006/relationships/image" Target="../media/image97.jp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101.jpg"/><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104.jpg"/><Relationship Id="rId4" Type="http://schemas.openxmlformats.org/officeDocument/2006/relationships/image" Target="../media/image103.jpg"/></Relationships>
</file>

<file path=ppt/slides/_rels/slide4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4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114.jpg"/><Relationship Id="rId4" Type="http://schemas.openxmlformats.org/officeDocument/2006/relationships/image" Target="../media/image113.jpg"/></Relationships>
</file>

<file path=ppt/slides/_rels/slide4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18758" y="203200"/>
            <a:ext cx="12192000" cy="1524000"/>
          </a:xfrm>
        </p:spPr>
        <p:txBody>
          <a:bodyPr>
            <a:normAutofit/>
          </a:bodyPr>
          <a:lstStyle/>
          <a:p>
            <a:pPr>
              <a:lnSpc>
                <a:spcPts val="5333"/>
              </a:lnSpc>
            </a:pPr>
            <a:r>
              <a:rPr lang="en-US" dirty="0" smtClean="0"/>
              <a:t>Succulents                                                      “</a:t>
            </a:r>
            <a:r>
              <a:rPr lang="en-US" sz="4267" dirty="0"/>
              <a:t>The easiest plants you will ever </a:t>
            </a:r>
            <a:r>
              <a:rPr lang="en-US" sz="4267" dirty="0" smtClean="0"/>
              <a:t>grow!”</a:t>
            </a:r>
            <a:endParaRPr lang="en-US" sz="4267" dirty="0">
              <a:solidFill>
                <a:srgbClr val="FF0000"/>
              </a:solidFill>
            </a:endParaRPr>
          </a:p>
        </p:txBody>
      </p:sp>
      <p:grpSp>
        <p:nvGrpSpPr>
          <p:cNvPr id="2" name="Group 1"/>
          <p:cNvGrpSpPr>
            <a:grpSpLocks noChangeAspect="1"/>
          </p:cNvGrpSpPr>
          <p:nvPr/>
        </p:nvGrpSpPr>
        <p:grpSpPr>
          <a:xfrm>
            <a:off x="1524000" y="2032000"/>
            <a:ext cx="9637416" cy="4269864"/>
            <a:chOff x="510677" y="914400"/>
            <a:chExt cx="8404723" cy="3723716"/>
          </a:xfrm>
        </p:grpSpPr>
        <p:pic>
          <p:nvPicPr>
            <p:cNvPr id="3" name="Picture 2"/>
            <p:cNvPicPr>
              <a:picLocks noChangeAspect="1"/>
            </p:cNvPicPr>
            <p:nvPr/>
          </p:nvPicPr>
          <p:blipFill>
            <a:blip r:embed="rId3"/>
            <a:stretch>
              <a:fillRect/>
            </a:stretch>
          </p:blipFill>
          <p:spPr>
            <a:xfrm>
              <a:off x="510677" y="1748606"/>
              <a:ext cx="1927722" cy="2889510"/>
            </a:xfrm>
            <a:prstGeom prst="rect">
              <a:avLst/>
            </a:prstGeom>
          </p:spPr>
        </p:pic>
        <p:pic>
          <p:nvPicPr>
            <p:cNvPr id="5" name="Picture 4"/>
            <p:cNvPicPr>
              <a:picLocks noChangeAspect="1"/>
            </p:cNvPicPr>
            <p:nvPr/>
          </p:nvPicPr>
          <p:blipFill>
            <a:blip r:embed="rId4"/>
            <a:stretch>
              <a:fillRect/>
            </a:stretch>
          </p:blipFill>
          <p:spPr>
            <a:xfrm>
              <a:off x="2889998" y="914400"/>
              <a:ext cx="3567201" cy="3236281"/>
            </a:xfrm>
            <a:prstGeom prst="rect">
              <a:avLst/>
            </a:prstGeom>
          </p:spPr>
        </p:pic>
        <p:pic>
          <p:nvPicPr>
            <p:cNvPr id="6" name="Picture 5"/>
            <p:cNvPicPr>
              <a:picLocks noChangeAspect="1"/>
            </p:cNvPicPr>
            <p:nvPr/>
          </p:nvPicPr>
          <p:blipFill>
            <a:blip r:embed="rId5"/>
            <a:stretch>
              <a:fillRect/>
            </a:stretch>
          </p:blipFill>
          <p:spPr>
            <a:xfrm>
              <a:off x="6781800" y="1684677"/>
              <a:ext cx="2133600" cy="2953439"/>
            </a:xfrm>
            <a:prstGeom prst="rect">
              <a:avLst/>
            </a:prstGeom>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3502" y="2003696"/>
            <a:ext cx="7217664" cy="6082228"/>
          </a:xfrm>
        </p:spPr>
        <p:txBody>
          <a:bodyPr>
            <a:normAutofit/>
          </a:bodyPr>
          <a:lstStyle/>
          <a:p>
            <a:r>
              <a:rPr lang="en-US" b="1" dirty="0" smtClean="0"/>
              <a:t>Agavaceae</a:t>
            </a:r>
            <a:r>
              <a:rPr lang="en-US" dirty="0" smtClean="0"/>
              <a:t> (family name)</a:t>
            </a:r>
          </a:p>
          <a:p>
            <a:pPr marL="0" indent="0"/>
            <a:r>
              <a:rPr lang="en-US" u="sng" dirty="0" smtClean="0"/>
              <a:t>Agaves</a:t>
            </a:r>
            <a:endParaRPr lang="en-US" dirty="0" smtClean="0"/>
          </a:p>
          <a:p>
            <a:pPr>
              <a:lnSpc>
                <a:spcPct val="150000"/>
              </a:lnSpc>
              <a:buFont typeface="Wingdings" panose="05000000000000000000" pitchFamily="2" charset="2"/>
              <a:buChar char="v"/>
            </a:pPr>
            <a:r>
              <a:rPr lang="en-US" sz="3200" dirty="0"/>
              <a:t>Artichoke agave (</a:t>
            </a:r>
            <a:r>
              <a:rPr lang="en-US" sz="3200" i="1" dirty="0"/>
              <a:t>A. </a:t>
            </a:r>
            <a:r>
              <a:rPr lang="en-US" sz="3200" i="1" dirty="0" err="1"/>
              <a:t>parryi</a:t>
            </a:r>
            <a:r>
              <a:rPr lang="en-US" sz="3200" dirty="0"/>
              <a:t>)</a:t>
            </a:r>
          </a:p>
          <a:p>
            <a:pPr>
              <a:lnSpc>
                <a:spcPct val="150000"/>
              </a:lnSpc>
              <a:buFont typeface="Wingdings" panose="05000000000000000000" pitchFamily="2" charset="2"/>
              <a:buChar char="v"/>
            </a:pPr>
            <a:r>
              <a:rPr lang="en-US" sz="3200" dirty="0"/>
              <a:t>Century plant (</a:t>
            </a:r>
            <a:r>
              <a:rPr lang="en-US" sz="3200" i="1" dirty="0"/>
              <a:t>A. Americana</a:t>
            </a:r>
            <a:r>
              <a:rPr lang="en-US" sz="3200" dirty="0"/>
              <a:t>)*</a:t>
            </a:r>
          </a:p>
          <a:p>
            <a:pPr>
              <a:lnSpc>
                <a:spcPct val="150000"/>
              </a:lnSpc>
              <a:buFont typeface="Wingdings" panose="05000000000000000000" pitchFamily="2" charset="2"/>
              <a:buChar char="v"/>
            </a:pPr>
            <a:r>
              <a:rPr lang="en-US" sz="3200" dirty="0"/>
              <a:t>Miniature century plant (</a:t>
            </a:r>
            <a:r>
              <a:rPr lang="en-US" sz="3200" i="1" dirty="0"/>
              <a:t>A. </a:t>
            </a:r>
            <a:r>
              <a:rPr lang="en-US" sz="3200" i="1" dirty="0" err="1"/>
              <a:t>toumeyana</a:t>
            </a:r>
            <a:r>
              <a:rPr lang="en-US" sz="3200" dirty="0"/>
              <a:t>)</a:t>
            </a:r>
          </a:p>
          <a:p>
            <a:pPr>
              <a:lnSpc>
                <a:spcPct val="150000"/>
              </a:lnSpc>
              <a:buFont typeface="Wingdings" panose="05000000000000000000" pitchFamily="2" charset="2"/>
              <a:buChar char="v"/>
            </a:pPr>
            <a:r>
              <a:rPr lang="en-US" sz="3200" dirty="0"/>
              <a:t>Parry’s agave (</a:t>
            </a:r>
            <a:r>
              <a:rPr lang="en-US" sz="3200" i="1" dirty="0"/>
              <a:t>A. </a:t>
            </a:r>
            <a:r>
              <a:rPr lang="en-US" sz="3200" i="1" dirty="0" err="1"/>
              <a:t>parryi</a:t>
            </a:r>
            <a:r>
              <a:rPr lang="en-US" sz="3200" i="1" dirty="0"/>
              <a:t> </a:t>
            </a:r>
            <a:r>
              <a:rPr lang="en-US" sz="3200" i="1" dirty="0" err="1"/>
              <a:t>huachucensis</a:t>
            </a:r>
            <a:r>
              <a:rPr lang="en-US" sz="3200" dirty="0"/>
              <a:t>)</a:t>
            </a:r>
          </a:p>
          <a:p>
            <a:pPr>
              <a:lnSpc>
                <a:spcPct val="150000"/>
              </a:lnSpc>
              <a:buFont typeface="Wingdings" panose="05000000000000000000" pitchFamily="2" charset="2"/>
              <a:buChar char="v"/>
            </a:pPr>
            <a:r>
              <a:rPr lang="en-US" sz="3200" dirty="0"/>
              <a:t>Royal agave (</a:t>
            </a:r>
            <a:r>
              <a:rPr lang="en-US" sz="3200" i="1" dirty="0"/>
              <a:t>A. </a:t>
            </a:r>
            <a:r>
              <a:rPr lang="en-US" sz="3200" i="1" dirty="0" err="1"/>
              <a:t>victoriae-reginiae</a:t>
            </a:r>
            <a:r>
              <a:rPr lang="en-US" sz="3200" dirty="0"/>
              <a:t>)</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10</a:t>
            </a:fld>
            <a:endParaRPr lang="en-US" dirty="0"/>
          </a:p>
        </p:txBody>
      </p:sp>
      <p:sp>
        <p:nvSpPr>
          <p:cNvPr id="5" name="Title 4"/>
          <p:cNvSpPr>
            <a:spLocks noGrp="1"/>
          </p:cNvSpPr>
          <p:nvPr>
            <p:ph type="title"/>
          </p:nvPr>
        </p:nvSpPr>
        <p:spPr>
          <a:xfrm>
            <a:off x="605536" y="101600"/>
            <a:ext cx="11582400" cy="1524000"/>
          </a:xfrm>
        </p:spPr>
        <p:txBody>
          <a:bodyPr>
            <a:normAutofit fontScale="90000"/>
          </a:bodyPr>
          <a:lstStyle/>
          <a:p>
            <a:r>
              <a:rPr lang="en-US" sz="6533" dirty="0"/>
              <a:t>Succulent Varieties for Placer County</a:t>
            </a:r>
            <a:r>
              <a:rPr lang="en-US" dirty="0" smtClean="0"/>
              <a:t/>
            </a:r>
            <a:br>
              <a:rPr lang="en-US" dirty="0" smtClean="0"/>
            </a:br>
            <a:r>
              <a:rPr lang="en-US" sz="3600" dirty="0"/>
              <a:t>(Refer to handouts for list)</a:t>
            </a:r>
          </a:p>
        </p:txBody>
      </p:sp>
      <p:sp>
        <p:nvSpPr>
          <p:cNvPr id="12" name="TextBox 11"/>
          <p:cNvSpPr txBox="1"/>
          <p:nvPr/>
        </p:nvSpPr>
        <p:spPr>
          <a:xfrm>
            <a:off x="203200" y="8453968"/>
            <a:ext cx="4978400" cy="502766"/>
          </a:xfrm>
          <a:prstGeom prst="rect">
            <a:avLst/>
          </a:prstGeom>
          <a:noFill/>
        </p:spPr>
        <p:txBody>
          <a:bodyPr wrap="square" rtlCol="0">
            <a:spAutoFit/>
          </a:bodyPr>
          <a:lstStyle/>
          <a:p>
            <a:r>
              <a:rPr lang="en-US" sz="2667" dirty="0"/>
              <a:t>*UC Davis Arboretum “All Star”</a:t>
            </a:r>
          </a:p>
        </p:txBody>
      </p:sp>
      <p:grpSp>
        <p:nvGrpSpPr>
          <p:cNvPr id="6" name="Group 5"/>
          <p:cNvGrpSpPr/>
          <p:nvPr/>
        </p:nvGrpSpPr>
        <p:grpSpPr>
          <a:xfrm>
            <a:off x="7010402" y="2160772"/>
            <a:ext cx="4203867" cy="6571211"/>
            <a:chOff x="5257800" y="1620579"/>
            <a:chExt cx="3152900" cy="4928408"/>
          </a:xfrm>
        </p:grpSpPr>
        <p:grpSp>
          <p:nvGrpSpPr>
            <p:cNvPr id="9" name="Group 8"/>
            <p:cNvGrpSpPr/>
            <p:nvPr/>
          </p:nvGrpSpPr>
          <p:grpSpPr>
            <a:xfrm rot="555305">
              <a:off x="6221559" y="4253048"/>
              <a:ext cx="2189141" cy="2295939"/>
              <a:chOff x="3077302" y="4082811"/>
              <a:chExt cx="2189141" cy="2295939"/>
            </a:xfrm>
          </p:grpSpPr>
          <p:pic>
            <p:nvPicPr>
              <p:cNvPr id="10" name="Picture 9" descr="Agave americana.jpg"/>
              <p:cNvPicPr>
                <a:picLocks noChangeAspect="1"/>
              </p:cNvPicPr>
              <p:nvPr/>
            </p:nvPicPr>
            <p:blipFill>
              <a:blip r:embed="rId3" cstate="print"/>
              <a:stretch>
                <a:fillRect/>
              </a:stretch>
            </p:blipFill>
            <p:spPr>
              <a:xfrm rot="29861">
                <a:off x="3400691" y="4082811"/>
                <a:ext cx="17526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3077302" y="5924779"/>
                <a:ext cx="2189141" cy="453971"/>
              </a:xfrm>
              <a:prstGeom prst="rect">
                <a:avLst/>
              </a:prstGeom>
              <a:noFill/>
            </p:spPr>
            <p:txBody>
              <a:bodyPr wrap="square" rtlCol="0">
                <a:spAutoFit/>
              </a:bodyPr>
              <a:lstStyle/>
              <a:p>
                <a:pPr algn="ctr">
                  <a:lnSpc>
                    <a:spcPts val="2000"/>
                  </a:lnSpc>
                </a:pPr>
                <a:r>
                  <a:rPr lang="en-US" sz="3018" dirty="0"/>
                  <a:t>Century plant </a:t>
                </a:r>
                <a:r>
                  <a:rPr lang="en-US" sz="2667" i="1" dirty="0"/>
                  <a:t>(Agave </a:t>
                </a:r>
                <a:r>
                  <a:rPr lang="en-US" sz="2667" i="1" dirty="0" err="1"/>
                  <a:t>americana</a:t>
                </a:r>
                <a:r>
                  <a:rPr lang="en-US" sz="2133" dirty="0"/>
                  <a:t>)</a:t>
                </a:r>
              </a:p>
            </p:txBody>
          </p:sp>
        </p:grpSp>
        <p:grpSp>
          <p:nvGrpSpPr>
            <p:cNvPr id="13" name="Group 12"/>
            <p:cNvGrpSpPr/>
            <p:nvPr/>
          </p:nvGrpSpPr>
          <p:grpSpPr>
            <a:xfrm>
              <a:off x="5257800" y="1620579"/>
              <a:ext cx="2340864" cy="2279792"/>
              <a:chOff x="5834551" y="1099589"/>
              <a:chExt cx="2340864" cy="2279792"/>
            </a:xfrm>
          </p:grpSpPr>
          <p:sp>
            <p:nvSpPr>
              <p:cNvPr id="7" name="TextBox 6"/>
              <p:cNvSpPr txBox="1"/>
              <p:nvPr/>
            </p:nvSpPr>
            <p:spPr>
              <a:xfrm rot="512490">
                <a:off x="5839180" y="3002307"/>
                <a:ext cx="1867137" cy="377074"/>
              </a:xfrm>
              <a:prstGeom prst="rect">
                <a:avLst/>
              </a:prstGeom>
              <a:noFill/>
            </p:spPr>
            <p:txBody>
              <a:bodyPr wrap="square" rtlCol="0">
                <a:spAutoFit/>
              </a:bodyPr>
              <a:lstStyle/>
              <a:p>
                <a:r>
                  <a:rPr lang="en-US" sz="2667" i="1" dirty="0"/>
                  <a:t>Artichoke agave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2259">
                <a:off x="5834551" y="1099589"/>
                <a:ext cx="2340864" cy="1866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spTree>
    <p:extLst>
      <p:ext uri="{BB962C8B-B14F-4D97-AF65-F5344CB8AC3E}">
        <p14:creationId xmlns:p14="http://schemas.microsoft.com/office/powerpoint/2010/main" val="4192505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84619" y="1796684"/>
            <a:ext cx="7725664" cy="5486400"/>
          </a:xfrm>
        </p:spPr>
        <p:txBody>
          <a:bodyPr/>
          <a:lstStyle/>
          <a:p>
            <a:r>
              <a:rPr lang="en-US" b="1" dirty="0" err="1" smtClean="0"/>
              <a:t>Agavaceae</a:t>
            </a:r>
            <a:r>
              <a:rPr lang="en-US" dirty="0"/>
              <a:t> </a:t>
            </a:r>
            <a:r>
              <a:rPr lang="en-US" sz="3733" dirty="0"/>
              <a:t>(continued)</a:t>
            </a:r>
            <a:r>
              <a:rPr lang="en-US" sz="3733" b="1" dirty="0"/>
              <a:t> </a:t>
            </a:r>
            <a:endParaRPr lang="en-US" sz="3733" dirty="0"/>
          </a:p>
          <a:p>
            <a:pPr marL="0" indent="0"/>
            <a:r>
              <a:rPr lang="en-US" u="sng" dirty="0" smtClean="0"/>
              <a:t>Yuccas</a:t>
            </a:r>
            <a:endParaRPr lang="en-US" dirty="0" smtClean="0"/>
          </a:p>
          <a:p>
            <a:pPr marL="609594" indent="-609594">
              <a:buFont typeface="Wingdings" panose="05000000000000000000" pitchFamily="2" charset="2"/>
              <a:buChar char="v"/>
            </a:pPr>
            <a:r>
              <a:rPr lang="en-US" sz="3200" dirty="0"/>
              <a:t>Coral yucca/Hummingbird yucca*   </a:t>
            </a:r>
          </a:p>
          <a:p>
            <a:pPr marL="609594" lvl="1" indent="-609594">
              <a:spcBef>
                <a:spcPts val="0"/>
              </a:spcBef>
              <a:spcAft>
                <a:spcPts val="0"/>
              </a:spcAft>
              <a:buNone/>
            </a:pPr>
            <a:r>
              <a:rPr lang="en-US" dirty="0" smtClean="0"/>
              <a:t>	(</a:t>
            </a:r>
            <a:r>
              <a:rPr lang="en-US" i="1" dirty="0" err="1" smtClean="0"/>
              <a:t>Hesperaloe</a:t>
            </a:r>
            <a:r>
              <a:rPr lang="en-US" i="1" dirty="0" smtClean="0"/>
              <a:t> </a:t>
            </a:r>
            <a:r>
              <a:rPr lang="en-US" i="1" dirty="0" err="1" smtClean="0"/>
              <a:t>paryiflora</a:t>
            </a:r>
            <a:r>
              <a:rPr lang="en-US" dirty="0" smtClean="0"/>
              <a:t>)</a:t>
            </a:r>
          </a:p>
          <a:p>
            <a:pPr marL="609594" indent="-609594">
              <a:spcBef>
                <a:spcPts val="1600"/>
              </a:spcBef>
              <a:spcAft>
                <a:spcPts val="0"/>
              </a:spcAft>
              <a:buFont typeface="Wingdings" panose="05000000000000000000" pitchFamily="2" charset="2"/>
              <a:buChar char="v"/>
            </a:pPr>
            <a:r>
              <a:rPr lang="en-US" sz="3200" dirty="0">
                <a:cs typeface="Arial" pitchFamily="34" charset="0"/>
              </a:rPr>
              <a:t>Curved leaf/soft leaf (</a:t>
            </a:r>
            <a:r>
              <a:rPr lang="en-US" sz="3200" i="1" dirty="0">
                <a:cs typeface="Arial" pitchFamily="34" charset="0"/>
              </a:rPr>
              <a:t>Y. </a:t>
            </a:r>
            <a:r>
              <a:rPr lang="en-US" sz="3200" i="1" dirty="0" err="1">
                <a:cs typeface="Arial" pitchFamily="34" charset="0"/>
              </a:rPr>
              <a:t>recurvifolia</a:t>
            </a:r>
            <a:r>
              <a:rPr lang="en-US" sz="3200" dirty="0">
                <a:cs typeface="Arial" pitchFamily="34" charset="0"/>
              </a:rPr>
              <a:t>)</a:t>
            </a:r>
          </a:p>
          <a:p>
            <a:pPr marL="609594" indent="-609594">
              <a:spcBef>
                <a:spcPts val="1600"/>
              </a:spcBef>
              <a:spcAft>
                <a:spcPts val="0"/>
              </a:spcAft>
              <a:buFont typeface="Wingdings" panose="05000000000000000000" pitchFamily="2" charset="2"/>
              <a:buChar char="v"/>
            </a:pPr>
            <a:r>
              <a:rPr lang="en-US" sz="3200" dirty="0">
                <a:cs typeface="Arial" pitchFamily="34" charset="0"/>
              </a:rPr>
              <a:t>Gold edge (</a:t>
            </a:r>
            <a:r>
              <a:rPr lang="en-US" sz="3200" i="1" dirty="0">
                <a:cs typeface="Arial" pitchFamily="34" charset="0"/>
              </a:rPr>
              <a:t>Y. </a:t>
            </a:r>
            <a:r>
              <a:rPr lang="en-US" sz="3200" i="1" dirty="0" err="1">
                <a:cs typeface="Arial" pitchFamily="34" charset="0"/>
              </a:rPr>
              <a:t>filamentosa</a:t>
            </a:r>
            <a:r>
              <a:rPr lang="en-US" sz="3200" i="1" dirty="0">
                <a:cs typeface="Arial" pitchFamily="34" charset="0"/>
              </a:rPr>
              <a:t> ‘</a:t>
            </a:r>
            <a:r>
              <a:rPr lang="en-US" sz="3200" i="1" dirty="0" err="1">
                <a:cs typeface="Arial" pitchFamily="34" charset="0"/>
              </a:rPr>
              <a:t>Variegata</a:t>
            </a:r>
            <a:r>
              <a:rPr lang="en-US" sz="3200" i="1" dirty="0">
                <a:cs typeface="Arial" pitchFamily="34" charset="0"/>
              </a:rPr>
              <a:t>’)</a:t>
            </a:r>
          </a:p>
          <a:p>
            <a:pPr marL="609594" indent="-609594">
              <a:spcBef>
                <a:spcPts val="1600"/>
              </a:spcBef>
              <a:spcAft>
                <a:spcPts val="0"/>
              </a:spcAft>
              <a:buFont typeface="Wingdings" panose="05000000000000000000" pitchFamily="2" charset="2"/>
              <a:buChar char="v"/>
            </a:pPr>
            <a:r>
              <a:rPr lang="en-US" sz="3200" dirty="0">
                <a:cs typeface="Arial" pitchFamily="34" charset="0"/>
              </a:rPr>
              <a:t>Spanish dagger (</a:t>
            </a:r>
            <a:r>
              <a:rPr lang="en-US" sz="3200" i="1" dirty="0">
                <a:cs typeface="Arial" pitchFamily="34" charset="0"/>
              </a:rPr>
              <a:t>Y. </a:t>
            </a:r>
            <a:r>
              <a:rPr lang="en-US" sz="3200" i="1" dirty="0" err="1">
                <a:cs typeface="Arial" pitchFamily="34" charset="0"/>
              </a:rPr>
              <a:t>gloriosa</a:t>
            </a:r>
            <a:r>
              <a:rPr lang="en-US" sz="3200" dirty="0">
                <a:cs typeface="Arial" pitchFamily="34" charset="0"/>
              </a:rPr>
              <a:t>). </a:t>
            </a:r>
            <a:endParaRPr lang="en-US" sz="32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11</a:t>
            </a:fld>
            <a:endParaRPr lang="en-US" dirty="0"/>
          </a:p>
        </p:txBody>
      </p:sp>
      <p:sp>
        <p:nvSpPr>
          <p:cNvPr id="5" name="Title 4"/>
          <p:cNvSpPr>
            <a:spLocks noGrp="1"/>
          </p:cNvSpPr>
          <p:nvPr>
            <p:ph type="title"/>
          </p:nvPr>
        </p:nvSpPr>
        <p:spPr>
          <a:xfrm>
            <a:off x="581631" y="-87694"/>
            <a:ext cx="11582400" cy="1524000"/>
          </a:xfrm>
        </p:spPr>
        <p:txBody>
          <a:bodyPr>
            <a:normAutofit/>
          </a:bodyPr>
          <a:lstStyle/>
          <a:p>
            <a:r>
              <a:rPr lang="en-US" dirty="0" smtClean="0"/>
              <a:t>Succulent Varieties for Placer County</a:t>
            </a:r>
            <a:endParaRPr lang="en-US" dirty="0"/>
          </a:p>
        </p:txBody>
      </p:sp>
      <p:sp>
        <p:nvSpPr>
          <p:cNvPr id="12" name="TextBox 11"/>
          <p:cNvSpPr txBox="1"/>
          <p:nvPr/>
        </p:nvSpPr>
        <p:spPr>
          <a:xfrm>
            <a:off x="-29882" y="8529514"/>
            <a:ext cx="4978400" cy="502766"/>
          </a:xfrm>
          <a:prstGeom prst="rect">
            <a:avLst/>
          </a:prstGeom>
          <a:noFill/>
        </p:spPr>
        <p:txBody>
          <a:bodyPr wrap="square" rtlCol="0">
            <a:spAutoFit/>
          </a:bodyPr>
          <a:lstStyle/>
          <a:p>
            <a:r>
              <a:rPr lang="en-US" sz="2667" dirty="0"/>
              <a:t>*UC Davis Arboretum “All Star”</a:t>
            </a:r>
          </a:p>
        </p:txBody>
      </p:sp>
      <p:grpSp>
        <p:nvGrpSpPr>
          <p:cNvPr id="4" name="Group 3"/>
          <p:cNvGrpSpPr/>
          <p:nvPr/>
        </p:nvGrpSpPr>
        <p:grpSpPr>
          <a:xfrm>
            <a:off x="7225105" y="1422557"/>
            <a:ext cx="3862641" cy="7199996"/>
            <a:chOff x="5418828" y="1066917"/>
            <a:chExt cx="2896980" cy="5399997"/>
          </a:xfrm>
        </p:grpSpPr>
        <p:grpSp>
          <p:nvGrpSpPr>
            <p:cNvPr id="13" name="Group 12"/>
            <p:cNvGrpSpPr>
              <a:grpSpLocks noChangeAspect="1"/>
            </p:cNvGrpSpPr>
            <p:nvPr/>
          </p:nvGrpSpPr>
          <p:grpSpPr>
            <a:xfrm rot="21370276">
              <a:off x="5418828" y="1066917"/>
              <a:ext cx="1842810" cy="2413327"/>
              <a:chOff x="6105657" y="4031949"/>
              <a:chExt cx="1939800" cy="2540345"/>
            </a:xfrm>
          </p:grpSpPr>
          <p:sp>
            <p:nvSpPr>
              <p:cNvPr id="14" name="TextBox 13"/>
              <p:cNvSpPr txBox="1"/>
              <p:nvPr/>
            </p:nvSpPr>
            <p:spPr>
              <a:xfrm rot="678752">
                <a:off x="6105657" y="6132751"/>
                <a:ext cx="1939800" cy="439543"/>
              </a:xfrm>
              <a:prstGeom prst="rect">
                <a:avLst/>
              </a:prstGeom>
              <a:noFill/>
            </p:spPr>
            <p:txBody>
              <a:bodyPr wrap="square" rtlCol="0">
                <a:spAutoFit/>
              </a:bodyPr>
              <a:lstStyle/>
              <a:p>
                <a:r>
                  <a:rPr lang="en-US" sz="3018" dirty="0"/>
                  <a:t>Coral yucca*</a:t>
                </a:r>
              </a:p>
            </p:txBody>
          </p:sp>
          <p:pic>
            <p:nvPicPr>
              <p:cNvPr id="15" name="Picture 14" descr="Yucca coral.jpg"/>
              <p:cNvPicPr>
                <a:picLocks noChangeAspect="1"/>
              </p:cNvPicPr>
              <p:nvPr/>
            </p:nvPicPr>
            <p:blipFill>
              <a:blip r:embed="rId3" cstate="print"/>
              <a:stretch>
                <a:fillRect/>
              </a:stretch>
            </p:blipFill>
            <p:spPr>
              <a:xfrm rot="741767">
                <a:off x="6439727" y="4031949"/>
                <a:ext cx="1584960" cy="211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1" name="Group 20"/>
            <p:cNvGrpSpPr>
              <a:grpSpLocks noChangeAspect="1"/>
            </p:cNvGrpSpPr>
            <p:nvPr/>
          </p:nvGrpSpPr>
          <p:grpSpPr>
            <a:xfrm>
              <a:off x="6314588" y="3687979"/>
              <a:ext cx="2001220" cy="2778935"/>
              <a:chOff x="6226711" y="3623906"/>
              <a:chExt cx="2106547" cy="2925198"/>
            </a:xfrm>
          </p:grpSpPr>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414" t="4444" r="5414" b="20000"/>
              <a:stretch/>
            </p:blipFill>
            <p:spPr>
              <a:xfrm rot="412999">
                <a:off x="6477308" y="3623906"/>
                <a:ext cx="1838872" cy="2500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rot="324815">
                <a:off x="6226711" y="6109560"/>
                <a:ext cx="2106547" cy="439544"/>
              </a:xfrm>
              <a:prstGeom prst="rect">
                <a:avLst/>
              </a:prstGeom>
              <a:noFill/>
            </p:spPr>
            <p:txBody>
              <a:bodyPr wrap="square" rtlCol="0">
                <a:spAutoFit/>
              </a:bodyPr>
              <a:lstStyle/>
              <a:p>
                <a:r>
                  <a:rPr lang="en-US" sz="3018" dirty="0"/>
                  <a:t>Spanish dagger</a:t>
                </a:r>
              </a:p>
            </p:txBody>
          </p:sp>
        </p:grpSp>
      </p:grpSp>
    </p:spTree>
    <p:extLst>
      <p:ext uri="{BB962C8B-B14F-4D97-AF65-F5344CB8AC3E}">
        <p14:creationId xmlns:p14="http://schemas.microsoft.com/office/powerpoint/2010/main" val="1738597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7433" y="1219200"/>
            <a:ext cx="8140211" cy="3869924"/>
          </a:xfrm>
        </p:spPr>
        <p:txBody>
          <a:bodyPr/>
          <a:lstStyle/>
          <a:p>
            <a:r>
              <a:rPr lang="en-US" b="1" dirty="0" smtClean="0"/>
              <a:t>Aizoaceae </a:t>
            </a:r>
            <a:endParaRPr lang="en-US" dirty="0" smtClean="0"/>
          </a:p>
          <a:p>
            <a:pPr marL="0" indent="0"/>
            <a:r>
              <a:rPr lang="en-US" u="sng" dirty="0" smtClean="0"/>
              <a:t>Ice plants &amp; </a:t>
            </a:r>
            <a:r>
              <a:rPr lang="en-US" u="sng" dirty="0" err="1" smtClean="0"/>
              <a:t>Lithops</a:t>
            </a:r>
            <a:endParaRPr lang="en-US" dirty="0" smtClean="0"/>
          </a:p>
          <a:p>
            <a:pPr marL="609594" indent="-609594"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Cooper’s ice plant (</a:t>
            </a:r>
            <a:r>
              <a:rPr lang="en-US" sz="3200" i="1" dirty="0" err="1">
                <a:cs typeface="Arial" pitchFamily="34" charset="0"/>
              </a:rPr>
              <a:t>Delosperma</a:t>
            </a:r>
            <a:r>
              <a:rPr lang="en-US" sz="3200" i="1" dirty="0">
                <a:cs typeface="Arial" pitchFamily="34" charset="0"/>
              </a:rPr>
              <a:t>  </a:t>
            </a:r>
            <a:r>
              <a:rPr lang="en-US" sz="3200" i="1" dirty="0" err="1">
                <a:cs typeface="Arial" pitchFamily="34" charset="0"/>
              </a:rPr>
              <a:t>cooperi</a:t>
            </a:r>
            <a:r>
              <a:rPr lang="en-US" sz="3200" b="1" i="1" dirty="0">
                <a:cs typeface="Arial" pitchFamily="34" charset="0"/>
              </a:rPr>
              <a:t> </a:t>
            </a:r>
            <a:r>
              <a:rPr lang="en-US" sz="3200" dirty="0">
                <a:cs typeface="Arial" pitchFamily="34" charset="0"/>
              </a:rPr>
              <a:t>)*</a:t>
            </a:r>
          </a:p>
          <a:p>
            <a:pPr marL="609594" indent="-609594"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Ice plants (</a:t>
            </a:r>
            <a:r>
              <a:rPr lang="en-US" sz="3200" i="1" dirty="0" err="1">
                <a:cs typeface="Arial" pitchFamily="34" charset="0"/>
              </a:rPr>
              <a:t>Cephalophyllum</a:t>
            </a:r>
            <a:r>
              <a:rPr lang="en-US" sz="3200" dirty="0">
                <a:cs typeface="Arial" pitchFamily="34" charset="0"/>
              </a:rPr>
              <a:t>)</a:t>
            </a:r>
          </a:p>
          <a:p>
            <a:pPr marL="609594" indent="-609594"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Living stones/ Pebble plants (</a:t>
            </a:r>
            <a:r>
              <a:rPr lang="en-US" sz="3200" dirty="0" err="1">
                <a:cs typeface="Arial" pitchFamily="34" charset="0"/>
              </a:rPr>
              <a:t>Lithops</a:t>
            </a:r>
            <a:r>
              <a:rPr lang="en-US" sz="3200" dirty="0">
                <a:cs typeface="Arial" pitchFamily="34" charset="0"/>
              </a:rPr>
              <a:t>).</a:t>
            </a:r>
            <a:endParaRPr lang="en-US" sz="32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12</a:t>
            </a:fld>
            <a:endParaRPr lang="en-US" dirty="0"/>
          </a:p>
        </p:txBody>
      </p:sp>
      <p:sp>
        <p:nvSpPr>
          <p:cNvPr id="5" name="Title 4"/>
          <p:cNvSpPr>
            <a:spLocks noGrp="1"/>
          </p:cNvSpPr>
          <p:nvPr>
            <p:ph type="title"/>
          </p:nvPr>
        </p:nvSpPr>
        <p:spPr>
          <a:xfrm>
            <a:off x="497251" y="-161834"/>
            <a:ext cx="11582400" cy="1524000"/>
          </a:xfrm>
        </p:spPr>
        <p:txBody>
          <a:bodyPr>
            <a:normAutofit/>
          </a:bodyPr>
          <a:lstStyle/>
          <a:p>
            <a:r>
              <a:rPr lang="en-US" dirty="0" smtClean="0"/>
              <a:t>Succulent Varieties for Placer County</a:t>
            </a:r>
            <a:endParaRPr lang="en-US" dirty="0"/>
          </a:p>
        </p:txBody>
      </p:sp>
      <p:sp>
        <p:nvSpPr>
          <p:cNvPr id="12" name="TextBox 11"/>
          <p:cNvSpPr txBox="1"/>
          <p:nvPr/>
        </p:nvSpPr>
        <p:spPr>
          <a:xfrm>
            <a:off x="92444" y="8475134"/>
            <a:ext cx="4978400" cy="502766"/>
          </a:xfrm>
          <a:prstGeom prst="rect">
            <a:avLst/>
          </a:prstGeom>
          <a:noFill/>
        </p:spPr>
        <p:txBody>
          <a:bodyPr wrap="square" rtlCol="0">
            <a:spAutoFit/>
          </a:bodyPr>
          <a:lstStyle/>
          <a:p>
            <a:r>
              <a:rPr lang="en-US" sz="2667" dirty="0"/>
              <a:t>*UC Davis Arboretum “All Star”</a:t>
            </a:r>
          </a:p>
        </p:txBody>
      </p:sp>
      <p:grpSp>
        <p:nvGrpSpPr>
          <p:cNvPr id="9" name="Group 8"/>
          <p:cNvGrpSpPr/>
          <p:nvPr/>
        </p:nvGrpSpPr>
        <p:grpSpPr>
          <a:xfrm>
            <a:off x="2265470" y="1608869"/>
            <a:ext cx="9916367" cy="6775308"/>
            <a:chOff x="1699102" y="1206651"/>
            <a:chExt cx="7437276" cy="5081481"/>
          </a:xfrm>
        </p:grpSpPr>
        <p:grpSp>
          <p:nvGrpSpPr>
            <p:cNvPr id="4" name="Group 3"/>
            <p:cNvGrpSpPr>
              <a:grpSpLocks noChangeAspect="1"/>
            </p:cNvGrpSpPr>
            <p:nvPr/>
          </p:nvGrpSpPr>
          <p:grpSpPr>
            <a:xfrm rot="261196">
              <a:off x="6507000" y="1206651"/>
              <a:ext cx="2629378" cy="2331242"/>
              <a:chOff x="6208269" y="1219200"/>
              <a:chExt cx="3332583" cy="3048216"/>
            </a:xfrm>
          </p:grpSpPr>
          <p:pic>
            <p:nvPicPr>
              <p:cNvPr id="16" name="Picture 15" descr="Coopers Ice plant 1.jpg"/>
              <p:cNvPicPr>
                <a:picLocks noChangeAspect="1"/>
              </p:cNvPicPr>
              <p:nvPr/>
            </p:nvPicPr>
            <p:blipFill>
              <a:blip r:embed="rId3" cstate="print"/>
              <a:stretch>
                <a:fillRect/>
              </a:stretch>
            </p:blipFill>
            <p:spPr>
              <a:xfrm>
                <a:off x="6507239" y="1219200"/>
                <a:ext cx="2150555" cy="2392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6208269" y="3721427"/>
                <a:ext cx="3332583" cy="545989"/>
              </a:xfrm>
              <a:prstGeom prst="rect">
                <a:avLst/>
              </a:prstGeom>
              <a:noFill/>
            </p:spPr>
            <p:txBody>
              <a:bodyPr wrap="square" rtlCol="0">
                <a:spAutoFit/>
              </a:bodyPr>
              <a:lstStyle/>
              <a:p>
                <a:r>
                  <a:rPr lang="en-US" sz="3018" dirty="0"/>
                  <a:t>Cooper’s Ice Plant*</a:t>
                </a:r>
              </a:p>
            </p:txBody>
          </p:sp>
        </p:grpSp>
        <p:grpSp>
          <p:nvGrpSpPr>
            <p:cNvPr id="7" name="Group 6"/>
            <p:cNvGrpSpPr/>
            <p:nvPr/>
          </p:nvGrpSpPr>
          <p:grpSpPr>
            <a:xfrm rot="171088">
              <a:off x="1699102" y="3973896"/>
              <a:ext cx="2533746" cy="2308159"/>
              <a:chOff x="5940057" y="3937401"/>
              <a:chExt cx="2533746" cy="2308159"/>
            </a:xfrm>
          </p:grpSpPr>
          <p:sp>
            <p:nvSpPr>
              <p:cNvPr id="18" name="TextBox 17"/>
              <p:cNvSpPr txBox="1">
                <a:spLocks noChangeAspect="1"/>
              </p:cNvSpPr>
              <p:nvPr/>
            </p:nvSpPr>
            <p:spPr>
              <a:xfrm>
                <a:off x="6029162" y="5827994"/>
                <a:ext cx="2444641" cy="417566"/>
              </a:xfrm>
              <a:prstGeom prst="rect">
                <a:avLst/>
              </a:prstGeom>
              <a:noFill/>
            </p:spPr>
            <p:txBody>
              <a:bodyPr wrap="square" rtlCol="0">
                <a:spAutoFit/>
              </a:bodyPr>
              <a:lstStyle/>
              <a:p>
                <a:r>
                  <a:rPr lang="en-US" sz="3018" dirty="0" err="1"/>
                  <a:t>Lithop</a:t>
                </a:r>
                <a:r>
                  <a:rPr lang="en-US" sz="3018" dirty="0"/>
                  <a:t>--flowering</a:t>
                </a:r>
              </a:p>
            </p:txBody>
          </p:sp>
          <p:pic>
            <p:nvPicPr>
              <p:cNvPr id="22" name="Picture 21" descr="Lithop flower.bmp"/>
              <p:cNvPicPr>
                <a:picLocks noChangeAspect="1"/>
              </p:cNvPicPr>
              <p:nvPr/>
            </p:nvPicPr>
            <p:blipFill>
              <a:blip r:embed="rId4" cstate="print"/>
              <a:stretch>
                <a:fillRect/>
              </a:stretch>
            </p:blipFill>
            <p:spPr>
              <a:xfrm>
                <a:off x="5940057" y="3937401"/>
                <a:ext cx="2274945" cy="1912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8" name="Group 7"/>
            <p:cNvGrpSpPr>
              <a:grpSpLocks noChangeAspect="1"/>
            </p:cNvGrpSpPr>
            <p:nvPr/>
          </p:nvGrpSpPr>
          <p:grpSpPr>
            <a:xfrm rot="21365776">
              <a:off x="5234984" y="3931866"/>
              <a:ext cx="3390125" cy="2356266"/>
              <a:chOff x="5194125" y="3831337"/>
              <a:chExt cx="3766806" cy="2618071"/>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0586"/>
              <a:stretch/>
            </p:blipFill>
            <p:spPr>
              <a:xfrm>
                <a:off x="5495379" y="3831337"/>
                <a:ext cx="2277021" cy="2147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p:cNvSpPr txBox="1">
                <a:spLocks noChangeAspect="1"/>
              </p:cNvSpPr>
              <p:nvPr/>
            </p:nvSpPr>
            <p:spPr>
              <a:xfrm>
                <a:off x="5194125" y="5985446"/>
                <a:ext cx="3766806" cy="463962"/>
              </a:xfrm>
              <a:prstGeom prst="rect">
                <a:avLst/>
              </a:prstGeom>
              <a:noFill/>
            </p:spPr>
            <p:txBody>
              <a:bodyPr wrap="square" rtlCol="0">
                <a:spAutoFit/>
              </a:bodyPr>
              <a:lstStyle/>
              <a:p>
                <a:r>
                  <a:rPr lang="en-US" sz="3018" dirty="0" err="1"/>
                  <a:t>Lithops</a:t>
                </a:r>
                <a:r>
                  <a:rPr lang="en-US" sz="3018" dirty="0"/>
                  <a:t>—different varieties</a:t>
                </a:r>
              </a:p>
            </p:txBody>
          </p:sp>
        </p:grpSp>
      </p:grpSp>
    </p:spTree>
    <p:extLst>
      <p:ext uri="{BB962C8B-B14F-4D97-AF65-F5344CB8AC3E}">
        <p14:creationId xmlns:p14="http://schemas.microsoft.com/office/powerpoint/2010/main" val="3214106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10579" y="1366656"/>
            <a:ext cx="8140211" cy="4470400"/>
          </a:xfrm>
        </p:spPr>
        <p:txBody>
          <a:bodyPr>
            <a:normAutofit lnSpcReduction="10000"/>
          </a:bodyPr>
          <a:lstStyle/>
          <a:p>
            <a:r>
              <a:rPr lang="en-US" b="1" dirty="0" smtClean="0"/>
              <a:t>Aloaceae </a:t>
            </a:r>
            <a:endParaRPr lang="en-US" dirty="0" smtClean="0"/>
          </a:p>
          <a:p>
            <a:pPr marL="0" indent="0"/>
            <a:r>
              <a:rPr lang="en-US" u="sng" dirty="0" smtClean="0"/>
              <a:t>Aloe</a:t>
            </a:r>
            <a:endParaRPr lang="en-US" dirty="0" smtClean="0"/>
          </a:p>
          <a:p>
            <a:pPr marL="681560" indent="-681560"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Cape speckled aloe (</a:t>
            </a:r>
            <a:r>
              <a:rPr lang="en-US" sz="3200" i="1" dirty="0">
                <a:cs typeface="Arial" pitchFamily="34" charset="0"/>
              </a:rPr>
              <a:t>A. </a:t>
            </a:r>
            <a:r>
              <a:rPr lang="en-US" sz="3200" i="1" dirty="0" err="1">
                <a:cs typeface="Arial" pitchFamily="34" charset="0"/>
              </a:rPr>
              <a:t>microstigma</a:t>
            </a:r>
            <a:r>
              <a:rPr lang="en-US" sz="3200" dirty="0">
                <a:cs typeface="Arial" pitchFamily="34" charset="0"/>
              </a:rPr>
              <a:t>)</a:t>
            </a:r>
          </a:p>
          <a:p>
            <a:pPr marL="681560" indent="-681560"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Coral aloe (</a:t>
            </a:r>
            <a:r>
              <a:rPr lang="en-US" sz="3200" i="1" dirty="0">
                <a:cs typeface="Arial" pitchFamily="34" charset="0"/>
              </a:rPr>
              <a:t>A. </a:t>
            </a:r>
            <a:r>
              <a:rPr lang="en-US" sz="3200" i="1" dirty="0" err="1">
                <a:cs typeface="Arial" pitchFamily="34" charset="0"/>
              </a:rPr>
              <a:t>striata</a:t>
            </a:r>
            <a:r>
              <a:rPr lang="en-US" sz="3200" i="1" dirty="0">
                <a:cs typeface="Arial" pitchFamily="34" charset="0"/>
              </a:rPr>
              <a:t> x </a:t>
            </a:r>
            <a:r>
              <a:rPr lang="en-US" sz="3200" i="1" dirty="0" err="1">
                <a:cs typeface="Arial" pitchFamily="34" charset="0"/>
              </a:rPr>
              <a:t>saponaria</a:t>
            </a:r>
            <a:r>
              <a:rPr lang="en-US" sz="3200" dirty="0">
                <a:cs typeface="Arial" pitchFamily="34" charset="0"/>
              </a:rPr>
              <a:t>)</a:t>
            </a:r>
          </a:p>
          <a:p>
            <a:pPr marL="681560" indent="-681560" defTabSz="1219139">
              <a:lnSpc>
                <a:spcPct val="150000"/>
              </a:lnSpc>
              <a:spcBef>
                <a:spcPts val="0"/>
              </a:spcBef>
              <a:spcAft>
                <a:spcPts val="0"/>
              </a:spcAft>
              <a:buFont typeface="Wingdings" panose="05000000000000000000" pitchFamily="2" charset="2"/>
              <a:buChar char="v"/>
              <a:defRPr/>
            </a:pPr>
            <a:r>
              <a:rPr lang="en-US" sz="3200" dirty="0">
                <a:cs typeface="Arial" pitchFamily="34" charset="0"/>
              </a:rPr>
              <a:t>Elias </a:t>
            </a:r>
            <a:r>
              <a:rPr lang="en-US" sz="3200" dirty="0" err="1">
                <a:cs typeface="Arial" pitchFamily="34" charset="0"/>
              </a:rPr>
              <a:t>Buhr’s</a:t>
            </a:r>
            <a:r>
              <a:rPr lang="en-US" sz="3200" dirty="0">
                <a:cs typeface="Arial" pitchFamily="34" charset="0"/>
              </a:rPr>
              <a:t> aloe (</a:t>
            </a:r>
            <a:r>
              <a:rPr lang="en-US" sz="3200" i="1" dirty="0">
                <a:cs typeface="Arial" pitchFamily="34" charset="0"/>
              </a:rPr>
              <a:t>A. </a:t>
            </a:r>
            <a:r>
              <a:rPr lang="en-US" sz="3200" i="1" dirty="0" err="1">
                <a:cs typeface="Arial" pitchFamily="34" charset="0"/>
              </a:rPr>
              <a:t>buhrii</a:t>
            </a:r>
            <a:r>
              <a:rPr lang="en-US" sz="3200" dirty="0">
                <a:cs typeface="Arial" pitchFamily="34" charset="0"/>
              </a:rPr>
              <a:t>)</a:t>
            </a:r>
          </a:p>
          <a:p>
            <a:pPr marL="681560" indent="-681560" defTabSz="1219139">
              <a:lnSpc>
                <a:spcPct val="150000"/>
              </a:lnSpc>
              <a:spcBef>
                <a:spcPts val="0"/>
              </a:spcBef>
              <a:spcAft>
                <a:spcPts val="0"/>
              </a:spcAft>
              <a:buFont typeface="Wingdings" panose="05000000000000000000" pitchFamily="2" charset="2"/>
              <a:buChar char="v"/>
              <a:defRPr/>
            </a:pPr>
            <a:r>
              <a:rPr lang="en-US" sz="3200" dirty="0" err="1">
                <a:cs typeface="Arial" pitchFamily="34" charset="0"/>
              </a:rPr>
              <a:t>Mitre</a:t>
            </a:r>
            <a:r>
              <a:rPr lang="en-US" sz="3200" dirty="0">
                <a:cs typeface="Arial" pitchFamily="34" charset="0"/>
              </a:rPr>
              <a:t> aloe (</a:t>
            </a:r>
            <a:r>
              <a:rPr lang="en-US" sz="3200" i="1" dirty="0">
                <a:cs typeface="Arial" pitchFamily="34" charset="0"/>
              </a:rPr>
              <a:t>A. </a:t>
            </a:r>
            <a:r>
              <a:rPr lang="en-US" sz="3200" i="1" dirty="0" err="1">
                <a:cs typeface="Arial" pitchFamily="34" charset="0"/>
              </a:rPr>
              <a:t>perfoliata</a:t>
            </a:r>
            <a:r>
              <a:rPr lang="en-US" sz="3200" dirty="0">
                <a:cs typeface="Arial" pitchFamily="34" charset="0"/>
              </a:rPr>
              <a:t>)</a:t>
            </a:r>
            <a:endParaRPr lang="en-US" sz="32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13</a:t>
            </a:fld>
            <a:endParaRPr lang="en-US" dirty="0"/>
          </a:p>
        </p:txBody>
      </p:sp>
      <p:sp>
        <p:nvSpPr>
          <p:cNvPr id="5" name="Title 4"/>
          <p:cNvSpPr>
            <a:spLocks noGrp="1"/>
          </p:cNvSpPr>
          <p:nvPr>
            <p:ph type="title"/>
          </p:nvPr>
        </p:nvSpPr>
        <p:spPr>
          <a:xfrm>
            <a:off x="503409" y="-157344"/>
            <a:ext cx="11582400" cy="1524000"/>
          </a:xfrm>
        </p:spPr>
        <p:txBody>
          <a:bodyPr>
            <a:normAutofit/>
          </a:bodyPr>
          <a:lstStyle/>
          <a:p>
            <a:r>
              <a:rPr lang="en-US" dirty="0" smtClean="0"/>
              <a:t>Succulent Varieties for Placer County</a:t>
            </a:r>
            <a:endParaRPr lang="en-US" dirty="0"/>
          </a:p>
        </p:txBody>
      </p:sp>
      <p:grpSp>
        <p:nvGrpSpPr>
          <p:cNvPr id="4" name="Group 3"/>
          <p:cNvGrpSpPr/>
          <p:nvPr/>
        </p:nvGrpSpPr>
        <p:grpSpPr>
          <a:xfrm>
            <a:off x="2157951" y="1442919"/>
            <a:ext cx="8932102" cy="7484532"/>
            <a:chOff x="1618464" y="1082189"/>
            <a:chExt cx="6699076" cy="5613398"/>
          </a:xfrm>
        </p:grpSpPr>
        <p:grpSp>
          <p:nvGrpSpPr>
            <p:cNvPr id="11" name="Group 10"/>
            <p:cNvGrpSpPr>
              <a:grpSpLocks noChangeAspect="1"/>
            </p:cNvGrpSpPr>
            <p:nvPr/>
          </p:nvGrpSpPr>
          <p:grpSpPr>
            <a:xfrm rot="966846">
              <a:off x="1618464" y="4514461"/>
              <a:ext cx="2350670" cy="2181126"/>
              <a:chOff x="1022319" y="4469451"/>
              <a:chExt cx="2689790" cy="2495790"/>
            </a:xfrm>
          </p:grpSpPr>
          <p:sp>
            <p:nvSpPr>
              <p:cNvPr id="15" name="TextBox 14"/>
              <p:cNvSpPr txBox="1"/>
              <p:nvPr/>
            </p:nvSpPr>
            <p:spPr>
              <a:xfrm rot="21078573">
                <a:off x="1737628" y="6487434"/>
                <a:ext cx="1974481" cy="477807"/>
              </a:xfrm>
              <a:prstGeom prst="rect">
                <a:avLst/>
              </a:prstGeom>
              <a:noFill/>
            </p:spPr>
            <p:txBody>
              <a:bodyPr wrap="square" rtlCol="0">
                <a:spAutoFit/>
              </a:bodyPr>
              <a:lstStyle/>
              <a:p>
                <a:r>
                  <a:rPr lang="en-US" sz="3018" dirty="0" err="1"/>
                  <a:t>Mitre</a:t>
                </a:r>
                <a:r>
                  <a:rPr lang="en-US" sz="3018" dirty="0"/>
                  <a:t> Aloe</a:t>
                </a:r>
              </a:p>
            </p:txBody>
          </p:sp>
          <p:pic>
            <p:nvPicPr>
              <p:cNvPr id="19" name="Picture 18" descr="aloe perfoliata v good pic.jpg"/>
              <p:cNvPicPr>
                <a:picLocks noChangeAspect="1"/>
              </p:cNvPicPr>
              <p:nvPr/>
            </p:nvPicPr>
            <p:blipFill>
              <a:blip r:embed="rId3" cstate="print"/>
              <a:stretch>
                <a:fillRect/>
              </a:stretch>
            </p:blipFill>
            <p:spPr>
              <a:xfrm rot="21078573">
                <a:off x="1022319" y="4469451"/>
                <a:ext cx="2682240" cy="201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9" name="Group 8"/>
            <p:cNvGrpSpPr>
              <a:grpSpLocks noChangeAspect="1"/>
            </p:cNvGrpSpPr>
            <p:nvPr/>
          </p:nvGrpSpPr>
          <p:grpSpPr>
            <a:xfrm>
              <a:off x="5830656" y="1082189"/>
              <a:ext cx="2486884" cy="2384262"/>
              <a:chOff x="5814567" y="929176"/>
              <a:chExt cx="2814490" cy="2698348"/>
            </a:xfrm>
          </p:grpSpPr>
          <p:pic>
            <p:nvPicPr>
              <p:cNvPr id="20" name="Picture 19" descr="Aloe_microstigma_shadow_360.jpg"/>
              <p:cNvPicPr>
                <a:picLocks noChangeAspect="1"/>
              </p:cNvPicPr>
              <p:nvPr/>
            </p:nvPicPr>
            <p:blipFill>
              <a:blip r:embed="rId4" cstate="print"/>
              <a:stretch>
                <a:fillRect/>
              </a:stretch>
            </p:blipFill>
            <p:spPr>
              <a:xfrm rot="654918">
                <a:off x="6396851" y="929176"/>
                <a:ext cx="2216506" cy="2216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p:cNvSpPr txBox="1"/>
              <p:nvPr/>
            </p:nvSpPr>
            <p:spPr>
              <a:xfrm rot="654918">
                <a:off x="5814567" y="3154950"/>
                <a:ext cx="2814490" cy="472574"/>
              </a:xfrm>
              <a:prstGeom prst="rect">
                <a:avLst/>
              </a:prstGeom>
              <a:noFill/>
            </p:spPr>
            <p:txBody>
              <a:bodyPr wrap="square" rtlCol="0">
                <a:spAutoFit/>
              </a:bodyPr>
              <a:lstStyle/>
              <a:p>
                <a:r>
                  <a:rPr lang="en-US" sz="3018" dirty="0"/>
                  <a:t>Cape Speckled Aloe</a:t>
                </a:r>
              </a:p>
            </p:txBody>
          </p:sp>
        </p:grpSp>
        <p:grpSp>
          <p:nvGrpSpPr>
            <p:cNvPr id="10" name="Group 9"/>
            <p:cNvGrpSpPr>
              <a:grpSpLocks noChangeAspect="1"/>
            </p:cNvGrpSpPr>
            <p:nvPr/>
          </p:nvGrpSpPr>
          <p:grpSpPr>
            <a:xfrm rot="21297158">
              <a:off x="5673884" y="3851633"/>
              <a:ext cx="2119424" cy="2709721"/>
              <a:chOff x="4928151" y="3587606"/>
              <a:chExt cx="2531562" cy="3171915"/>
            </a:xfrm>
          </p:grpSpPr>
          <p:pic>
            <p:nvPicPr>
              <p:cNvPr id="24" name="Picture 23" descr="Aloe_Buhrii_V7.jpg"/>
              <p:cNvPicPr>
                <a:picLocks noChangeAspect="1"/>
              </p:cNvPicPr>
              <p:nvPr/>
            </p:nvPicPr>
            <p:blipFill>
              <a:blip r:embed="rId5" cstate="print"/>
              <a:stretch>
                <a:fillRect/>
              </a:stretch>
            </p:blipFill>
            <p:spPr>
              <a:xfrm>
                <a:off x="4928151" y="3587606"/>
                <a:ext cx="2023816" cy="2699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4991895" y="6270731"/>
                <a:ext cx="2467818" cy="488790"/>
              </a:xfrm>
              <a:prstGeom prst="rect">
                <a:avLst/>
              </a:prstGeom>
              <a:noFill/>
            </p:spPr>
            <p:txBody>
              <a:bodyPr wrap="square" rtlCol="0">
                <a:spAutoFit/>
              </a:bodyPr>
              <a:lstStyle/>
              <a:p>
                <a:r>
                  <a:rPr lang="en-US" sz="3018" dirty="0"/>
                  <a:t>Elias </a:t>
                </a:r>
                <a:r>
                  <a:rPr lang="en-US" sz="3018" dirty="0" err="1"/>
                  <a:t>Buhr</a:t>
                </a:r>
                <a:r>
                  <a:rPr lang="en-US" sz="3018" dirty="0"/>
                  <a:t> Aloe</a:t>
                </a:r>
              </a:p>
            </p:txBody>
          </p:sp>
        </p:grpSp>
      </p:grpSp>
    </p:spTree>
    <p:extLst>
      <p:ext uri="{BB962C8B-B14F-4D97-AF65-F5344CB8AC3E}">
        <p14:creationId xmlns:p14="http://schemas.microsoft.com/office/powerpoint/2010/main" val="3075996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12801" y="1266007"/>
            <a:ext cx="4684167" cy="3281761"/>
          </a:xfrm>
        </p:spPr>
        <p:txBody>
          <a:bodyPr>
            <a:normAutofit/>
          </a:bodyPr>
          <a:lstStyle/>
          <a:p>
            <a:r>
              <a:rPr lang="en-US" b="1" dirty="0" err="1" smtClean="0"/>
              <a:t>Crassulaceae</a:t>
            </a:r>
            <a:r>
              <a:rPr lang="en-US" b="1" dirty="0" smtClean="0"/>
              <a:t> </a:t>
            </a:r>
            <a:endParaRPr lang="en-US" dirty="0" smtClean="0"/>
          </a:p>
          <a:p>
            <a:pPr marL="0" indent="0"/>
            <a:r>
              <a:rPr lang="en-US" u="sng" dirty="0" err="1" smtClean="0"/>
              <a:t>Crassula</a:t>
            </a:r>
            <a:endParaRPr lang="en-US" sz="3467" dirty="0"/>
          </a:p>
          <a:p>
            <a:pPr marL="681560" indent="-681560" defTabSz="1219139">
              <a:lnSpc>
                <a:spcPct val="150000"/>
              </a:lnSpc>
              <a:spcBef>
                <a:spcPts val="0"/>
              </a:spcBef>
              <a:spcAft>
                <a:spcPts val="0"/>
              </a:spcAft>
              <a:buFont typeface="Wingdings" panose="05000000000000000000" pitchFamily="2" charset="2"/>
              <a:buChar char="v"/>
              <a:defRPr/>
            </a:pPr>
            <a:r>
              <a:rPr lang="en-US" sz="3200" dirty="0" err="1">
                <a:cs typeface="Arial" pitchFamily="34" charset="0"/>
              </a:rPr>
              <a:t>Aoenium</a:t>
            </a:r>
            <a:endParaRPr lang="en-US" sz="3200" dirty="0">
              <a:cs typeface="Arial" pitchFamily="34" charset="0"/>
            </a:endParaRPr>
          </a:p>
          <a:p>
            <a:pPr marL="681560" indent="-681560" defTabSz="1219139">
              <a:lnSpc>
                <a:spcPct val="150000"/>
              </a:lnSpc>
              <a:spcBef>
                <a:spcPts val="0"/>
              </a:spcBef>
              <a:spcAft>
                <a:spcPts val="0"/>
              </a:spcAft>
              <a:buFont typeface="Wingdings" panose="05000000000000000000" pitchFamily="2" charset="2"/>
              <a:buChar char="v"/>
              <a:defRPr/>
            </a:pPr>
            <a:r>
              <a:rPr lang="en-US" sz="3200" dirty="0" err="1">
                <a:cs typeface="Arial" pitchFamily="34" charset="0"/>
              </a:rPr>
              <a:t>Echeveria</a:t>
            </a:r>
            <a:endParaRPr lang="en-US" sz="3200" dirty="0">
              <a:cs typeface="Arial" pitchFamily="34" charset="0"/>
            </a:endParaRPr>
          </a:p>
        </p:txBody>
      </p:sp>
      <p:sp>
        <p:nvSpPr>
          <p:cNvPr id="3" name="Slide Number Placeholder 2"/>
          <p:cNvSpPr>
            <a:spLocks noGrp="1"/>
          </p:cNvSpPr>
          <p:nvPr>
            <p:ph type="sldNum" sz="quarter" idx="16"/>
          </p:nvPr>
        </p:nvSpPr>
        <p:spPr/>
        <p:txBody>
          <a:bodyPr/>
          <a:lstStyle/>
          <a:p>
            <a:fld id="{111DB74A-73E3-49E8-8984-0D5D8C20C556}" type="slidenum">
              <a:rPr lang="en-US" smtClean="0"/>
              <a:pPr/>
              <a:t>14</a:t>
            </a:fld>
            <a:endParaRPr lang="en-US" dirty="0"/>
          </a:p>
        </p:txBody>
      </p:sp>
      <p:sp>
        <p:nvSpPr>
          <p:cNvPr id="5" name="Title 4"/>
          <p:cNvSpPr>
            <a:spLocks noGrp="1"/>
          </p:cNvSpPr>
          <p:nvPr>
            <p:ph type="title"/>
          </p:nvPr>
        </p:nvSpPr>
        <p:spPr>
          <a:xfrm>
            <a:off x="304800" y="-101600"/>
            <a:ext cx="11887200" cy="1524000"/>
          </a:xfrm>
        </p:spPr>
        <p:txBody>
          <a:bodyPr>
            <a:normAutofit/>
          </a:bodyPr>
          <a:lstStyle/>
          <a:p>
            <a:r>
              <a:rPr lang="en-US" dirty="0" smtClean="0"/>
              <a:t>Succulent Varieties for Placer County</a:t>
            </a:r>
            <a:endParaRPr lang="en-US" dirty="0"/>
          </a:p>
        </p:txBody>
      </p:sp>
      <p:grpSp>
        <p:nvGrpSpPr>
          <p:cNvPr id="7" name="Group 6"/>
          <p:cNvGrpSpPr/>
          <p:nvPr/>
        </p:nvGrpSpPr>
        <p:grpSpPr>
          <a:xfrm>
            <a:off x="967810" y="1553955"/>
            <a:ext cx="10881798" cy="7056646"/>
            <a:chOff x="695559" y="1135776"/>
            <a:chExt cx="8161348" cy="5266423"/>
          </a:xfrm>
        </p:grpSpPr>
        <p:grpSp>
          <p:nvGrpSpPr>
            <p:cNvPr id="4" name="Group 3"/>
            <p:cNvGrpSpPr>
              <a:grpSpLocks noChangeAspect="1"/>
            </p:cNvGrpSpPr>
            <p:nvPr/>
          </p:nvGrpSpPr>
          <p:grpSpPr>
            <a:xfrm>
              <a:off x="3695263" y="1135776"/>
              <a:ext cx="2849346" cy="2989099"/>
              <a:chOff x="5584716" y="2625983"/>
              <a:chExt cx="3295947" cy="3146420"/>
            </a:xfrm>
          </p:grpSpPr>
          <p:pic>
            <p:nvPicPr>
              <p:cNvPr id="18" name="Picture 17" descr="Aeonium_sunburst_540.jpg"/>
              <p:cNvPicPr>
                <a:picLocks noChangeAspect="1"/>
              </p:cNvPicPr>
              <p:nvPr/>
            </p:nvPicPr>
            <p:blipFill>
              <a:blip r:embed="rId3" cstate="print"/>
              <a:stretch>
                <a:fillRect/>
              </a:stretch>
            </p:blipFill>
            <p:spPr>
              <a:xfrm>
                <a:off x="6026203" y="2625983"/>
                <a:ext cx="2520315" cy="2520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1"/>
              <p:cNvSpPr txBox="1"/>
              <p:nvPr/>
            </p:nvSpPr>
            <p:spPr>
              <a:xfrm>
                <a:off x="5584716" y="5213546"/>
                <a:ext cx="3295947" cy="558857"/>
              </a:xfrm>
              <a:prstGeom prst="rect">
                <a:avLst/>
              </a:prstGeom>
              <a:noFill/>
            </p:spPr>
            <p:txBody>
              <a:bodyPr wrap="square" rtlCol="0">
                <a:spAutoFit/>
              </a:bodyPr>
              <a:lstStyle/>
              <a:p>
                <a:pPr algn="ctr">
                  <a:lnSpc>
                    <a:spcPts val="2400"/>
                  </a:lnSpc>
                </a:pPr>
                <a:r>
                  <a:rPr lang="en-US" sz="3018" dirty="0"/>
                  <a:t> Sunburst</a:t>
                </a:r>
              </a:p>
              <a:p>
                <a:pPr algn="ctr">
                  <a:lnSpc>
                    <a:spcPts val="2400"/>
                  </a:lnSpc>
                </a:pPr>
                <a:r>
                  <a:rPr lang="en-US" sz="3018" dirty="0"/>
                  <a:t>( Aeonium ‘Sunburst’)</a:t>
                </a:r>
              </a:p>
            </p:txBody>
          </p:sp>
        </p:grpSp>
        <p:grpSp>
          <p:nvGrpSpPr>
            <p:cNvPr id="6" name="Group 5"/>
            <p:cNvGrpSpPr/>
            <p:nvPr/>
          </p:nvGrpSpPr>
          <p:grpSpPr>
            <a:xfrm>
              <a:off x="695559" y="3370736"/>
              <a:ext cx="3671652" cy="2996717"/>
              <a:chOff x="1105488" y="3214827"/>
              <a:chExt cx="3671652" cy="2996717"/>
            </a:xfrm>
          </p:grpSpPr>
          <p:sp>
            <p:nvSpPr>
              <p:cNvPr id="23" name="TextBox 22"/>
              <p:cNvSpPr txBox="1"/>
              <p:nvPr/>
            </p:nvSpPr>
            <p:spPr>
              <a:xfrm>
                <a:off x="1105488" y="5793978"/>
                <a:ext cx="3671652" cy="417566"/>
              </a:xfrm>
              <a:prstGeom prst="rect">
                <a:avLst/>
              </a:prstGeom>
              <a:noFill/>
            </p:spPr>
            <p:txBody>
              <a:bodyPr wrap="square" rtlCol="0">
                <a:spAutoFit/>
              </a:bodyPr>
              <a:lstStyle/>
              <a:p>
                <a:r>
                  <a:rPr lang="en-US" sz="3018" i="1" dirty="0"/>
                  <a:t>E. </a:t>
                </a:r>
                <a:r>
                  <a:rPr lang="en-US" sz="3018" i="1" dirty="0" err="1"/>
                  <a:t>Impricata</a:t>
                </a:r>
                <a:r>
                  <a:rPr lang="en-US" sz="3018" i="1" dirty="0"/>
                  <a:t> </a:t>
                </a:r>
                <a:r>
                  <a:rPr lang="en-US" sz="3018" dirty="0"/>
                  <a:t>(Hens </a:t>
                </a:r>
                <a:r>
                  <a:rPr lang="en-US" sz="2133" dirty="0"/>
                  <a:t>&amp;</a:t>
                </a:r>
                <a:r>
                  <a:rPr lang="en-US" sz="3018" dirty="0"/>
                  <a:t> Chicks)*</a:t>
                </a:r>
              </a:p>
            </p:txBody>
          </p:sp>
          <p:pic>
            <p:nvPicPr>
              <p:cNvPr id="26" name="Picture 25" descr="Echeveria Impricata in stump.jpg"/>
              <p:cNvPicPr>
                <a:picLocks noChangeAspect="1"/>
              </p:cNvPicPr>
              <p:nvPr/>
            </p:nvPicPr>
            <p:blipFill>
              <a:blip r:embed="rId4" cstate="print"/>
              <a:stretch>
                <a:fillRect/>
              </a:stretch>
            </p:blipFill>
            <p:spPr>
              <a:xfrm>
                <a:off x="1650974" y="3214827"/>
                <a:ext cx="2136775" cy="25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0" name="Group 9"/>
            <p:cNvGrpSpPr/>
            <p:nvPr/>
          </p:nvGrpSpPr>
          <p:grpSpPr>
            <a:xfrm>
              <a:off x="6713401" y="3037996"/>
              <a:ext cx="2143506" cy="3364203"/>
              <a:chOff x="6873672" y="2795150"/>
              <a:chExt cx="2143506" cy="3364203"/>
            </a:xfrm>
          </p:grpSpPr>
          <p:sp>
            <p:nvSpPr>
              <p:cNvPr id="29" name="TextBox 28"/>
              <p:cNvSpPr txBox="1"/>
              <p:nvPr/>
            </p:nvSpPr>
            <p:spPr>
              <a:xfrm>
                <a:off x="7068387" y="5741787"/>
                <a:ext cx="1934503" cy="417566"/>
              </a:xfrm>
              <a:prstGeom prst="rect">
                <a:avLst/>
              </a:prstGeom>
              <a:noFill/>
            </p:spPr>
            <p:txBody>
              <a:bodyPr wrap="square" rtlCol="0">
                <a:spAutoFit/>
              </a:bodyPr>
              <a:lstStyle/>
              <a:p>
                <a:r>
                  <a:rPr lang="en-US" sz="3018" i="1" dirty="0"/>
                  <a:t>E. Black Prince </a:t>
                </a:r>
                <a:endParaRPr lang="en-US" sz="3018"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672" y="2795150"/>
                <a:ext cx="2143506" cy="2872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sp>
        <p:nvSpPr>
          <p:cNvPr id="15" name="TextBox 14"/>
          <p:cNvSpPr txBox="1"/>
          <p:nvPr/>
        </p:nvSpPr>
        <p:spPr>
          <a:xfrm>
            <a:off x="19050" y="8672003"/>
            <a:ext cx="4978400" cy="502766"/>
          </a:xfrm>
          <a:prstGeom prst="rect">
            <a:avLst/>
          </a:prstGeom>
          <a:noFill/>
        </p:spPr>
        <p:txBody>
          <a:bodyPr wrap="square" rtlCol="0">
            <a:spAutoFit/>
          </a:bodyPr>
          <a:lstStyle/>
          <a:p>
            <a:r>
              <a:rPr lang="en-US" sz="2667" dirty="0"/>
              <a:t>*UC Davis Arboretum “All Star”</a:t>
            </a:r>
          </a:p>
        </p:txBody>
      </p:sp>
    </p:spTree>
    <p:extLst>
      <p:ext uri="{BB962C8B-B14F-4D97-AF65-F5344CB8AC3E}">
        <p14:creationId xmlns:p14="http://schemas.microsoft.com/office/powerpoint/2010/main" val="3342451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474" y="1626073"/>
            <a:ext cx="7122567" cy="3192751"/>
          </a:xfrm>
        </p:spPr>
        <p:txBody>
          <a:bodyPr>
            <a:normAutofit/>
          </a:bodyPr>
          <a:lstStyle/>
          <a:p>
            <a:r>
              <a:rPr lang="en-US" b="1" dirty="0" err="1" smtClean="0"/>
              <a:t>Crassulaceae</a:t>
            </a:r>
            <a:r>
              <a:rPr lang="en-US" sz="3200" dirty="0"/>
              <a:t> </a:t>
            </a:r>
            <a:r>
              <a:rPr lang="en-US" sz="3733" dirty="0"/>
              <a:t>(continued)</a:t>
            </a:r>
            <a:r>
              <a:rPr lang="en-US" sz="3733" b="1" dirty="0"/>
              <a:t>  </a:t>
            </a:r>
            <a:endParaRPr lang="en-US" sz="3733" dirty="0"/>
          </a:p>
          <a:p>
            <a:pPr marL="0" indent="0"/>
            <a:r>
              <a:rPr lang="en-US" u="sng" dirty="0" err="1" smtClean="0"/>
              <a:t>Crassula</a:t>
            </a:r>
            <a:r>
              <a:rPr lang="en-US" u="sng" dirty="0" smtClean="0"/>
              <a:t> </a:t>
            </a:r>
          </a:p>
          <a:p>
            <a:pPr marL="609594" indent="-609594">
              <a:buFont typeface="Wingdings" panose="05000000000000000000" pitchFamily="2" charset="2"/>
              <a:buChar char="v"/>
            </a:pPr>
            <a:r>
              <a:rPr lang="en-US" sz="3200" dirty="0">
                <a:cs typeface="Arial" pitchFamily="34" charset="0"/>
              </a:rPr>
              <a:t>Sedum (</a:t>
            </a:r>
            <a:r>
              <a:rPr lang="en-US" sz="3200" i="1" dirty="0">
                <a:cs typeface="Arial" pitchFamily="34" charset="0"/>
              </a:rPr>
              <a:t>A. </a:t>
            </a:r>
            <a:r>
              <a:rPr lang="en-US" sz="3200" i="1" dirty="0" err="1">
                <a:cs typeface="Arial" pitchFamily="34" charset="0"/>
              </a:rPr>
              <a:t>buhrii</a:t>
            </a:r>
            <a:r>
              <a:rPr lang="en-US" sz="3200" dirty="0">
                <a:cs typeface="Arial" pitchFamily="34" charset="0"/>
              </a:rPr>
              <a:t>)</a:t>
            </a:r>
          </a:p>
          <a:p>
            <a:pPr marL="609594" indent="-609594" defTabSz="1219139">
              <a:lnSpc>
                <a:spcPct val="150000"/>
              </a:lnSpc>
              <a:spcBef>
                <a:spcPts val="0"/>
              </a:spcBef>
              <a:spcAft>
                <a:spcPts val="0"/>
              </a:spcAft>
              <a:buFont typeface="Wingdings" panose="05000000000000000000" pitchFamily="2" charset="2"/>
              <a:buChar char="v"/>
              <a:defRPr/>
            </a:pPr>
            <a:r>
              <a:rPr lang="en-US" sz="3200" dirty="0" err="1">
                <a:cs typeface="Arial" pitchFamily="34" charset="0"/>
              </a:rPr>
              <a:t>Sempervivum</a:t>
            </a:r>
            <a:r>
              <a:rPr lang="en-US" sz="3200" dirty="0">
                <a:cs typeface="Arial" pitchFamily="34" charset="0"/>
              </a:rPr>
              <a:t> (</a:t>
            </a:r>
            <a:r>
              <a:rPr lang="en-US" sz="3200" i="1" dirty="0">
                <a:cs typeface="Arial" pitchFamily="34" charset="0"/>
              </a:rPr>
              <a:t>A. </a:t>
            </a:r>
            <a:r>
              <a:rPr lang="en-US" sz="3200" i="1" dirty="0" err="1">
                <a:cs typeface="Arial" pitchFamily="34" charset="0"/>
              </a:rPr>
              <a:t>perfoliata</a:t>
            </a:r>
            <a:r>
              <a:rPr lang="en-US" sz="3200" dirty="0">
                <a:cs typeface="Arial" pitchFamily="34" charset="0"/>
              </a:rPr>
              <a:t>)</a:t>
            </a:r>
            <a:endParaRPr lang="en-US" sz="32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15</a:t>
            </a:fld>
            <a:endParaRPr lang="en-US" dirty="0"/>
          </a:p>
        </p:txBody>
      </p:sp>
      <p:sp>
        <p:nvSpPr>
          <p:cNvPr id="5" name="Title 4"/>
          <p:cNvSpPr>
            <a:spLocks noGrp="1"/>
          </p:cNvSpPr>
          <p:nvPr>
            <p:ph type="title"/>
          </p:nvPr>
        </p:nvSpPr>
        <p:spPr>
          <a:xfrm>
            <a:off x="203200" y="-180893"/>
            <a:ext cx="11988800" cy="1524000"/>
          </a:xfrm>
        </p:spPr>
        <p:txBody>
          <a:bodyPr>
            <a:normAutofit/>
          </a:bodyPr>
          <a:lstStyle/>
          <a:p>
            <a:r>
              <a:rPr lang="en-US" dirty="0" smtClean="0"/>
              <a:t>Succulent Varieties for Placer County</a:t>
            </a:r>
            <a:endParaRPr lang="en-US" dirty="0"/>
          </a:p>
        </p:txBody>
      </p:sp>
      <p:grpSp>
        <p:nvGrpSpPr>
          <p:cNvPr id="8" name="Group 7"/>
          <p:cNvGrpSpPr/>
          <p:nvPr/>
        </p:nvGrpSpPr>
        <p:grpSpPr>
          <a:xfrm>
            <a:off x="1615729" y="1640253"/>
            <a:ext cx="9744915" cy="6901473"/>
            <a:chOff x="1211796" y="1230189"/>
            <a:chExt cx="7308686" cy="5176105"/>
          </a:xfrm>
        </p:grpSpPr>
        <p:grpSp>
          <p:nvGrpSpPr>
            <p:cNvPr id="4" name="Group 3"/>
            <p:cNvGrpSpPr/>
            <p:nvPr/>
          </p:nvGrpSpPr>
          <p:grpSpPr>
            <a:xfrm rot="513810">
              <a:off x="5901107" y="1230189"/>
              <a:ext cx="2619375" cy="2198484"/>
              <a:chOff x="5419725" y="914400"/>
              <a:chExt cx="2619375" cy="2198484"/>
            </a:xfrm>
          </p:grpSpPr>
          <p:pic>
            <p:nvPicPr>
              <p:cNvPr id="6" name="Picture 5" descr="Sedum palmeria.jpg"/>
              <p:cNvPicPr>
                <a:picLocks noChangeAspect="1"/>
              </p:cNvPicPr>
              <p:nvPr/>
            </p:nvPicPr>
            <p:blipFill>
              <a:blip r:embed="rId3" cstate="print"/>
              <a:stretch>
                <a:fillRect/>
              </a:stretch>
            </p:blipFill>
            <p:spPr>
              <a:xfrm>
                <a:off x="5419725" y="914400"/>
                <a:ext cx="2619375" cy="17430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679980" y="2695318"/>
                <a:ext cx="2220610" cy="417566"/>
              </a:xfrm>
              <a:prstGeom prst="rect">
                <a:avLst/>
              </a:prstGeom>
              <a:noFill/>
            </p:spPr>
            <p:txBody>
              <a:bodyPr wrap="square" rtlCol="0">
                <a:spAutoFit/>
              </a:bodyPr>
              <a:lstStyle/>
              <a:p>
                <a:r>
                  <a:rPr lang="en-US" sz="3018" dirty="0"/>
                  <a:t>Palmer’s Sedum*</a:t>
                </a:r>
              </a:p>
            </p:txBody>
          </p:sp>
        </p:grpSp>
        <p:grpSp>
          <p:nvGrpSpPr>
            <p:cNvPr id="13" name="Group 12"/>
            <p:cNvGrpSpPr/>
            <p:nvPr/>
          </p:nvGrpSpPr>
          <p:grpSpPr>
            <a:xfrm rot="491860">
              <a:off x="1211796" y="3776950"/>
              <a:ext cx="2466975" cy="2553958"/>
              <a:chOff x="571347" y="3629130"/>
              <a:chExt cx="2466975" cy="2553958"/>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347" y="3629130"/>
                <a:ext cx="2466975" cy="184785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948265" y="5417205"/>
                <a:ext cx="2090056" cy="765883"/>
              </a:xfrm>
              <a:prstGeom prst="rect">
                <a:avLst/>
              </a:prstGeom>
              <a:noFill/>
            </p:spPr>
            <p:txBody>
              <a:bodyPr wrap="square" rtlCol="0">
                <a:spAutoFit/>
              </a:bodyPr>
              <a:lstStyle/>
              <a:p>
                <a:r>
                  <a:rPr lang="en-US" sz="3018" dirty="0" err="1"/>
                  <a:t>Ginnie’s</a:t>
                </a:r>
                <a:r>
                  <a:rPr lang="en-US" sz="3018" dirty="0"/>
                  <a:t> Delight (Hens &amp; Chicks)</a:t>
                </a:r>
              </a:p>
            </p:txBody>
          </p:sp>
        </p:grpSp>
        <p:grpSp>
          <p:nvGrpSpPr>
            <p:cNvPr id="14" name="Group 13"/>
            <p:cNvGrpSpPr>
              <a:grpSpLocks noChangeAspect="1"/>
            </p:cNvGrpSpPr>
            <p:nvPr/>
          </p:nvGrpSpPr>
          <p:grpSpPr>
            <a:xfrm rot="21008276">
              <a:off x="5452890" y="3690510"/>
              <a:ext cx="2135271" cy="2715784"/>
              <a:chOff x="4523408" y="3656872"/>
              <a:chExt cx="2346452" cy="298437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0945">
                <a:off x="4523408" y="3656872"/>
                <a:ext cx="2346452" cy="252755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rot="177029">
                <a:off x="4584888" y="6182384"/>
                <a:ext cx="2172430" cy="458864"/>
              </a:xfrm>
              <a:prstGeom prst="rect">
                <a:avLst/>
              </a:prstGeom>
              <a:noFill/>
            </p:spPr>
            <p:txBody>
              <a:bodyPr wrap="square" rtlCol="0">
                <a:spAutoFit/>
              </a:bodyPr>
              <a:lstStyle/>
              <a:p>
                <a:pPr algn="ctr"/>
                <a:r>
                  <a:rPr lang="en-US" sz="3018" dirty="0"/>
                  <a:t>Fairy </a:t>
                </a:r>
                <a:r>
                  <a:rPr lang="en-US" sz="3018" dirty="0" err="1"/>
                  <a:t>Crassula</a:t>
                </a:r>
                <a:endParaRPr lang="en-US" sz="3018" dirty="0"/>
              </a:p>
            </p:txBody>
          </p:sp>
        </p:grpSp>
      </p:grpSp>
      <p:sp>
        <p:nvSpPr>
          <p:cNvPr id="15" name="TextBox 14"/>
          <p:cNvSpPr txBox="1"/>
          <p:nvPr/>
        </p:nvSpPr>
        <p:spPr>
          <a:xfrm>
            <a:off x="114301" y="8658322"/>
            <a:ext cx="4978400" cy="502766"/>
          </a:xfrm>
          <a:prstGeom prst="rect">
            <a:avLst/>
          </a:prstGeom>
          <a:noFill/>
        </p:spPr>
        <p:txBody>
          <a:bodyPr wrap="square" rtlCol="0">
            <a:spAutoFit/>
          </a:bodyPr>
          <a:lstStyle/>
          <a:p>
            <a:r>
              <a:rPr lang="en-US" sz="2667" dirty="0"/>
              <a:t>*UC Davis Arboretum “All Star”</a:t>
            </a:r>
          </a:p>
        </p:txBody>
      </p:sp>
    </p:spTree>
    <p:extLst>
      <p:ext uri="{BB962C8B-B14F-4D97-AF65-F5344CB8AC3E}">
        <p14:creationId xmlns:p14="http://schemas.microsoft.com/office/powerpoint/2010/main" val="2130986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36697" y="1515402"/>
            <a:ext cx="6024248" cy="3161332"/>
          </a:xfrm>
        </p:spPr>
        <p:txBody>
          <a:bodyPr>
            <a:normAutofit/>
          </a:bodyPr>
          <a:lstStyle/>
          <a:p>
            <a:r>
              <a:rPr lang="en-US" b="1" dirty="0" smtClean="0"/>
              <a:t>Euphorbiaceae  </a:t>
            </a:r>
            <a:endParaRPr lang="en-US" dirty="0" smtClean="0"/>
          </a:p>
          <a:p>
            <a:pPr marL="0" indent="0"/>
            <a:r>
              <a:rPr lang="en-US" u="sng" dirty="0" smtClean="0"/>
              <a:t>Euphorbias and Spurges</a:t>
            </a:r>
            <a:endParaRPr lang="en-US" sz="3467" dirty="0"/>
          </a:p>
          <a:p>
            <a:pPr marL="609594" indent="-609594" defTabSz="1219139">
              <a:lnSpc>
                <a:spcPct val="150000"/>
              </a:lnSpc>
              <a:spcBef>
                <a:spcPts val="0"/>
              </a:spcBef>
              <a:spcAft>
                <a:spcPts val="0"/>
              </a:spcAft>
              <a:buFont typeface="Wingdings" panose="05000000000000000000" pitchFamily="2" charset="2"/>
              <a:buChar char="v"/>
              <a:defRPr/>
            </a:pPr>
            <a:r>
              <a:rPr lang="en-US" sz="3200" dirty="0"/>
              <a:t>Crown of thorns (</a:t>
            </a:r>
            <a:r>
              <a:rPr lang="en-US" sz="3200" i="1" dirty="0"/>
              <a:t>E. </a:t>
            </a:r>
            <a:r>
              <a:rPr lang="en-US" sz="3200" i="1" dirty="0" err="1"/>
              <a:t>Milii</a:t>
            </a:r>
            <a:r>
              <a:rPr lang="en-US" sz="3200" dirty="0"/>
              <a:t>)</a:t>
            </a:r>
          </a:p>
          <a:p>
            <a:pPr marL="609594" indent="-609594" defTabSz="1219139">
              <a:lnSpc>
                <a:spcPct val="150000"/>
              </a:lnSpc>
              <a:spcBef>
                <a:spcPts val="0"/>
              </a:spcBef>
              <a:spcAft>
                <a:spcPts val="0"/>
              </a:spcAft>
              <a:buFont typeface="Wingdings" panose="05000000000000000000" pitchFamily="2" charset="2"/>
              <a:buChar char="v"/>
              <a:defRPr/>
            </a:pPr>
            <a:r>
              <a:rPr lang="en-US" sz="3200" dirty="0" err="1"/>
              <a:t>Firesticks</a:t>
            </a:r>
            <a:r>
              <a:rPr lang="en-US" sz="3200" dirty="0"/>
              <a:t> (</a:t>
            </a:r>
            <a:r>
              <a:rPr lang="en-US" sz="3200" i="1" dirty="0"/>
              <a:t>E. </a:t>
            </a:r>
            <a:r>
              <a:rPr lang="en-US" sz="3200" i="1" dirty="0" err="1"/>
              <a:t>tirucalli</a:t>
            </a:r>
            <a:r>
              <a:rPr lang="en-US" sz="3200" i="1" dirty="0"/>
              <a:t> ‘</a:t>
            </a:r>
            <a:r>
              <a:rPr lang="en-US" sz="3200" i="1" dirty="0" err="1"/>
              <a:t>Rosea</a:t>
            </a:r>
            <a:r>
              <a:rPr lang="en-US" sz="3200" i="1" dirty="0"/>
              <a:t>’)</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16</a:t>
            </a:fld>
            <a:endParaRPr lang="en-US" dirty="0"/>
          </a:p>
        </p:txBody>
      </p:sp>
      <p:sp>
        <p:nvSpPr>
          <p:cNvPr id="5" name="Title 4"/>
          <p:cNvSpPr>
            <a:spLocks noGrp="1"/>
          </p:cNvSpPr>
          <p:nvPr>
            <p:ph type="title"/>
          </p:nvPr>
        </p:nvSpPr>
        <p:spPr>
          <a:xfrm>
            <a:off x="608262" y="-63662"/>
            <a:ext cx="11582400" cy="1524000"/>
          </a:xfrm>
        </p:spPr>
        <p:txBody>
          <a:bodyPr>
            <a:normAutofit/>
          </a:bodyPr>
          <a:lstStyle/>
          <a:p>
            <a:r>
              <a:rPr lang="en-US" dirty="0" smtClean="0"/>
              <a:t>Succulent Varieties for Placer County</a:t>
            </a:r>
            <a:endParaRPr lang="en-US" dirty="0"/>
          </a:p>
        </p:txBody>
      </p:sp>
      <p:grpSp>
        <p:nvGrpSpPr>
          <p:cNvPr id="14" name="Group 13"/>
          <p:cNvGrpSpPr/>
          <p:nvPr/>
        </p:nvGrpSpPr>
        <p:grpSpPr>
          <a:xfrm>
            <a:off x="1396666" y="1321120"/>
            <a:ext cx="9398667" cy="7822880"/>
            <a:chOff x="1117281" y="949697"/>
            <a:chExt cx="7049000" cy="5867160"/>
          </a:xfrm>
        </p:grpSpPr>
        <p:grpSp>
          <p:nvGrpSpPr>
            <p:cNvPr id="12" name="Group 11"/>
            <p:cNvGrpSpPr/>
            <p:nvPr/>
          </p:nvGrpSpPr>
          <p:grpSpPr>
            <a:xfrm rot="21203118">
              <a:off x="4495203" y="949697"/>
              <a:ext cx="2942501" cy="3067630"/>
              <a:chOff x="4676181" y="1001086"/>
              <a:chExt cx="2942501" cy="3067630"/>
            </a:xfrm>
          </p:grpSpPr>
          <p:pic>
            <p:nvPicPr>
              <p:cNvPr id="6" name="Picture 5" descr="Euphorbia crown of thorns 2.jpg"/>
              <p:cNvPicPr>
                <a:picLocks noChangeAspect="1"/>
              </p:cNvPicPr>
              <p:nvPr/>
            </p:nvPicPr>
            <p:blipFill>
              <a:blip r:embed="rId3" cstate="print"/>
              <a:stretch>
                <a:fillRect/>
              </a:stretch>
            </p:blipFill>
            <p:spPr>
              <a:xfrm rot="409605">
                <a:off x="5408762" y="1001086"/>
                <a:ext cx="1847850" cy="24669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rot="353793">
                <a:off x="4676181" y="3595509"/>
                <a:ext cx="2942501" cy="473207"/>
              </a:xfrm>
              <a:prstGeom prst="rect">
                <a:avLst/>
              </a:prstGeom>
              <a:noFill/>
            </p:spPr>
            <p:txBody>
              <a:bodyPr wrap="square" rtlCol="0">
                <a:spAutoFit/>
              </a:bodyPr>
              <a:lstStyle/>
              <a:p>
                <a:pPr algn="ctr">
                  <a:lnSpc>
                    <a:spcPts val="2133"/>
                  </a:lnSpc>
                </a:pPr>
                <a:r>
                  <a:rPr lang="en-US" sz="3018" dirty="0"/>
                  <a:t>Crown of Thorns</a:t>
                </a:r>
              </a:p>
              <a:p>
                <a:pPr algn="ctr">
                  <a:lnSpc>
                    <a:spcPts val="2133"/>
                  </a:lnSpc>
                </a:pPr>
                <a:r>
                  <a:rPr lang="en-US" sz="3000" dirty="0"/>
                  <a:t>(E. </a:t>
                </a:r>
                <a:r>
                  <a:rPr lang="en-US" sz="3000" dirty="0" err="1"/>
                  <a:t>Milii</a:t>
                </a:r>
                <a:r>
                  <a:rPr lang="en-US" sz="3000" dirty="0"/>
                  <a:t>)</a:t>
                </a:r>
              </a:p>
            </p:txBody>
          </p:sp>
        </p:grpSp>
        <p:grpSp>
          <p:nvGrpSpPr>
            <p:cNvPr id="4" name="Group 3"/>
            <p:cNvGrpSpPr/>
            <p:nvPr/>
          </p:nvGrpSpPr>
          <p:grpSpPr>
            <a:xfrm>
              <a:off x="1117281" y="3787129"/>
              <a:ext cx="2690901" cy="2883073"/>
              <a:chOff x="284553" y="3429000"/>
              <a:chExt cx="2690901" cy="2883073"/>
            </a:xfrm>
          </p:grpSpPr>
          <p:sp>
            <p:nvSpPr>
              <p:cNvPr id="8" name="TextBox 7"/>
              <p:cNvSpPr txBox="1"/>
              <p:nvPr/>
            </p:nvSpPr>
            <p:spPr>
              <a:xfrm>
                <a:off x="284553" y="5838866"/>
                <a:ext cx="2639358" cy="473207"/>
              </a:xfrm>
              <a:prstGeom prst="rect">
                <a:avLst/>
              </a:prstGeom>
              <a:noFill/>
            </p:spPr>
            <p:txBody>
              <a:bodyPr wrap="square" rtlCol="0">
                <a:spAutoFit/>
              </a:bodyPr>
              <a:lstStyle/>
              <a:p>
                <a:pPr algn="ctr">
                  <a:lnSpc>
                    <a:spcPts val="2133"/>
                  </a:lnSpc>
                </a:pPr>
                <a:r>
                  <a:rPr lang="en-US" sz="3018" dirty="0" err="1"/>
                  <a:t>Firesticks</a:t>
                </a:r>
                <a:r>
                  <a:rPr lang="en-US" sz="3018" dirty="0"/>
                  <a:t>                           (E. </a:t>
                </a:r>
                <a:r>
                  <a:rPr lang="en-US" sz="3018" dirty="0" err="1"/>
                  <a:t>tirucalli</a:t>
                </a:r>
                <a:r>
                  <a:rPr lang="en-US" sz="3018" dirty="0"/>
                  <a:t> ‘</a:t>
                </a:r>
                <a:r>
                  <a:rPr lang="en-US" sz="3018" dirty="0" err="1"/>
                  <a:t>Roseae</a:t>
                </a:r>
                <a:r>
                  <a:rPr lang="en-US" sz="3018" dirty="0"/>
                  <a:t>’)</a:t>
                </a:r>
                <a:endParaRPr lang="en-US" sz="2133" i="1" dirty="0"/>
              </a:p>
            </p:txBody>
          </p:sp>
          <p:pic>
            <p:nvPicPr>
              <p:cNvPr id="9" name="Picture 2" descr="http://t0.gstatic.com/images?q=tbn:ANd9GcQZ9kLJ4z3e3WOfel7WIG7gxrd4MW-6THIza1cO-NRUm1q38PZX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41" y="3429000"/>
                <a:ext cx="2462213" cy="2252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5334000" y="4259756"/>
              <a:ext cx="2832281" cy="2557101"/>
              <a:chOff x="5597363" y="4315118"/>
              <a:chExt cx="2832281" cy="2557101"/>
            </a:xfrm>
          </p:grpSpPr>
          <p:pic>
            <p:nvPicPr>
              <p:cNvPr id="10" name="Picture 9" descr="Euphorbia pulcherrima.bmp"/>
              <p:cNvPicPr>
                <a:picLocks noChangeAspect="1"/>
              </p:cNvPicPr>
              <p:nvPr/>
            </p:nvPicPr>
            <p:blipFill>
              <a:blip r:embed="rId5" cstate="print"/>
              <a:stretch>
                <a:fillRect/>
              </a:stretch>
            </p:blipFill>
            <p:spPr>
              <a:xfrm>
                <a:off x="5597363" y="4315118"/>
                <a:ext cx="2742857" cy="204571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715000" y="6399012"/>
                <a:ext cx="2714644" cy="473207"/>
              </a:xfrm>
              <a:prstGeom prst="rect">
                <a:avLst/>
              </a:prstGeom>
              <a:noFill/>
            </p:spPr>
            <p:txBody>
              <a:bodyPr wrap="square" rtlCol="0">
                <a:spAutoFit/>
              </a:bodyPr>
              <a:lstStyle/>
              <a:p>
                <a:pPr algn="ctr">
                  <a:lnSpc>
                    <a:spcPts val="2133"/>
                  </a:lnSpc>
                </a:pPr>
                <a:r>
                  <a:rPr lang="en-US" sz="3018" dirty="0"/>
                  <a:t>Euphorbia </a:t>
                </a:r>
                <a:r>
                  <a:rPr lang="en-US" sz="3018" dirty="0" err="1"/>
                  <a:t>pulcherrima</a:t>
                </a:r>
                <a:endParaRPr lang="en-US" sz="2133" i="1" dirty="0"/>
              </a:p>
            </p:txBody>
          </p:sp>
        </p:grpSp>
      </p:grpSp>
    </p:spTree>
    <p:extLst>
      <p:ext uri="{BB962C8B-B14F-4D97-AF65-F5344CB8AC3E}">
        <p14:creationId xmlns:p14="http://schemas.microsoft.com/office/powerpoint/2010/main" val="378199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0800"/>
            <a:ext cx="10972800" cy="1524000"/>
          </a:xfrm>
        </p:spPr>
        <p:txBody>
          <a:bodyPr/>
          <a:lstStyle/>
          <a:p>
            <a:r>
              <a:rPr lang="en-US" b="1" dirty="0" smtClean="0"/>
              <a:t>WHY</a:t>
            </a:r>
            <a:r>
              <a:rPr lang="en-US" dirty="0" smtClean="0"/>
              <a:t> Grow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17</a:t>
            </a:fld>
            <a:endParaRPr lang="en-US" dirty="0"/>
          </a:p>
        </p:txBody>
      </p:sp>
      <p:sp>
        <p:nvSpPr>
          <p:cNvPr id="7" name="Text Placeholder 1"/>
          <p:cNvSpPr>
            <a:spLocks noGrp="1"/>
          </p:cNvSpPr>
          <p:nvPr>
            <p:ph type="body" sz="quarter" idx="13"/>
          </p:nvPr>
        </p:nvSpPr>
        <p:spPr>
          <a:xfrm>
            <a:off x="378635" y="1574800"/>
            <a:ext cx="5989612" cy="6756400"/>
          </a:xfrm>
        </p:spPr>
        <p:txBody>
          <a:bodyPr>
            <a:normAutofit fontScale="77500" lnSpcReduction="20000"/>
          </a:bodyPr>
          <a:lstStyle/>
          <a:p>
            <a:pPr marL="1147222" lvl="1" indent="-537628">
              <a:lnSpc>
                <a:spcPct val="170000"/>
              </a:lnSpc>
            </a:pPr>
            <a:r>
              <a:rPr lang="en-US" sz="4133" dirty="0"/>
              <a:t>Drought </a:t>
            </a:r>
            <a:r>
              <a:rPr lang="en-US" sz="4133" u="sng" dirty="0"/>
              <a:t>tolerant</a:t>
            </a:r>
            <a:r>
              <a:rPr lang="en-US" sz="4133" dirty="0"/>
              <a:t>.</a:t>
            </a:r>
          </a:p>
          <a:p>
            <a:pPr marL="1147222" lvl="1" indent="-537628">
              <a:lnSpc>
                <a:spcPct val="170000"/>
              </a:lnSpc>
            </a:pPr>
            <a:r>
              <a:rPr lang="en-US" sz="4133" dirty="0"/>
              <a:t>Trendy and popular.</a:t>
            </a:r>
          </a:p>
          <a:p>
            <a:pPr marL="1147222" lvl="1" indent="-537628">
              <a:lnSpc>
                <a:spcPct val="170000"/>
              </a:lnSpc>
            </a:pPr>
            <a:r>
              <a:rPr lang="en-US" sz="4133" dirty="0"/>
              <a:t>Low maintenance.</a:t>
            </a:r>
          </a:p>
          <a:p>
            <a:pPr marL="1147222" lvl="1" indent="-537628">
              <a:lnSpc>
                <a:spcPct val="170000"/>
              </a:lnSpc>
            </a:pPr>
            <a:r>
              <a:rPr lang="en-US" sz="4133" dirty="0"/>
              <a:t>Source for pollinators.</a:t>
            </a:r>
          </a:p>
          <a:p>
            <a:pPr marL="1147222" lvl="1" indent="-537628">
              <a:lnSpc>
                <a:spcPct val="170000"/>
              </a:lnSpc>
            </a:pPr>
            <a:r>
              <a:rPr lang="en-US" sz="4133" dirty="0"/>
              <a:t>Large number of varieties.</a:t>
            </a:r>
          </a:p>
          <a:p>
            <a:pPr marL="1147222" lvl="1" indent="-537628">
              <a:lnSpc>
                <a:spcPct val="170000"/>
              </a:lnSpc>
            </a:pPr>
            <a:r>
              <a:rPr lang="en-US" sz="4133" dirty="0"/>
              <a:t>Versatile growing options.</a:t>
            </a:r>
          </a:p>
          <a:p>
            <a:pPr marL="1147222" lvl="1" indent="-537628">
              <a:lnSpc>
                <a:spcPct val="170000"/>
              </a:lnSpc>
            </a:pPr>
            <a:r>
              <a:rPr lang="en-US" sz="4133" dirty="0"/>
              <a:t>Other Uses &gt;&gt;&gt;&gt;&gt;&gt;</a:t>
            </a:r>
            <a:endParaRPr lang="en-US" dirty="0" smtClean="0"/>
          </a:p>
          <a:p>
            <a:r>
              <a:rPr lang="en-US" dirty="0" smtClean="0"/>
              <a:t>	</a:t>
            </a:r>
          </a:p>
        </p:txBody>
      </p:sp>
      <p:grpSp>
        <p:nvGrpSpPr>
          <p:cNvPr id="15" name="Group 14"/>
          <p:cNvGrpSpPr/>
          <p:nvPr/>
        </p:nvGrpSpPr>
        <p:grpSpPr>
          <a:xfrm>
            <a:off x="5897503" y="1509236"/>
            <a:ext cx="6079442" cy="6887529"/>
            <a:chOff x="6096000" y="1723071"/>
            <a:chExt cx="6079442" cy="6887529"/>
          </a:xfrm>
        </p:grpSpPr>
        <p:grpSp>
          <p:nvGrpSpPr>
            <p:cNvPr id="6" name="Group 5"/>
            <p:cNvGrpSpPr>
              <a:grpSpLocks noChangeAspect="1"/>
            </p:cNvGrpSpPr>
            <p:nvPr/>
          </p:nvGrpSpPr>
          <p:grpSpPr>
            <a:xfrm>
              <a:off x="6411127" y="5529271"/>
              <a:ext cx="3877200" cy="3081329"/>
              <a:chOff x="4267491" y="4007902"/>
              <a:chExt cx="3369929" cy="271760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088">
                <a:off x="4494170" y="4007902"/>
                <a:ext cx="3143250" cy="235743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rot="786155">
                <a:off x="4267491" y="6411185"/>
                <a:ext cx="2714644" cy="314322"/>
              </a:xfrm>
              <a:prstGeom prst="rect">
                <a:avLst/>
              </a:prstGeom>
              <a:noFill/>
            </p:spPr>
            <p:txBody>
              <a:bodyPr wrap="square" rtlCol="0">
                <a:spAutoFit/>
              </a:bodyPr>
              <a:lstStyle/>
              <a:p>
                <a:pPr algn="ctr">
                  <a:lnSpc>
                    <a:spcPts val="2133"/>
                  </a:lnSpc>
                </a:pPr>
                <a:r>
                  <a:rPr lang="en-US" sz="3018" dirty="0"/>
                  <a:t>Agave &amp; Bat!</a:t>
                </a:r>
                <a:endParaRPr lang="en-US" sz="2133" i="1" dirty="0"/>
              </a:p>
            </p:txBody>
          </p:sp>
        </p:grpSp>
        <p:sp>
          <p:nvSpPr>
            <p:cNvPr id="13" name="TextBox 12"/>
            <p:cNvSpPr txBox="1"/>
            <p:nvPr/>
          </p:nvSpPr>
          <p:spPr>
            <a:xfrm>
              <a:off x="9715691" y="2473460"/>
              <a:ext cx="2459751" cy="1021177"/>
            </a:xfrm>
            <a:prstGeom prst="rect">
              <a:avLst/>
            </a:prstGeom>
            <a:noFill/>
          </p:spPr>
          <p:txBody>
            <a:bodyPr wrap="square" rtlCol="0">
              <a:spAutoFit/>
            </a:bodyPr>
            <a:lstStyle/>
            <a:p>
              <a:r>
                <a:rPr lang="en-US" sz="3018" dirty="0" err="1" smtClean="0"/>
                <a:t>Echeveria</a:t>
              </a:r>
              <a:r>
                <a:rPr lang="en-US" sz="3018" dirty="0" smtClean="0"/>
                <a:t> &amp; Hummingbird</a:t>
              </a:r>
              <a:endParaRPr lang="en-US" sz="3018"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723071"/>
              <a:ext cx="3619691" cy="2996436"/>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H="1" flipV="1">
              <a:off x="8480128" y="7586946"/>
              <a:ext cx="240535" cy="77893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4929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61127"/>
            <a:ext cx="10972800" cy="1524000"/>
          </a:xfrm>
        </p:spPr>
        <p:txBody>
          <a:bodyPr/>
          <a:lstStyle/>
          <a:p>
            <a:r>
              <a:rPr lang="en-US" b="1" dirty="0" smtClean="0"/>
              <a:t>WHY</a:t>
            </a:r>
            <a:r>
              <a:rPr lang="en-US" dirty="0" smtClean="0"/>
              <a:t> Grow Succulents?</a:t>
            </a:r>
            <a:r>
              <a:rPr lang="en-US" sz="4267" dirty="0"/>
              <a:t> (continued)</a:t>
            </a:r>
            <a:r>
              <a:rPr lang="en-US" dirty="0" smtClean="0"/>
              <a:t> </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18</a:t>
            </a:fld>
            <a:endParaRPr lang="en-US" dirty="0"/>
          </a:p>
        </p:txBody>
      </p:sp>
      <p:sp>
        <p:nvSpPr>
          <p:cNvPr id="7" name="Text Placeholder 1"/>
          <p:cNvSpPr>
            <a:spLocks noGrp="1"/>
          </p:cNvSpPr>
          <p:nvPr>
            <p:ph type="body" sz="quarter" idx="13"/>
          </p:nvPr>
        </p:nvSpPr>
        <p:spPr>
          <a:xfrm>
            <a:off x="406401" y="1228619"/>
            <a:ext cx="8848569" cy="5422900"/>
          </a:xfrm>
        </p:spPr>
        <p:txBody>
          <a:bodyPr>
            <a:normAutofit fontScale="32500" lnSpcReduction="20000"/>
          </a:bodyPr>
          <a:lstStyle/>
          <a:p>
            <a:endParaRPr lang="en-US" dirty="0" smtClean="0"/>
          </a:p>
          <a:p>
            <a:r>
              <a:rPr lang="en-US" sz="13067" u="sng" dirty="0"/>
              <a:t>Horticultural</a:t>
            </a:r>
          </a:p>
          <a:p>
            <a:pPr marL="609594" lvl="1" indent="-537628">
              <a:spcBef>
                <a:spcPts val="800"/>
              </a:spcBef>
            </a:pPr>
            <a:r>
              <a:rPr lang="en-US" sz="11467" dirty="0"/>
              <a:t>Used indoor &amp; outdoor, </a:t>
            </a:r>
            <a:r>
              <a:rPr lang="en-US" sz="11467" dirty="0" smtClean="0"/>
              <a:t>ornamental </a:t>
            </a:r>
            <a:r>
              <a:rPr lang="en-US" sz="11467" dirty="0"/>
              <a:t>gardens, ‘live’ fence.</a:t>
            </a:r>
          </a:p>
          <a:p>
            <a:pPr marL="609594" lvl="1" indent="-537628">
              <a:spcBef>
                <a:spcPts val="800"/>
              </a:spcBef>
            </a:pPr>
            <a:r>
              <a:rPr lang="en-US" sz="11467" dirty="0"/>
              <a:t>Agave: rope, bio-fuel.</a:t>
            </a:r>
          </a:p>
          <a:p>
            <a:pPr marL="609594" lvl="1" indent="-537628">
              <a:spcBef>
                <a:spcPts val="4000"/>
              </a:spcBef>
              <a:buNone/>
            </a:pPr>
            <a:r>
              <a:rPr lang="en-US" sz="13067" u="sng" dirty="0"/>
              <a:t>Food</a:t>
            </a:r>
          </a:p>
          <a:p>
            <a:pPr marL="609594" lvl="1" indent="-537628"/>
            <a:r>
              <a:rPr lang="en-US" sz="11467" dirty="0"/>
              <a:t>Agave sweetener, liquors</a:t>
            </a:r>
          </a:p>
          <a:p>
            <a:pPr marL="609594" lvl="1" indent="-537628"/>
            <a:r>
              <a:rPr lang="en-US" sz="11467" dirty="0"/>
              <a:t>Agave </a:t>
            </a:r>
            <a:r>
              <a:rPr lang="en-US" sz="11467" dirty="0" err="1"/>
              <a:t>tequilana</a:t>
            </a:r>
            <a:r>
              <a:rPr lang="en-US" sz="11467" dirty="0"/>
              <a:t> (Blue agave) for Tequila.</a:t>
            </a:r>
          </a:p>
        </p:txBody>
      </p:sp>
      <p:grpSp>
        <p:nvGrpSpPr>
          <p:cNvPr id="13" name="Group 12"/>
          <p:cNvGrpSpPr/>
          <p:nvPr/>
        </p:nvGrpSpPr>
        <p:grpSpPr>
          <a:xfrm>
            <a:off x="3095045" y="1837653"/>
            <a:ext cx="8527354" cy="7197979"/>
            <a:chOff x="2321283" y="1378239"/>
            <a:chExt cx="6395516" cy="5398484"/>
          </a:xfrm>
        </p:grpSpPr>
        <p:grpSp>
          <p:nvGrpSpPr>
            <p:cNvPr id="10" name="Group 9"/>
            <p:cNvGrpSpPr>
              <a:grpSpLocks noChangeAspect="1"/>
            </p:cNvGrpSpPr>
            <p:nvPr/>
          </p:nvGrpSpPr>
          <p:grpSpPr>
            <a:xfrm rot="407012">
              <a:off x="6627127" y="3749853"/>
              <a:ext cx="1526378" cy="2641808"/>
              <a:chOff x="2590800" y="17929"/>
              <a:chExt cx="3962400" cy="685800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281" r="10887"/>
              <a:stretch/>
            </p:blipFill>
            <p:spPr>
              <a:xfrm>
                <a:off x="2590800" y="17929"/>
                <a:ext cx="3962400" cy="6858000"/>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3896089" y="3200400"/>
                <a:ext cx="1437911" cy="838200"/>
              </a:xfrm>
              <a:prstGeom prst="ellipse">
                <a:avLst/>
              </a:prstGeom>
              <a:solidFill>
                <a:schemeClr val="accent3">
                  <a:lumMod val="40000"/>
                  <a:lumOff val="60000"/>
                </a:schemeClr>
              </a:solidFill>
              <a:ln>
                <a:noFill/>
              </a:ln>
              <a:effectLst>
                <a:outerShdw blurRad="63500" sx="102000" sy="102000" algn="ctr" rotWithShape="0">
                  <a:prstClr val="black">
                    <a:alpha val="19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18"/>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9280">
              <a:off x="6063834" y="1378239"/>
              <a:ext cx="2652965" cy="177547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283" y="5058413"/>
              <a:ext cx="2291080" cy="1718310"/>
            </a:xfrm>
            <a:prstGeom prst="rect">
              <a:avLst/>
            </a:prstGeom>
          </p:spPr>
        </p:pic>
      </p:grpSp>
    </p:spTree>
    <p:extLst>
      <p:ext uri="{BB962C8B-B14F-4D97-AF65-F5344CB8AC3E}">
        <p14:creationId xmlns:p14="http://schemas.microsoft.com/office/powerpoint/2010/main" val="309902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61127"/>
            <a:ext cx="10972800" cy="1524000"/>
          </a:xfrm>
        </p:spPr>
        <p:txBody>
          <a:bodyPr/>
          <a:lstStyle/>
          <a:p>
            <a:r>
              <a:rPr lang="en-US" b="1" dirty="0" smtClean="0"/>
              <a:t>WHY</a:t>
            </a:r>
            <a:r>
              <a:rPr lang="en-US" dirty="0" smtClean="0"/>
              <a:t> Grow Succulents?</a:t>
            </a:r>
            <a:r>
              <a:rPr lang="en-US" sz="4267" dirty="0"/>
              <a:t> (continued)</a:t>
            </a:r>
            <a:r>
              <a:rPr lang="en-US" dirty="0" smtClean="0"/>
              <a:t> </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19</a:t>
            </a:fld>
            <a:endParaRPr lang="en-US" dirty="0"/>
          </a:p>
        </p:txBody>
      </p:sp>
      <p:sp>
        <p:nvSpPr>
          <p:cNvPr id="7" name="Text Placeholder 1"/>
          <p:cNvSpPr>
            <a:spLocks noGrp="1"/>
          </p:cNvSpPr>
          <p:nvPr>
            <p:ph type="body" sz="quarter" idx="13"/>
          </p:nvPr>
        </p:nvSpPr>
        <p:spPr>
          <a:xfrm>
            <a:off x="1117600" y="1270054"/>
            <a:ext cx="10261600" cy="2895548"/>
          </a:xfrm>
        </p:spPr>
        <p:txBody>
          <a:bodyPr>
            <a:normAutofit fontScale="32500" lnSpcReduction="20000"/>
          </a:bodyPr>
          <a:lstStyle/>
          <a:p>
            <a:endParaRPr lang="en-US" dirty="0" smtClean="0"/>
          </a:p>
          <a:p>
            <a:pPr marL="609594" indent="-537628">
              <a:spcBef>
                <a:spcPts val="1600"/>
              </a:spcBef>
            </a:pPr>
            <a:r>
              <a:rPr lang="en-US" sz="13067" u="sng" dirty="0"/>
              <a:t>Other</a:t>
            </a:r>
          </a:p>
          <a:p>
            <a:pPr marL="609594" lvl="1" indent="-537628">
              <a:spcBef>
                <a:spcPts val="800"/>
              </a:spcBef>
            </a:pPr>
            <a:r>
              <a:rPr lang="en-US" sz="11467" dirty="0"/>
              <a:t>Cochineal insect on Prickly Pear cactus</a:t>
            </a:r>
          </a:p>
          <a:p>
            <a:pPr marL="1219188" lvl="2" indent="-537628">
              <a:lnSpc>
                <a:spcPct val="120000"/>
              </a:lnSpc>
              <a:spcBef>
                <a:spcPts val="0"/>
              </a:spcBef>
              <a:spcAft>
                <a:spcPts val="0"/>
              </a:spcAft>
              <a:buFont typeface="Calibri" panose="020F0502020204030204" pitchFamily="34" charset="0"/>
              <a:buChar char="–"/>
            </a:pPr>
            <a:r>
              <a:rPr lang="en-US" sz="11467" dirty="0"/>
              <a:t>Cochineal Red dye for Aztecs royal red robes &amp; European Royals.</a:t>
            </a:r>
          </a:p>
        </p:txBody>
      </p:sp>
      <p:grpSp>
        <p:nvGrpSpPr>
          <p:cNvPr id="8" name="Group 7"/>
          <p:cNvGrpSpPr/>
          <p:nvPr/>
        </p:nvGrpSpPr>
        <p:grpSpPr>
          <a:xfrm>
            <a:off x="696424" y="4632831"/>
            <a:ext cx="10803427" cy="3632200"/>
            <a:chOff x="522318" y="3474623"/>
            <a:chExt cx="8102570" cy="2724150"/>
          </a:xfrm>
        </p:grpSpPr>
        <p:pic>
          <p:nvPicPr>
            <p:cNvPr id="10" name="Picture 9" descr="CochinealInsect.jpg"/>
            <p:cNvPicPr>
              <a:picLocks noChangeAspect="1"/>
            </p:cNvPicPr>
            <p:nvPr/>
          </p:nvPicPr>
          <p:blipFill>
            <a:blip r:embed="rId3" cstate="print"/>
            <a:stretch>
              <a:fillRect/>
            </a:stretch>
          </p:blipFill>
          <p:spPr>
            <a:xfrm rot="789153">
              <a:off x="6005513" y="3962925"/>
              <a:ext cx="2619375" cy="1781175"/>
            </a:xfrm>
            <a:prstGeom prst="rect">
              <a:avLst/>
            </a:prstGeom>
          </p:spPr>
        </p:pic>
        <p:pic>
          <p:nvPicPr>
            <p:cNvPr id="12" name="Picture 11" descr="cochinealinsects2.jpg"/>
            <p:cNvPicPr>
              <a:picLocks noChangeAspect="1"/>
            </p:cNvPicPr>
            <p:nvPr/>
          </p:nvPicPr>
          <p:blipFill>
            <a:blip r:embed="rId4" cstate="print"/>
            <a:stretch>
              <a:fillRect/>
            </a:stretch>
          </p:blipFill>
          <p:spPr>
            <a:xfrm>
              <a:off x="3077578" y="3962400"/>
              <a:ext cx="2253615" cy="20059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261">
              <a:off x="522318" y="3474623"/>
              <a:ext cx="1905000" cy="2724150"/>
            </a:xfrm>
            <a:prstGeom prst="rect">
              <a:avLst/>
            </a:prstGeom>
          </p:spPr>
        </p:pic>
      </p:grpSp>
    </p:spTree>
    <p:extLst>
      <p:ext uri="{BB962C8B-B14F-4D97-AF65-F5344CB8AC3E}">
        <p14:creationId xmlns:p14="http://schemas.microsoft.com/office/powerpoint/2010/main" val="3884561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09600" y="1625600"/>
            <a:ext cx="9956800" cy="7112000"/>
          </a:xfrm>
        </p:spPr>
        <p:txBody>
          <a:bodyPr>
            <a:normAutofit/>
          </a:bodyPr>
          <a:lstStyle/>
          <a:p>
            <a:r>
              <a:rPr lang="en-US" dirty="0" smtClean="0"/>
              <a:t>Welcome!</a:t>
            </a:r>
          </a:p>
          <a:p>
            <a:r>
              <a:rPr lang="en-US" dirty="0" smtClean="0"/>
              <a:t>Today’s Agenda</a:t>
            </a:r>
          </a:p>
          <a:p>
            <a:pPr marL="1151455" lvl="1" indent="-541861"/>
            <a:r>
              <a:rPr lang="en-US" b="1" dirty="0" smtClean="0"/>
              <a:t>WHO </a:t>
            </a:r>
            <a:r>
              <a:rPr lang="en-US" dirty="0" smtClean="0"/>
              <a:t>are Master Gardeners?</a:t>
            </a:r>
          </a:p>
          <a:p>
            <a:pPr marL="1151455" lvl="1" indent="-541861">
              <a:lnSpc>
                <a:spcPct val="150000"/>
              </a:lnSpc>
              <a:spcBef>
                <a:spcPts val="0"/>
              </a:spcBef>
              <a:spcAft>
                <a:spcPts val="0"/>
              </a:spcAft>
            </a:pPr>
            <a:r>
              <a:rPr lang="en-US" b="1" dirty="0" smtClean="0"/>
              <a:t>WHO</a:t>
            </a:r>
            <a:r>
              <a:rPr lang="en-US" dirty="0" smtClean="0"/>
              <a:t> can grow succulents?</a:t>
            </a:r>
          </a:p>
          <a:p>
            <a:pPr marL="1151455" lvl="1" indent="-541861">
              <a:lnSpc>
                <a:spcPct val="150000"/>
              </a:lnSpc>
              <a:spcBef>
                <a:spcPts val="0"/>
              </a:spcBef>
              <a:spcAft>
                <a:spcPts val="0"/>
              </a:spcAft>
            </a:pPr>
            <a:r>
              <a:rPr lang="en-US" b="1" dirty="0" smtClean="0"/>
              <a:t>WHAT</a:t>
            </a:r>
            <a:r>
              <a:rPr lang="en-US" dirty="0" smtClean="0"/>
              <a:t> are succulents?</a:t>
            </a:r>
          </a:p>
          <a:p>
            <a:pPr marL="1151455" lvl="1" indent="-541861">
              <a:lnSpc>
                <a:spcPct val="150000"/>
              </a:lnSpc>
              <a:spcBef>
                <a:spcPts val="0"/>
              </a:spcBef>
              <a:spcAft>
                <a:spcPts val="0"/>
              </a:spcAft>
            </a:pPr>
            <a:r>
              <a:rPr lang="en-US" b="1" dirty="0" smtClean="0"/>
              <a:t>WHY</a:t>
            </a:r>
            <a:r>
              <a:rPr lang="en-US" dirty="0" smtClean="0"/>
              <a:t> grow succulents?</a:t>
            </a:r>
          </a:p>
          <a:p>
            <a:pPr marL="1151455" lvl="1" indent="-541861">
              <a:lnSpc>
                <a:spcPct val="150000"/>
              </a:lnSpc>
              <a:spcBef>
                <a:spcPts val="0"/>
              </a:spcBef>
              <a:spcAft>
                <a:spcPts val="0"/>
              </a:spcAft>
            </a:pPr>
            <a:r>
              <a:rPr lang="en-US" b="1" dirty="0" smtClean="0"/>
              <a:t>WHEN</a:t>
            </a:r>
            <a:r>
              <a:rPr lang="en-US" dirty="0" smtClean="0"/>
              <a:t> to cultivate and propagate.</a:t>
            </a:r>
          </a:p>
          <a:p>
            <a:pPr marL="1151455" lvl="1" indent="-541861">
              <a:lnSpc>
                <a:spcPct val="150000"/>
              </a:lnSpc>
              <a:spcBef>
                <a:spcPts val="0"/>
              </a:spcBef>
              <a:spcAft>
                <a:spcPts val="0"/>
              </a:spcAft>
            </a:pPr>
            <a:r>
              <a:rPr lang="en-US" b="1" dirty="0" smtClean="0"/>
              <a:t>HOW</a:t>
            </a:r>
            <a:r>
              <a:rPr lang="en-US" dirty="0" smtClean="0"/>
              <a:t> to cultivate and propagate. </a:t>
            </a:r>
          </a:p>
          <a:p>
            <a:r>
              <a:rPr lang="en-US" dirty="0" smtClean="0"/>
              <a:t>Questions and Answers</a:t>
            </a:r>
          </a:p>
          <a:p>
            <a:endParaRPr lang="en-US" dirty="0" smtClean="0"/>
          </a:p>
        </p:txBody>
      </p:sp>
      <p:sp>
        <p:nvSpPr>
          <p:cNvPr id="5" name="Title 4"/>
          <p:cNvSpPr>
            <a:spLocks noGrp="1"/>
          </p:cNvSpPr>
          <p:nvPr>
            <p:ph type="title"/>
          </p:nvPr>
        </p:nvSpPr>
        <p:spPr>
          <a:xfrm>
            <a:off x="575733" y="304800"/>
            <a:ext cx="10972800" cy="1524000"/>
          </a:xfrm>
        </p:spPr>
        <p:txBody>
          <a:bodyPr/>
          <a:lstStyle/>
          <a:p>
            <a:r>
              <a:rPr lang="en-US" dirty="0" smtClean="0"/>
              <a:t>AGENDA</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a:t>
            </a:fld>
            <a:endParaRPr lang="en-US" dirty="0"/>
          </a:p>
        </p:txBody>
      </p:sp>
      <p:pic>
        <p:nvPicPr>
          <p:cNvPr id="2" name="Picture 1"/>
          <p:cNvPicPr>
            <a:picLocks noChangeAspect="1"/>
          </p:cNvPicPr>
          <p:nvPr/>
        </p:nvPicPr>
        <p:blipFill>
          <a:blip r:embed="rId3"/>
          <a:stretch>
            <a:fillRect/>
          </a:stretch>
        </p:blipFill>
        <p:spPr>
          <a:xfrm>
            <a:off x="6908800" y="2235201"/>
            <a:ext cx="5070280" cy="5151567"/>
          </a:xfrm>
          <a:prstGeom prst="rect">
            <a:avLst/>
          </a:prstGeom>
        </p:spPr>
      </p:pic>
    </p:spTree>
    <p:extLst>
      <p:ext uri="{BB962C8B-B14F-4D97-AF65-F5344CB8AC3E}">
        <p14:creationId xmlns:p14="http://schemas.microsoft.com/office/powerpoint/2010/main" val="3984167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0800"/>
            <a:ext cx="11684000" cy="1524000"/>
          </a:xfrm>
        </p:spPr>
        <p:txBody>
          <a:bodyPr>
            <a:normAutofit/>
          </a:bodyPr>
          <a:lstStyle/>
          <a:p>
            <a:r>
              <a:rPr lang="en-US" dirty="0" smtClean="0"/>
              <a:t>Creative Ways to Grow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20</a:t>
            </a:fld>
            <a:endParaRPr lang="en-US" dirty="0"/>
          </a:p>
        </p:txBody>
      </p:sp>
      <p:grpSp>
        <p:nvGrpSpPr>
          <p:cNvPr id="6" name="Group 5"/>
          <p:cNvGrpSpPr>
            <a:grpSpLocks noChangeAspect="1"/>
          </p:cNvGrpSpPr>
          <p:nvPr/>
        </p:nvGrpSpPr>
        <p:grpSpPr>
          <a:xfrm>
            <a:off x="609600" y="2262521"/>
            <a:ext cx="10972800" cy="6723352"/>
            <a:chOff x="327723" y="1155748"/>
            <a:chExt cx="8700477" cy="5331034"/>
          </a:xfrm>
        </p:grpSpPr>
        <p:pic>
          <p:nvPicPr>
            <p:cNvPr id="13" name="Picture 12" descr="smog-shop-wall--succ.jpg"/>
            <p:cNvPicPr>
              <a:picLocks noChangeAspect="1"/>
            </p:cNvPicPr>
            <p:nvPr/>
          </p:nvPicPr>
          <p:blipFill>
            <a:blip r:embed="rId3" cstate="print"/>
            <a:stretch>
              <a:fillRect/>
            </a:stretch>
          </p:blipFill>
          <p:spPr>
            <a:xfrm rot="460540">
              <a:off x="5753981" y="1155748"/>
              <a:ext cx="3274219" cy="2184559"/>
            </a:xfrm>
            <a:prstGeom prst="rect">
              <a:avLst/>
            </a:prstGeom>
            <a:ln>
              <a:noFill/>
            </a:ln>
            <a:effectLst>
              <a:softEdge rad="11250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33131">
              <a:off x="376161" y="1170633"/>
              <a:ext cx="2571750" cy="257175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9296">
              <a:off x="5824848" y="4101496"/>
              <a:ext cx="2804202" cy="2103152"/>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0145">
              <a:off x="327723" y="4129344"/>
              <a:ext cx="2828925" cy="235743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0" y="1704927"/>
              <a:ext cx="2524887" cy="378733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85701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0800"/>
            <a:ext cx="11684000" cy="1524000"/>
          </a:xfrm>
        </p:spPr>
        <p:txBody>
          <a:bodyPr>
            <a:normAutofit/>
          </a:bodyPr>
          <a:lstStyle/>
          <a:p>
            <a:r>
              <a:rPr lang="en-US" dirty="0" smtClean="0"/>
              <a:t>Creative Ways to Grow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21</a:t>
            </a:fld>
            <a:endParaRPr lang="en-US" dirty="0"/>
          </a:p>
        </p:txBody>
      </p:sp>
      <p:grpSp>
        <p:nvGrpSpPr>
          <p:cNvPr id="4" name="Group 3"/>
          <p:cNvGrpSpPr>
            <a:grpSpLocks noChangeAspect="1"/>
          </p:cNvGrpSpPr>
          <p:nvPr/>
        </p:nvGrpSpPr>
        <p:grpSpPr>
          <a:xfrm>
            <a:off x="924560" y="1839779"/>
            <a:ext cx="10241280" cy="6947500"/>
            <a:chOff x="176353" y="1021911"/>
            <a:chExt cx="8445215" cy="572908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9654">
              <a:off x="452181" y="1021911"/>
              <a:ext cx="2183171" cy="3179377"/>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615" y="4548785"/>
              <a:ext cx="2781953" cy="1854637"/>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53" y="4669244"/>
              <a:ext cx="2881309" cy="208174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9791">
              <a:off x="5971297" y="1104455"/>
              <a:ext cx="2402205" cy="320706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1239" y="1828369"/>
              <a:ext cx="3008376" cy="401116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955262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0800"/>
            <a:ext cx="11684000" cy="1524000"/>
          </a:xfrm>
        </p:spPr>
        <p:txBody>
          <a:bodyPr>
            <a:normAutofit/>
          </a:bodyPr>
          <a:lstStyle/>
          <a:p>
            <a:r>
              <a:rPr lang="en-US" dirty="0" smtClean="0"/>
              <a:t>Creative Ways to Grow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22</a:t>
            </a:fld>
            <a:endParaRPr lang="en-US" dirty="0"/>
          </a:p>
        </p:txBody>
      </p:sp>
      <p:grpSp>
        <p:nvGrpSpPr>
          <p:cNvPr id="10" name="Group 9"/>
          <p:cNvGrpSpPr>
            <a:grpSpLocks noChangeAspect="1"/>
          </p:cNvGrpSpPr>
          <p:nvPr/>
        </p:nvGrpSpPr>
        <p:grpSpPr>
          <a:xfrm>
            <a:off x="1335736" y="1623917"/>
            <a:ext cx="9418929" cy="7094633"/>
            <a:chOff x="659052" y="229048"/>
            <a:chExt cx="8009540" cy="6033041"/>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063" y="1143000"/>
              <a:ext cx="2382774" cy="417995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5581">
              <a:off x="6297248" y="287032"/>
              <a:ext cx="2371344" cy="315772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59382">
              <a:off x="6261909" y="3378775"/>
              <a:ext cx="2178272" cy="282892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18981">
              <a:off x="659052" y="229048"/>
              <a:ext cx="2117408" cy="317611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3978">
              <a:off x="998130" y="3404589"/>
              <a:ext cx="2038350" cy="2857500"/>
            </a:xfrm>
            <a:prstGeom prst="rect">
              <a:avLst/>
            </a:prstGeom>
          </p:spPr>
        </p:pic>
      </p:grpSp>
    </p:spTree>
    <p:extLst>
      <p:ext uri="{BB962C8B-B14F-4D97-AF65-F5344CB8AC3E}">
        <p14:creationId xmlns:p14="http://schemas.microsoft.com/office/powerpoint/2010/main" val="3517619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64389"/>
            <a:ext cx="12496800" cy="1524000"/>
          </a:xfrm>
        </p:spPr>
        <p:txBody>
          <a:bodyPr>
            <a:normAutofit fontScale="90000"/>
          </a:bodyPr>
          <a:lstStyle/>
          <a:p>
            <a:r>
              <a:rPr lang="en-US" b="1" dirty="0" smtClean="0"/>
              <a:t>WHEN </a:t>
            </a:r>
            <a:r>
              <a:rPr lang="en-US" dirty="0" smtClean="0"/>
              <a:t>to Cultivate &amp; Propagate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23</a:t>
            </a:fld>
            <a:endParaRPr lang="en-US" dirty="0"/>
          </a:p>
        </p:txBody>
      </p:sp>
      <p:sp>
        <p:nvSpPr>
          <p:cNvPr id="6" name="Text Placeholder 1"/>
          <p:cNvSpPr>
            <a:spLocks noGrp="1"/>
          </p:cNvSpPr>
          <p:nvPr>
            <p:ph type="body" sz="quarter" idx="13"/>
          </p:nvPr>
        </p:nvSpPr>
        <p:spPr>
          <a:xfrm>
            <a:off x="609600" y="1521261"/>
            <a:ext cx="10972800" cy="6505140"/>
          </a:xfrm>
        </p:spPr>
        <p:txBody>
          <a:bodyPr>
            <a:normAutofit fontScale="25000" lnSpcReduction="20000"/>
          </a:bodyPr>
          <a:lstStyle/>
          <a:p>
            <a:endParaRPr lang="en-US" dirty="0" smtClean="0"/>
          </a:p>
          <a:p>
            <a:pPr>
              <a:lnSpc>
                <a:spcPct val="120000"/>
              </a:lnSpc>
              <a:spcBef>
                <a:spcPts val="0"/>
              </a:spcBef>
              <a:spcAft>
                <a:spcPts val="800"/>
              </a:spcAft>
            </a:pPr>
            <a:r>
              <a:rPr lang="en-US" sz="16000" dirty="0"/>
              <a:t>It all depends on the succulent!</a:t>
            </a:r>
          </a:p>
          <a:p>
            <a:pPr>
              <a:spcBef>
                <a:spcPts val="4000"/>
              </a:spcBef>
              <a:spcAft>
                <a:spcPts val="0"/>
              </a:spcAft>
            </a:pPr>
            <a:r>
              <a:rPr lang="en-US" sz="16000" u="sng" dirty="0"/>
              <a:t>Growth cycle</a:t>
            </a:r>
            <a:r>
              <a:rPr lang="en-US" sz="16000" dirty="0"/>
              <a:t> is in response to                     temperature and water.</a:t>
            </a:r>
          </a:p>
          <a:p>
            <a:pPr>
              <a:spcBef>
                <a:spcPts val="4000"/>
              </a:spcBef>
              <a:spcAft>
                <a:spcPts val="0"/>
              </a:spcAft>
            </a:pPr>
            <a:r>
              <a:rPr lang="en-US" sz="16000" dirty="0"/>
              <a:t>Know your succulent! “</a:t>
            </a:r>
            <a:r>
              <a:rPr lang="en-US" sz="16000" u="sng" dirty="0"/>
              <a:t>Summer</a:t>
            </a:r>
            <a:r>
              <a:rPr lang="en-US" sz="16000" dirty="0"/>
              <a:t> or </a:t>
            </a:r>
            <a:r>
              <a:rPr lang="en-US" sz="16000" u="sng" dirty="0"/>
              <a:t>Winter</a:t>
            </a:r>
            <a:r>
              <a:rPr lang="en-US" sz="16000" dirty="0"/>
              <a:t> grower.”</a:t>
            </a:r>
          </a:p>
          <a:p>
            <a:pPr marL="609594" indent="-537628">
              <a:spcBef>
                <a:spcPts val="4000"/>
              </a:spcBef>
              <a:spcAft>
                <a:spcPts val="0"/>
              </a:spcAft>
            </a:pPr>
            <a:r>
              <a:rPr lang="en-US" sz="16000" u="sng" dirty="0"/>
              <a:t>Indoor succulents</a:t>
            </a:r>
            <a:r>
              <a:rPr lang="en-US" sz="16000" dirty="0"/>
              <a:t>:  Repot anytime (every 2-3 years). Minimize propagating during dormancy.</a:t>
            </a:r>
          </a:p>
          <a:p>
            <a:pPr marL="609594" indent="-537628">
              <a:spcBef>
                <a:spcPts val="4000"/>
              </a:spcBef>
              <a:spcAft>
                <a:spcPts val="0"/>
              </a:spcAft>
            </a:pPr>
            <a:r>
              <a:rPr lang="en-US" sz="16000" u="sng" dirty="0"/>
              <a:t>Outdoor succulents</a:t>
            </a:r>
            <a:r>
              <a:rPr lang="en-US" sz="16000" dirty="0"/>
              <a:t>: Plant or propagate generally in Spring and Fall—not during dormant season.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8773"/>
          <a:stretch/>
        </p:blipFill>
        <p:spPr>
          <a:xfrm rot="332837">
            <a:off x="7499138" y="1798130"/>
            <a:ext cx="3267456" cy="186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9265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298" y="-101600"/>
            <a:ext cx="12049404" cy="1524000"/>
          </a:xfrm>
        </p:spPr>
        <p:txBody>
          <a:bodyPr>
            <a:normAutofit fontScale="90000"/>
          </a:bodyPr>
          <a:lstStyle/>
          <a:p>
            <a:r>
              <a:rPr lang="en-US" b="1" dirty="0" smtClean="0"/>
              <a:t>WHEN </a:t>
            </a:r>
            <a:r>
              <a:rPr lang="en-US" dirty="0" smtClean="0"/>
              <a:t>to Cultivate &amp; Propagate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24</a:t>
            </a:fld>
            <a:endParaRPr lang="en-US" dirty="0"/>
          </a:p>
        </p:txBody>
      </p:sp>
      <p:sp>
        <p:nvSpPr>
          <p:cNvPr id="7" name="Text Placeholder 1"/>
          <p:cNvSpPr txBox="1">
            <a:spLocks/>
          </p:cNvSpPr>
          <p:nvPr/>
        </p:nvSpPr>
        <p:spPr>
          <a:xfrm>
            <a:off x="203200" y="1422400"/>
            <a:ext cx="11785600" cy="7168278"/>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1"/>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1"/>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267" u="sng" dirty="0"/>
              <a:t>Dormancy cycle </a:t>
            </a:r>
            <a:r>
              <a:rPr lang="en-US" sz="4267" dirty="0"/>
              <a:t>in response to cooler temperature and lower moisture.</a:t>
            </a:r>
          </a:p>
          <a:p>
            <a:pPr>
              <a:spcBef>
                <a:spcPts val="2400"/>
              </a:spcBef>
            </a:pPr>
            <a:r>
              <a:rPr lang="en-US" sz="4267" u="sng" dirty="0"/>
              <a:t>Determine</a:t>
            </a:r>
            <a:r>
              <a:rPr lang="en-US" sz="4267" dirty="0"/>
              <a:t> if “Summer grower” or “Winter grower”.</a:t>
            </a:r>
          </a:p>
          <a:p>
            <a:pPr>
              <a:spcBef>
                <a:spcPts val="3200"/>
              </a:spcBef>
              <a:spcAft>
                <a:spcPts val="0"/>
              </a:spcAft>
            </a:pPr>
            <a:r>
              <a:rPr lang="en-US" sz="4267" u="sng" dirty="0"/>
              <a:t>Summer grower </a:t>
            </a:r>
            <a:r>
              <a:rPr lang="en-US" sz="4267" dirty="0"/>
              <a:t>= Winter dormancy</a:t>
            </a:r>
          </a:p>
          <a:p>
            <a:pPr marL="842425" indent="-842425">
              <a:spcBef>
                <a:spcPts val="0"/>
              </a:spcBef>
              <a:spcAft>
                <a:spcPts val="0"/>
              </a:spcAft>
              <a:tabLst>
                <a:tab pos="5109582" algn="l"/>
              </a:tabLst>
            </a:pPr>
            <a:r>
              <a:rPr lang="en-US" sz="4267" dirty="0"/>
              <a:t>	(May-Aug) 	(Nov-Feb)</a:t>
            </a:r>
          </a:p>
          <a:p>
            <a:pPr marL="1219188" lvl="1" indent="-609594"/>
            <a:r>
              <a:rPr lang="en-US" sz="3467" dirty="0"/>
              <a:t>Agave, </a:t>
            </a:r>
            <a:r>
              <a:rPr lang="en-US" sz="3467" dirty="0" err="1"/>
              <a:t>Echeveria</a:t>
            </a:r>
            <a:r>
              <a:rPr lang="en-US" sz="3467" dirty="0"/>
              <a:t>, Euphorbia, </a:t>
            </a:r>
            <a:r>
              <a:rPr lang="en-US" sz="3467" dirty="0" err="1"/>
              <a:t>Lithops</a:t>
            </a:r>
            <a:r>
              <a:rPr lang="en-US" sz="3467" dirty="0"/>
              <a:t>…</a:t>
            </a:r>
          </a:p>
          <a:p>
            <a:pPr>
              <a:spcBef>
                <a:spcPts val="3200"/>
              </a:spcBef>
              <a:spcAft>
                <a:spcPts val="0"/>
              </a:spcAft>
            </a:pPr>
            <a:r>
              <a:rPr lang="en-US" sz="4267" dirty="0"/>
              <a:t>Know the </a:t>
            </a:r>
            <a:r>
              <a:rPr lang="en-US" sz="4267" u="sng" dirty="0"/>
              <a:t>“particulars” </a:t>
            </a:r>
            <a:r>
              <a:rPr lang="en-US" sz="4267" dirty="0"/>
              <a:t>of your succulent.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6654">
            <a:off x="8757930" y="4271561"/>
            <a:ext cx="2644774" cy="2342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1348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7396" y="0"/>
            <a:ext cx="11582400" cy="1524000"/>
          </a:xfrm>
        </p:spPr>
        <p:txBody>
          <a:bodyPr>
            <a:normAutofit/>
          </a:bodyPr>
          <a:lstStyle/>
          <a:p>
            <a:r>
              <a:rPr lang="en-US" b="1" dirty="0" smtClean="0"/>
              <a:t>WHEN </a:t>
            </a:r>
            <a:r>
              <a:rPr lang="en-US" dirty="0" smtClean="0"/>
              <a:t>to…   </a:t>
            </a:r>
            <a:r>
              <a:rPr lang="en-US" sz="4267" dirty="0"/>
              <a:t>(continued)</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25</a:t>
            </a:fld>
            <a:endParaRPr lang="en-US" dirty="0"/>
          </a:p>
        </p:txBody>
      </p:sp>
      <p:grpSp>
        <p:nvGrpSpPr>
          <p:cNvPr id="6" name="Group 5"/>
          <p:cNvGrpSpPr/>
          <p:nvPr/>
        </p:nvGrpSpPr>
        <p:grpSpPr>
          <a:xfrm>
            <a:off x="406401" y="1422400"/>
            <a:ext cx="11476834" cy="5283200"/>
            <a:chOff x="304800" y="1066800"/>
            <a:chExt cx="8607626" cy="3962400"/>
          </a:xfrm>
        </p:grpSpPr>
        <p:sp>
          <p:nvSpPr>
            <p:cNvPr id="7" name="Text Placeholder 1"/>
            <p:cNvSpPr txBox="1">
              <a:spLocks/>
            </p:cNvSpPr>
            <p:nvPr/>
          </p:nvSpPr>
          <p:spPr>
            <a:xfrm>
              <a:off x="304800" y="1066800"/>
              <a:ext cx="7391400" cy="396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1"/>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1"/>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200"/>
                </a:spcBef>
                <a:spcAft>
                  <a:spcPts val="0"/>
                </a:spcAft>
              </a:pPr>
              <a:r>
                <a:rPr lang="en-US" sz="4267" u="sng" dirty="0"/>
                <a:t>Winter growers </a:t>
              </a:r>
              <a:r>
                <a:rPr lang="en-US" sz="4267" dirty="0"/>
                <a:t>= Summer dormancy</a:t>
              </a:r>
            </a:p>
            <a:p>
              <a:pPr marL="609594" indent="-609594">
                <a:spcBef>
                  <a:spcPts val="0"/>
                </a:spcBef>
                <a:spcAft>
                  <a:spcPts val="0"/>
                </a:spcAft>
                <a:tabLst>
                  <a:tab pos="4876751" algn="l"/>
                </a:tabLst>
              </a:pPr>
              <a:r>
                <a:rPr lang="en-US" sz="4267" dirty="0"/>
                <a:t>	(Nov-Feb) 	(May-Aug)</a:t>
              </a:r>
            </a:p>
            <a:p>
              <a:pPr marL="1147222" lvl="1" indent="-537628"/>
              <a:r>
                <a:rPr lang="en-US" sz="3467" dirty="0"/>
                <a:t>Aeonium, Aloe, </a:t>
              </a:r>
              <a:r>
                <a:rPr lang="en-US" sz="3467" dirty="0" err="1"/>
                <a:t>Bulbine</a:t>
              </a:r>
              <a:r>
                <a:rPr lang="en-US" sz="3467" dirty="0"/>
                <a:t>, </a:t>
              </a:r>
              <a:r>
                <a:rPr lang="en-US" sz="3467" dirty="0" err="1"/>
                <a:t>Crassula</a:t>
              </a:r>
              <a:r>
                <a:rPr lang="en-US" sz="3467" dirty="0"/>
                <a:t>,     </a:t>
              </a:r>
              <a:r>
                <a:rPr lang="en-US" sz="3467" dirty="0" err="1"/>
                <a:t>Hawthoria</a:t>
              </a:r>
              <a:r>
                <a:rPr lang="en-US" sz="3467" dirty="0"/>
                <a:t>, </a:t>
              </a:r>
              <a:r>
                <a:rPr lang="en-US" sz="3467" dirty="0" err="1"/>
                <a:t>Kalanchoe</a:t>
              </a:r>
              <a:r>
                <a:rPr lang="en-US" sz="3467" dirty="0"/>
                <a:t>, Sedum…</a:t>
              </a:r>
            </a:p>
            <a:p>
              <a:pPr>
                <a:spcBef>
                  <a:spcPts val="5600"/>
                </a:spcBef>
                <a:spcAft>
                  <a:spcPts val="0"/>
                </a:spcAft>
              </a:pPr>
              <a:r>
                <a:rPr lang="en-US" sz="4267" dirty="0"/>
                <a:t>Know the “particulars” of your succulent.</a:t>
              </a:r>
            </a:p>
            <a:p>
              <a:pPr>
                <a:spcBef>
                  <a:spcPts val="3200"/>
                </a:spcBef>
                <a:spcAft>
                  <a:spcPts val="0"/>
                </a:spcAft>
              </a:pPr>
              <a:r>
                <a:rPr lang="en-US" sz="4267" dirty="0"/>
                <a:t>Ask </a:t>
              </a:r>
              <a:r>
                <a:rPr lang="en-US" sz="4267" dirty="0" smtClean="0"/>
                <a:t>others.</a:t>
              </a:r>
              <a:endParaRPr lang="en-US" sz="4267" dirty="0"/>
            </a:p>
          </p:txBody>
        </p:sp>
        <p:grpSp>
          <p:nvGrpSpPr>
            <p:cNvPr id="3" name="Group 2"/>
            <p:cNvGrpSpPr/>
            <p:nvPr/>
          </p:nvGrpSpPr>
          <p:grpSpPr>
            <a:xfrm>
              <a:off x="6534986" y="1384726"/>
              <a:ext cx="2377440" cy="2142649"/>
              <a:chOff x="6534986" y="1384726"/>
              <a:chExt cx="2377440" cy="214264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5217">
                <a:off x="6534986" y="1384726"/>
                <a:ext cx="2377440" cy="18288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rot="607034">
                <a:off x="6682723" y="3265765"/>
                <a:ext cx="1664485" cy="261610"/>
              </a:xfrm>
              <a:prstGeom prst="rect">
                <a:avLst/>
              </a:prstGeom>
              <a:noFill/>
            </p:spPr>
            <p:txBody>
              <a:bodyPr wrap="square" rtlCol="0">
                <a:spAutoFit/>
              </a:bodyPr>
              <a:lstStyle/>
              <a:p>
                <a:pPr algn="ctr">
                  <a:lnSpc>
                    <a:spcPts val="2000"/>
                  </a:lnSpc>
                </a:pPr>
                <a:r>
                  <a:rPr lang="en-US" sz="3018" dirty="0"/>
                  <a:t>Cape balsam</a:t>
                </a:r>
              </a:p>
            </p:txBody>
          </p:sp>
        </p:grpSp>
      </p:grpSp>
    </p:spTree>
    <p:extLst>
      <p:ext uri="{BB962C8B-B14F-4D97-AF65-F5344CB8AC3E}">
        <p14:creationId xmlns:p14="http://schemas.microsoft.com/office/powerpoint/2010/main" val="3285527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0800"/>
            <a:ext cx="10972800" cy="1524000"/>
          </a:xfrm>
        </p:spPr>
        <p:txBody>
          <a:bodyPr/>
          <a:lstStyle/>
          <a:p>
            <a:r>
              <a:rPr lang="en-US" b="1" dirty="0" smtClean="0"/>
              <a:t>How </a:t>
            </a:r>
            <a:r>
              <a:rPr lang="en-US" dirty="0" smtClean="0"/>
              <a:t>to Cultivate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26</a:t>
            </a:fld>
            <a:endParaRPr lang="en-US" dirty="0"/>
          </a:p>
        </p:txBody>
      </p:sp>
      <p:sp>
        <p:nvSpPr>
          <p:cNvPr id="6" name="Text Placeholder 1"/>
          <p:cNvSpPr>
            <a:spLocks noGrp="1"/>
          </p:cNvSpPr>
          <p:nvPr>
            <p:ph type="body" sz="quarter" idx="13"/>
          </p:nvPr>
        </p:nvSpPr>
        <p:spPr>
          <a:xfrm>
            <a:off x="567766" y="1625600"/>
            <a:ext cx="8068234" cy="5892800"/>
          </a:xfrm>
        </p:spPr>
        <p:txBody>
          <a:bodyPr>
            <a:normAutofit/>
          </a:bodyPr>
          <a:lstStyle/>
          <a:p>
            <a:r>
              <a:rPr lang="en-US" dirty="0" smtClean="0"/>
              <a:t>We Will Discuss How To:</a:t>
            </a:r>
          </a:p>
          <a:p>
            <a:pPr marL="1291154" lvl="1" indent="-681560">
              <a:spcBef>
                <a:spcPts val="3200"/>
              </a:spcBef>
              <a:spcAft>
                <a:spcPts val="0"/>
              </a:spcAft>
            </a:pPr>
            <a:r>
              <a:rPr lang="en-US" sz="4267" dirty="0"/>
              <a:t>Grow</a:t>
            </a:r>
          </a:p>
          <a:p>
            <a:pPr marL="1291154" lvl="1" indent="-681560">
              <a:spcBef>
                <a:spcPts val="3200"/>
              </a:spcBef>
              <a:spcAft>
                <a:spcPts val="0"/>
              </a:spcAft>
            </a:pPr>
            <a:r>
              <a:rPr lang="en-US" sz="4267" dirty="0"/>
              <a:t>Propagate</a:t>
            </a:r>
          </a:p>
          <a:p>
            <a:pPr marL="1291154" lvl="1" indent="-681560">
              <a:spcBef>
                <a:spcPts val="3200"/>
              </a:spcBef>
              <a:spcAft>
                <a:spcPts val="0"/>
              </a:spcAft>
            </a:pPr>
            <a:r>
              <a:rPr lang="en-US" sz="4267" dirty="0"/>
              <a:t>Manage pests &amp; problems</a:t>
            </a:r>
          </a:p>
          <a:p>
            <a:pPr lvl="1"/>
            <a:endParaRPr lang="en-US" dirty="0" smtClean="0"/>
          </a:p>
          <a:p>
            <a:r>
              <a:rPr lang="en-US" dirty="0" smtClean="0"/>
              <a:t>	</a:t>
            </a:r>
          </a:p>
        </p:txBody>
      </p:sp>
      <p:grpSp>
        <p:nvGrpSpPr>
          <p:cNvPr id="7" name="Group 6"/>
          <p:cNvGrpSpPr/>
          <p:nvPr/>
        </p:nvGrpSpPr>
        <p:grpSpPr>
          <a:xfrm>
            <a:off x="2362200" y="1884317"/>
            <a:ext cx="7764953" cy="7115751"/>
            <a:chOff x="2527521" y="1799954"/>
            <a:chExt cx="7764953" cy="7115751"/>
          </a:xfrm>
        </p:grpSpPr>
        <p:grpSp>
          <p:nvGrpSpPr>
            <p:cNvPr id="2" name="Group 1"/>
            <p:cNvGrpSpPr/>
            <p:nvPr/>
          </p:nvGrpSpPr>
          <p:grpSpPr>
            <a:xfrm>
              <a:off x="2527521" y="1799954"/>
              <a:ext cx="7764953" cy="6631837"/>
              <a:chOff x="1224203" y="1684906"/>
              <a:chExt cx="5823715" cy="492006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6785">
                <a:off x="1224203" y="4610937"/>
                <a:ext cx="1752905" cy="1994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926" y="4592196"/>
                <a:ext cx="2600992" cy="1951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The requirements for seed germin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31492">
                <a:off x="4764152" y="1684906"/>
                <a:ext cx="1931670" cy="1931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rot="21164121">
              <a:off x="3200400" y="8475135"/>
              <a:ext cx="1524000" cy="440570"/>
            </a:xfrm>
            <a:prstGeom prst="rect">
              <a:avLst/>
            </a:prstGeom>
            <a:noFill/>
          </p:spPr>
          <p:txBody>
            <a:bodyPr wrap="square" rtlCol="0">
              <a:spAutoFit/>
            </a:bodyPr>
            <a:lstStyle/>
            <a:p>
              <a:r>
                <a:rPr lang="en-US" dirty="0" smtClean="0"/>
                <a:t>Mealy bug</a:t>
              </a:r>
              <a:endParaRPr lang="en-US" dirty="0"/>
            </a:p>
          </p:txBody>
        </p:sp>
      </p:grpSp>
    </p:spTree>
    <p:extLst>
      <p:ext uri="{BB962C8B-B14F-4D97-AF65-F5344CB8AC3E}">
        <p14:creationId xmlns:p14="http://schemas.microsoft.com/office/powerpoint/2010/main" val="132054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9" y="236069"/>
            <a:ext cx="12192000" cy="1592731"/>
          </a:xfrm>
        </p:spPr>
        <p:txBody>
          <a:bodyPr>
            <a:normAutofit/>
          </a:bodyPr>
          <a:lstStyle/>
          <a:p>
            <a:pPr>
              <a:lnSpc>
                <a:spcPts val="5333"/>
              </a:lnSpc>
            </a:pPr>
            <a:r>
              <a:rPr lang="en-US" sz="5333" b="1" dirty="0"/>
              <a:t>How </a:t>
            </a:r>
            <a:r>
              <a:rPr lang="en-US" sz="5333" dirty="0"/>
              <a:t>to Cultivate Succulents:</a:t>
            </a:r>
            <a:r>
              <a:rPr lang="en-US" dirty="0" smtClean="0"/>
              <a:t/>
            </a:r>
            <a:br>
              <a:rPr lang="en-US" dirty="0" smtClean="0"/>
            </a:br>
            <a:r>
              <a:rPr lang="en-US" sz="4800" u="sng" dirty="0"/>
              <a:t>Six Elements to Consider</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27</a:t>
            </a:fld>
            <a:endParaRPr lang="en-US" dirty="0"/>
          </a:p>
        </p:txBody>
      </p:sp>
      <p:sp>
        <p:nvSpPr>
          <p:cNvPr id="6" name="Text Placeholder 1"/>
          <p:cNvSpPr>
            <a:spLocks noGrp="1"/>
          </p:cNvSpPr>
          <p:nvPr>
            <p:ph type="body" sz="quarter" idx="13"/>
          </p:nvPr>
        </p:nvSpPr>
        <p:spPr>
          <a:xfrm>
            <a:off x="635000" y="2190627"/>
            <a:ext cx="9118600" cy="6233708"/>
          </a:xfrm>
        </p:spPr>
        <p:txBody>
          <a:bodyPr>
            <a:normAutofit/>
          </a:bodyPr>
          <a:lstStyle/>
          <a:p>
            <a:pPr marL="685793" indent="-685793">
              <a:buFont typeface="+mj-lt"/>
              <a:buAutoNum type="arabicPeriod"/>
            </a:pPr>
            <a:r>
              <a:rPr lang="en-US" sz="3733" dirty="0"/>
              <a:t>“Choosing right plant for the right place!”  </a:t>
            </a:r>
          </a:p>
          <a:p>
            <a:pPr marL="685793" indent="-685793">
              <a:spcBef>
                <a:spcPts val="4000"/>
              </a:spcBef>
              <a:spcAft>
                <a:spcPts val="0"/>
              </a:spcAft>
              <a:buFont typeface="+mj-lt"/>
              <a:buAutoNum type="arabicPeriod"/>
            </a:pPr>
            <a:r>
              <a:rPr lang="en-US" sz="3733" dirty="0"/>
              <a:t>Planting mix or well draining soil.</a:t>
            </a:r>
          </a:p>
          <a:p>
            <a:pPr marL="685793" indent="-685793">
              <a:spcBef>
                <a:spcPts val="4000"/>
              </a:spcBef>
              <a:spcAft>
                <a:spcPts val="0"/>
              </a:spcAft>
              <a:buFont typeface="+mj-lt"/>
              <a:buAutoNum type="arabicPeriod"/>
            </a:pPr>
            <a:r>
              <a:rPr lang="en-US" sz="3733" dirty="0"/>
              <a:t>Temperature requirements.</a:t>
            </a:r>
          </a:p>
          <a:p>
            <a:pPr marL="685793" indent="-685793">
              <a:spcBef>
                <a:spcPts val="4000"/>
              </a:spcBef>
              <a:spcAft>
                <a:spcPts val="0"/>
              </a:spcAft>
              <a:buFont typeface="+mj-lt"/>
              <a:buAutoNum type="arabicPeriod"/>
            </a:pPr>
            <a:r>
              <a:rPr lang="en-US" sz="3733" dirty="0"/>
              <a:t>Lighting conditions.</a:t>
            </a:r>
          </a:p>
          <a:p>
            <a:pPr marL="685793" indent="-685793">
              <a:spcBef>
                <a:spcPts val="4000"/>
              </a:spcBef>
              <a:spcAft>
                <a:spcPts val="0"/>
              </a:spcAft>
              <a:buFont typeface="+mj-lt"/>
              <a:buAutoNum type="arabicPeriod"/>
            </a:pPr>
            <a:r>
              <a:rPr lang="en-US" sz="3733" dirty="0"/>
              <a:t>Watering requirements.</a:t>
            </a:r>
          </a:p>
          <a:p>
            <a:pPr marL="685793" indent="-685793">
              <a:spcBef>
                <a:spcPts val="4000"/>
              </a:spcBef>
              <a:spcAft>
                <a:spcPts val="0"/>
              </a:spcAft>
              <a:buFont typeface="+mj-lt"/>
              <a:buAutoNum type="arabicPeriod"/>
            </a:pPr>
            <a:r>
              <a:rPr lang="en-US" sz="3733" dirty="0"/>
              <a:t>Fertilizing needs.</a:t>
            </a:r>
          </a:p>
          <a:p>
            <a:pPr marL="685793" indent="-685793">
              <a:spcBef>
                <a:spcPts val="4000"/>
              </a:spcBef>
              <a:spcAft>
                <a:spcPts val="0"/>
              </a:spcAft>
              <a:buFont typeface="+mj-lt"/>
              <a:buAutoNum type="arabicPeriod"/>
            </a:pPr>
            <a:endParaRPr lang="en-US" sz="4667" dirty="0"/>
          </a:p>
          <a:p>
            <a:pPr marL="685793" indent="-685793">
              <a:spcBef>
                <a:spcPts val="4000"/>
              </a:spcBef>
              <a:spcAft>
                <a:spcPts val="0"/>
              </a:spcAft>
              <a:buFont typeface="+mj-lt"/>
              <a:buAutoNum type="arabicPeriod"/>
            </a:pPr>
            <a:endParaRPr lang="en-US" sz="4667" dirty="0"/>
          </a:p>
          <a:p>
            <a:pPr marL="685793" indent="-685793">
              <a:spcBef>
                <a:spcPts val="4000"/>
              </a:spcBef>
              <a:spcAft>
                <a:spcPts val="0"/>
              </a:spcAft>
              <a:buFont typeface="+mj-lt"/>
              <a:buAutoNum type="arabicPeriod"/>
            </a:pPr>
            <a:endParaRPr lang="en-US" sz="4667" u="sng" dirty="0"/>
          </a:p>
          <a:p>
            <a:pPr marL="609594" lvl="1" indent="0">
              <a:buNone/>
            </a:pPr>
            <a:endParaRPr lang="en-US" dirty="0" smtClean="0"/>
          </a:p>
          <a:p>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7695">
            <a:off x="7855843" y="3913152"/>
            <a:ext cx="2787396" cy="4061207"/>
          </a:xfrm>
          <a:prstGeom prst="rect">
            <a:avLst/>
          </a:prstGeom>
        </p:spPr>
      </p:pic>
    </p:spTree>
    <p:extLst>
      <p:ext uri="{BB962C8B-B14F-4D97-AF65-F5344CB8AC3E}">
        <p14:creationId xmlns:p14="http://schemas.microsoft.com/office/powerpoint/2010/main" val="21781664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9" y="54283"/>
            <a:ext cx="12192000" cy="1592731"/>
          </a:xfrm>
        </p:spPr>
        <p:txBody>
          <a:bodyPr>
            <a:normAutofit/>
          </a:bodyPr>
          <a:lstStyle/>
          <a:p>
            <a:pPr>
              <a:lnSpc>
                <a:spcPts val="5333"/>
              </a:lnSpc>
            </a:pPr>
            <a:r>
              <a:rPr lang="en-US" sz="5333" b="1" dirty="0"/>
              <a:t>How </a:t>
            </a:r>
            <a:r>
              <a:rPr lang="en-US" sz="5333" dirty="0"/>
              <a:t>to Cultivate Succulents:</a:t>
            </a:r>
            <a:r>
              <a:rPr lang="en-US" dirty="0" smtClean="0"/>
              <a:t/>
            </a:r>
            <a:br>
              <a:rPr lang="en-US" dirty="0" smtClean="0"/>
            </a:br>
            <a:r>
              <a:rPr lang="en-US" sz="4800" u="sng" dirty="0"/>
              <a:t>Six Elements</a:t>
            </a:r>
          </a:p>
        </p:txBody>
      </p:sp>
      <p:sp>
        <p:nvSpPr>
          <p:cNvPr id="9" name="Slide Number Placeholder 8"/>
          <p:cNvSpPr>
            <a:spLocks noGrp="1"/>
          </p:cNvSpPr>
          <p:nvPr>
            <p:ph type="sldNum" sz="quarter" idx="16"/>
          </p:nvPr>
        </p:nvSpPr>
        <p:spPr/>
        <p:txBody>
          <a:bodyPr/>
          <a:lstStyle/>
          <a:p>
            <a:fld id="{111DB74A-73E3-49E8-8984-0D5D8C20C556}" type="slidenum">
              <a:rPr lang="en-US" smtClean="0"/>
              <a:pPr/>
              <a:t>28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0347">
            <a:off x="8096250" y="3522097"/>
            <a:ext cx="3314700" cy="2486026"/>
          </a:xfrm>
          <a:prstGeom prst="rect">
            <a:avLst/>
          </a:prstGeom>
          <a:ln>
            <a:noFill/>
          </a:ln>
          <a:effectLst>
            <a:outerShdw blurRad="292100" dist="139700" dir="2700000" algn="tl" rotWithShape="0">
              <a:srgbClr val="333333">
                <a:alpha val="65000"/>
              </a:srgbClr>
            </a:outerShdw>
          </a:effectLst>
        </p:spPr>
      </p:pic>
      <p:sp>
        <p:nvSpPr>
          <p:cNvPr id="6" name="Text Placeholder 1"/>
          <p:cNvSpPr>
            <a:spLocks noGrp="1"/>
          </p:cNvSpPr>
          <p:nvPr>
            <p:ph type="body" sz="quarter" idx="13"/>
          </p:nvPr>
        </p:nvSpPr>
        <p:spPr>
          <a:xfrm>
            <a:off x="573741" y="1894293"/>
            <a:ext cx="10972800" cy="7067674"/>
          </a:xfrm>
        </p:spPr>
        <p:txBody>
          <a:bodyPr>
            <a:normAutofit fontScale="92500" lnSpcReduction="10000"/>
          </a:bodyPr>
          <a:lstStyle/>
          <a:p>
            <a:pPr marL="685793" indent="-685793">
              <a:buFont typeface="+mj-lt"/>
              <a:buAutoNum type="arabicPeriod"/>
            </a:pPr>
            <a:r>
              <a:rPr lang="en-US" sz="4667" u="sng" dirty="0"/>
              <a:t>“Choose right plant for the right place!”  </a:t>
            </a:r>
          </a:p>
          <a:p>
            <a:pPr marL="1219188" lvl="1" indent="-609594">
              <a:spcBef>
                <a:spcPts val="800"/>
              </a:spcBef>
            </a:pPr>
            <a:r>
              <a:rPr lang="en-US" sz="3467" dirty="0" smtClean="0"/>
              <a:t>Your </a:t>
            </a:r>
            <a:r>
              <a:rPr lang="en-US" sz="3467" dirty="0"/>
              <a:t>gardening zone </a:t>
            </a:r>
            <a:r>
              <a:rPr lang="en-US" sz="3467" dirty="0" smtClean="0"/>
              <a:t>(USDA &amp; Sunset).</a:t>
            </a:r>
            <a:endParaRPr lang="en-US" sz="3467" dirty="0"/>
          </a:p>
          <a:p>
            <a:pPr marL="1219188" lvl="1" indent="-609594">
              <a:spcBef>
                <a:spcPts val="800"/>
              </a:spcBef>
            </a:pPr>
            <a:r>
              <a:rPr lang="en-US" sz="3467" dirty="0"/>
              <a:t>Tender or “cold hardy” succulent?</a:t>
            </a:r>
          </a:p>
          <a:p>
            <a:pPr marL="1219188" lvl="1" indent="-609594">
              <a:spcBef>
                <a:spcPts val="800"/>
              </a:spcBef>
            </a:pPr>
            <a:r>
              <a:rPr lang="en-US" sz="3467" dirty="0"/>
              <a:t>Consider microclimates.</a:t>
            </a:r>
          </a:p>
          <a:p>
            <a:pPr marL="685793" indent="-685793">
              <a:spcBef>
                <a:spcPts val="4000"/>
              </a:spcBef>
              <a:spcAft>
                <a:spcPts val="0"/>
              </a:spcAft>
              <a:buFont typeface="+mj-lt"/>
              <a:buAutoNum type="arabicPeriod"/>
            </a:pPr>
            <a:r>
              <a:rPr lang="en-US" sz="4667" u="sng" dirty="0"/>
              <a:t>Planting mix or soil:</a:t>
            </a:r>
          </a:p>
          <a:p>
            <a:pPr marL="1219188" lvl="1" indent="-685793"/>
            <a:r>
              <a:rPr lang="en-US" sz="3467" dirty="0"/>
              <a:t>Use cactus/succulent mix.</a:t>
            </a:r>
          </a:p>
          <a:p>
            <a:pPr marL="1219188" lvl="1" indent="-685793"/>
            <a:r>
              <a:rPr lang="en-US" sz="3467" dirty="0"/>
              <a:t>Need good draining amended soil or mix.</a:t>
            </a:r>
          </a:p>
          <a:p>
            <a:pPr marL="1219188" lvl="1" indent="-685793"/>
            <a:r>
              <a:rPr lang="en-US" sz="3467" dirty="0"/>
              <a:t>Avoid “soggy” or “heavy” mix or soil.</a:t>
            </a:r>
          </a:p>
          <a:p>
            <a:pPr marL="1219188" lvl="1" indent="-685793"/>
            <a:r>
              <a:rPr lang="en-US" sz="3467" dirty="0"/>
              <a:t>Slightly acidic (pH 5.5—6.5).</a:t>
            </a:r>
          </a:p>
          <a:p>
            <a:pPr marL="1219188" lvl="1" indent="-685793"/>
            <a:r>
              <a:rPr lang="en-US" sz="3467" dirty="0"/>
              <a:t>Mulch top of mix/soil with volcanic rock, perlite or similar (not wood mulch).</a:t>
            </a:r>
          </a:p>
          <a:p>
            <a:pPr lvl="1"/>
            <a:endParaRPr lang="en-US" dirty="0" smtClean="0"/>
          </a:p>
          <a:p>
            <a:endParaRPr lang="en-US" dirty="0" smtClean="0"/>
          </a:p>
        </p:txBody>
      </p:sp>
    </p:spTree>
    <p:extLst>
      <p:ext uri="{BB962C8B-B14F-4D97-AF65-F5344CB8AC3E}">
        <p14:creationId xmlns:p14="http://schemas.microsoft.com/office/powerpoint/2010/main" val="143993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8353" y="0"/>
            <a:ext cx="11612282" cy="1473200"/>
          </a:xfrm>
        </p:spPr>
        <p:txBody>
          <a:bodyPr>
            <a:normAutofit/>
          </a:bodyPr>
          <a:lstStyle/>
          <a:p>
            <a:r>
              <a:rPr lang="en-US" b="1" dirty="0" smtClean="0"/>
              <a:t>How </a:t>
            </a:r>
            <a:r>
              <a:rPr lang="en-US" dirty="0" smtClean="0"/>
              <a:t>to cultivate…</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29</a:t>
            </a:fld>
            <a:endParaRPr lang="en-US" dirty="0"/>
          </a:p>
        </p:txBody>
      </p:sp>
      <p:sp>
        <p:nvSpPr>
          <p:cNvPr id="6" name="Text Placeholder 1"/>
          <p:cNvSpPr>
            <a:spLocks noGrp="1"/>
          </p:cNvSpPr>
          <p:nvPr>
            <p:ph type="body" sz="quarter" idx="13"/>
          </p:nvPr>
        </p:nvSpPr>
        <p:spPr>
          <a:xfrm>
            <a:off x="699248" y="1420159"/>
            <a:ext cx="11349318" cy="7540562"/>
          </a:xfrm>
        </p:spPr>
        <p:txBody>
          <a:bodyPr>
            <a:normAutofit lnSpcReduction="10000"/>
          </a:bodyPr>
          <a:lstStyle/>
          <a:p>
            <a:pPr marL="609594" indent="-609594">
              <a:buFont typeface="+mj-lt"/>
              <a:buAutoNum type="arabicPeriod" startAt="3"/>
            </a:pPr>
            <a:r>
              <a:rPr lang="en-US" u="sng" dirty="0" smtClean="0"/>
              <a:t>Temperature</a:t>
            </a:r>
          </a:p>
          <a:p>
            <a:pPr marL="1219188" lvl="1" indent="-609594"/>
            <a:r>
              <a:rPr lang="en-US" dirty="0" smtClean="0"/>
              <a:t>Check individual succulent requirements.</a:t>
            </a:r>
          </a:p>
          <a:p>
            <a:pPr marL="1219188" lvl="1" indent="-609594">
              <a:spcBef>
                <a:spcPts val="2133"/>
              </a:spcBef>
              <a:spcAft>
                <a:spcPts val="0"/>
              </a:spcAft>
            </a:pPr>
            <a:r>
              <a:rPr lang="en-US" dirty="0" smtClean="0"/>
              <a:t>High temperatures okay, but…</a:t>
            </a:r>
          </a:p>
          <a:p>
            <a:pPr lvl="2" indent="-380996"/>
            <a:r>
              <a:rPr lang="en-US" dirty="0" smtClean="0"/>
              <a:t>Some varieties don’t tolerate direct sun.</a:t>
            </a:r>
            <a:endParaRPr lang="en-US" b="1" dirty="0" smtClean="0"/>
          </a:p>
          <a:p>
            <a:pPr lvl="2" indent="-380996"/>
            <a:r>
              <a:rPr lang="en-US" dirty="0" smtClean="0"/>
              <a:t>Avoid scorching  (too close to window glass).</a:t>
            </a:r>
          </a:p>
          <a:p>
            <a:pPr lvl="2" indent="-380996"/>
            <a:r>
              <a:rPr lang="en-US" dirty="0" smtClean="0"/>
              <a:t>Provide good air circulation.</a:t>
            </a:r>
          </a:p>
          <a:p>
            <a:pPr marL="1219188" lvl="1" indent="-609594">
              <a:spcBef>
                <a:spcPts val="2133"/>
              </a:spcBef>
              <a:spcAft>
                <a:spcPts val="0"/>
              </a:spcAft>
            </a:pPr>
            <a:r>
              <a:rPr lang="en-US" dirty="0" smtClean="0"/>
              <a:t>Cooler temperatures—usually 40</a:t>
            </a:r>
            <a:r>
              <a:rPr lang="en-US" baseline="30000" dirty="0" smtClean="0"/>
              <a:t>o</a:t>
            </a:r>
            <a:r>
              <a:rPr lang="en-US" dirty="0" smtClean="0"/>
              <a:t> minimum.</a:t>
            </a:r>
          </a:p>
          <a:p>
            <a:pPr marL="1219188" lvl="1" indent="-609594">
              <a:spcBef>
                <a:spcPts val="2133"/>
              </a:spcBef>
              <a:spcAft>
                <a:spcPts val="0"/>
              </a:spcAft>
            </a:pPr>
            <a:r>
              <a:rPr lang="en-US" dirty="0" smtClean="0"/>
              <a:t>Cover if frost expected or move to protected area:</a:t>
            </a:r>
          </a:p>
          <a:p>
            <a:pPr marL="1595951" lvl="2" indent="-452962"/>
            <a:r>
              <a:rPr lang="en-US" u="sng" dirty="0" smtClean="0"/>
              <a:t>Frost kills</a:t>
            </a:r>
            <a:r>
              <a:rPr lang="en-US" dirty="0" smtClean="0"/>
              <a:t>.</a:t>
            </a:r>
          </a:p>
          <a:p>
            <a:pPr marL="1219188" lvl="1" indent="-609594">
              <a:spcBef>
                <a:spcPts val="2133"/>
              </a:spcBef>
              <a:spcAft>
                <a:spcPts val="0"/>
              </a:spcAft>
            </a:pPr>
            <a:r>
              <a:rPr lang="en-US" dirty="0" smtClean="0"/>
              <a:t>Protect from wind.</a:t>
            </a:r>
          </a:p>
          <a:p>
            <a:pPr marL="1219188" lvl="1" indent="-609594">
              <a:spcBef>
                <a:spcPts val="2133"/>
              </a:spcBef>
              <a:spcAft>
                <a:spcPts val="0"/>
              </a:spcAft>
            </a:pPr>
            <a:r>
              <a:rPr lang="en-US" dirty="0" smtClean="0"/>
              <a:t>Maximize microclimates.</a:t>
            </a:r>
          </a:p>
          <a:p>
            <a:pPr lvl="1"/>
            <a:endParaRPr lang="en-US" dirty="0" smtClean="0"/>
          </a:p>
          <a:p>
            <a:endParaRPr lang="en-US" dirty="0" smtClean="0"/>
          </a:p>
        </p:txBody>
      </p:sp>
      <p:pic>
        <p:nvPicPr>
          <p:cNvPr id="8" name="Picture 7" descr="Thermometer.JPG"/>
          <p:cNvPicPr>
            <a:picLocks noChangeAspect="1"/>
          </p:cNvPicPr>
          <p:nvPr/>
        </p:nvPicPr>
        <p:blipFill>
          <a:blip r:embed="rId3" cstate="print"/>
          <a:stretch>
            <a:fillRect/>
          </a:stretch>
        </p:blipFill>
        <p:spPr>
          <a:xfrm rot="893992">
            <a:off x="9995196" y="2379624"/>
            <a:ext cx="1765622" cy="2654974"/>
          </a:xfrm>
          <a:prstGeom prst="roundRect">
            <a:avLst>
              <a:gd name="adj" fmla="val 8594"/>
            </a:avLst>
          </a:prstGeom>
          <a:solidFill>
            <a:srgbClr val="FFFFFF">
              <a:shade val="85000"/>
            </a:srgbClr>
          </a:solidFill>
          <a:ln>
            <a:noFill/>
          </a:ln>
          <a:effectLst>
            <a:reflection blurRad="6350" stA="50000" endA="275" endPos="40000" dist="101600" dir="5400000" sy="-100000" algn="bl" rotWithShape="0"/>
            <a:softEdge rad="31750"/>
          </a:effectLst>
        </p:spPr>
      </p:pic>
    </p:spTree>
    <p:extLst>
      <p:ext uri="{BB962C8B-B14F-4D97-AF65-F5344CB8AC3E}">
        <p14:creationId xmlns:p14="http://schemas.microsoft.com/office/powerpoint/2010/main" val="7291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chemeClr val="accent1"/>
                </a:solidFill>
              </a:rPr>
              <a:t>Who Are Master Gardeners?</a:t>
            </a:r>
            <a:endParaRPr lang="en-US" dirty="0">
              <a:solidFill>
                <a:schemeClr val="accent1"/>
              </a:solidFill>
            </a:endParaRPr>
          </a:p>
        </p:txBody>
      </p:sp>
      <p:sp>
        <p:nvSpPr>
          <p:cNvPr id="9" name="Text Placeholder 8"/>
          <p:cNvSpPr>
            <a:spLocks noGrp="1"/>
          </p:cNvSpPr>
          <p:nvPr>
            <p:ph idx="1"/>
          </p:nvPr>
        </p:nvSpPr>
        <p:spPr/>
        <p:txBody>
          <a:bodyPr>
            <a:normAutofit/>
          </a:bodyPr>
          <a:lstStyle/>
          <a:p>
            <a:r>
              <a:rPr lang="en-US" dirty="0" smtClean="0"/>
              <a:t>Master Gardeners of Placer County</a:t>
            </a:r>
          </a:p>
          <a:p>
            <a:pPr lvl="1"/>
            <a:r>
              <a:rPr lang="en-US" dirty="0"/>
              <a:t>Extend </a:t>
            </a:r>
            <a:r>
              <a:rPr lang="en-US" dirty="0">
                <a:solidFill>
                  <a:schemeClr val="accent2"/>
                </a:solidFill>
              </a:rPr>
              <a:t>research-based</a:t>
            </a:r>
            <a:r>
              <a:rPr lang="en-US" dirty="0"/>
              <a:t>, sustainable gardening and composting information</a:t>
            </a:r>
          </a:p>
          <a:p>
            <a:pPr lvl="1"/>
            <a:r>
              <a:rPr lang="en-US" dirty="0"/>
              <a:t>Present accurate, impartial information to </a:t>
            </a:r>
            <a:r>
              <a:rPr lang="en-US" dirty="0">
                <a:solidFill>
                  <a:schemeClr val="accent2"/>
                </a:solidFill>
              </a:rPr>
              <a:t>home gardeners</a:t>
            </a:r>
          </a:p>
          <a:p>
            <a:pPr lvl="1"/>
            <a:r>
              <a:rPr lang="en-US" dirty="0"/>
              <a:t>Encourage public to make </a:t>
            </a:r>
            <a:r>
              <a:rPr lang="en-US" dirty="0">
                <a:solidFill>
                  <a:schemeClr val="accent2"/>
                </a:solidFill>
              </a:rPr>
              <a:t>informed</a:t>
            </a:r>
            <a:r>
              <a:rPr lang="en-US" dirty="0"/>
              <a:t> gardening </a:t>
            </a:r>
            <a:r>
              <a:rPr lang="en-US" dirty="0" smtClean="0"/>
              <a:t>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76" y="0"/>
            <a:ext cx="11988800" cy="1473200"/>
          </a:xfrm>
        </p:spPr>
        <p:txBody>
          <a:bodyPr>
            <a:normAutofit/>
          </a:bodyPr>
          <a:lstStyle/>
          <a:p>
            <a:r>
              <a:rPr lang="en-US" b="1" dirty="0"/>
              <a:t>How </a:t>
            </a:r>
            <a:r>
              <a:rPr lang="en-US" dirty="0" smtClean="0"/>
              <a:t>to cultivate… </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30</a:t>
            </a:fld>
            <a:endParaRPr lang="en-US" dirty="0"/>
          </a:p>
        </p:txBody>
      </p:sp>
      <p:sp>
        <p:nvSpPr>
          <p:cNvPr id="6" name="Text Placeholder 1"/>
          <p:cNvSpPr>
            <a:spLocks noGrp="1"/>
          </p:cNvSpPr>
          <p:nvPr>
            <p:ph type="body" sz="quarter" idx="13"/>
          </p:nvPr>
        </p:nvSpPr>
        <p:spPr>
          <a:xfrm>
            <a:off x="812800" y="1635239"/>
            <a:ext cx="11349318" cy="5802282"/>
          </a:xfrm>
        </p:spPr>
        <p:txBody>
          <a:bodyPr>
            <a:normAutofit/>
          </a:bodyPr>
          <a:lstStyle/>
          <a:p>
            <a:pPr marL="685793" indent="-685793">
              <a:buFont typeface="+mj-lt"/>
              <a:buAutoNum type="arabicPeriod" startAt="4"/>
            </a:pPr>
            <a:r>
              <a:rPr lang="en-US" u="sng" dirty="0" smtClean="0"/>
              <a:t>Lighting</a:t>
            </a:r>
          </a:p>
          <a:p>
            <a:pPr marL="1219188" lvl="1" indent="-609594"/>
            <a:r>
              <a:rPr lang="en-US" dirty="0" smtClean="0"/>
              <a:t>Greatly influences plant growth                                              and flower development.</a:t>
            </a:r>
          </a:p>
          <a:p>
            <a:pPr marL="1219188" lvl="1" indent="-609594">
              <a:spcBef>
                <a:spcPts val="3200"/>
              </a:spcBef>
              <a:spcAft>
                <a:spcPts val="0"/>
              </a:spcAft>
            </a:pPr>
            <a:r>
              <a:rPr lang="en-US" dirty="0" smtClean="0"/>
              <a:t>Bright light generally okay.</a:t>
            </a:r>
          </a:p>
          <a:p>
            <a:pPr marL="1219188" lvl="1" indent="-609594">
              <a:spcBef>
                <a:spcPts val="3200"/>
              </a:spcBef>
              <a:spcAft>
                <a:spcPts val="0"/>
              </a:spcAft>
            </a:pPr>
            <a:r>
              <a:rPr lang="en-US" dirty="0" smtClean="0"/>
              <a:t>Provide proper sun exposure:</a:t>
            </a:r>
          </a:p>
          <a:p>
            <a:pPr marL="1752582" lvl="2" indent="-609594"/>
            <a:r>
              <a:rPr lang="en-US" dirty="0" smtClean="0"/>
              <a:t>Southern, SW or SE facing slope.</a:t>
            </a:r>
            <a:endParaRPr lang="en-US" b="1" dirty="0" smtClean="0"/>
          </a:p>
          <a:p>
            <a:pPr marL="1752582" lvl="2" indent="-609594"/>
            <a:r>
              <a:rPr lang="en-US" dirty="0" smtClean="0"/>
              <a:t>Some exceptions: Christmas, Easter and Thanksgiving  cacti…</a:t>
            </a:r>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0" y="2336802"/>
            <a:ext cx="3483864" cy="2921508"/>
          </a:xfrm>
          <a:prstGeom prst="rect">
            <a:avLst/>
          </a:prstGeom>
        </p:spPr>
      </p:pic>
    </p:spTree>
    <p:extLst>
      <p:ext uri="{BB962C8B-B14F-4D97-AF65-F5344CB8AC3E}">
        <p14:creationId xmlns:p14="http://schemas.microsoft.com/office/powerpoint/2010/main" val="2447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49554"/>
            <a:ext cx="11612282" cy="1473200"/>
          </a:xfrm>
        </p:spPr>
        <p:txBody>
          <a:bodyPr>
            <a:normAutofit/>
          </a:bodyPr>
          <a:lstStyle/>
          <a:p>
            <a:r>
              <a:rPr lang="en-US" b="1" dirty="0"/>
              <a:t>How </a:t>
            </a:r>
            <a:r>
              <a:rPr lang="en-US" dirty="0" smtClean="0"/>
              <a:t>to cultivate…  </a:t>
            </a:r>
            <a:endParaRPr lang="en-US"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31</a:t>
            </a:fld>
            <a:endParaRPr lang="en-US" dirty="0"/>
          </a:p>
        </p:txBody>
      </p:sp>
      <p:sp>
        <p:nvSpPr>
          <p:cNvPr id="6" name="Text Placeholder 1"/>
          <p:cNvSpPr>
            <a:spLocks noGrp="1"/>
          </p:cNvSpPr>
          <p:nvPr>
            <p:ph type="body" sz="quarter" idx="13"/>
          </p:nvPr>
        </p:nvSpPr>
        <p:spPr>
          <a:xfrm>
            <a:off x="382494" y="1524000"/>
            <a:ext cx="11349318" cy="7010400"/>
          </a:xfrm>
        </p:spPr>
        <p:txBody>
          <a:bodyPr>
            <a:normAutofit/>
          </a:bodyPr>
          <a:lstStyle/>
          <a:p>
            <a:pPr marL="685793" indent="-685793">
              <a:buFont typeface="+mj-lt"/>
              <a:buAutoNum type="arabicPeriod" startAt="5"/>
            </a:pPr>
            <a:r>
              <a:rPr lang="en-US" u="sng" dirty="0" smtClean="0"/>
              <a:t>Watering</a:t>
            </a:r>
          </a:p>
          <a:p>
            <a:pPr marL="1219188" lvl="1" indent="-609594"/>
            <a:r>
              <a:rPr lang="en-US" dirty="0" smtClean="0"/>
              <a:t>Overwatering = </a:t>
            </a:r>
            <a:r>
              <a:rPr lang="en-US" u="sng" dirty="0" smtClean="0"/>
              <a:t># 1 cause </a:t>
            </a:r>
            <a:r>
              <a:rPr lang="en-US" dirty="0" smtClean="0"/>
              <a:t>of succulents dying!!!</a:t>
            </a:r>
          </a:p>
          <a:p>
            <a:pPr marL="1219188" lvl="1" indent="-609594">
              <a:spcBef>
                <a:spcPts val="3200"/>
              </a:spcBef>
              <a:spcAft>
                <a:spcPts val="0"/>
              </a:spcAft>
            </a:pPr>
            <a:r>
              <a:rPr lang="en-US" dirty="0" smtClean="0"/>
              <a:t>Water thoroughly only when needed,</a:t>
            </a:r>
          </a:p>
          <a:p>
            <a:pPr marL="609594" lvl="1" indent="609594">
              <a:spcBef>
                <a:spcPts val="0"/>
              </a:spcBef>
              <a:spcAft>
                <a:spcPts val="0"/>
              </a:spcAft>
              <a:buNone/>
            </a:pPr>
            <a:r>
              <a:rPr lang="en-US" dirty="0" smtClean="0"/>
              <a:t>when almost dry.</a:t>
            </a:r>
          </a:p>
          <a:p>
            <a:pPr marL="1219188" lvl="1" indent="-609594">
              <a:spcBef>
                <a:spcPts val="3200"/>
              </a:spcBef>
              <a:spcAft>
                <a:spcPts val="0"/>
              </a:spcAft>
            </a:pPr>
            <a:r>
              <a:rPr lang="en-US" dirty="0" smtClean="0"/>
              <a:t>Minimal watering during dormant season:</a:t>
            </a:r>
          </a:p>
          <a:p>
            <a:pPr marL="1752582" lvl="2" indent="-461429"/>
            <a:r>
              <a:rPr lang="en-US" dirty="0" smtClean="0"/>
              <a:t>Begin withholding water in fall.</a:t>
            </a:r>
          </a:p>
          <a:p>
            <a:pPr marL="1752582" lvl="2" indent="-461429"/>
            <a:r>
              <a:rPr lang="en-US" dirty="0" smtClean="0"/>
              <a:t>Dormancy varies with succulent variety—know your succulents! </a:t>
            </a:r>
            <a:r>
              <a:rPr lang="en-US" sz="2667" dirty="0"/>
              <a:t>(see handout “Succulent Varieties for Placer Co.”).</a:t>
            </a:r>
          </a:p>
          <a:p>
            <a:pPr marL="1752582" lvl="2" indent="-461429"/>
            <a:r>
              <a:rPr lang="en-US" u="sng" dirty="0" smtClean="0"/>
              <a:t>Exceptions: </a:t>
            </a:r>
            <a:r>
              <a:rPr lang="en-US" dirty="0"/>
              <a:t>Christmas, Easter and Thanksgiving  cacti…</a:t>
            </a:r>
            <a:endParaRPr lang="en-US" dirty="0" smtClean="0"/>
          </a:p>
          <a:p>
            <a:endParaRPr lang="en-US"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70" t="4273" r="1999"/>
          <a:stretch/>
        </p:blipFill>
        <p:spPr>
          <a:xfrm rot="466882">
            <a:off x="8835550" y="3519177"/>
            <a:ext cx="3078488" cy="2105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2731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49554"/>
            <a:ext cx="11612282" cy="1473200"/>
          </a:xfrm>
        </p:spPr>
        <p:txBody>
          <a:bodyPr>
            <a:normAutofit/>
          </a:bodyPr>
          <a:lstStyle/>
          <a:p>
            <a:r>
              <a:rPr lang="en-US" b="1" dirty="0"/>
              <a:t>How </a:t>
            </a:r>
            <a:r>
              <a:rPr lang="en-US" dirty="0" smtClean="0"/>
              <a:t>to cultivate…</a:t>
            </a:r>
            <a:endParaRPr lang="en-US"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32</a:t>
            </a:fld>
            <a:endParaRPr lang="en-US" dirty="0"/>
          </a:p>
        </p:txBody>
      </p:sp>
      <p:sp>
        <p:nvSpPr>
          <p:cNvPr id="6" name="Text Placeholder 1"/>
          <p:cNvSpPr>
            <a:spLocks noGrp="1"/>
          </p:cNvSpPr>
          <p:nvPr>
            <p:ph type="body" sz="quarter" idx="13"/>
          </p:nvPr>
        </p:nvSpPr>
        <p:spPr>
          <a:xfrm>
            <a:off x="382495" y="1708149"/>
            <a:ext cx="11636188" cy="5403851"/>
          </a:xfrm>
        </p:spPr>
        <p:txBody>
          <a:bodyPr>
            <a:normAutofit lnSpcReduction="10000"/>
          </a:bodyPr>
          <a:lstStyle/>
          <a:p>
            <a:pPr marL="685793" indent="-685793">
              <a:buFont typeface="+mj-lt"/>
              <a:buAutoNum type="arabicPeriod" startAt="6"/>
            </a:pPr>
            <a:r>
              <a:rPr lang="en-US" u="sng" dirty="0" smtClean="0"/>
              <a:t>Fertilizing</a:t>
            </a:r>
          </a:p>
          <a:p>
            <a:pPr marL="1219188" lvl="1" indent="-609594"/>
            <a:r>
              <a:rPr lang="en-US" dirty="0" smtClean="0"/>
              <a:t>Fertilize during growing season</a:t>
            </a:r>
          </a:p>
          <a:p>
            <a:pPr marL="1752582" lvl="2" indent="-609594"/>
            <a:r>
              <a:rPr lang="en-US" dirty="0"/>
              <a:t>U</a:t>
            </a:r>
            <a:r>
              <a:rPr lang="en-US" dirty="0" smtClean="0"/>
              <a:t>sually spring and summer.</a:t>
            </a:r>
          </a:p>
          <a:p>
            <a:pPr marL="1752582" lvl="2" indent="-609594"/>
            <a:r>
              <a:rPr lang="en-US" dirty="0" smtClean="0"/>
              <a:t>Mid-summer, many succulents “resting.</a:t>
            </a:r>
          </a:p>
          <a:p>
            <a:pPr marL="1752582" lvl="2" indent="-609594"/>
            <a:r>
              <a:rPr lang="en-US" dirty="0" smtClean="0"/>
              <a:t>Know your succulents’ growing season.</a:t>
            </a:r>
          </a:p>
          <a:p>
            <a:pPr marL="1219188" lvl="1" indent="-609594">
              <a:spcBef>
                <a:spcPts val="3200"/>
              </a:spcBef>
              <a:spcAft>
                <a:spcPts val="0"/>
              </a:spcAft>
            </a:pPr>
            <a:r>
              <a:rPr lang="en-US" dirty="0" smtClean="0"/>
              <a:t>Use ¼ to ½ strength of a balanced </a:t>
            </a:r>
            <a:r>
              <a:rPr lang="en-US" dirty="0"/>
              <a:t>fertilizer </a:t>
            </a:r>
            <a:r>
              <a:rPr lang="en-US" dirty="0" smtClean="0"/>
              <a:t>                  (</a:t>
            </a:r>
            <a:r>
              <a:rPr lang="en-US" dirty="0"/>
              <a:t>10</a:t>
            </a:r>
            <a:r>
              <a:rPr lang="en-US" b="1" baseline="-25000" dirty="0"/>
              <a:t>N</a:t>
            </a:r>
            <a:r>
              <a:rPr lang="en-US" baseline="-25000" dirty="0"/>
              <a:t>itrogen</a:t>
            </a:r>
            <a:r>
              <a:rPr lang="en-US" dirty="0"/>
              <a:t> 10</a:t>
            </a:r>
            <a:r>
              <a:rPr lang="en-US" b="1" baseline="-25000" dirty="0"/>
              <a:t>P</a:t>
            </a:r>
            <a:r>
              <a:rPr lang="en-US" baseline="-25000" dirty="0"/>
              <a:t>hosphorous </a:t>
            </a:r>
            <a:r>
              <a:rPr lang="en-US" dirty="0"/>
              <a:t>10</a:t>
            </a:r>
            <a:r>
              <a:rPr lang="en-US" b="1" baseline="-25000" dirty="0"/>
              <a:t>K</a:t>
            </a:r>
            <a:r>
              <a:rPr lang="en-US" baseline="-25000" dirty="0"/>
              <a:t> </a:t>
            </a:r>
            <a:r>
              <a:rPr lang="en-US" baseline="-25000" dirty="0" smtClean="0"/>
              <a:t>Potassium</a:t>
            </a:r>
            <a:r>
              <a:rPr lang="en-US" dirty="0" smtClean="0"/>
              <a:t>).</a:t>
            </a:r>
          </a:p>
          <a:p>
            <a:pPr marL="1219188" lvl="1" indent="-609594">
              <a:spcBef>
                <a:spcPts val="3200"/>
              </a:spcBef>
              <a:spcAft>
                <a:spcPts val="0"/>
              </a:spcAft>
            </a:pPr>
            <a:r>
              <a:rPr lang="en-US" u="sng" dirty="0" smtClean="0"/>
              <a:t>Foliar</a:t>
            </a:r>
            <a:r>
              <a:rPr lang="en-US" dirty="0" smtClean="0"/>
              <a:t> fertilizers not recommended!!!</a:t>
            </a:r>
          </a:p>
          <a:p>
            <a:endParaRPr lang="en-US" dirty="0" smtClean="0"/>
          </a:p>
        </p:txBody>
      </p:sp>
      <p:grpSp>
        <p:nvGrpSpPr>
          <p:cNvPr id="4" name="Group 3"/>
          <p:cNvGrpSpPr/>
          <p:nvPr/>
        </p:nvGrpSpPr>
        <p:grpSpPr>
          <a:xfrm>
            <a:off x="8128000" y="1896407"/>
            <a:ext cx="3734149" cy="6171040"/>
            <a:chOff x="6096000" y="1422305"/>
            <a:chExt cx="2800612" cy="4628280"/>
          </a:xfrm>
        </p:grpSpPr>
        <p:pic>
          <p:nvPicPr>
            <p:cNvPr id="7" name="Picture 6" descr="Fertilizing.WMF"/>
            <p:cNvPicPr>
              <a:picLocks noChangeAspect="1"/>
            </p:cNvPicPr>
            <p:nvPr/>
          </p:nvPicPr>
          <p:blipFill>
            <a:blip r:embed="rId3" cstate="print"/>
            <a:stretch>
              <a:fillRect/>
            </a:stretch>
          </p:blipFill>
          <p:spPr>
            <a:xfrm>
              <a:off x="6096000" y="4114800"/>
              <a:ext cx="2085746" cy="1935785"/>
            </a:xfrm>
            <a:prstGeom prst="rect">
              <a:avLst/>
            </a:prstGeom>
          </p:spPr>
        </p:pic>
        <p:grpSp>
          <p:nvGrpSpPr>
            <p:cNvPr id="10" name="Group 9"/>
            <p:cNvGrpSpPr/>
            <p:nvPr/>
          </p:nvGrpSpPr>
          <p:grpSpPr>
            <a:xfrm>
              <a:off x="6248400" y="1422305"/>
              <a:ext cx="2648212" cy="1802892"/>
              <a:chOff x="6248400" y="1422305"/>
              <a:chExt cx="2648212" cy="180289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8073">
                <a:off x="6799016" y="1422305"/>
                <a:ext cx="2097596" cy="1802892"/>
              </a:xfrm>
              <a:prstGeom prst="rect">
                <a:avLst/>
              </a:prstGeom>
              <a:ln>
                <a:noFill/>
              </a:ln>
              <a:effectLst>
                <a:outerShdw blurRad="292100" dist="139700" dir="2700000" algn="tl" rotWithShape="0">
                  <a:srgbClr val="333333">
                    <a:alpha val="65000"/>
                  </a:srgbClr>
                </a:outerShdw>
              </a:effectLst>
            </p:spPr>
          </p:pic>
          <p:sp>
            <p:nvSpPr>
              <p:cNvPr id="2" name="Flowchart: Terminator 1"/>
              <p:cNvSpPr/>
              <p:nvPr/>
            </p:nvSpPr>
            <p:spPr>
              <a:xfrm rot="849583">
                <a:off x="7330679" y="1896854"/>
                <a:ext cx="790346" cy="228600"/>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18"/>
              </a:p>
            </p:txBody>
          </p:sp>
          <p:cxnSp>
            <p:nvCxnSpPr>
              <p:cNvPr id="8" name="Straight Arrow Connector 7"/>
              <p:cNvCxnSpPr/>
              <p:nvPr/>
            </p:nvCxnSpPr>
            <p:spPr>
              <a:xfrm>
                <a:off x="6248400" y="1803657"/>
                <a:ext cx="1066324" cy="101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72987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 Succulents</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33</a:t>
            </a:fld>
            <a:endParaRPr lang="en-US" dirty="0"/>
          </a:p>
        </p:txBody>
      </p:sp>
      <p:sp>
        <p:nvSpPr>
          <p:cNvPr id="6" name="Text Placeholder 1"/>
          <p:cNvSpPr>
            <a:spLocks noGrp="1"/>
          </p:cNvSpPr>
          <p:nvPr>
            <p:ph type="body" sz="quarter" idx="13"/>
          </p:nvPr>
        </p:nvSpPr>
        <p:spPr>
          <a:xfrm>
            <a:off x="236912" y="1524000"/>
            <a:ext cx="11718176" cy="6604000"/>
          </a:xfrm>
        </p:spPr>
        <p:txBody>
          <a:bodyPr>
            <a:normAutofit/>
          </a:bodyPr>
          <a:lstStyle/>
          <a:p>
            <a:pPr marL="0" indent="0">
              <a:spcBef>
                <a:spcPts val="800"/>
              </a:spcBef>
              <a:spcAft>
                <a:spcPts val="0"/>
              </a:spcAft>
            </a:pPr>
            <a:r>
              <a:rPr lang="en-US" u="sng" dirty="0" smtClean="0"/>
              <a:t>Three Easy Methods: </a:t>
            </a:r>
          </a:p>
          <a:p>
            <a:pPr marL="1295387" lvl="1" indent="-685793">
              <a:spcBef>
                <a:spcPts val="800"/>
              </a:spcBef>
              <a:spcAft>
                <a:spcPts val="0"/>
              </a:spcAft>
              <a:buFont typeface="+mj-lt"/>
              <a:buAutoNum type="arabicPeriod"/>
            </a:pPr>
            <a:r>
              <a:rPr lang="en-US" dirty="0" smtClean="0"/>
              <a:t>Seed germination.</a:t>
            </a:r>
          </a:p>
          <a:p>
            <a:pPr marL="1295387" lvl="1" indent="-685793">
              <a:spcBef>
                <a:spcPts val="800"/>
              </a:spcBef>
              <a:spcAft>
                <a:spcPts val="0"/>
              </a:spcAft>
              <a:buFont typeface="+mj-lt"/>
              <a:buAutoNum type="arabicPeriod"/>
            </a:pPr>
            <a:r>
              <a:rPr lang="en-US" dirty="0" smtClean="0"/>
              <a:t>Cuttings:  leaves and stems.</a:t>
            </a:r>
          </a:p>
          <a:p>
            <a:pPr marL="1295387" lvl="1" indent="-685793">
              <a:spcBef>
                <a:spcPts val="800"/>
              </a:spcBef>
              <a:spcAft>
                <a:spcPts val="0"/>
              </a:spcAft>
              <a:buFont typeface="+mj-lt"/>
              <a:buAutoNum type="arabicPeriod"/>
            </a:pPr>
            <a:r>
              <a:rPr lang="en-US" dirty="0" smtClean="0"/>
              <a:t>Division:  offsets and roots.</a:t>
            </a:r>
            <a:endParaRPr lang="en-US" dirty="0"/>
          </a:p>
          <a:p>
            <a:pPr marL="685793" indent="-609594">
              <a:spcBef>
                <a:spcPts val="3200"/>
              </a:spcBef>
              <a:spcAft>
                <a:spcPts val="0"/>
              </a:spcAft>
            </a:pPr>
            <a:r>
              <a:rPr lang="en-US" u="sng" dirty="0" smtClean="0"/>
              <a:t>Always Remember…</a:t>
            </a:r>
          </a:p>
          <a:p>
            <a:pPr marL="1219188" lvl="1" indent="-609594">
              <a:spcBef>
                <a:spcPts val="533"/>
              </a:spcBef>
              <a:spcAft>
                <a:spcPts val="0"/>
              </a:spcAft>
            </a:pPr>
            <a:r>
              <a:rPr lang="en-US" dirty="0"/>
              <a:t>Choose best propagation method for succulent variety. </a:t>
            </a:r>
          </a:p>
          <a:p>
            <a:pPr marL="1219188" lvl="1" indent="-609594">
              <a:spcBef>
                <a:spcPts val="533"/>
              </a:spcBef>
              <a:spcAft>
                <a:spcPts val="0"/>
              </a:spcAft>
            </a:pPr>
            <a:r>
              <a:rPr lang="en-US" dirty="0"/>
              <a:t>Sterilize tools and other equipment.</a:t>
            </a:r>
          </a:p>
          <a:p>
            <a:pPr marL="1219188" lvl="1" indent="-609594">
              <a:spcBef>
                <a:spcPts val="533"/>
              </a:spcBef>
              <a:spcAft>
                <a:spcPts val="0"/>
              </a:spcAft>
            </a:pPr>
            <a:r>
              <a:rPr lang="en-US" dirty="0"/>
              <a:t>Avoid using very young </a:t>
            </a:r>
            <a:r>
              <a:rPr lang="en-US" dirty="0" smtClean="0"/>
              <a:t>plants.</a:t>
            </a:r>
            <a:endParaRPr lang="en-US" dirty="0"/>
          </a:p>
          <a:p>
            <a:pPr marL="1219188" lvl="1" indent="-609594">
              <a:spcBef>
                <a:spcPts val="533"/>
              </a:spcBef>
              <a:spcAft>
                <a:spcPts val="0"/>
              </a:spcAft>
              <a:tabLst>
                <a:tab pos="7924721" algn="l"/>
              </a:tabLst>
            </a:pPr>
            <a:r>
              <a:rPr lang="en-US" dirty="0"/>
              <a:t>Determine when your succulent is </a:t>
            </a:r>
            <a:r>
              <a:rPr lang="en-US" dirty="0" smtClean="0"/>
              <a:t>growing </a:t>
            </a:r>
            <a:r>
              <a:rPr lang="en-US" dirty="0"/>
              <a:t>or dormant </a:t>
            </a:r>
            <a:r>
              <a:rPr lang="en-US" dirty="0" smtClean="0"/>
              <a:t>          (</a:t>
            </a:r>
            <a:r>
              <a:rPr lang="en-US" dirty="0"/>
              <a:t>see handout </a:t>
            </a:r>
            <a:r>
              <a:rPr lang="en-US" dirty="0" smtClean="0"/>
              <a:t>“Succulent Varieties for Placer Co.”, pg. 3).</a:t>
            </a:r>
            <a:r>
              <a:rPr lang="en-US" dirty="0"/>
              <a:t>	</a:t>
            </a:r>
          </a:p>
        </p:txBody>
      </p:sp>
      <p:grpSp>
        <p:nvGrpSpPr>
          <p:cNvPr id="4" name="Group 3"/>
          <p:cNvGrpSpPr/>
          <p:nvPr/>
        </p:nvGrpSpPr>
        <p:grpSpPr>
          <a:xfrm rot="406154">
            <a:off x="6685261" y="1565386"/>
            <a:ext cx="4348779" cy="3359924"/>
            <a:chOff x="5227208" y="1058984"/>
            <a:chExt cx="3261584" cy="251994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390" y="1058984"/>
              <a:ext cx="2903220" cy="1887093"/>
            </a:xfrm>
            <a:prstGeom prst="rect">
              <a:avLst/>
            </a:prstGeom>
          </p:spPr>
        </p:pic>
        <p:sp>
          <p:nvSpPr>
            <p:cNvPr id="8" name="Text Placeholder 1"/>
            <p:cNvSpPr txBox="1">
              <a:spLocks/>
            </p:cNvSpPr>
            <p:nvPr/>
          </p:nvSpPr>
          <p:spPr>
            <a:xfrm>
              <a:off x="5227208" y="2959524"/>
              <a:ext cx="3261584" cy="619403"/>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spcAft>
                  <a:spcPts val="300"/>
                </a:spcAft>
                <a:buFontTx/>
                <a:buNone/>
                <a:defRPr sz="3200" b="0" i="0" kern="1200" baseline="0">
                  <a:solidFill>
                    <a:schemeClr val="tx1"/>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1"/>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6763" indent="-376763" algn="ctr">
                <a:spcBef>
                  <a:spcPts val="800"/>
                </a:spcBef>
                <a:spcAft>
                  <a:spcPts val="0"/>
                </a:spcAft>
              </a:pPr>
              <a:r>
                <a:rPr lang="en-US" sz="2133"/>
                <a:t>Stem cuttings, offsets, offset tubers and division all from one plant!</a:t>
              </a:r>
              <a:endParaRPr lang="en-US" sz="2133" dirty="0"/>
            </a:p>
          </p:txBody>
        </p:sp>
      </p:grpSp>
    </p:spTree>
    <p:extLst>
      <p:ext uri="{BB962C8B-B14F-4D97-AF65-F5344CB8AC3E}">
        <p14:creationId xmlns:p14="http://schemas.microsoft.com/office/powerpoint/2010/main" val="4016467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1970">
            <a:off x="8249474" y="2608678"/>
            <a:ext cx="2255520" cy="2306320"/>
          </a:xfrm>
          <a:prstGeom prst="rect">
            <a:avLst/>
          </a:prstGeom>
        </p:spPr>
      </p:pic>
      <p:sp>
        <p:nvSpPr>
          <p:cNvPr id="6" name="Text Placeholder 1"/>
          <p:cNvSpPr>
            <a:spLocks noGrp="1"/>
          </p:cNvSpPr>
          <p:nvPr>
            <p:ph type="body" sz="quarter" idx="13"/>
          </p:nvPr>
        </p:nvSpPr>
        <p:spPr>
          <a:xfrm>
            <a:off x="473824" y="1299882"/>
            <a:ext cx="11718176" cy="5812118"/>
          </a:xfrm>
        </p:spPr>
        <p:txBody>
          <a:bodyPr>
            <a:normAutofit fontScale="92500"/>
          </a:bodyPr>
          <a:lstStyle/>
          <a:p>
            <a:pPr marL="0" indent="0">
              <a:spcBef>
                <a:spcPts val="800"/>
              </a:spcBef>
              <a:spcAft>
                <a:spcPts val="0"/>
              </a:spcAft>
            </a:pPr>
            <a:r>
              <a:rPr lang="en-US" sz="4667" u="sng" dirty="0"/>
              <a:t>Always Remember</a:t>
            </a:r>
            <a:r>
              <a:rPr lang="en-US" sz="3733" u="sng" dirty="0"/>
              <a:t>—continued </a:t>
            </a:r>
          </a:p>
          <a:p>
            <a:pPr marL="1219188" lvl="1" indent="-609594">
              <a:spcBef>
                <a:spcPts val="800"/>
              </a:spcBef>
              <a:spcAft>
                <a:spcPts val="0"/>
              </a:spcAft>
            </a:pPr>
            <a:r>
              <a:rPr lang="en-US" sz="3467" dirty="0"/>
              <a:t>Propagate beginning of active growth period                      (often early spring, up to June).</a:t>
            </a:r>
          </a:p>
          <a:p>
            <a:pPr marL="1219188" lvl="1" indent="-609594">
              <a:spcBef>
                <a:spcPts val="1600"/>
              </a:spcBef>
              <a:spcAft>
                <a:spcPts val="0"/>
              </a:spcAft>
            </a:pPr>
            <a:r>
              <a:rPr lang="en-US" sz="3467" dirty="0"/>
              <a:t>Keep out of direct sunlight.</a:t>
            </a:r>
          </a:p>
          <a:p>
            <a:pPr marL="1219188" lvl="1" indent="-609594">
              <a:spcBef>
                <a:spcPts val="1600"/>
              </a:spcBef>
              <a:spcAft>
                <a:spcPts val="0"/>
              </a:spcAft>
            </a:pPr>
            <a:r>
              <a:rPr lang="en-US" sz="3467" dirty="0"/>
              <a:t>Provide good air circulation.</a:t>
            </a:r>
          </a:p>
          <a:p>
            <a:pPr marL="1219188" lvl="1" indent="-609594">
              <a:spcBef>
                <a:spcPts val="1600"/>
              </a:spcBef>
              <a:spcAft>
                <a:spcPts val="0"/>
              </a:spcAft>
            </a:pPr>
            <a:r>
              <a:rPr lang="en-US" sz="3467" dirty="0"/>
              <a:t>Patience! Rooting time varies depending on succulent variety:</a:t>
            </a:r>
          </a:p>
          <a:p>
            <a:pPr lvl="2" indent="-380996">
              <a:spcBef>
                <a:spcPts val="800"/>
              </a:spcBef>
              <a:spcAft>
                <a:spcPts val="0"/>
              </a:spcAft>
            </a:pPr>
            <a:r>
              <a:rPr lang="en-US" sz="3467" dirty="0"/>
              <a:t>can take weeks to months to see any roots</a:t>
            </a:r>
          </a:p>
          <a:p>
            <a:pPr lvl="2" indent="-380996">
              <a:spcBef>
                <a:spcPts val="800"/>
              </a:spcBef>
              <a:spcAft>
                <a:spcPts val="0"/>
              </a:spcAft>
            </a:pPr>
            <a:r>
              <a:rPr lang="en-US" sz="3467" dirty="0"/>
              <a:t>often the “mother” leaf will begin to wither.</a:t>
            </a:r>
          </a:p>
          <a:p>
            <a:pPr marL="1219188" lvl="1" indent="-609594">
              <a:spcBef>
                <a:spcPts val="1600"/>
              </a:spcBef>
              <a:spcAft>
                <a:spcPts val="0"/>
              </a:spcAft>
            </a:pPr>
            <a:r>
              <a:rPr lang="en-US" sz="3467" dirty="0"/>
              <a:t>Transplant.</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220" b="11466"/>
          <a:stretch/>
        </p:blipFill>
        <p:spPr>
          <a:xfrm rot="414935">
            <a:off x="4973021" y="6497644"/>
            <a:ext cx="2479040" cy="2353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728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49554"/>
            <a:ext cx="11612282" cy="1473200"/>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35</a:t>
            </a:fld>
            <a:endParaRPr lang="en-US" dirty="0"/>
          </a:p>
        </p:txBody>
      </p:sp>
      <p:sp>
        <p:nvSpPr>
          <p:cNvPr id="6" name="Text Placeholder 1"/>
          <p:cNvSpPr>
            <a:spLocks noGrp="1"/>
          </p:cNvSpPr>
          <p:nvPr>
            <p:ph type="body" sz="quarter" idx="13"/>
          </p:nvPr>
        </p:nvSpPr>
        <p:spPr>
          <a:xfrm>
            <a:off x="669365" y="1438262"/>
            <a:ext cx="11349318" cy="4470400"/>
          </a:xfrm>
        </p:spPr>
        <p:txBody>
          <a:bodyPr>
            <a:normAutofit/>
          </a:bodyPr>
          <a:lstStyle/>
          <a:p>
            <a:pPr marL="685793" indent="-685793">
              <a:buFont typeface="+mj-lt"/>
              <a:buAutoNum type="arabicPeriod"/>
            </a:pPr>
            <a:r>
              <a:rPr lang="en-US" u="sng" dirty="0" smtClean="0"/>
              <a:t>Seed Germination</a:t>
            </a:r>
          </a:p>
          <a:p>
            <a:pPr marL="1219188" lvl="1" indent="-609594"/>
            <a:r>
              <a:rPr lang="en-US" dirty="0" smtClean="0"/>
              <a:t>Mostly used for cacti. </a:t>
            </a:r>
          </a:p>
          <a:p>
            <a:pPr marL="1219188" lvl="1" indent="-609594">
              <a:spcBef>
                <a:spcPts val="3200"/>
              </a:spcBef>
              <a:spcAft>
                <a:spcPts val="0"/>
              </a:spcAft>
            </a:pPr>
            <a:r>
              <a:rPr lang="en-US" dirty="0" smtClean="0"/>
              <a:t>Need time and patience.</a:t>
            </a:r>
          </a:p>
          <a:p>
            <a:pPr marL="1219188" lvl="1" indent="-609594">
              <a:spcBef>
                <a:spcPts val="3200"/>
              </a:spcBef>
              <a:spcAft>
                <a:spcPts val="0"/>
              </a:spcAft>
            </a:pPr>
            <a:r>
              <a:rPr lang="en-US" dirty="0" smtClean="0"/>
              <a:t>Seeds from retail or collect your own.</a:t>
            </a:r>
          </a:p>
          <a:p>
            <a:pPr marL="1219188" lvl="1" indent="-609594">
              <a:spcBef>
                <a:spcPts val="3200"/>
              </a:spcBef>
              <a:spcAft>
                <a:spcPts val="0"/>
              </a:spcAft>
            </a:pPr>
            <a:r>
              <a:rPr lang="en-US" dirty="0" smtClean="0"/>
              <a:t>Usually sown in April for germination </a:t>
            </a:r>
            <a:r>
              <a:rPr lang="en-US" dirty="0"/>
              <a:t>i</a:t>
            </a:r>
            <a:r>
              <a:rPr lang="en-US" dirty="0" smtClean="0"/>
              <a:t>n late spring.</a:t>
            </a:r>
          </a:p>
          <a:p>
            <a:endParaRPr lang="en-US" dirty="0" smtClean="0"/>
          </a:p>
        </p:txBody>
      </p:sp>
      <p:grpSp>
        <p:nvGrpSpPr>
          <p:cNvPr id="7" name="Group 6"/>
          <p:cNvGrpSpPr>
            <a:grpSpLocks noChangeAspect="1"/>
          </p:cNvGrpSpPr>
          <p:nvPr/>
        </p:nvGrpSpPr>
        <p:grpSpPr>
          <a:xfrm>
            <a:off x="1524000" y="6246878"/>
            <a:ext cx="8832138" cy="2228256"/>
            <a:chOff x="1323977" y="3413953"/>
            <a:chExt cx="5677470" cy="143236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977" y="3429000"/>
              <a:ext cx="1499616" cy="141732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1" y="3424237"/>
              <a:ext cx="1817561" cy="136093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3413953"/>
              <a:ext cx="1438847" cy="1359789"/>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a:stCxn id="8" idx="3"/>
              <a:endCxn id="10" idx="1"/>
            </p:cNvCxnSpPr>
            <p:nvPr/>
          </p:nvCxnSpPr>
          <p:spPr>
            <a:xfrm flipV="1">
              <a:off x="2823593" y="4104703"/>
              <a:ext cx="453008" cy="32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05400" y="4114800"/>
              <a:ext cx="390525" cy="190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403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49554"/>
            <a:ext cx="11612282" cy="1473200"/>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36</a:t>
            </a:fld>
            <a:endParaRPr lang="en-US" dirty="0"/>
          </a:p>
        </p:txBody>
      </p:sp>
      <p:sp>
        <p:nvSpPr>
          <p:cNvPr id="6" name="Text Placeholder 1"/>
          <p:cNvSpPr>
            <a:spLocks noGrp="1"/>
          </p:cNvSpPr>
          <p:nvPr>
            <p:ph type="body" sz="quarter" idx="13"/>
          </p:nvPr>
        </p:nvSpPr>
        <p:spPr>
          <a:xfrm>
            <a:off x="669365" y="1336662"/>
            <a:ext cx="11349318" cy="3946539"/>
          </a:xfrm>
        </p:spPr>
        <p:txBody>
          <a:bodyPr>
            <a:normAutofit/>
          </a:bodyPr>
          <a:lstStyle/>
          <a:p>
            <a:pPr marL="685793" indent="-685793">
              <a:buFont typeface="+mj-lt"/>
              <a:buAutoNum type="arabicPeriod" startAt="2"/>
            </a:pPr>
            <a:r>
              <a:rPr lang="en-US" u="sng" dirty="0" smtClean="0"/>
              <a:t>Cuttings:  </a:t>
            </a:r>
            <a:r>
              <a:rPr lang="en-US" b="1" u="sng" dirty="0" smtClean="0"/>
              <a:t>Leaf</a:t>
            </a:r>
            <a:r>
              <a:rPr lang="en-US" u="sng" dirty="0" smtClean="0"/>
              <a:t> </a:t>
            </a:r>
          </a:p>
          <a:p>
            <a:pPr marL="1219188" lvl="1" indent="-609594">
              <a:spcBef>
                <a:spcPts val="3200"/>
              </a:spcBef>
              <a:spcAft>
                <a:spcPts val="0"/>
              </a:spcAft>
            </a:pPr>
            <a:r>
              <a:rPr lang="en-US" dirty="0" smtClean="0"/>
              <a:t>“Cleanly” pull or cut healthy leaf away from plant.</a:t>
            </a:r>
          </a:p>
          <a:p>
            <a:pPr marL="1219188" lvl="1" indent="-609594">
              <a:spcBef>
                <a:spcPts val="3200"/>
              </a:spcBef>
              <a:spcAft>
                <a:spcPts val="0"/>
              </a:spcAft>
            </a:pPr>
            <a:r>
              <a:rPr lang="en-US" dirty="0" smtClean="0"/>
              <a:t>Lightly dust cut end of leaf with rooting hormone/fungicide.</a:t>
            </a:r>
          </a:p>
          <a:p>
            <a:pPr marL="1219188" lvl="1" indent="-609594">
              <a:spcBef>
                <a:spcPts val="3200"/>
              </a:spcBef>
              <a:spcAft>
                <a:spcPts val="0"/>
              </a:spcAft>
            </a:pPr>
            <a:r>
              <a:rPr lang="en-US" dirty="0" smtClean="0"/>
              <a:t>Allow leaf to form callus (1-2 days to 1 week).</a:t>
            </a:r>
          </a:p>
        </p:txBody>
      </p:sp>
      <p:grpSp>
        <p:nvGrpSpPr>
          <p:cNvPr id="2" name="Group 1"/>
          <p:cNvGrpSpPr/>
          <p:nvPr/>
        </p:nvGrpSpPr>
        <p:grpSpPr>
          <a:xfrm>
            <a:off x="1" y="5570888"/>
            <a:ext cx="12105939" cy="2049113"/>
            <a:chOff x="118081" y="3727823"/>
            <a:chExt cx="9079454" cy="153683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81" y="3737399"/>
              <a:ext cx="1485900" cy="146685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2684" y="3737399"/>
              <a:ext cx="1651905" cy="144260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1111" r="11111"/>
            <a:stretch/>
          </p:blipFill>
          <p:spPr>
            <a:xfrm>
              <a:off x="3810000" y="4000500"/>
              <a:ext cx="1755780" cy="1264158"/>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6">
              <a:extLst>
                <a:ext uri="{28A0092B-C50C-407E-A947-70E740481C1C}">
                  <a14:useLocalDpi xmlns:a14="http://schemas.microsoft.com/office/drawing/2010/main" val="0"/>
                </a:ext>
              </a:extLst>
            </a:blip>
            <a:srcRect l="14222" t="1924" r="7558" b="-1924"/>
            <a:stretch/>
          </p:blipFill>
          <p:spPr>
            <a:xfrm>
              <a:off x="5712226" y="3727823"/>
              <a:ext cx="1721055" cy="1452182"/>
            </a:xfrm>
            <a:prstGeom prst="rect">
              <a:avLst/>
            </a:prstGeom>
            <a:ln>
              <a:noFill/>
            </a:ln>
            <a:effectLst>
              <a:outerShdw blurRad="292100" dist="139700" dir="2700000" algn="tl" rotWithShape="0">
                <a:srgbClr val="333333">
                  <a:alpha val="65000"/>
                </a:srgbClr>
              </a:outerShdw>
            </a:effectLst>
          </p:spPr>
        </p:pic>
        <p:pic>
          <p:nvPicPr>
            <p:cNvPr id="21" name="Picture 2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460175" y="3873050"/>
              <a:ext cx="1737360" cy="1156243"/>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1589484" y="4131235"/>
              <a:ext cx="544116" cy="500090"/>
            </a:xfrm>
            <a:prstGeom prst="rect">
              <a:avLst/>
            </a:prstGeom>
            <a:noFill/>
            <a:ln>
              <a:noFill/>
            </a:ln>
          </p:spPr>
          <p:txBody>
            <a:bodyPr wrap="square" rtlCol="0">
              <a:spAutoFit/>
            </a:bodyPr>
            <a:lstStyle/>
            <a:p>
              <a:r>
                <a:rPr lang="en-US" sz="3733" dirty="0"/>
                <a:t>or</a:t>
              </a:r>
            </a:p>
          </p:txBody>
        </p:sp>
      </p:grpSp>
    </p:spTree>
    <p:extLst>
      <p:ext uri="{BB962C8B-B14F-4D97-AF65-F5344CB8AC3E}">
        <p14:creationId xmlns:p14="http://schemas.microsoft.com/office/powerpoint/2010/main" val="362943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495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37</a:t>
            </a:fld>
            <a:endParaRPr lang="en-US" dirty="0"/>
          </a:p>
        </p:txBody>
      </p:sp>
      <p:sp>
        <p:nvSpPr>
          <p:cNvPr id="6" name="Text Placeholder 1"/>
          <p:cNvSpPr>
            <a:spLocks noGrp="1"/>
          </p:cNvSpPr>
          <p:nvPr>
            <p:ph type="body" sz="quarter" idx="13"/>
          </p:nvPr>
        </p:nvSpPr>
        <p:spPr>
          <a:xfrm>
            <a:off x="473824" y="995082"/>
            <a:ext cx="11718176" cy="4268644"/>
          </a:xfrm>
        </p:spPr>
        <p:txBody>
          <a:bodyPr>
            <a:normAutofit/>
          </a:bodyPr>
          <a:lstStyle/>
          <a:p>
            <a:pPr marL="685793" indent="-685793">
              <a:spcBef>
                <a:spcPts val="800"/>
              </a:spcBef>
              <a:spcAft>
                <a:spcPts val="0"/>
              </a:spcAft>
              <a:buFont typeface="+mj-lt"/>
              <a:buAutoNum type="arabicPeriod" startAt="2"/>
            </a:pPr>
            <a:r>
              <a:rPr lang="en-US" u="sng" dirty="0" smtClean="0"/>
              <a:t>Cuttings:  </a:t>
            </a:r>
            <a:r>
              <a:rPr lang="en-US" b="1" u="sng" dirty="0" smtClean="0"/>
              <a:t>Leaf</a:t>
            </a:r>
            <a:r>
              <a:rPr lang="en-US" sz="3733" u="sng" dirty="0"/>
              <a:t> (continued)</a:t>
            </a:r>
            <a:r>
              <a:rPr lang="en-US" sz="4667" u="sng" dirty="0"/>
              <a:t>  </a:t>
            </a:r>
          </a:p>
          <a:p>
            <a:pPr marL="1219188" lvl="1" indent="-609594">
              <a:spcBef>
                <a:spcPts val="800"/>
              </a:spcBef>
              <a:spcAft>
                <a:spcPts val="0"/>
              </a:spcAft>
            </a:pPr>
            <a:r>
              <a:rPr lang="en-US" dirty="0" smtClean="0"/>
              <a:t>Lay callused leaf in pot or seed tray with succulent mix.</a:t>
            </a:r>
          </a:p>
          <a:p>
            <a:pPr marL="1219188" lvl="1" indent="-609594">
              <a:spcBef>
                <a:spcPts val="1600"/>
              </a:spcBef>
              <a:spcAft>
                <a:spcPts val="0"/>
              </a:spcAft>
            </a:pPr>
            <a:r>
              <a:rPr lang="en-US" dirty="0" smtClean="0"/>
              <a:t>Lightly “firm in” callused end.</a:t>
            </a:r>
          </a:p>
          <a:p>
            <a:pPr marL="1219188" lvl="1" indent="-609594">
              <a:spcBef>
                <a:spcPts val="1600"/>
              </a:spcBef>
              <a:spcAft>
                <a:spcPts val="0"/>
              </a:spcAft>
            </a:pPr>
            <a:r>
              <a:rPr lang="en-US" dirty="0" smtClean="0"/>
              <a:t>Label, water and allow pot/tray to drain completely.               Keep slightly moist.</a:t>
            </a:r>
          </a:p>
          <a:p>
            <a:pPr marL="1219188" lvl="1" indent="-609594">
              <a:spcBef>
                <a:spcPts val="1600"/>
              </a:spcBef>
              <a:spcAft>
                <a:spcPts val="0"/>
              </a:spcAft>
            </a:pPr>
            <a:r>
              <a:rPr lang="en-US" dirty="0" smtClean="0"/>
              <a:t>Transplant when ready.</a:t>
            </a:r>
          </a:p>
        </p:txBody>
      </p:sp>
      <p:grpSp>
        <p:nvGrpSpPr>
          <p:cNvPr id="3" name="Group 2"/>
          <p:cNvGrpSpPr/>
          <p:nvPr/>
        </p:nvGrpSpPr>
        <p:grpSpPr>
          <a:xfrm>
            <a:off x="54271" y="5652904"/>
            <a:ext cx="12083461" cy="2822229"/>
            <a:chOff x="35018" y="3276600"/>
            <a:chExt cx="9062596" cy="2116672"/>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8" y="3276600"/>
              <a:ext cx="1558886" cy="1558886"/>
            </a:xfrm>
            <a:prstGeom prst="rect">
              <a:avLst/>
            </a:prstGeom>
            <a:ln>
              <a:noFill/>
            </a:ln>
            <a:effectLst>
              <a:outerShdw blurRad="292100" dist="139700" dir="2700000" algn="tl" rotWithShape="0">
                <a:srgbClr val="333333">
                  <a:alpha val="65000"/>
                </a:srgbClr>
              </a:outerShdw>
            </a:effectLst>
          </p:spPr>
        </p:pic>
        <p:pic>
          <p:nvPicPr>
            <p:cNvPr id="13" name="Picture 12"/>
            <p:cNvPicPr preferRelativeResize="0">
              <a:picLocks/>
            </p:cNvPicPr>
            <p:nvPr/>
          </p:nvPicPr>
          <p:blipFill rotWithShape="1">
            <a:blip r:embed="rId4">
              <a:extLst>
                <a:ext uri="{28A0092B-C50C-407E-A947-70E740481C1C}">
                  <a14:useLocalDpi xmlns:a14="http://schemas.microsoft.com/office/drawing/2010/main" val="0"/>
                </a:ext>
              </a:extLst>
            </a:blip>
            <a:srcRect r="17857"/>
            <a:stretch/>
          </p:blipFill>
          <p:spPr>
            <a:xfrm>
              <a:off x="2073896" y="3474405"/>
              <a:ext cx="1572648" cy="1569401"/>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1600200" y="3733800"/>
              <a:ext cx="544116" cy="500090"/>
            </a:xfrm>
            <a:prstGeom prst="rect">
              <a:avLst/>
            </a:prstGeom>
            <a:noFill/>
            <a:ln>
              <a:noFill/>
            </a:ln>
          </p:spPr>
          <p:txBody>
            <a:bodyPr wrap="square" rtlCol="0">
              <a:spAutoFit/>
            </a:bodyPr>
            <a:lstStyle/>
            <a:p>
              <a:r>
                <a:rPr lang="en-US" sz="3733" dirty="0"/>
                <a:t>or</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922" y="3519806"/>
              <a:ext cx="1554480" cy="1554480"/>
            </a:xfrm>
            <a:prstGeom prst="rect">
              <a:avLst/>
            </a:prstGeom>
            <a:ln>
              <a:noFill/>
            </a:ln>
            <a:effectLst>
              <a:outerShdw blurRad="292100" dist="139700" dir="2700000" algn="tl" rotWithShape="0">
                <a:srgbClr val="333333">
                  <a:alpha val="65000"/>
                </a:srgbClr>
              </a:outerShdw>
            </a:effectLst>
          </p:spPr>
        </p:pic>
        <p:pic>
          <p:nvPicPr>
            <p:cNvPr id="19" name="Picture 18"/>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7543134" y="3291206"/>
              <a:ext cx="1554480" cy="1554480"/>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3744" t="8372" r="5677" b="3371"/>
            <a:stretch/>
          </p:blipFill>
          <p:spPr>
            <a:xfrm>
              <a:off x="3809713" y="4083842"/>
              <a:ext cx="1789406" cy="13094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9694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38</a:t>
            </a:fld>
            <a:endParaRPr lang="en-US" dirty="0"/>
          </a:p>
        </p:txBody>
      </p:sp>
      <p:sp>
        <p:nvSpPr>
          <p:cNvPr id="6" name="Text Placeholder 1"/>
          <p:cNvSpPr>
            <a:spLocks noGrp="1"/>
          </p:cNvSpPr>
          <p:nvPr>
            <p:ph type="body" sz="quarter" idx="13"/>
          </p:nvPr>
        </p:nvSpPr>
        <p:spPr>
          <a:xfrm>
            <a:off x="473824" y="1423947"/>
            <a:ext cx="11718176" cy="3859254"/>
          </a:xfrm>
        </p:spPr>
        <p:txBody>
          <a:bodyPr>
            <a:normAutofit lnSpcReduction="10000"/>
          </a:bodyPr>
          <a:lstStyle/>
          <a:p>
            <a:pPr marL="685793" indent="-685793">
              <a:spcBef>
                <a:spcPts val="800"/>
              </a:spcBef>
              <a:spcAft>
                <a:spcPts val="0"/>
              </a:spcAft>
              <a:buFont typeface="+mj-lt"/>
              <a:buAutoNum type="arabicPeriod" startAt="2"/>
            </a:pPr>
            <a:r>
              <a:rPr lang="en-US" u="sng" dirty="0" smtClean="0"/>
              <a:t>Cuttings:  </a:t>
            </a:r>
            <a:r>
              <a:rPr lang="en-US" b="1" u="sng" dirty="0" smtClean="0"/>
              <a:t>Stem </a:t>
            </a:r>
            <a:r>
              <a:rPr lang="en-US" u="sng" dirty="0" smtClean="0"/>
              <a:t> </a:t>
            </a:r>
          </a:p>
          <a:p>
            <a:pPr marL="1219188" lvl="1" indent="-609594">
              <a:spcBef>
                <a:spcPts val="800"/>
              </a:spcBef>
              <a:spcAft>
                <a:spcPts val="0"/>
              </a:spcAft>
            </a:pPr>
            <a:r>
              <a:rPr lang="en-US" sz="3467" dirty="0"/>
              <a:t>Choose a healthy, sturdy stem (too long = wilt, flop over).</a:t>
            </a:r>
          </a:p>
          <a:p>
            <a:pPr marL="1219188" lvl="1" indent="-609594">
              <a:spcBef>
                <a:spcPts val="1600"/>
              </a:spcBef>
              <a:spcAft>
                <a:spcPts val="0"/>
              </a:spcAft>
            </a:pPr>
            <a:r>
              <a:rPr lang="en-US" sz="3467" dirty="0"/>
              <a:t>Use a sharp knife to cut </a:t>
            </a:r>
            <a:r>
              <a:rPr lang="en-US" sz="3467" u="sng" dirty="0"/>
              <a:t>straight across,</a:t>
            </a:r>
            <a:r>
              <a:rPr lang="en-US" sz="3467" dirty="0"/>
              <a:t> just </a:t>
            </a:r>
            <a:r>
              <a:rPr lang="en-US" sz="3467" u="sng" dirty="0"/>
              <a:t>above            a shoot or bud.</a:t>
            </a:r>
          </a:p>
          <a:p>
            <a:pPr marL="1595951" lvl="2" indent="-452962">
              <a:spcBef>
                <a:spcPts val="1067"/>
              </a:spcBef>
              <a:spcAft>
                <a:spcPts val="0"/>
              </a:spcAft>
            </a:pPr>
            <a:r>
              <a:rPr lang="en-US" sz="3467" dirty="0"/>
              <a:t>Cut at stem segment for Christmas, Easter Cactus, etc.</a:t>
            </a:r>
          </a:p>
          <a:p>
            <a:pPr marL="1219188" lvl="1" indent="-609594">
              <a:spcBef>
                <a:spcPts val="1600"/>
              </a:spcBef>
              <a:spcAft>
                <a:spcPts val="0"/>
              </a:spcAft>
            </a:pPr>
            <a:r>
              <a:rPr lang="en-US" sz="3467" dirty="0"/>
              <a:t>Trim stem to 2-4” in length.</a:t>
            </a:r>
            <a:endParaRPr lang="en-US" sz="3467" u="sng" dirty="0"/>
          </a:p>
          <a:p>
            <a:pPr marL="1219188" lvl="1" indent="-609594">
              <a:spcBef>
                <a:spcPts val="800"/>
              </a:spcBef>
              <a:spcAft>
                <a:spcPts val="0"/>
              </a:spcAft>
            </a:pPr>
            <a:endParaRPr lang="en-US" sz="3467" dirty="0"/>
          </a:p>
        </p:txBody>
      </p:sp>
      <p:grpSp>
        <p:nvGrpSpPr>
          <p:cNvPr id="13" name="Group 12"/>
          <p:cNvGrpSpPr/>
          <p:nvPr/>
        </p:nvGrpSpPr>
        <p:grpSpPr>
          <a:xfrm>
            <a:off x="198750" y="5689601"/>
            <a:ext cx="11287069" cy="2508116"/>
            <a:chOff x="149062" y="4301436"/>
            <a:chExt cx="8465302" cy="188108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 r="-3822"/>
            <a:stretch/>
          </p:blipFill>
          <p:spPr>
            <a:xfrm>
              <a:off x="149062" y="4301436"/>
              <a:ext cx="2501798" cy="1881087"/>
            </a:xfrm>
            <a:prstGeom prst="rect">
              <a:avLst/>
            </a:prstGeom>
            <a:ln>
              <a:noFill/>
            </a:ln>
            <a:effectLst>
              <a:outerShdw blurRad="292100" dist="139700" dir="2700000" algn="tl" rotWithShape="0">
                <a:srgbClr val="333333">
                  <a:alpha val="65000"/>
                </a:srgbClr>
              </a:outerShdw>
            </a:effectLst>
          </p:spPr>
        </p:pic>
        <p:pic>
          <p:nvPicPr>
            <p:cNvPr id="8" name="Picture 7"/>
            <p:cNvPicPr preferRelativeResize="0">
              <a:picLocks/>
            </p:cNvPicPr>
            <p:nvPr/>
          </p:nvPicPr>
          <p:blipFill rotWithShape="1">
            <a:blip r:embed="rId4">
              <a:extLst>
                <a:ext uri="{28A0092B-C50C-407E-A947-70E740481C1C}">
                  <a14:useLocalDpi xmlns:a14="http://schemas.microsoft.com/office/drawing/2010/main" val="0"/>
                </a:ext>
              </a:extLst>
            </a:blip>
            <a:srcRect r="8324"/>
            <a:stretch/>
          </p:blipFill>
          <p:spPr>
            <a:xfrm>
              <a:off x="3059536" y="4343400"/>
              <a:ext cx="2379945" cy="182880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541467" y="4961609"/>
              <a:ext cx="544116" cy="500090"/>
            </a:xfrm>
            <a:prstGeom prst="rect">
              <a:avLst/>
            </a:prstGeom>
            <a:noFill/>
            <a:ln>
              <a:noFill/>
            </a:ln>
          </p:spPr>
          <p:txBody>
            <a:bodyPr wrap="square" rtlCol="0">
              <a:spAutoFit/>
            </a:bodyPr>
            <a:lstStyle/>
            <a:p>
              <a:r>
                <a:rPr lang="en-US" sz="3733" dirty="0"/>
                <a:t>or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4014" y="4338959"/>
              <a:ext cx="2800350" cy="1843564"/>
            </a:xfrm>
            <a:prstGeom prst="rect">
              <a:avLst/>
            </a:prstGeom>
          </p:spPr>
        </p:pic>
      </p:grpSp>
    </p:spTree>
    <p:extLst>
      <p:ext uri="{BB962C8B-B14F-4D97-AF65-F5344CB8AC3E}">
        <p14:creationId xmlns:p14="http://schemas.microsoft.com/office/powerpoint/2010/main" val="3611656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39</a:t>
            </a:fld>
            <a:endParaRPr lang="en-US" dirty="0"/>
          </a:p>
        </p:txBody>
      </p:sp>
      <p:sp>
        <p:nvSpPr>
          <p:cNvPr id="6" name="Text Placeholder 1"/>
          <p:cNvSpPr>
            <a:spLocks noGrp="1"/>
          </p:cNvSpPr>
          <p:nvPr>
            <p:ph type="body" sz="quarter" idx="13"/>
          </p:nvPr>
        </p:nvSpPr>
        <p:spPr>
          <a:xfrm>
            <a:off x="473825" y="1320800"/>
            <a:ext cx="11544859" cy="4186491"/>
          </a:xfrm>
        </p:spPr>
        <p:txBody>
          <a:bodyPr>
            <a:normAutofit/>
          </a:bodyPr>
          <a:lstStyle/>
          <a:p>
            <a:pPr marL="685793" indent="-685793">
              <a:spcBef>
                <a:spcPts val="800"/>
              </a:spcBef>
              <a:spcAft>
                <a:spcPts val="0"/>
              </a:spcAft>
              <a:buFont typeface="+mj-lt"/>
              <a:buAutoNum type="arabicPeriod" startAt="2"/>
            </a:pPr>
            <a:r>
              <a:rPr lang="en-US" u="sng" dirty="0" smtClean="0"/>
              <a:t>Cuttings:  </a:t>
            </a:r>
            <a:r>
              <a:rPr lang="en-US" b="1" u="sng" dirty="0" smtClean="0"/>
              <a:t>Stem</a:t>
            </a:r>
            <a:r>
              <a:rPr lang="en-US" u="sng" dirty="0"/>
              <a:t> </a:t>
            </a:r>
            <a:r>
              <a:rPr lang="en-US" sz="3733" u="sng" dirty="0"/>
              <a:t>(continued) </a:t>
            </a:r>
            <a:r>
              <a:rPr lang="en-US" b="1" u="sng" dirty="0" smtClean="0"/>
              <a:t> </a:t>
            </a:r>
            <a:r>
              <a:rPr lang="en-US" u="sng" dirty="0" smtClean="0"/>
              <a:t> </a:t>
            </a:r>
          </a:p>
          <a:p>
            <a:pPr marL="1219188" lvl="1" indent="-609594">
              <a:spcBef>
                <a:spcPts val="800"/>
              </a:spcBef>
              <a:spcAft>
                <a:spcPts val="0"/>
              </a:spcAft>
            </a:pPr>
            <a:r>
              <a:rPr lang="en-US" sz="3467" dirty="0"/>
              <a:t>Strip off lower leaves of stem.</a:t>
            </a:r>
          </a:p>
          <a:p>
            <a:pPr marL="1219188" lvl="1" indent="-609594">
              <a:spcBef>
                <a:spcPts val="800"/>
              </a:spcBef>
              <a:spcAft>
                <a:spcPts val="0"/>
              </a:spcAft>
            </a:pPr>
            <a:r>
              <a:rPr lang="en-US" sz="3467" dirty="0"/>
              <a:t>Allow to callus.</a:t>
            </a:r>
          </a:p>
          <a:p>
            <a:pPr marL="1219188" lvl="1" indent="-609594">
              <a:spcBef>
                <a:spcPts val="800"/>
              </a:spcBef>
              <a:spcAft>
                <a:spcPts val="0"/>
              </a:spcAft>
            </a:pPr>
            <a:r>
              <a:rPr lang="en-US" sz="3467" dirty="0"/>
              <a:t>Top succulent mix w/small, clean ground lava or perlite.</a:t>
            </a:r>
          </a:p>
          <a:p>
            <a:pPr marL="1219188" lvl="1" indent="-609594">
              <a:spcBef>
                <a:spcPts val="800"/>
              </a:spcBef>
              <a:spcAft>
                <a:spcPts val="0"/>
              </a:spcAft>
            </a:pPr>
            <a:r>
              <a:rPr lang="en-US" sz="3467" dirty="0"/>
              <a:t>Gently push cutting in slightly moistened succulent mix.</a:t>
            </a:r>
          </a:p>
          <a:p>
            <a:pPr marL="1219188" lvl="1" indent="-609594">
              <a:spcBef>
                <a:spcPts val="800"/>
              </a:spcBef>
              <a:spcAft>
                <a:spcPts val="0"/>
              </a:spcAft>
            </a:pPr>
            <a:r>
              <a:rPr lang="en-US" sz="3467" dirty="0"/>
              <a:t>Be patient while roots develop!</a:t>
            </a:r>
          </a:p>
          <a:p>
            <a:pPr marL="1219188" lvl="1" indent="-609594">
              <a:spcBef>
                <a:spcPts val="800"/>
              </a:spcBef>
              <a:spcAft>
                <a:spcPts val="0"/>
              </a:spcAft>
            </a:pPr>
            <a:endParaRPr lang="en-US" sz="3467" dirty="0"/>
          </a:p>
          <a:p>
            <a:pPr marL="1219188" lvl="1" indent="-609594">
              <a:spcBef>
                <a:spcPts val="800"/>
              </a:spcBef>
              <a:spcAft>
                <a:spcPts val="0"/>
              </a:spcAft>
            </a:pPr>
            <a:endParaRPr lang="en-US" sz="3467" u="sng" dirty="0"/>
          </a:p>
          <a:p>
            <a:pPr marL="1219188" lvl="1" indent="-609594">
              <a:spcBef>
                <a:spcPts val="800"/>
              </a:spcBef>
              <a:spcAft>
                <a:spcPts val="0"/>
              </a:spcAft>
            </a:pPr>
            <a:endParaRPr lang="en-US" sz="3467" dirty="0"/>
          </a:p>
        </p:txBody>
      </p:sp>
      <p:grpSp>
        <p:nvGrpSpPr>
          <p:cNvPr id="24" name="Group 23"/>
          <p:cNvGrpSpPr/>
          <p:nvPr/>
        </p:nvGrpSpPr>
        <p:grpSpPr>
          <a:xfrm>
            <a:off x="514465" y="4733003"/>
            <a:ext cx="10500164" cy="3985545"/>
            <a:chOff x="385848" y="3549753"/>
            <a:chExt cx="7875123" cy="2989159"/>
          </a:xfrm>
        </p:grpSpPr>
        <p:pic>
          <p:nvPicPr>
            <p:cNvPr id="10" name="Picture 9"/>
            <p:cNvPicPr>
              <a:picLocks/>
            </p:cNvPicPr>
            <p:nvPr/>
          </p:nvPicPr>
          <p:blipFill>
            <a:blip r:embed="rId3">
              <a:extLst>
                <a:ext uri="{28A0092B-C50C-407E-A947-70E740481C1C}">
                  <a14:useLocalDpi xmlns:a14="http://schemas.microsoft.com/office/drawing/2010/main" val="0"/>
                </a:ext>
              </a:extLst>
            </a:blip>
            <a:stretch>
              <a:fillRect/>
            </a:stretch>
          </p:blipFill>
          <p:spPr>
            <a:xfrm>
              <a:off x="385848" y="4344352"/>
              <a:ext cx="2468880" cy="2194560"/>
            </a:xfrm>
            <a:prstGeom prst="rect">
              <a:avLst/>
            </a:prstGeom>
            <a:ln>
              <a:noFill/>
            </a:ln>
            <a:effectLst>
              <a:outerShdw blurRad="292100" dist="139700" dir="2700000" algn="tl" rotWithShape="0">
                <a:srgbClr val="333333">
                  <a:alpha val="65000"/>
                </a:srgbClr>
              </a:outerShdw>
            </a:effectLst>
          </p:spPr>
        </p:pic>
        <p:pic>
          <p:nvPicPr>
            <p:cNvPr id="11" name="Picture 10"/>
            <p:cNvPicPr>
              <a:picLocks/>
            </p:cNvPicPr>
            <p:nvPr/>
          </p:nvPicPr>
          <p:blipFill rotWithShape="1">
            <a:blip r:embed="rId4">
              <a:extLst>
                <a:ext uri="{28A0092B-C50C-407E-A947-70E740481C1C}">
                  <a14:useLocalDpi xmlns:a14="http://schemas.microsoft.com/office/drawing/2010/main" val="0"/>
                </a:ext>
              </a:extLst>
            </a:blip>
            <a:srcRect l="1" r="-6348"/>
            <a:stretch/>
          </p:blipFill>
          <p:spPr>
            <a:xfrm>
              <a:off x="6051171" y="4587351"/>
              <a:ext cx="2209800" cy="1920240"/>
            </a:xfrm>
            <a:prstGeom prst="rect">
              <a:avLst/>
            </a:prstGeom>
            <a:ln>
              <a:noFill/>
            </a:ln>
            <a:effectLst>
              <a:outerShdw blurRad="292100" dist="139700" dir="2700000" algn="tl" rotWithShape="0">
                <a:srgbClr val="333333">
                  <a:alpha val="65000"/>
                </a:srgbClr>
              </a:outerShdw>
            </a:effectLst>
          </p:spPr>
        </p:pic>
        <p:grpSp>
          <p:nvGrpSpPr>
            <p:cNvPr id="23" name="Group 22"/>
            <p:cNvGrpSpPr/>
            <p:nvPr/>
          </p:nvGrpSpPr>
          <p:grpSpPr>
            <a:xfrm>
              <a:off x="3503798" y="3549753"/>
              <a:ext cx="3591540" cy="2868028"/>
              <a:chOff x="3503798" y="3549753"/>
              <a:chExt cx="3591540" cy="2868028"/>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5745"/>
              <a:stretch/>
            </p:blipFill>
            <p:spPr>
              <a:xfrm rot="1929090">
                <a:off x="3503798" y="4503065"/>
                <a:ext cx="1952090" cy="1914716"/>
              </a:xfrm>
              <a:prstGeom prst="rect">
                <a:avLst/>
              </a:prstGeom>
            </p:spPr>
          </p:pic>
          <p:sp>
            <p:nvSpPr>
              <p:cNvPr id="3" name="TextBox 2"/>
              <p:cNvSpPr txBox="1"/>
              <p:nvPr/>
            </p:nvSpPr>
            <p:spPr>
              <a:xfrm rot="20169257">
                <a:off x="5204191" y="3549753"/>
                <a:ext cx="1891147" cy="1114200"/>
              </a:xfrm>
              <a:prstGeom prst="rect">
                <a:avLst/>
              </a:prstGeom>
              <a:noFill/>
            </p:spPr>
            <p:txBody>
              <a:bodyPr wrap="square" rtlCol="0">
                <a:spAutoFit/>
              </a:bodyPr>
              <a:lstStyle/>
              <a:p>
                <a:r>
                  <a:rPr lang="en-US" sz="3018" dirty="0"/>
                  <a:t>Nodes = Potential New Roots</a:t>
                </a:r>
              </a:p>
            </p:txBody>
          </p:sp>
          <p:cxnSp>
            <p:nvCxnSpPr>
              <p:cNvPr id="12" name="Straight Arrow Connector 11"/>
              <p:cNvCxnSpPr>
                <a:stCxn id="3" idx="1"/>
              </p:cNvCxnSpPr>
              <p:nvPr/>
            </p:nvCxnSpPr>
            <p:spPr>
              <a:xfrm flipH="1">
                <a:off x="4746531" y="4489125"/>
                <a:ext cx="538377" cy="7542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53001" y="4528540"/>
                <a:ext cx="331907" cy="809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76341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solidFill>
                  <a:schemeClr val="accent1"/>
                </a:solidFill>
              </a:rPr>
              <a:t>Who Are Master Gardeners?</a:t>
            </a:r>
            <a:endParaRPr lang="en-US" dirty="0">
              <a:solidFill>
                <a:schemeClr val="accent1"/>
              </a:solidFill>
            </a:endParaRPr>
          </a:p>
        </p:txBody>
      </p:sp>
      <p:sp>
        <p:nvSpPr>
          <p:cNvPr id="9" name="Text Placeholder 8"/>
          <p:cNvSpPr>
            <a:spLocks noGrp="1"/>
          </p:cNvSpPr>
          <p:nvPr>
            <p:ph idx="1"/>
          </p:nvPr>
        </p:nvSpPr>
        <p:spPr/>
        <p:txBody>
          <a:bodyPr>
            <a:normAutofit fontScale="92500" lnSpcReduction="10000"/>
          </a:bodyPr>
          <a:lstStyle/>
          <a:p>
            <a:r>
              <a:rPr lang="en-US" dirty="0" smtClean="0">
                <a:solidFill>
                  <a:schemeClr val="accent2"/>
                </a:solidFill>
              </a:rPr>
              <a:t>Where to find us…</a:t>
            </a:r>
          </a:p>
          <a:p>
            <a:r>
              <a:rPr lang="en-US" sz="4000" dirty="0"/>
              <a:t>Online, in the Media, and Special Publications</a:t>
            </a:r>
          </a:p>
          <a:p>
            <a:pPr lvl="1"/>
            <a:r>
              <a:rPr lang="en-US" dirty="0"/>
              <a:t>Hotline: Call </a:t>
            </a:r>
            <a:r>
              <a:rPr lang="en-US" b="1" dirty="0" smtClean="0"/>
              <a:t>(530) 889-7388 </a:t>
            </a:r>
            <a:r>
              <a:rPr lang="en-US" dirty="0"/>
              <a:t>or submit your questions online</a:t>
            </a:r>
          </a:p>
          <a:p>
            <a:pPr lvl="1"/>
            <a:r>
              <a:rPr lang="en-US" dirty="0"/>
              <a:t>Website: pcmg.ucanr.org</a:t>
            </a:r>
          </a:p>
          <a:p>
            <a:pPr lvl="1"/>
            <a:r>
              <a:rPr lang="en-US" dirty="0" err="1"/>
              <a:t>Facebook</a:t>
            </a:r>
            <a:r>
              <a:rPr lang="en-US" dirty="0"/>
              <a:t>, Twitter, </a:t>
            </a:r>
            <a:r>
              <a:rPr lang="en-US" dirty="0" err="1"/>
              <a:t>Instagram</a:t>
            </a:r>
            <a:endParaRPr lang="en-US" dirty="0"/>
          </a:p>
          <a:p>
            <a:pPr lvl="1"/>
            <a:r>
              <a:rPr lang="en-US" dirty="0"/>
              <a:t>Gold Country Media monthly column </a:t>
            </a:r>
          </a:p>
          <a:p>
            <a:pPr lvl="1"/>
            <a:r>
              <a:rPr lang="en-US" i="1" dirty="0"/>
              <a:t>Curious Gardener </a:t>
            </a:r>
            <a:r>
              <a:rPr lang="en-US" dirty="0" smtClean="0"/>
              <a:t>quarterly </a:t>
            </a:r>
            <a:r>
              <a:rPr lang="en-US" dirty="0"/>
              <a:t>newsletter and on our website</a:t>
            </a:r>
          </a:p>
          <a:p>
            <a:pPr lvl="1"/>
            <a:r>
              <a:rPr lang="en-US" i="1" dirty="0"/>
              <a:t>Calendar and Gardening </a:t>
            </a:r>
            <a:r>
              <a:rPr lang="en-US" i="1" dirty="0" smtClean="0"/>
              <a:t>Guide</a:t>
            </a:r>
          </a:p>
          <a:p>
            <a:pPr lvl="1"/>
            <a:r>
              <a:rPr lang="en-US" dirty="0"/>
              <a:t>School and Community garden </a:t>
            </a:r>
            <a:r>
              <a:rPr lang="en-US" dirty="0" smtClean="0"/>
              <a:t>consulting</a:t>
            </a:r>
            <a:endParaRPr lang="en-US"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40</a:t>
            </a:fld>
            <a:endParaRPr lang="en-US" dirty="0"/>
          </a:p>
        </p:txBody>
      </p:sp>
      <p:sp>
        <p:nvSpPr>
          <p:cNvPr id="6" name="Text Placeholder 1"/>
          <p:cNvSpPr>
            <a:spLocks noGrp="1"/>
          </p:cNvSpPr>
          <p:nvPr>
            <p:ph type="body" sz="quarter" idx="13"/>
          </p:nvPr>
        </p:nvSpPr>
        <p:spPr>
          <a:xfrm>
            <a:off x="473825" y="1320801"/>
            <a:ext cx="11544859" cy="2358666"/>
          </a:xfrm>
        </p:spPr>
        <p:txBody>
          <a:bodyPr>
            <a:normAutofit/>
          </a:bodyPr>
          <a:lstStyle/>
          <a:p>
            <a:pPr marL="685793" indent="-685793">
              <a:spcBef>
                <a:spcPts val="800"/>
              </a:spcBef>
              <a:spcAft>
                <a:spcPts val="0"/>
              </a:spcAft>
              <a:buFont typeface="+mj-lt"/>
              <a:buAutoNum type="arabicPeriod" startAt="3"/>
            </a:pPr>
            <a:r>
              <a:rPr lang="en-US" u="sng" dirty="0" smtClean="0"/>
              <a:t>Division—</a:t>
            </a:r>
            <a:r>
              <a:rPr lang="en-US" b="1" u="sng" dirty="0" smtClean="0"/>
              <a:t>Clumping Offsets (Pups)   </a:t>
            </a:r>
          </a:p>
          <a:p>
            <a:pPr marL="1371586" lvl="2" indent="-609594">
              <a:lnSpc>
                <a:spcPts val="2933"/>
              </a:lnSpc>
              <a:spcBef>
                <a:spcPts val="1600"/>
              </a:spcBef>
              <a:buFont typeface="Wingdings" panose="05000000000000000000" pitchFamily="2" charset="2"/>
              <a:buChar char="v"/>
            </a:pPr>
            <a:r>
              <a:rPr lang="en-US" dirty="0"/>
              <a:t>Dig </a:t>
            </a:r>
            <a:r>
              <a:rPr lang="en-US" dirty="0" smtClean="0"/>
              <a:t>up succulent or </a:t>
            </a:r>
            <a:r>
              <a:rPr lang="en-US" dirty="0"/>
              <a:t>remove from </a:t>
            </a:r>
            <a:r>
              <a:rPr lang="en-US" dirty="0" smtClean="0"/>
              <a:t>pot.</a:t>
            </a:r>
          </a:p>
          <a:p>
            <a:pPr marL="1371586" lvl="2" indent="-609594">
              <a:lnSpc>
                <a:spcPts val="2933"/>
              </a:lnSpc>
              <a:spcBef>
                <a:spcPts val="3200"/>
              </a:spcBef>
              <a:buFont typeface="Wingdings" panose="05000000000000000000" pitchFamily="2" charset="2"/>
              <a:buChar char="v"/>
            </a:pPr>
            <a:r>
              <a:rPr lang="en-US" dirty="0" smtClean="0"/>
              <a:t>Pull</a:t>
            </a:r>
            <a:r>
              <a:rPr lang="en-US" dirty="0"/>
              <a:t>, tease or cut away offsets from base of plant</a:t>
            </a:r>
            <a:r>
              <a:rPr lang="en-US" dirty="0" smtClean="0"/>
              <a:t>.</a:t>
            </a:r>
            <a:endParaRPr lang="en-US" dirty="0"/>
          </a:p>
          <a:p>
            <a:pPr marL="1219188" lvl="1" indent="-609594">
              <a:spcBef>
                <a:spcPts val="800"/>
              </a:spcBef>
              <a:spcAft>
                <a:spcPts val="0"/>
              </a:spcAft>
            </a:pPr>
            <a:endParaRPr lang="en-US" sz="3467" u="sng" dirty="0"/>
          </a:p>
          <a:p>
            <a:pPr marL="1219188" lvl="1" indent="-609594">
              <a:spcBef>
                <a:spcPts val="800"/>
              </a:spcBef>
              <a:spcAft>
                <a:spcPts val="0"/>
              </a:spcAft>
            </a:pPr>
            <a:endParaRPr lang="en-US" sz="3467" dirty="0"/>
          </a:p>
        </p:txBody>
      </p:sp>
      <p:grpSp>
        <p:nvGrpSpPr>
          <p:cNvPr id="7" name="Group 6"/>
          <p:cNvGrpSpPr>
            <a:grpSpLocks noChangeAspect="1"/>
          </p:cNvGrpSpPr>
          <p:nvPr/>
        </p:nvGrpSpPr>
        <p:grpSpPr>
          <a:xfrm>
            <a:off x="1320800" y="3679466"/>
            <a:ext cx="8708707" cy="5454951"/>
            <a:chOff x="926845" y="2671161"/>
            <a:chExt cx="6672473" cy="4179496"/>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328" t="7115" r="11672"/>
            <a:stretch/>
          </p:blipFill>
          <p:spPr>
            <a:xfrm>
              <a:off x="2000330" y="4780389"/>
              <a:ext cx="2377440" cy="2070268"/>
            </a:xfrm>
            <a:prstGeom prst="rect">
              <a:avLst/>
            </a:prstGeom>
            <a:ln>
              <a:noFill/>
            </a:ln>
            <a:effectLst>
              <a:outerShdw blurRad="292100" dist="139700" dir="2700000" algn="tl" rotWithShape="0">
                <a:srgbClr val="333333">
                  <a:alpha val="65000"/>
                </a:srgbClr>
              </a:outerShdw>
            </a:effectLst>
          </p:spPr>
        </p:pic>
        <p:pic>
          <p:nvPicPr>
            <p:cNvPr id="16" name="Picture 15"/>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926845" y="2671161"/>
              <a:ext cx="2436876" cy="2011680"/>
            </a:xfrm>
            <a:prstGeom prst="rect">
              <a:avLst/>
            </a:prstGeom>
            <a:ln>
              <a:noFill/>
            </a:ln>
            <a:effectLst>
              <a:outerShdw blurRad="292100" dist="139700" dir="2700000" algn="tl" rotWithShape="0">
                <a:srgbClr val="333333">
                  <a:alpha val="65000"/>
                </a:srgbClr>
              </a:outerShdw>
            </a:effectLst>
          </p:spPr>
        </p:pic>
        <p:pic>
          <p:nvPicPr>
            <p:cNvPr id="21" name="Picture 7"/>
            <p:cNvPicPr>
              <a:picLocks noChangeAspect="1" noChangeArrowheads="1"/>
            </p:cNvPicPr>
            <p:nvPr/>
          </p:nvPicPr>
          <p:blipFill rotWithShape="1">
            <a:blip r:embed="rId5" cstate="print"/>
            <a:srcRect l="31275" r="-1"/>
            <a:stretch/>
          </p:blipFill>
          <p:spPr bwMode="auto">
            <a:xfrm>
              <a:off x="4782635" y="4787732"/>
              <a:ext cx="2200423" cy="2062925"/>
            </a:xfrm>
            <a:prstGeom prst="rect">
              <a:avLst/>
            </a:prstGeom>
            <a:ln>
              <a:noFill/>
            </a:ln>
            <a:effectLst>
              <a:outerShdw blurRad="292100" dist="139700" dir="2700000" algn="tl" rotWithShape="0">
                <a:srgbClr val="333333">
                  <a:alpha val="65000"/>
                </a:srgbClr>
              </a:outerShdw>
            </a:effectLst>
          </p:spPr>
        </p:pic>
        <p:pic>
          <p:nvPicPr>
            <p:cNvPr id="4" name="Picture 3"/>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5130438" y="2671161"/>
              <a:ext cx="2468880" cy="201168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8595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41</a:t>
            </a:fld>
            <a:endParaRPr lang="en-US" dirty="0"/>
          </a:p>
        </p:txBody>
      </p:sp>
      <p:sp>
        <p:nvSpPr>
          <p:cNvPr id="6" name="Text Placeholder 1"/>
          <p:cNvSpPr>
            <a:spLocks noGrp="1"/>
          </p:cNvSpPr>
          <p:nvPr>
            <p:ph type="body" sz="quarter" idx="13"/>
          </p:nvPr>
        </p:nvSpPr>
        <p:spPr>
          <a:xfrm>
            <a:off x="473825" y="1320800"/>
            <a:ext cx="11544859" cy="4876800"/>
          </a:xfrm>
        </p:spPr>
        <p:txBody>
          <a:bodyPr>
            <a:normAutofit/>
          </a:bodyPr>
          <a:lstStyle/>
          <a:p>
            <a:pPr marL="685793" indent="-685793">
              <a:spcBef>
                <a:spcPts val="0"/>
              </a:spcBef>
              <a:spcAft>
                <a:spcPts val="0"/>
              </a:spcAft>
              <a:buFont typeface="+mj-lt"/>
              <a:buAutoNum type="arabicPeriod" startAt="3"/>
            </a:pPr>
            <a:r>
              <a:rPr lang="en-US" u="sng" dirty="0" smtClean="0"/>
              <a:t>Division—</a:t>
            </a:r>
            <a:r>
              <a:rPr lang="en-US" b="1" u="sng" dirty="0" smtClean="0"/>
              <a:t>Clumping Offsets (Pups)</a:t>
            </a:r>
            <a:r>
              <a:rPr lang="en-US" u="sng" dirty="0"/>
              <a:t> </a:t>
            </a:r>
            <a:r>
              <a:rPr lang="en-US" sz="3200" u="sng" dirty="0"/>
              <a:t>(continued)  </a:t>
            </a:r>
          </a:p>
          <a:p>
            <a:pPr marL="1371586" lvl="2" indent="-609594">
              <a:lnSpc>
                <a:spcPts val="2933"/>
              </a:lnSpc>
              <a:spcBef>
                <a:spcPts val="1600"/>
              </a:spcBef>
              <a:spcAft>
                <a:spcPts val="0"/>
              </a:spcAft>
              <a:buFont typeface="Wingdings" panose="05000000000000000000" pitchFamily="2" charset="2"/>
              <a:buChar char="v"/>
            </a:pPr>
            <a:r>
              <a:rPr lang="en-US" dirty="0" smtClean="0"/>
              <a:t>Each offset should have:</a:t>
            </a:r>
          </a:p>
          <a:p>
            <a:pPr marL="1828782" lvl="3" indent="-457195">
              <a:lnSpc>
                <a:spcPts val="2933"/>
              </a:lnSpc>
              <a:spcBef>
                <a:spcPts val="800"/>
              </a:spcBef>
              <a:spcAft>
                <a:spcPts val="0"/>
              </a:spcAft>
              <a:buFont typeface="Arial" panose="020B0604020202020204" pitchFamily="34" charset="0"/>
              <a:buChar char="•"/>
            </a:pPr>
            <a:r>
              <a:rPr lang="en-US" sz="3200" dirty="0"/>
              <a:t>its own vigorous roots</a:t>
            </a:r>
          </a:p>
          <a:p>
            <a:pPr marL="1828782" lvl="3" indent="-457195">
              <a:lnSpc>
                <a:spcPts val="2933"/>
              </a:lnSpc>
              <a:spcBef>
                <a:spcPts val="800"/>
              </a:spcBef>
              <a:spcAft>
                <a:spcPts val="0"/>
              </a:spcAft>
              <a:buFont typeface="Arial" panose="020B0604020202020204" pitchFamily="34" charset="0"/>
              <a:buChar char="•"/>
            </a:pPr>
            <a:r>
              <a:rPr lang="en-US" sz="3200" dirty="0"/>
              <a:t>at least one growing point, shoot.</a:t>
            </a:r>
          </a:p>
          <a:p>
            <a:pPr marL="1371586" lvl="2" indent="-609594">
              <a:spcBef>
                <a:spcPts val="800"/>
              </a:spcBef>
              <a:spcAft>
                <a:spcPts val="0"/>
              </a:spcAft>
              <a:buFont typeface="Wingdings" panose="05000000000000000000" pitchFamily="2" charset="2"/>
              <a:buChar char="v"/>
            </a:pPr>
            <a:r>
              <a:rPr lang="en-US" dirty="0" smtClean="0"/>
              <a:t>Allow to callus.</a:t>
            </a:r>
          </a:p>
          <a:p>
            <a:pPr marL="1380053" lvl="1" indent="-609594">
              <a:spcBef>
                <a:spcPts val="800"/>
              </a:spcBef>
              <a:spcAft>
                <a:spcPts val="0"/>
              </a:spcAft>
            </a:pPr>
            <a:r>
              <a:rPr lang="en-US" dirty="0"/>
              <a:t>Top succulent mix w/small, clean ground lava or perlite.</a:t>
            </a:r>
          </a:p>
          <a:p>
            <a:pPr marL="1380053" lvl="1" indent="-609594">
              <a:spcBef>
                <a:spcPts val="800"/>
              </a:spcBef>
              <a:spcAft>
                <a:spcPts val="0"/>
              </a:spcAft>
            </a:pPr>
            <a:r>
              <a:rPr lang="en-US" dirty="0"/>
              <a:t>Gently </a:t>
            </a:r>
            <a:r>
              <a:rPr lang="en-US" dirty="0" smtClean="0"/>
              <a:t>place offset in </a:t>
            </a:r>
            <a:r>
              <a:rPr lang="en-US" dirty="0"/>
              <a:t>slightly moistened succulent mix</a:t>
            </a:r>
            <a:r>
              <a:rPr lang="en-US" dirty="0" smtClean="0"/>
              <a:t>.</a:t>
            </a:r>
          </a:p>
          <a:p>
            <a:pPr marL="1380053" lvl="1" indent="-609594">
              <a:spcBef>
                <a:spcPts val="800"/>
              </a:spcBef>
              <a:spcAft>
                <a:spcPts val="0"/>
              </a:spcAft>
            </a:pPr>
            <a:r>
              <a:rPr lang="en-US" dirty="0" smtClean="0"/>
              <a:t>Lightly water </a:t>
            </a:r>
            <a:r>
              <a:rPr lang="en-US" u="sng" dirty="0" smtClean="0"/>
              <a:t>after 2-3 days </a:t>
            </a:r>
            <a:r>
              <a:rPr lang="en-US" dirty="0" smtClean="0"/>
              <a:t>to avoid root rot.</a:t>
            </a:r>
            <a:endParaRPr lang="en-US" sz="3467" u="sng" dirty="0"/>
          </a:p>
          <a:p>
            <a:pPr marL="1219188" lvl="1" indent="-609594">
              <a:spcBef>
                <a:spcPts val="800"/>
              </a:spcBef>
              <a:spcAft>
                <a:spcPts val="0"/>
              </a:spcAft>
            </a:pPr>
            <a:endParaRPr lang="en-US" sz="3467" dirty="0"/>
          </a:p>
        </p:txBody>
      </p:sp>
      <p:grpSp>
        <p:nvGrpSpPr>
          <p:cNvPr id="2" name="Group 1"/>
          <p:cNvGrpSpPr/>
          <p:nvPr/>
        </p:nvGrpSpPr>
        <p:grpSpPr>
          <a:xfrm>
            <a:off x="2484353" y="6381749"/>
            <a:ext cx="7167648" cy="2457451"/>
            <a:chOff x="1524000" y="4711933"/>
            <a:chExt cx="5375736" cy="1843088"/>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711933"/>
              <a:ext cx="2457450" cy="1843088"/>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4" cstate="print"/>
            <a:srcRect/>
            <a:stretch>
              <a:fillRect/>
            </a:stretch>
          </p:blipFill>
          <p:spPr bwMode="auto">
            <a:xfrm>
              <a:off x="4585447" y="4711933"/>
              <a:ext cx="2314289" cy="182022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882962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101600"/>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42</a:t>
            </a:fld>
            <a:endParaRPr lang="en-US" dirty="0"/>
          </a:p>
        </p:txBody>
      </p:sp>
      <p:sp>
        <p:nvSpPr>
          <p:cNvPr id="6" name="Text Placeholder 1"/>
          <p:cNvSpPr>
            <a:spLocks noGrp="1"/>
          </p:cNvSpPr>
          <p:nvPr>
            <p:ph type="body" sz="quarter" idx="13"/>
          </p:nvPr>
        </p:nvSpPr>
        <p:spPr>
          <a:xfrm>
            <a:off x="323572" y="1117601"/>
            <a:ext cx="11544859" cy="4926916"/>
          </a:xfrm>
        </p:spPr>
        <p:txBody>
          <a:bodyPr>
            <a:normAutofit/>
          </a:bodyPr>
          <a:lstStyle/>
          <a:p>
            <a:pPr marL="685793" indent="-685793">
              <a:spcBef>
                <a:spcPts val="0"/>
              </a:spcBef>
              <a:spcAft>
                <a:spcPts val="0"/>
              </a:spcAft>
              <a:buFont typeface="+mj-lt"/>
              <a:buAutoNum type="arabicPeriod" startAt="3"/>
            </a:pPr>
            <a:r>
              <a:rPr lang="en-US" u="sng" dirty="0" smtClean="0"/>
              <a:t>Division—</a:t>
            </a:r>
            <a:r>
              <a:rPr lang="en-US" b="1" u="sng" dirty="0" smtClean="0"/>
              <a:t>Rootstock</a:t>
            </a:r>
            <a:endParaRPr lang="en-US" sz="3200" u="sng" dirty="0"/>
          </a:p>
          <a:p>
            <a:pPr marL="1295387" lvl="2" indent="-533395">
              <a:spcBef>
                <a:spcPts val="1600"/>
              </a:spcBef>
              <a:spcAft>
                <a:spcPts val="0"/>
              </a:spcAft>
              <a:buFont typeface="Wingdings" panose="05000000000000000000" pitchFamily="2" charset="2"/>
              <a:buChar char="v"/>
            </a:pPr>
            <a:r>
              <a:rPr lang="en-US" dirty="0"/>
              <a:t>During </a:t>
            </a:r>
            <a:r>
              <a:rPr lang="en-US" u="sng" dirty="0"/>
              <a:t>dormant </a:t>
            </a:r>
            <a:r>
              <a:rPr lang="en-US" dirty="0"/>
              <a:t>season, dig up or remove parent plant </a:t>
            </a:r>
            <a:r>
              <a:rPr lang="en-US" dirty="0" smtClean="0"/>
              <a:t>            from ground or pot</a:t>
            </a:r>
            <a:r>
              <a:rPr lang="en-US" dirty="0"/>
              <a:t>.</a:t>
            </a:r>
          </a:p>
          <a:p>
            <a:pPr marL="1295387" lvl="2" indent="-533395">
              <a:spcBef>
                <a:spcPts val="800"/>
              </a:spcBef>
              <a:spcAft>
                <a:spcPts val="0"/>
              </a:spcAft>
              <a:buFont typeface="Wingdings" panose="05000000000000000000" pitchFamily="2" charset="2"/>
              <a:buChar char="v"/>
            </a:pPr>
            <a:r>
              <a:rPr lang="en-US" dirty="0"/>
              <a:t>Use a sharp knife to cut rootstock or tubers </a:t>
            </a:r>
            <a:r>
              <a:rPr lang="en-US" dirty="0" smtClean="0"/>
              <a:t>into </a:t>
            </a:r>
            <a:r>
              <a:rPr lang="en-US" dirty="0"/>
              <a:t>sections.</a:t>
            </a:r>
          </a:p>
          <a:p>
            <a:pPr marL="1291154" lvl="2" indent="-520695">
              <a:spcBef>
                <a:spcPts val="800"/>
              </a:spcBef>
              <a:spcAft>
                <a:spcPts val="0"/>
              </a:spcAft>
              <a:buFont typeface="Wingdings" panose="05000000000000000000" pitchFamily="2" charset="2"/>
              <a:buChar char="v"/>
            </a:pPr>
            <a:r>
              <a:rPr lang="en-US" dirty="0"/>
              <a:t>Each section should have:</a:t>
            </a:r>
          </a:p>
          <a:p>
            <a:pPr marL="1684850" lvl="4" indent="-393696">
              <a:lnSpc>
                <a:spcPts val="3333"/>
              </a:lnSpc>
              <a:spcBef>
                <a:spcPts val="800"/>
              </a:spcBef>
              <a:spcAft>
                <a:spcPts val="0"/>
              </a:spcAft>
              <a:buFont typeface="Arial" panose="020B0604020202020204" pitchFamily="34" charset="0"/>
              <a:buChar char="•"/>
            </a:pPr>
            <a:r>
              <a:rPr lang="en-US" sz="3200" dirty="0"/>
              <a:t>its own vigorous roots</a:t>
            </a:r>
          </a:p>
          <a:p>
            <a:pPr marL="1684850" lvl="4" indent="-393696">
              <a:lnSpc>
                <a:spcPts val="3333"/>
              </a:lnSpc>
              <a:spcBef>
                <a:spcPts val="0"/>
              </a:spcBef>
              <a:buFont typeface="Arial" panose="020B0604020202020204" pitchFamily="34" charset="0"/>
              <a:buChar char="•"/>
            </a:pPr>
            <a:r>
              <a:rPr lang="en-US" sz="3200" dirty="0"/>
              <a:t>at least one growing point/shoot</a:t>
            </a:r>
          </a:p>
          <a:p>
            <a:pPr marL="1295387" lvl="2" indent="-533395">
              <a:spcBef>
                <a:spcPts val="0"/>
              </a:spcBef>
              <a:buFont typeface="Wingdings" panose="05000000000000000000" pitchFamily="2" charset="2"/>
              <a:buChar char="v"/>
            </a:pPr>
            <a:r>
              <a:rPr lang="en-US" dirty="0"/>
              <a:t>Remove any damaged, old or woody part of section</a:t>
            </a:r>
            <a:r>
              <a:rPr lang="en-US" dirty="0" smtClean="0"/>
              <a:t>.</a:t>
            </a:r>
            <a:endParaRPr lang="en-US" dirty="0"/>
          </a:p>
        </p:txBody>
      </p:sp>
      <p:grpSp>
        <p:nvGrpSpPr>
          <p:cNvPr id="16" name="Group 15"/>
          <p:cNvGrpSpPr/>
          <p:nvPr/>
        </p:nvGrpSpPr>
        <p:grpSpPr>
          <a:xfrm>
            <a:off x="586658" y="5846007"/>
            <a:ext cx="11145641" cy="3221357"/>
            <a:chOff x="439993" y="4384504"/>
            <a:chExt cx="8359231" cy="2416018"/>
          </a:xfrm>
        </p:grpSpPr>
        <p:grpSp>
          <p:nvGrpSpPr>
            <p:cNvPr id="15" name="Group 14"/>
            <p:cNvGrpSpPr/>
            <p:nvPr/>
          </p:nvGrpSpPr>
          <p:grpSpPr>
            <a:xfrm>
              <a:off x="439993" y="4384504"/>
              <a:ext cx="8359231" cy="2307005"/>
              <a:chOff x="439993" y="4384504"/>
              <a:chExt cx="8359231" cy="2307005"/>
            </a:xfrm>
          </p:grpSpPr>
          <p:grpSp>
            <p:nvGrpSpPr>
              <p:cNvPr id="12" name="Group 11"/>
              <p:cNvGrpSpPr/>
              <p:nvPr/>
            </p:nvGrpSpPr>
            <p:grpSpPr>
              <a:xfrm>
                <a:off x="439993" y="4495800"/>
                <a:ext cx="8359231" cy="2195709"/>
                <a:chOff x="439993" y="4495800"/>
                <a:chExt cx="8359231" cy="219570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89456">
                  <a:off x="6332249" y="4559043"/>
                  <a:ext cx="2466975" cy="18478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5572">
                  <a:off x="439993" y="4507236"/>
                  <a:ext cx="2006918" cy="21842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073" y="4495800"/>
                  <a:ext cx="2609174" cy="2007057"/>
                </a:xfrm>
                <a:prstGeom prst="rect">
                  <a:avLst/>
                </a:prstGeom>
                <a:ln>
                  <a:noFill/>
                </a:ln>
                <a:effectLst>
                  <a:outerShdw blurRad="292100" dist="139700" dir="2700000" algn="tl" rotWithShape="0">
                    <a:srgbClr val="333333">
                      <a:alpha val="65000"/>
                    </a:srgbClr>
                  </a:outerShdw>
                </a:effectLst>
              </p:spPr>
            </p:pic>
          </p:grpSp>
          <p:cxnSp>
            <p:nvCxnSpPr>
              <p:cNvPr id="14" name="Straight Connector 13"/>
              <p:cNvCxnSpPr/>
              <p:nvPr/>
            </p:nvCxnSpPr>
            <p:spPr>
              <a:xfrm flipH="1">
                <a:off x="4419600" y="4384504"/>
                <a:ext cx="86340" cy="2248044"/>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530986" y="6538912"/>
              <a:ext cx="1664485" cy="261610"/>
            </a:xfrm>
            <a:prstGeom prst="rect">
              <a:avLst/>
            </a:prstGeom>
            <a:noFill/>
          </p:spPr>
          <p:txBody>
            <a:bodyPr wrap="square" rtlCol="0">
              <a:spAutoFit/>
            </a:bodyPr>
            <a:lstStyle/>
            <a:p>
              <a:pPr algn="ctr">
                <a:lnSpc>
                  <a:spcPts val="2000"/>
                </a:lnSpc>
              </a:pPr>
              <a:r>
                <a:rPr lang="en-US" sz="3018" dirty="0"/>
                <a:t>Cape balsam</a:t>
              </a:r>
            </a:p>
          </p:txBody>
        </p:sp>
      </p:grpSp>
    </p:spTree>
    <p:extLst>
      <p:ext uri="{BB962C8B-B14F-4D97-AF65-F5344CB8AC3E}">
        <p14:creationId xmlns:p14="http://schemas.microsoft.com/office/powerpoint/2010/main" val="916714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43</a:t>
            </a:fld>
            <a:endParaRPr lang="en-US" dirty="0"/>
          </a:p>
        </p:txBody>
      </p:sp>
      <p:sp>
        <p:nvSpPr>
          <p:cNvPr id="6" name="Text Placeholder 1"/>
          <p:cNvSpPr>
            <a:spLocks noGrp="1"/>
          </p:cNvSpPr>
          <p:nvPr>
            <p:ph type="body" sz="quarter" idx="13"/>
          </p:nvPr>
        </p:nvSpPr>
        <p:spPr>
          <a:xfrm>
            <a:off x="323572" y="1320800"/>
            <a:ext cx="11544859" cy="3206133"/>
          </a:xfrm>
        </p:spPr>
        <p:txBody>
          <a:bodyPr>
            <a:normAutofit/>
          </a:bodyPr>
          <a:lstStyle/>
          <a:p>
            <a:pPr marL="685793" indent="-685793">
              <a:spcBef>
                <a:spcPts val="0"/>
              </a:spcBef>
              <a:spcAft>
                <a:spcPts val="0"/>
              </a:spcAft>
              <a:buFont typeface="+mj-lt"/>
              <a:buAutoNum type="arabicPeriod" startAt="3"/>
            </a:pPr>
            <a:r>
              <a:rPr lang="en-US" u="sng" dirty="0" smtClean="0"/>
              <a:t>Division—</a:t>
            </a:r>
            <a:r>
              <a:rPr lang="en-US" b="1" u="sng" dirty="0" smtClean="0"/>
              <a:t>Rootstock</a:t>
            </a:r>
            <a:r>
              <a:rPr lang="en-US" b="1" dirty="0" smtClean="0"/>
              <a:t>  </a:t>
            </a:r>
            <a:r>
              <a:rPr lang="en-US" sz="3733" dirty="0"/>
              <a:t>(continued)</a:t>
            </a:r>
            <a:r>
              <a:rPr lang="en-US" b="1" dirty="0" smtClean="0"/>
              <a:t> </a:t>
            </a:r>
            <a:endParaRPr lang="en-US" sz="3200" dirty="0"/>
          </a:p>
          <a:p>
            <a:pPr marL="1295387" lvl="2" indent="-533395">
              <a:spcBef>
                <a:spcPts val="1600"/>
              </a:spcBef>
              <a:spcAft>
                <a:spcPts val="0"/>
              </a:spcAft>
              <a:buFont typeface="Wingdings" panose="05000000000000000000" pitchFamily="2" charset="2"/>
              <a:buChar char="v"/>
            </a:pPr>
            <a:r>
              <a:rPr lang="en-US" dirty="0" smtClean="0"/>
              <a:t>Allow to callus.</a:t>
            </a:r>
            <a:endParaRPr lang="en-US" sz="2933" dirty="0"/>
          </a:p>
          <a:p>
            <a:pPr marL="1295387" lvl="2" indent="-533395">
              <a:spcBef>
                <a:spcPts val="1600"/>
              </a:spcBef>
              <a:spcAft>
                <a:spcPts val="0"/>
              </a:spcAft>
              <a:buFont typeface="Wingdings" panose="05000000000000000000" pitchFamily="2" charset="2"/>
              <a:buChar char="v"/>
            </a:pPr>
            <a:r>
              <a:rPr lang="en-US" dirty="0"/>
              <a:t>Replant </a:t>
            </a:r>
            <a:r>
              <a:rPr lang="en-US" dirty="0" smtClean="0"/>
              <a:t>into succulent mix.</a:t>
            </a:r>
            <a:endParaRPr lang="en-US" dirty="0"/>
          </a:p>
          <a:p>
            <a:pPr marL="1295387" lvl="2" indent="-533395">
              <a:spcBef>
                <a:spcPts val="1600"/>
              </a:spcBef>
              <a:spcAft>
                <a:spcPts val="0"/>
              </a:spcAft>
              <a:buFont typeface="Wingdings" panose="05000000000000000000" pitchFamily="2" charset="2"/>
              <a:buChar char="v"/>
            </a:pPr>
            <a:r>
              <a:rPr lang="en-US" dirty="0"/>
              <a:t>Lightly water </a:t>
            </a:r>
            <a:r>
              <a:rPr lang="en-US" u="sng" dirty="0"/>
              <a:t>after 2-3 days</a:t>
            </a:r>
            <a:r>
              <a:rPr lang="en-US" dirty="0"/>
              <a:t>.</a:t>
            </a:r>
          </a:p>
          <a:p>
            <a:pPr marL="609594" lvl="1" indent="0">
              <a:spcBef>
                <a:spcPts val="800"/>
              </a:spcBef>
              <a:spcAft>
                <a:spcPts val="0"/>
              </a:spcAft>
              <a:buNone/>
            </a:pPr>
            <a:endParaRPr lang="en-US" sz="3467" dirty="0"/>
          </a:p>
        </p:txBody>
      </p:sp>
      <p:grpSp>
        <p:nvGrpSpPr>
          <p:cNvPr id="13" name="Group 12"/>
          <p:cNvGrpSpPr/>
          <p:nvPr/>
        </p:nvGrpSpPr>
        <p:grpSpPr>
          <a:xfrm>
            <a:off x="736601" y="4876800"/>
            <a:ext cx="10718801" cy="3598333"/>
            <a:chOff x="552449" y="3657600"/>
            <a:chExt cx="8039101" cy="2698750"/>
          </a:xfrm>
        </p:grpSpPr>
        <p:grpSp>
          <p:nvGrpSpPr>
            <p:cNvPr id="11" name="Group 10"/>
            <p:cNvGrpSpPr/>
            <p:nvPr/>
          </p:nvGrpSpPr>
          <p:grpSpPr>
            <a:xfrm>
              <a:off x="552449" y="3657600"/>
              <a:ext cx="8039101" cy="2466975"/>
              <a:chOff x="533399" y="3520142"/>
              <a:chExt cx="8039101" cy="246697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87628">
                <a:off x="538162" y="3812897"/>
                <a:ext cx="2133600" cy="21431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3520142"/>
                <a:ext cx="1847850" cy="246697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8277">
                <a:off x="5486400" y="4005916"/>
                <a:ext cx="3086100" cy="1828800"/>
              </a:xfrm>
              <a:prstGeom prst="rect">
                <a:avLst/>
              </a:prstGeom>
              <a:ln>
                <a:noFill/>
              </a:ln>
              <a:effectLst>
                <a:outerShdw blurRad="292100" dist="139700" dir="2700000" algn="tl" rotWithShape="0">
                  <a:srgbClr val="333333">
                    <a:alpha val="65000"/>
                  </a:srgbClr>
                </a:outerShdw>
              </a:effectLst>
            </p:spPr>
          </p:pic>
        </p:grpSp>
        <p:sp>
          <p:nvSpPr>
            <p:cNvPr id="12" name="Oval 11"/>
            <p:cNvSpPr/>
            <p:nvPr/>
          </p:nvSpPr>
          <p:spPr>
            <a:xfrm>
              <a:off x="1600200" y="5334000"/>
              <a:ext cx="1187756" cy="1022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18"/>
            </a:p>
          </p:txBody>
        </p:sp>
      </p:grpSp>
    </p:spTree>
    <p:extLst>
      <p:ext uri="{BB962C8B-B14F-4D97-AF65-F5344CB8AC3E}">
        <p14:creationId xmlns:p14="http://schemas.microsoft.com/office/powerpoint/2010/main" val="1463570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44</a:t>
            </a:fld>
            <a:endParaRPr lang="en-US" dirty="0"/>
          </a:p>
        </p:txBody>
      </p:sp>
      <p:sp>
        <p:nvSpPr>
          <p:cNvPr id="6" name="Text Placeholder 1"/>
          <p:cNvSpPr>
            <a:spLocks noGrp="1"/>
          </p:cNvSpPr>
          <p:nvPr>
            <p:ph type="body" sz="quarter" idx="13"/>
          </p:nvPr>
        </p:nvSpPr>
        <p:spPr>
          <a:xfrm>
            <a:off x="323572" y="1219201"/>
            <a:ext cx="11544859" cy="4926916"/>
          </a:xfrm>
        </p:spPr>
        <p:txBody>
          <a:bodyPr>
            <a:normAutofit/>
          </a:bodyPr>
          <a:lstStyle/>
          <a:p>
            <a:pPr marL="685793" indent="-685793">
              <a:spcBef>
                <a:spcPts val="0"/>
              </a:spcBef>
              <a:spcAft>
                <a:spcPts val="0"/>
              </a:spcAft>
              <a:buFont typeface="+mj-lt"/>
              <a:buAutoNum type="arabicPeriod" startAt="3"/>
            </a:pPr>
            <a:r>
              <a:rPr lang="en-US" u="sng" dirty="0" smtClean="0"/>
              <a:t>Division—</a:t>
            </a:r>
            <a:r>
              <a:rPr lang="en-US" b="1" u="sng" dirty="0" smtClean="0"/>
              <a:t>Rootstock</a:t>
            </a:r>
            <a:endParaRPr lang="en-US" sz="3200" u="sng" dirty="0"/>
          </a:p>
          <a:p>
            <a:pPr marL="1295387" lvl="2" indent="-533395">
              <a:spcBef>
                <a:spcPts val="1600"/>
              </a:spcBef>
              <a:spcAft>
                <a:spcPts val="0"/>
              </a:spcAft>
              <a:buFont typeface="Wingdings" panose="05000000000000000000" pitchFamily="2" charset="2"/>
              <a:buChar char="v"/>
            </a:pPr>
            <a:r>
              <a:rPr lang="en-US" dirty="0"/>
              <a:t>During </a:t>
            </a:r>
            <a:r>
              <a:rPr lang="en-US" u="sng" dirty="0"/>
              <a:t>dormant </a:t>
            </a:r>
            <a:r>
              <a:rPr lang="en-US" dirty="0"/>
              <a:t>season, dig up or remove parent plant </a:t>
            </a:r>
            <a:r>
              <a:rPr lang="en-US" dirty="0" smtClean="0"/>
              <a:t>            from ground or pot</a:t>
            </a:r>
            <a:r>
              <a:rPr lang="en-US" dirty="0"/>
              <a:t>.</a:t>
            </a:r>
          </a:p>
          <a:p>
            <a:pPr marL="1295387" lvl="2" indent="-533395">
              <a:spcBef>
                <a:spcPts val="800"/>
              </a:spcBef>
              <a:spcAft>
                <a:spcPts val="0"/>
              </a:spcAft>
              <a:buFont typeface="Wingdings" panose="05000000000000000000" pitchFamily="2" charset="2"/>
              <a:buChar char="v"/>
            </a:pPr>
            <a:r>
              <a:rPr lang="en-US" dirty="0"/>
              <a:t>Use a sharp knife to cut rootstock or tubers </a:t>
            </a:r>
            <a:r>
              <a:rPr lang="en-US" dirty="0" smtClean="0"/>
              <a:t>into </a:t>
            </a:r>
            <a:r>
              <a:rPr lang="en-US" dirty="0"/>
              <a:t>sections.</a:t>
            </a:r>
          </a:p>
          <a:p>
            <a:pPr marL="1291154" lvl="2" indent="-520695">
              <a:spcBef>
                <a:spcPts val="800"/>
              </a:spcBef>
              <a:spcAft>
                <a:spcPts val="0"/>
              </a:spcAft>
              <a:buFont typeface="Wingdings" panose="05000000000000000000" pitchFamily="2" charset="2"/>
              <a:buChar char="v"/>
            </a:pPr>
            <a:r>
              <a:rPr lang="en-US" dirty="0"/>
              <a:t>Each section should have:</a:t>
            </a:r>
          </a:p>
          <a:p>
            <a:pPr marL="1684850" lvl="4" indent="-393696">
              <a:lnSpc>
                <a:spcPts val="3333"/>
              </a:lnSpc>
              <a:spcBef>
                <a:spcPts val="800"/>
              </a:spcBef>
              <a:spcAft>
                <a:spcPts val="0"/>
              </a:spcAft>
              <a:buFont typeface="Arial" panose="020B0604020202020204" pitchFamily="34" charset="0"/>
              <a:buChar char="•"/>
            </a:pPr>
            <a:r>
              <a:rPr lang="en-US" sz="3200" dirty="0"/>
              <a:t>its own vigorous roots</a:t>
            </a:r>
          </a:p>
          <a:p>
            <a:pPr marL="1684850" lvl="4" indent="-393696">
              <a:lnSpc>
                <a:spcPts val="3333"/>
              </a:lnSpc>
              <a:spcBef>
                <a:spcPts val="0"/>
              </a:spcBef>
              <a:buFont typeface="Arial" panose="020B0604020202020204" pitchFamily="34" charset="0"/>
              <a:buChar char="•"/>
            </a:pPr>
            <a:r>
              <a:rPr lang="en-US" sz="3200" dirty="0"/>
              <a:t>at least one growing point/shoot</a:t>
            </a:r>
          </a:p>
          <a:p>
            <a:pPr marL="1295387" lvl="2" indent="-533395">
              <a:spcBef>
                <a:spcPts val="0"/>
              </a:spcBef>
              <a:buFont typeface="Wingdings" panose="05000000000000000000" pitchFamily="2" charset="2"/>
              <a:buChar char="v"/>
            </a:pPr>
            <a:r>
              <a:rPr lang="en-US" dirty="0"/>
              <a:t>Remove any damaged, old or woody part of section</a:t>
            </a:r>
            <a:r>
              <a:rPr lang="en-US" dirty="0" smtClean="0"/>
              <a:t>.</a:t>
            </a:r>
            <a:endParaRPr lang="en-US" dirty="0"/>
          </a:p>
        </p:txBody>
      </p:sp>
      <p:grpSp>
        <p:nvGrpSpPr>
          <p:cNvPr id="2" name="Group 1"/>
          <p:cNvGrpSpPr/>
          <p:nvPr/>
        </p:nvGrpSpPr>
        <p:grpSpPr>
          <a:xfrm>
            <a:off x="173321" y="5778952"/>
            <a:ext cx="10886098" cy="3183016"/>
            <a:chOff x="103094" y="4413260"/>
            <a:chExt cx="8164573" cy="2387262"/>
          </a:xfrm>
        </p:grpSpPr>
        <p:grpSp>
          <p:nvGrpSpPr>
            <p:cNvPr id="19" name="Group 18"/>
            <p:cNvGrpSpPr/>
            <p:nvPr/>
          </p:nvGrpSpPr>
          <p:grpSpPr>
            <a:xfrm>
              <a:off x="103094" y="4413260"/>
              <a:ext cx="8164573" cy="2286000"/>
              <a:chOff x="103094" y="4413260"/>
              <a:chExt cx="8164573" cy="22860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917" y="4413260"/>
                <a:ext cx="1809750" cy="2286000"/>
              </a:xfrm>
              <a:prstGeom prst="rect">
                <a:avLst/>
              </a:prstGeom>
              <a:ln>
                <a:noFill/>
              </a:ln>
              <a:effectLst>
                <a:outerShdw blurRad="292100" dist="139700" dir="2700000" algn="tl" rotWithShape="0">
                  <a:srgbClr val="333333">
                    <a:alpha val="65000"/>
                  </a:srgbClr>
                </a:outerShdw>
              </a:effectLst>
            </p:spPr>
          </p:pic>
          <p:pic>
            <p:nvPicPr>
              <p:cNvPr id="7" name="Picture 6"/>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03094" y="4578211"/>
                <a:ext cx="2837117" cy="210312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1834" y="4688634"/>
                <a:ext cx="2638425" cy="1733550"/>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898115" y="6538912"/>
              <a:ext cx="1664485" cy="261610"/>
            </a:xfrm>
            <a:prstGeom prst="rect">
              <a:avLst/>
            </a:prstGeom>
            <a:noFill/>
          </p:spPr>
          <p:txBody>
            <a:bodyPr wrap="square" rtlCol="0">
              <a:spAutoFit/>
            </a:bodyPr>
            <a:lstStyle/>
            <a:p>
              <a:pPr algn="ctr">
                <a:lnSpc>
                  <a:spcPts val="2000"/>
                </a:lnSpc>
              </a:pPr>
              <a:r>
                <a:rPr lang="en-US" sz="3018" dirty="0"/>
                <a:t>Jade plant</a:t>
              </a:r>
            </a:p>
          </p:txBody>
        </p:sp>
      </p:grpSp>
    </p:spTree>
    <p:extLst>
      <p:ext uri="{BB962C8B-B14F-4D97-AF65-F5344CB8AC3E}">
        <p14:creationId xmlns:p14="http://schemas.microsoft.com/office/powerpoint/2010/main" val="1385930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Propagate</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45</a:t>
            </a:fld>
            <a:endParaRPr lang="en-US" dirty="0"/>
          </a:p>
        </p:txBody>
      </p:sp>
      <p:sp>
        <p:nvSpPr>
          <p:cNvPr id="6" name="Text Placeholder 1"/>
          <p:cNvSpPr>
            <a:spLocks noGrp="1"/>
          </p:cNvSpPr>
          <p:nvPr>
            <p:ph type="body" sz="quarter" idx="13"/>
          </p:nvPr>
        </p:nvSpPr>
        <p:spPr>
          <a:xfrm>
            <a:off x="323572" y="1320800"/>
            <a:ext cx="11544859" cy="2743200"/>
          </a:xfrm>
        </p:spPr>
        <p:txBody>
          <a:bodyPr>
            <a:normAutofit/>
          </a:bodyPr>
          <a:lstStyle/>
          <a:p>
            <a:pPr marL="685793" indent="-685793">
              <a:spcBef>
                <a:spcPts val="0"/>
              </a:spcBef>
              <a:spcAft>
                <a:spcPts val="0"/>
              </a:spcAft>
              <a:buFont typeface="+mj-lt"/>
              <a:buAutoNum type="arabicPeriod" startAt="3"/>
            </a:pPr>
            <a:r>
              <a:rPr lang="en-US" u="sng" dirty="0" smtClean="0"/>
              <a:t>Division—</a:t>
            </a:r>
            <a:r>
              <a:rPr lang="en-US" b="1" u="sng" dirty="0" smtClean="0"/>
              <a:t>Rootstock</a:t>
            </a:r>
            <a:r>
              <a:rPr lang="en-US" sz="3733" u="sng" dirty="0"/>
              <a:t> (continued)</a:t>
            </a:r>
            <a:r>
              <a:rPr lang="en-US" b="1" u="sng" dirty="0" smtClean="0"/>
              <a:t> </a:t>
            </a:r>
            <a:endParaRPr lang="en-US" sz="3200" u="sng" dirty="0"/>
          </a:p>
          <a:p>
            <a:pPr marL="1295387" lvl="2" indent="-533395">
              <a:spcBef>
                <a:spcPts val="800"/>
              </a:spcBef>
              <a:spcAft>
                <a:spcPts val="0"/>
              </a:spcAft>
              <a:buFont typeface="Wingdings" panose="05000000000000000000" pitchFamily="2" charset="2"/>
              <a:buChar char="v"/>
            </a:pPr>
            <a:r>
              <a:rPr lang="en-US" dirty="0" smtClean="0"/>
              <a:t>Allow to callus.</a:t>
            </a:r>
            <a:endParaRPr lang="en-US" sz="2933" dirty="0"/>
          </a:p>
          <a:p>
            <a:pPr marL="1295387" lvl="2" indent="-533395">
              <a:spcBef>
                <a:spcPts val="800"/>
              </a:spcBef>
              <a:spcAft>
                <a:spcPts val="0"/>
              </a:spcAft>
              <a:buFont typeface="Wingdings" panose="05000000000000000000" pitchFamily="2" charset="2"/>
              <a:buChar char="v"/>
            </a:pPr>
            <a:r>
              <a:rPr lang="en-US" dirty="0"/>
              <a:t>Replant </a:t>
            </a:r>
            <a:r>
              <a:rPr lang="en-US" dirty="0" smtClean="0"/>
              <a:t>into succulent mix.</a:t>
            </a:r>
            <a:endParaRPr lang="en-US" dirty="0"/>
          </a:p>
          <a:p>
            <a:pPr marL="1295387" lvl="2" indent="-533395">
              <a:spcBef>
                <a:spcPts val="800"/>
              </a:spcBef>
              <a:spcAft>
                <a:spcPts val="0"/>
              </a:spcAft>
              <a:buFont typeface="Wingdings" panose="05000000000000000000" pitchFamily="2" charset="2"/>
              <a:buChar char="v"/>
            </a:pPr>
            <a:r>
              <a:rPr lang="en-US" dirty="0"/>
              <a:t>Lightly water </a:t>
            </a:r>
            <a:r>
              <a:rPr lang="en-US" u="sng" dirty="0"/>
              <a:t>after 2-3 days</a:t>
            </a:r>
            <a:r>
              <a:rPr lang="en-US" dirty="0"/>
              <a:t>.</a:t>
            </a:r>
          </a:p>
          <a:p>
            <a:pPr marL="609594" lvl="1" indent="0">
              <a:spcBef>
                <a:spcPts val="800"/>
              </a:spcBef>
              <a:spcAft>
                <a:spcPts val="0"/>
              </a:spcAft>
              <a:buNone/>
            </a:pPr>
            <a:endParaRPr lang="en-US" sz="3467" dirty="0"/>
          </a:p>
        </p:txBody>
      </p:sp>
      <p:grpSp>
        <p:nvGrpSpPr>
          <p:cNvPr id="7" name="Group 6"/>
          <p:cNvGrpSpPr/>
          <p:nvPr/>
        </p:nvGrpSpPr>
        <p:grpSpPr>
          <a:xfrm>
            <a:off x="771708" y="1977041"/>
            <a:ext cx="10879002" cy="6846740"/>
            <a:chOff x="578781" y="1482780"/>
            <a:chExt cx="8159252" cy="513505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710">
              <a:off x="4375167" y="3569835"/>
              <a:ext cx="2407920" cy="304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2114">
              <a:off x="5999691" y="1482780"/>
              <a:ext cx="2738342" cy="205111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1462">
              <a:off x="578781" y="3567515"/>
              <a:ext cx="2687003" cy="287274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76110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Manage Pests &amp; Problems</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46</a:t>
            </a:fld>
            <a:endParaRPr lang="en-US" dirty="0"/>
          </a:p>
        </p:txBody>
      </p:sp>
      <p:sp>
        <p:nvSpPr>
          <p:cNvPr id="6" name="Text Placeholder 1"/>
          <p:cNvSpPr>
            <a:spLocks noGrp="1"/>
          </p:cNvSpPr>
          <p:nvPr>
            <p:ph type="body" sz="quarter" idx="13"/>
          </p:nvPr>
        </p:nvSpPr>
        <p:spPr>
          <a:xfrm>
            <a:off x="599684" y="1353920"/>
            <a:ext cx="4512429" cy="7471256"/>
          </a:xfrm>
        </p:spPr>
        <p:txBody>
          <a:bodyPr>
            <a:normAutofit lnSpcReduction="10000"/>
          </a:bodyPr>
          <a:lstStyle/>
          <a:p>
            <a:pPr marL="0" indent="0">
              <a:spcBef>
                <a:spcPts val="0"/>
              </a:spcBef>
              <a:spcAft>
                <a:spcPts val="0"/>
              </a:spcAft>
            </a:pPr>
            <a:r>
              <a:rPr lang="en-US" u="sng" dirty="0" smtClean="0"/>
              <a:t>Pests/Animals</a:t>
            </a:r>
            <a:r>
              <a:rPr lang="en-US" b="1" u="sng" dirty="0" smtClean="0"/>
              <a:t> </a:t>
            </a:r>
            <a:endParaRPr lang="en-US" sz="3200" u="sng" dirty="0"/>
          </a:p>
          <a:p>
            <a:pPr marL="681560" lvl="2" indent="-681560">
              <a:spcBef>
                <a:spcPts val="1200"/>
              </a:spcBef>
              <a:spcAft>
                <a:spcPts val="0"/>
              </a:spcAft>
              <a:buFont typeface="Wingdings" panose="05000000000000000000" pitchFamily="2" charset="2"/>
              <a:buChar char="v"/>
            </a:pPr>
            <a:r>
              <a:rPr lang="en-US" dirty="0"/>
              <a:t>Aphids</a:t>
            </a:r>
          </a:p>
          <a:p>
            <a:pPr marL="681560" lvl="2" indent="-681560">
              <a:spcBef>
                <a:spcPts val="1200"/>
              </a:spcBef>
              <a:spcAft>
                <a:spcPts val="0"/>
              </a:spcAft>
              <a:buFont typeface="Wingdings" panose="05000000000000000000" pitchFamily="2" charset="2"/>
              <a:buChar char="v"/>
            </a:pPr>
            <a:r>
              <a:rPr lang="en-US" dirty="0"/>
              <a:t>Birds</a:t>
            </a:r>
          </a:p>
          <a:p>
            <a:pPr marL="681560" lvl="2" indent="-681560">
              <a:spcBef>
                <a:spcPts val="1200"/>
              </a:spcBef>
              <a:spcAft>
                <a:spcPts val="0"/>
              </a:spcAft>
              <a:buFont typeface="Wingdings" panose="05000000000000000000" pitchFamily="2" charset="2"/>
              <a:buChar char="v"/>
            </a:pPr>
            <a:r>
              <a:rPr lang="en-US" dirty="0" smtClean="0"/>
              <a:t>Deer</a:t>
            </a:r>
          </a:p>
          <a:p>
            <a:pPr marL="681560" lvl="2" indent="-681560">
              <a:spcBef>
                <a:spcPts val="1200"/>
              </a:spcBef>
              <a:spcAft>
                <a:spcPts val="0"/>
              </a:spcAft>
              <a:buFont typeface="Wingdings" panose="05000000000000000000" pitchFamily="2" charset="2"/>
              <a:buChar char="v"/>
            </a:pPr>
            <a:r>
              <a:rPr lang="en-US" dirty="0" smtClean="0"/>
              <a:t>Gophers &amp; Rodents</a:t>
            </a:r>
          </a:p>
          <a:p>
            <a:pPr marL="681560" lvl="2" indent="-681560">
              <a:spcBef>
                <a:spcPts val="1200"/>
              </a:spcBef>
              <a:spcAft>
                <a:spcPts val="0"/>
              </a:spcAft>
              <a:buFont typeface="Wingdings" panose="05000000000000000000" pitchFamily="2" charset="2"/>
              <a:buChar char="v"/>
            </a:pPr>
            <a:r>
              <a:rPr lang="en-US" dirty="0"/>
              <a:t>Mealy bugs</a:t>
            </a:r>
          </a:p>
          <a:p>
            <a:pPr marL="681560" lvl="2" indent="-681560">
              <a:spcBef>
                <a:spcPts val="1200"/>
              </a:spcBef>
              <a:spcAft>
                <a:spcPts val="0"/>
              </a:spcAft>
              <a:buFont typeface="Wingdings" panose="05000000000000000000" pitchFamily="2" charset="2"/>
              <a:buChar char="v"/>
            </a:pPr>
            <a:r>
              <a:rPr lang="en-US" dirty="0" smtClean="0"/>
              <a:t>Rabbits &amp; Squirrels</a:t>
            </a:r>
          </a:p>
          <a:p>
            <a:pPr marL="681560" lvl="2" indent="-681560">
              <a:spcBef>
                <a:spcPts val="1200"/>
              </a:spcBef>
              <a:spcAft>
                <a:spcPts val="0"/>
              </a:spcAft>
              <a:buFont typeface="Wingdings" panose="05000000000000000000" pitchFamily="2" charset="2"/>
              <a:buChar char="v"/>
            </a:pPr>
            <a:r>
              <a:rPr lang="en-US" dirty="0"/>
              <a:t>Scale insects</a:t>
            </a:r>
          </a:p>
          <a:p>
            <a:pPr marL="681560" lvl="2" indent="-681560">
              <a:spcBef>
                <a:spcPts val="1200"/>
              </a:spcBef>
              <a:spcAft>
                <a:spcPts val="0"/>
              </a:spcAft>
              <a:buFont typeface="Wingdings" panose="05000000000000000000" pitchFamily="2" charset="2"/>
              <a:buChar char="v"/>
            </a:pPr>
            <a:r>
              <a:rPr lang="en-US" dirty="0"/>
              <a:t>Snail/Slugs</a:t>
            </a:r>
          </a:p>
          <a:p>
            <a:pPr marL="681560" lvl="2" indent="-681560">
              <a:spcBef>
                <a:spcPts val="1200"/>
              </a:spcBef>
              <a:spcAft>
                <a:spcPts val="0"/>
              </a:spcAft>
              <a:buFont typeface="Wingdings" panose="05000000000000000000" pitchFamily="2" charset="2"/>
              <a:buChar char="v"/>
            </a:pPr>
            <a:r>
              <a:rPr lang="en-US" dirty="0" smtClean="0"/>
              <a:t>Red Spider mites</a:t>
            </a:r>
          </a:p>
          <a:p>
            <a:pPr marL="681560" lvl="2" indent="-681560">
              <a:spcBef>
                <a:spcPts val="1200"/>
              </a:spcBef>
              <a:spcAft>
                <a:spcPts val="0"/>
              </a:spcAft>
              <a:buFont typeface="Wingdings" panose="05000000000000000000" pitchFamily="2" charset="2"/>
              <a:buChar char="v"/>
            </a:pPr>
            <a:r>
              <a:rPr lang="en-US" dirty="0" err="1" smtClean="0"/>
              <a:t>Thrips</a:t>
            </a:r>
            <a:endParaRPr lang="en-US" dirty="0" smtClean="0"/>
          </a:p>
          <a:p>
            <a:pPr marL="681560" lvl="2" indent="-681560">
              <a:spcBef>
                <a:spcPts val="1200"/>
              </a:spcBef>
              <a:spcAft>
                <a:spcPts val="0"/>
              </a:spcAft>
              <a:buFont typeface="Wingdings" panose="05000000000000000000" pitchFamily="2" charset="2"/>
              <a:buChar char="v"/>
            </a:pPr>
            <a:r>
              <a:rPr lang="en-US" dirty="0" smtClean="0"/>
              <a:t>Worms/Caterpillars</a:t>
            </a:r>
            <a:endParaRPr lang="en-US" dirty="0"/>
          </a:p>
          <a:p>
            <a:pPr marL="609594" lvl="1" indent="0">
              <a:spcBef>
                <a:spcPts val="800"/>
              </a:spcBef>
              <a:spcAft>
                <a:spcPts val="0"/>
              </a:spcAft>
              <a:buNone/>
            </a:pPr>
            <a:endParaRPr lang="en-US" sz="3467" dirty="0"/>
          </a:p>
        </p:txBody>
      </p:sp>
      <p:grpSp>
        <p:nvGrpSpPr>
          <p:cNvPr id="2" name="Group 1"/>
          <p:cNvGrpSpPr/>
          <p:nvPr/>
        </p:nvGrpSpPr>
        <p:grpSpPr>
          <a:xfrm>
            <a:off x="4755283" y="1624916"/>
            <a:ext cx="6830385" cy="7419771"/>
            <a:chOff x="3566462" y="1218687"/>
            <a:chExt cx="5122789" cy="5564828"/>
          </a:xfrm>
        </p:grpSpPr>
        <p:grpSp>
          <p:nvGrpSpPr>
            <p:cNvPr id="17" name="Group 16"/>
            <p:cNvGrpSpPr>
              <a:grpSpLocks noChangeAspect="1"/>
            </p:cNvGrpSpPr>
            <p:nvPr/>
          </p:nvGrpSpPr>
          <p:grpSpPr>
            <a:xfrm rot="484509">
              <a:off x="6753492" y="1218687"/>
              <a:ext cx="1896108" cy="2699125"/>
              <a:chOff x="6713456" y="1221620"/>
              <a:chExt cx="2000250" cy="28473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456" y="1221620"/>
                <a:ext cx="2000250" cy="21050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906700" y="3387161"/>
                <a:ext cx="1658071" cy="681829"/>
              </a:xfrm>
              <a:prstGeom prst="rect">
                <a:avLst/>
              </a:prstGeom>
              <a:noFill/>
            </p:spPr>
            <p:txBody>
              <a:bodyPr wrap="square" rtlCol="0">
                <a:spAutoFit/>
              </a:bodyPr>
              <a:lstStyle/>
              <a:p>
                <a:pPr algn="ctr">
                  <a:lnSpc>
                    <a:spcPts val="2000"/>
                  </a:lnSpc>
                </a:pPr>
                <a:r>
                  <a:rPr lang="en-US" sz="3018" dirty="0"/>
                  <a:t>Mealy bugs on Agave plant</a:t>
                </a:r>
              </a:p>
            </p:txBody>
          </p:sp>
        </p:grpSp>
        <p:grpSp>
          <p:nvGrpSpPr>
            <p:cNvPr id="18" name="Group 17"/>
            <p:cNvGrpSpPr/>
            <p:nvPr/>
          </p:nvGrpSpPr>
          <p:grpSpPr>
            <a:xfrm rot="21171255">
              <a:off x="3566462" y="1379691"/>
              <a:ext cx="2444306" cy="1986389"/>
              <a:chOff x="3437251" y="1143949"/>
              <a:chExt cx="2444306" cy="1986389"/>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251" y="1143949"/>
                <a:ext cx="2444306" cy="164744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852781" y="2868728"/>
                <a:ext cx="1658071" cy="261610"/>
              </a:xfrm>
              <a:prstGeom prst="rect">
                <a:avLst/>
              </a:prstGeom>
              <a:noFill/>
            </p:spPr>
            <p:txBody>
              <a:bodyPr wrap="square" rtlCol="0">
                <a:spAutoFit/>
              </a:bodyPr>
              <a:lstStyle/>
              <a:p>
                <a:pPr algn="ctr">
                  <a:lnSpc>
                    <a:spcPts val="2000"/>
                  </a:lnSpc>
                </a:pPr>
                <a:r>
                  <a:rPr lang="en-US" sz="3018" dirty="0"/>
                  <a:t>Aphids </a:t>
                </a:r>
              </a:p>
            </p:txBody>
          </p:sp>
        </p:grpSp>
        <p:grpSp>
          <p:nvGrpSpPr>
            <p:cNvPr id="19" name="Group 18"/>
            <p:cNvGrpSpPr>
              <a:grpSpLocks noChangeAspect="1"/>
            </p:cNvGrpSpPr>
            <p:nvPr/>
          </p:nvGrpSpPr>
          <p:grpSpPr>
            <a:xfrm rot="21228248">
              <a:off x="3570469" y="4129864"/>
              <a:ext cx="2196040" cy="2196858"/>
              <a:chOff x="3793432" y="3792109"/>
              <a:chExt cx="2324100" cy="2324968"/>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32" y="3792109"/>
                <a:ext cx="2324100" cy="174307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898394" y="5636633"/>
                <a:ext cx="2106787" cy="480444"/>
              </a:xfrm>
              <a:prstGeom prst="rect">
                <a:avLst/>
              </a:prstGeom>
              <a:noFill/>
            </p:spPr>
            <p:txBody>
              <a:bodyPr wrap="square" rtlCol="0">
                <a:spAutoFit/>
              </a:bodyPr>
              <a:lstStyle/>
              <a:p>
                <a:pPr algn="ctr">
                  <a:lnSpc>
                    <a:spcPts val="2000"/>
                  </a:lnSpc>
                </a:pPr>
                <a:r>
                  <a:rPr lang="en-US" sz="3018" dirty="0"/>
                  <a:t>Red Spider Mites </a:t>
                </a:r>
              </a:p>
            </p:txBody>
          </p:sp>
        </p:grpSp>
        <p:grpSp>
          <p:nvGrpSpPr>
            <p:cNvPr id="16" name="Group 15"/>
            <p:cNvGrpSpPr/>
            <p:nvPr/>
          </p:nvGrpSpPr>
          <p:grpSpPr>
            <a:xfrm>
              <a:off x="6514954" y="4043179"/>
              <a:ext cx="2174297" cy="2740336"/>
              <a:chOff x="6514954" y="4043179"/>
              <a:chExt cx="2174297" cy="2740336"/>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9647">
                <a:off x="6631851" y="4043179"/>
                <a:ext cx="2057400" cy="209031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rot="421608">
                <a:off x="6514954" y="6137185"/>
                <a:ext cx="1687249" cy="646330"/>
              </a:xfrm>
              <a:prstGeom prst="rect">
                <a:avLst/>
              </a:prstGeom>
              <a:noFill/>
            </p:spPr>
            <p:txBody>
              <a:bodyPr wrap="square" rtlCol="0">
                <a:spAutoFit/>
              </a:bodyPr>
              <a:lstStyle/>
              <a:p>
                <a:pPr algn="ctr">
                  <a:lnSpc>
                    <a:spcPts val="2000"/>
                  </a:lnSpc>
                </a:pPr>
                <a:r>
                  <a:rPr lang="en-US" sz="3018" dirty="0"/>
                  <a:t>Snail damage on </a:t>
                </a:r>
                <a:r>
                  <a:rPr lang="en-US" sz="3018" dirty="0" err="1"/>
                  <a:t>Hawthoria</a:t>
                </a:r>
                <a:endParaRPr lang="en-US" sz="3018" dirty="0"/>
              </a:p>
            </p:txBody>
          </p:sp>
        </p:grpSp>
      </p:grpSp>
    </p:spTree>
    <p:extLst>
      <p:ext uri="{BB962C8B-B14F-4D97-AF65-F5344CB8AC3E}">
        <p14:creationId xmlns:p14="http://schemas.microsoft.com/office/powerpoint/2010/main" val="20449909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Manage Pests &amp; Problems</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47</a:t>
            </a:fld>
            <a:endParaRPr lang="en-US" dirty="0"/>
          </a:p>
        </p:txBody>
      </p:sp>
      <p:sp>
        <p:nvSpPr>
          <p:cNvPr id="6" name="Text Placeholder 1"/>
          <p:cNvSpPr>
            <a:spLocks noGrp="1"/>
          </p:cNvSpPr>
          <p:nvPr>
            <p:ph type="body" sz="quarter" idx="13"/>
          </p:nvPr>
        </p:nvSpPr>
        <p:spPr>
          <a:xfrm>
            <a:off x="450220" y="1834822"/>
            <a:ext cx="4512429" cy="6559164"/>
          </a:xfrm>
        </p:spPr>
        <p:txBody>
          <a:bodyPr>
            <a:normAutofit fontScale="92500" lnSpcReduction="20000"/>
          </a:bodyPr>
          <a:lstStyle/>
          <a:p>
            <a:pPr marL="0" indent="0">
              <a:spcBef>
                <a:spcPts val="0"/>
              </a:spcBef>
              <a:spcAft>
                <a:spcPts val="0"/>
              </a:spcAft>
            </a:pPr>
            <a:r>
              <a:rPr lang="en-US" u="sng" dirty="0" smtClean="0"/>
              <a:t>Environmental</a:t>
            </a:r>
            <a:endParaRPr lang="en-US" sz="3200" u="sng" dirty="0"/>
          </a:p>
          <a:p>
            <a:pPr marL="681560" lvl="2" indent="-681560">
              <a:spcBef>
                <a:spcPts val="2400"/>
              </a:spcBef>
              <a:spcAft>
                <a:spcPts val="0"/>
              </a:spcAft>
              <a:buFont typeface="Wingdings" panose="05000000000000000000" pitchFamily="2" charset="2"/>
              <a:buChar char="v"/>
            </a:pPr>
            <a:r>
              <a:rPr lang="en-US" dirty="0"/>
              <a:t>Cold </a:t>
            </a:r>
            <a:r>
              <a:rPr lang="en-US" dirty="0" smtClean="0"/>
              <a:t>damage</a:t>
            </a:r>
          </a:p>
          <a:p>
            <a:pPr marL="681560" lvl="2" indent="-681560">
              <a:spcBef>
                <a:spcPts val="2400"/>
              </a:spcBef>
              <a:spcAft>
                <a:spcPts val="0"/>
              </a:spcAft>
              <a:buFont typeface="Wingdings" panose="05000000000000000000" pitchFamily="2" charset="2"/>
              <a:buChar char="v"/>
            </a:pPr>
            <a:r>
              <a:rPr lang="en-US" dirty="0" smtClean="0"/>
              <a:t>Etiolation</a:t>
            </a:r>
            <a:endParaRPr lang="en-US" dirty="0"/>
          </a:p>
          <a:p>
            <a:pPr marL="681560" lvl="2" indent="-681560">
              <a:spcBef>
                <a:spcPts val="2400"/>
              </a:spcBef>
              <a:spcAft>
                <a:spcPts val="0"/>
              </a:spcAft>
              <a:buFont typeface="Wingdings" panose="05000000000000000000" pitchFamily="2" charset="2"/>
              <a:buChar char="v"/>
            </a:pPr>
            <a:r>
              <a:rPr lang="en-US" dirty="0" smtClean="0"/>
              <a:t>Mechanical/Physical </a:t>
            </a:r>
          </a:p>
          <a:p>
            <a:pPr marL="681560" lvl="2" indent="-681560">
              <a:spcBef>
                <a:spcPts val="2400"/>
              </a:spcBef>
              <a:spcAft>
                <a:spcPts val="0"/>
              </a:spcAft>
              <a:buFont typeface="Wingdings" panose="05000000000000000000" pitchFamily="2" charset="2"/>
              <a:buChar char="v"/>
            </a:pPr>
            <a:r>
              <a:rPr lang="en-US" dirty="0" smtClean="0"/>
              <a:t>Over-watering</a:t>
            </a:r>
          </a:p>
          <a:p>
            <a:pPr marL="681560" lvl="2" indent="-681560">
              <a:spcBef>
                <a:spcPts val="2400"/>
              </a:spcBef>
              <a:spcAft>
                <a:spcPts val="0"/>
              </a:spcAft>
              <a:buFont typeface="Wingdings" panose="05000000000000000000" pitchFamily="2" charset="2"/>
              <a:buChar char="v"/>
            </a:pPr>
            <a:r>
              <a:rPr lang="en-US" dirty="0" err="1" smtClean="0"/>
              <a:t>Phototoxicity</a:t>
            </a:r>
            <a:r>
              <a:rPr lang="en-US" dirty="0" smtClean="0"/>
              <a:t> (chemical w/direct hot sun)</a:t>
            </a:r>
            <a:endParaRPr lang="en-US" dirty="0"/>
          </a:p>
          <a:p>
            <a:pPr marL="681560" lvl="2" indent="-681560">
              <a:spcBef>
                <a:spcPts val="2400"/>
              </a:spcBef>
              <a:spcAft>
                <a:spcPts val="0"/>
              </a:spcAft>
              <a:buFont typeface="Wingdings" panose="05000000000000000000" pitchFamily="2" charset="2"/>
              <a:buChar char="v"/>
            </a:pPr>
            <a:r>
              <a:rPr lang="en-US" dirty="0"/>
              <a:t>Pot bound</a:t>
            </a:r>
          </a:p>
          <a:p>
            <a:pPr marL="681560" lvl="2" indent="-681560">
              <a:spcBef>
                <a:spcPts val="2400"/>
              </a:spcBef>
              <a:spcAft>
                <a:spcPts val="0"/>
              </a:spcAft>
              <a:buFont typeface="Wingdings" panose="05000000000000000000" pitchFamily="2" charset="2"/>
              <a:buChar char="v"/>
            </a:pPr>
            <a:r>
              <a:rPr lang="en-US" dirty="0" smtClean="0"/>
              <a:t>Scorch damage</a:t>
            </a:r>
          </a:p>
          <a:p>
            <a:pPr marL="681560" lvl="2" indent="-681560">
              <a:spcBef>
                <a:spcPts val="2400"/>
              </a:spcBef>
              <a:spcAft>
                <a:spcPts val="0"/>
              </a:spcAft>
              <a:buFont typeface="Wingdings" panose="05000000000000000000" pitchFamily="2" charset="2"/>
              <a:buChar char="v"/>
            </a:pPr>
            <a:r>
              <a:rPr lang="en-US" dirty="0" smtClean="0"/>
              <a:t>Under-watering</a:t>
            </a:r>
            <a:endParaRPr lang="en-US" dirty="0"/>
          </a:p>
          <a:p>
            <a:pPr marL="0" lvl="2" indent="0">
              <a:spcBef>
                <a:spcPts val="2400"/>
              </a:spcBef>
              <a:spcAft>
                <a:spcPts val="0"/>
              </a:spcAft>
              <a:buNone/>
            </a:pPr>
            <a:endParaRPr lang="en-US" dirty="0" smtClean="0"/>
          </a:p>
        </p:txBody>
      </p:sp>
      <p:grpSp>
        <p:nvGrpSpPr>
          <p:cNvPr id="2" name="Group 1"/>
          <p:cNvGrpSpPr/>
          <p:nvPr/>
        </p:nvGrpSpPr>
        <p:grpSpPr>
          <a:xfrm>
            <a:off x="4682573" y="2102114"/>
            <a:ext cx="7336107" cy="6839183"/>
            <a:chOff x="3341075" y="1584412"/>
            <a:chExt cx="5502081" cy="5129387"/>
          </a:xfrm>
        </p:grpSpPr>
        <p:grpSp>
          <p:nvGrpSpPr>
            <p:cNvPr id="26" name="Group 25"/>
            <p:cNvGrpSpPr/>
            <p:nvPr/>
          </p:nvGrpSpPr>
          <p:grpSpPr>
            <a:xfrm rot="1244884">
              <a:off x="6388926" y="1697631"/>
              <a:ext cx="2308866" cy="2056080"/>
              <a:chOff x="3331586" y="1469636"/>
              <a:chExt cx="2308866" cy="2056080"/>
            </a:xfrm>
          </p:grpSpPr>
          <p:sp>
            <p:nvSpPr>
              <p:cNvPr id="20" name="TextBox 19"/>
              <p:cNvSpPr txBox="1"/>
              <p:nvPr/>
            </p:nvSpPr>
            <p:spPr>
              <a:xfrm rot="21147106">
                <a:off x="3974758" y="3071745"/>
                <a:ext cx="1658071" cy="453971"/>
              </a:xfrm>
              <a:prstGeom prst="rect">
                <a:avLst/>
              </a:prstGeom>
              <a:noFill/>
            </p:spPr>
            <p:txBody>
              <a:bodyPr wrap="square" rtlCol="0">
                <a:spAutoFit/>
              </a:bodyPr>
              <a:lstStyle/>
              <a:p>
                <a:pPr algn="ctr">
                  <a:lnSpc>
                    <a:spcPts val="2000"/>
                  </a:lnSpc>
                </a:pPr>
                <a:r>
                  <a:rPr lang="en-US" sz="3018" dirty="0"/>
                  <a:t>Over-watering </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4770" t="4273" r="1999"/>
              <a:stretch/>
            </p:blipFill>
            <p:spPr>
              <a:xfrm rot="21056014">
                <a:off x="3331586" y="1469636"/>
                <a:ext cx="2308866" cy="1579237"/>
              </a:xfrm>
              <a:prstGeom prst="rect">
                <a:avLst/>
              </a:prstGeom>
              <a:ln>
                <a:noFill/>
              </a:ln>
              <a:effectLst>
                <a:outerShdw blurRad="292100" dist="139700" dir="2700000" algn="tl" rotWithShape="0">
                  <a:srgbClr val="333333">
                    <a:alpha val="65000"/>
                  </a:srgbClr>
                </a:outerShdw>
              </a:effectLst>
            </p:spPr>
          </p:pic>
        </p:grpSp>
        <p:grpSp>
          <p:nvGrpSpPr>
            <p:cNvPr id="27" name="Group 26"/>
            <p:cNvGrpSpPr>
              <a:grpSpLocks noChangeAspect="1"/>
            </p:cNvGrpSpPr>
            <p:nvPr/>
          </p:nvGrpSpPr>
          <p:grpSpPr>
            <a:xfrm rot="20569315">
              <a:off x="3341075" y="4388927"/>
              <a:ext cx="2495722" cy="2324872"/>
              <a:chOff x="6098286" y="1580978"/>
              <a:chExt cx="2621280" cy="2441832"/>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8475">
                <a:off x="6098286" y="1580978"/>
                <a:ext cx="2621280" cy="1856740"/>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rot="730876">
                <a:off x="6355607" y="3546001"/>
                <a:ext cx="1903166" cy="476809"/>
              </a:xfrm>
              <a:prstGeom prst="rect">
                <a:avLst/>
              </a:prstGeom>
              <a:noFill/>
            </p:spPr>
            <p:txBody>
              <a:bodyPr wrap="square" rtlCol="0">
                <a:spAutoFit/>
              </a:bodyPr>
              <a:lstStyle/>
              <a:p>
                <a:pPr algn="ctr">
                  <a:lnSpc>
                    <a:spcPts val="2000"/>
                  </a:lnSpc>
                </a:pPr>
                <a:r>
                  <a:rPr lang="en-US" sz="3018" dirty="0"/>
                  <a:t>Under-watering </a:t>
                </a:r>
              </a:p>
            </p:txBody>
          </p:sp>
        </p:grpSp>
        <p:grpSp>
          <p:nvGrpSpPr>
            <p:cNvPr id="28" name="Group 27"/>
            <p:cNvGrpSpPr/>
            <p:nvPr/>
          </p:nvGrpSpPr>
          <p:grpSpPr>
            <a:xfrm>
              <a:off x="3456192" y="1584412"/>
              <a:ext cx="2406427" cy="2317635"/>
              <a:chOff x="2985697" y="4217590"/>
              <a:chExt cx="2406427" cy="2317635"/>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40909">
                <a:off x="2985697" y="4217590"/>
                <a:ext cx="2400300" cy="1976247"/>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rot="20954086">
                <a:off x="3734053" y="6273615"/>
                <a:ext cx="1658071" cy="261610"/>
              </a:xfrm>
              <a:prstGeom prst="rect">
                <a:avLst/>
              </a:prstGeom>
              <a:noFill/>
            </p:spPr>
            <p:txBody>
              <a:bodyPr wrap="square" rtlCol="0">
                <a:spAutoFit/>
              </a:bodyPr>
              <a:lstStyle/>
              <a:p>
                <a:pPr algn="ctr">
                  <a:lnSpc>
                    <a:spcPts val="2000"/>
                  </a:lnSpc>
                </a:pPr>
                <a:r>
                  <a:rPr lang="en-US" sz="3018" dirty="0"/>
                  <a:t>Etiolation </a:t>
                </a:r>
              </a:p>
            </p:txBody>
          </p:sp>
        </p:grpSp>
        <p:grpSp>
          <p:nvGrpSpPr>
            <p:cNvPr id="29" name="Group 28"/>
            <p:cNvGrpSpPr/>
            <p:nvPr/>
          </p:nvGrpSpPr>
          <p:grpSpPr>
            <a:xfrm>
              <a:off x="6466278" y="4275017"/>
              <a:ext cx="2376878" cy="2053462"/>
              <a:chOff x="6044088" y="4236011"/>
              <a:chExt cx="2376878" cy="2053462"/>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91063">
                <a:off x="6077340" y="4236011"/>
                <a:ext cx="2343626" cy="1755458"/>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rot="714518">
                <a:off x="6044088" y="6027863"/>
                <a:ext cx="1658071" cy="261610"/>
              </a:xfrm>
              <a:prstGeom prst="rect">
                <a:avLst/>
              </a:prstGeom>
              <a:noFill/>
            </p:spPr>
            <p:txBody>
              <a:bodyPr wrap="square" rtlCol="0">
                <a:spAutoFit/>
              </a:bodyPr>
              <a:lstStyle/>
              <a:p>
                <a:pPr algn="ctr">
                  <a:lnSpc>
                    <a:spcPts val="2000"/>
                  </a:lnSpc>
                </a:pPr>
                <a:r>
                  <a:rPr lang="en-US" sz="3018" dirty="0"/>
                  <a:t>Scorched </a:t>
                </a:r>
              </a:p>
            </p:txBody>
          </p:sp>
        </p:grpSp>
      </p:grpSp>
    </p:spTree>
    <p:extLst>
      <p:ext uri="{BB962C8B-B14F-4D97-AF65-F5344CB8AC3E}">
        <p14:creationId xmlns:p14="http://schemas.microsoft.com/office/powerpoint/2010/main" val="37556728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0" y="252755"/>
            <a:ext cx="11612282" cy="1068046"/>
          </a:xfrm>
        </p:spPr>
        <p:txBody>
          <a:bodyPr>
            <a:normAutofit/>
          </a:bodyPr>
          <a:lstStyle/>
          <a:p>
            <a:r>
              <a:rPr lang="en-US" sz="5333" b="1" dirty="0"/>
              <a:t>How </a:t>
            </a:r>
            <a:r>
              <a:rPr lang="en-US" sz="5333" dirty="0"/>
              <a:t>to Manage Pests &amp; Problems</a:t>
            </a:r>
            <a:endParaRPr lang="en-US" sz="4800" u="sng"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48</a:t>
            </a:fld>
            <a:endParaRPr lang="en-US" dirty="0"/>
          </a:p>
        </p:txBody>
      </p:sp>
      <p:sp>
        <p:nvSpPr>
          <p:cNvPr id="6" name="Text Placeholder 1"/>
          <p:cNvSpPr>
            <a:spLocks noGrp="1"/>
          </p:cNvSpPr>
          <p:nvPr>
            <p:ph type="body" sz="quarter" idx="13"/>
          </p:nvPr>
        </p:nvSpPr>
        <p:spPr>
          <a:xfrm>
            <a:off x="523085" y="1392136"/>
            <a:ext cx="7614654" cy="6902779"/>
          </a:xfrm>
        </p:spPr>
        <p:txBody>
          <a:bodyPr>
            <a:normAutofit lnSpcReduction="10000"/>
          </a:bodyPr>
          <a:lstStyle/>
          <a:p>
            <a:pPr marL="0" indent="0">
              <a:spcBef>
                <a:spcPts val="0"/>
              </a:spcBef>
              <a:spcAft>
                <a:spcPts val="0"/>
              </a:spcAft>
            </a:pPr>
            <a:r>
              <a:rPr lang="en-US" u="sng" dirty="0" smtClean="0"/>
              <a:t>Fungus and Other</a:t>
            </a:r>
            <a:endParaRPr lang="en-US" sz="3200" u="sng" dirty="0"/>
          </a:p>
          <a:p>
            <a:pPr marL="681560" lvl="2" indent="-681560">
              <a:spcBef>
                <a:spcPts val="1600"/>
              </a:spcBef>
              <a:spcAft>
                <a:spcPts val="0"/>
              </a:spcAft>
              <a:buFont typeface="Wingdings" panose="05000000000000000000" pitchFamily="2" charset="2"/>
              <a:buChar char="v"/>
            </a:pPr>
            <a:r>
              <a:rPr lang="en-US" dirty="0" smtClean="0"/>
              <a:t>Fungus:</a:t>
            </a:r>
          </a:p>
          <a:p>
            <a:pPr marL="1291154" lvl="3" indent="-681560">
              <a:spcBef>
                <a:spcPts val="0"/>
              </a:spcBef>
              <a:spcAft>
                <a:spcPts val="0"/>
              </a:spcAft>
              <a:buFont typeface="Arial" panose="020B0604020202020204" pitchFamily="34" charset="0"/>
              <a:buChar char="•"/>
            </a:pPr>
            <a:r>
              <a:rPr lang="en-US" sz="3200" dirty="0"/>
              <a:t>Anthracnose</a:t>
            </a:r>
          </a:p>
          <a:p>
            <a:pPr marL="1291154" lvl="3" indent="-681560">
              <a:spcBef>
                <a:spcPts val="0"/>
              </a:spcBef>
              <a:spcAft>
                <a:spcPts val="0"/>
              </a:spcAft>
              <a:buFont typeface="Arial" panose="020B0604020202020204" pitchFamily="34" charset="0"/>
              <a:buChar char="•"/>
            </a:pPr>
            <a:r>
              <a:rPr lang="en-US" sz="3200" dirty="0"/>
              <a:t>Black sooty mold</a:t>
            </a:r>
          </a:p>
          <a:p>
            <a:pPr marL="1291154" lvl="3" indent="-681560">
              <a:spcBef>
                <a:spcPts val="0"/>
              </a:spcBef>
              <a:spcAft>
                <a:spcPts val="0"/>
              </a:spcAft>
              <a:buFont typeface="Arial" panose="020B0604020202020204" pitchFamily="34" charset="0"/>
              <a:buChar char="•"/>
            </a:pPr>
            <a:r>
              <a:rPr lang="en-US" sz="3200" dirty="0"/>
              <a:t>Black spot</a:t>
            </a:r>
          </a:p>
          <a:p>
            <a:pPr marL="1291154" lvl="3" indent="-681560">
              <a:spcBef>
                <a:spcPts val="0"/>
              </a:spcBef>
              <a:spcAft>
                <a:spcPts val="0"/>
              </a:spcAft>
              <a:buFont typeface="Arial" panose="020B0604020202020204" pitchFamily="34" charset="0"/>
              <a:buChar char="•"/>
            </a:pPr>
            <a:r>
              <a:rPr lang="en-US" sz="3200" dirty="0"/>
              <a:t>Grey mold</a:t>
            </a:r>
          </a:p>
          <a:p>
            <a:pPr marL="1291154" lvl="3" indent="-681560">
              <a:spcBef>
                <a:spcPts val="0"/>
              </a:spcBef>
              <a:spcAft>
                <a:spcPts val="0"/>
              </a:spcAft>
              <a:buFont typeface="Arial" panose="020B0604020202020204" pitchFamily="34" charset="0"/>
              <a:buChar char="•"/>
            </a:pPr>
            <a:r>
              <a:rPr lang="en-US" sz="3200" dirty="0"/>
              <a:t>Fusarium wilt</a:t>
            </a:r>
          </a:p>
          <a:p>
            <a:pPr marL="1291154" lvl="3" indent="-681560">
              <a:spcBef>
                <a:spcPts val="0"/>
              </a:spcBef>
              <a:spcAft>
                <a:spcPts val="0"/>
              </a:spcAft>
              <a:buFont typeface="Arial" panose="020B0604020202020204" pitchFamily="34" charset="0"/>
              <a:buChar char="•"/>
            </a:pPr>
            <a:r>
              <a:rPr lang="en-US" sz="3200" dirty="0"/>
              <a:t>Powdery mildew</a:t>
            </a:r>
          </a:p>
          <a:p>
            <a:pPr marL="1291154" lvl="3" indent="-681560">
              <a:spcBef>
                <a:spcPts val="0"/>
              </a:spcBef>
              <a:spcAft>
                <a:spcPts val="0"/>
              </a:spcAft>
              <a:buFont typeface="Arial" panose="020B0604020202020204" pitchFamily="34" charset="0"/>
              <a:buChar char="•"/>
            </a:pPr>
            <a:r>
              <a:rPr lang="en-US" sz="3200" dirty="0"/>
              <a:t>Root (Black stem) &amp; Crown rot</a:t>
            </a:r>
          </a:p>
          <a:p>
            <a:pPr marL="681560" lvl="2" indent="-681560">
              <a:spcBef>
                <a:spcPts val="3200"/>
              </a:spcBef>
              <a:spcAft>
                <a:spcPts val="0"/>
              </a:spcAft>
              <a:buFont typeface="Wingdings" panose="05000000000000000000" pitchFamily="2" charset="2"/>
              <a:buChar char="v"/>
            </a:pPr>
            <a:r>
              <a:rPr lang="en-US" dirty="0" smtClean="0"/>
              <a:t>Some environmental problems can be misdiagnosed as a disease.</a:t>
            </a:r>
          </a:p>
          <a:p>
            <a:pPr marL="1075256" lvl="3" indent="-465662">
              <a:spcBef>
                <a:spcPts val="0"/>
              </a:spcBef>
              <a:spcAft>
                <a:spcPts val="0"/>
              </a:spcAft>
              <a:buFont typeface="Arial" panose="020B0604020202020204" pitchFamily="34" charset="0"/>
              <a:buChar char="•"/>
            </a:pPr>
            <a:r>
              <a:rPr lang="en-US" sz="3200" dirty="0"/>
              <a:t>Too much sun, over/under watering, physical damage, etc.</a:t>
            </a:r>
          </a:p>
        </p:txBody>
      </p:sp>
      <p:grpSp>
        <p:nvGrpSpPr>
          <p:cNvPr id="14" name="Group 13"/>
          <p:cNvGrpSpPr/>
          <p:nvPr/>
        </p:nvGrpSpPr>
        <p:grpSpPr>
          <a:xfrm>
            <a:off x="4846289" y="1584136"/>
            <a:ext cx="7165851" cy="7405848"/>
            <a:chOff x="3634716" y="1188101"/>
            <a:chExt cx="5374388" cy="5554387"/>
          </a:xfrm>
        </p:grpSpPr>
        <p:grpSp>
          <p:nvGrpSpPr>
            <p:cNvPr id="4" name="Group 3"/>
            <p:cNvGrpSpPr/>
            <p:nvPr/>
          </p:nvGrpSpPr>
          <p:grpSpPr>
            <a:xfrm rot="304002">
              <a:off x="3634716" y="1188101"/>
              <a:ext cx="2498273" cy="2209918"/>
              <a:chOff x="6142180" y="904507"/>
              <a:chExt cx="2498273" cy="220991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114" y="904507"/>
                <a:ext cx="2178653" cy="166154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142180" y="2660454"/>
                <a:ext cx="2498273" cy="453971"/>
              </a:xfrm>
              <a:prstGeom prst="rect">
                <a:avLst/>
              </a:prstGeom>
              <a:noFill/>
            </p:spPr>
            <p:txBody>
              <a:bodyPr wrap="square" rtlCol="0">
                <a:spAutoFit/>
              </a:bodyPr>
              <a:lstStyle/>
              <a:p>
                <a:pPr algn="ctr">
                  <a:lnSpc>
                    <a:spcPts val="2000"/>
                  </a:lnSpc>
                </a:pPr>
                <a:r>
                  <a:rPr lang="en-US" sz="3018" dirty="0"/>
                  <a:t>Black spot—Jade plant </a:t>
                </a:r>
              </a:p>
            </p:txBody>
          </p:sp>
        </p:grpSp>
        <p:grpSp>
          <p:nvGrpSpPr>
            <p:cNvPr id="8" name="Group 7"/>
            <p:cNvGrpSpPr/>
            <p:nvPr/>
          </p:nvGrpSpPr>
          <p:grpSpPr>
            <a:xfrm>
              <a:off x="6213517" y="2114549"/>
              <a:ext cx="2795587" cy="2225622"/>
              <a:chOff x="5816716" y="3611525"/>
              <a:chExt cx="2795587" cy="2225622"/>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613" y="3611525"/>
                <a:ext cx="2288858" cy="16202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816716" y="5383176"/>
                <a:ext cx="2795587" cy="453971"/>
              </a:xfrm>
              <a:prstGeom prst="rect">
                <a:avLst/>
              </a:prstGeom>
              <a:noFill/>
            </p:spPr>
            <p:txBody>
              <a:bodyPr wrap="square" rtlCol="0">
                <a:spAutoFit/>
              </a:bodyPr>
              <a:lstStyle/>
              <a:p>
                <a:pPr algn="ctr">
                  <a:lnSpc>
                    <a:spcPts val="2000"/>
                  </a:lnSpc>
                </a:pPr>
                <a:r>
                  <a:rPr lang="en-US" sz="3018" dirty="0"/>
                  <a:t>Powdery mildew-</a:t>
                </a:r>
                <a:r>
                  <a:rPr lang="en-US" sz="3018" dirty="0" err="1"/>
                  <a:t>Crassula</a:t>
                </a:r>
                <a:endParaRPr lang="en-US" sz="3018" dirty="0"/>
              </a:p>
            </p:txBody>
          </p:sp>
        </p:grpSp>
        <p:grpSp>
          <p:nvGrpSpPr>
            <p:cNvPr id="12" name="Group 11"/>
            <p:cNvGrpSpPr>
              <a:grpSpLocks noChangeAspect="1"/>
            </p:cNvGrpSpPr>
            <p:nvPr/>
          </p:nvGrpSpPr>
          <p:grpSpPr>
            <a:xfrm rot="376274">
              <a:off x="6027288" y="4447408"/>
              <a:ext cx="2390520" cy="2295080"/>
              <a:chOff x="6218425" y="4324657"/>
              <a:chExt cx="2533641" cy="243248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8425" y="4324657"/>
                <a:ext cx="2474024" cy="185728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251168" y="6275994"/>
                <a:ext cx="2500898" cy="481150"/>
              </a:xfrm>
              <a:prstGeom prst="rect">
                <a:avLst/>
              </a:prstGeom>
              <a:noFill/>
            </p:spPr>
            <p:txBody>
              <a:bodyPr wrap="square" rtlCol="0">
                <a:spAutoFit/>
              </a:bodyPr>
              <a:lstStyle/>
              <a:p>
                <a:pPr algn="ctr">
                  <a:lnSpc>
                    <a:spcPts val="2000"/>
                  </a:lnSpc>
                </a:pPr>
                <a:r>
                  <a:rPr lang="en-US" sz="3018" dirty="0"/>
                  <a:t>Root rot </a:t>
                </a:r>
                <a:r>
                  <a:rPr lang="en-US" sz="3018" dirty="0" smtClean="0"/>
                  <a:t> (</a:t>
                </a:r>
                <a:r>
                  <a:rPr lang="en-US" sz="3018" dirty="0"/>
                  <a:t>Black stem rot)</a:t>
                </a:r>
              </a:p>
            </p:txBody>
          </p:sp>
        </p:grpSp>
      </p:grpSp>
    </p:spTree>
    <p:extLst>
      <p:ext uri="{BB962C8B-B14F-4D97-AF65-F5344CB8AC3E}">
        <p14:creationId xmlns:p14="http://schemas.microsoft.com/office/powerpoint/2010/main" val="1681435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50800"/>
            <a:ext cx="10972800" cy="1524000"/>
          </a:xfrm>
        </p:spPr>
        <p:txBody>
          <a:bodyPr/>
          <a:lstStyle/>
          <a:p>
            <a:r>
              <a:rPr lang="en-US" dirty="0" smtClean="0"/>
              <a:t>Wrap-Up</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49</a:t>
            </a:fld>
            <a:endParaRPr lang="en-US" dirty="0"/>
          </a:p>
        </p:txBody>
      </p:sp>
      <p:sp>
        <p:nvSpPr>
          <p:cNvPr id="6" name="Text Placeholder 1"/>
          <p:cNvSpPr>
            <a:spLocks noGrp="1"/>
          </p:cNvSpPr>
          <p:nvPr>
            <p:ph type="body" sz="quarter" idx="13"/>
          </p:nvPr>
        </p:nvSpPr>
        <p:spPr>
          <a:xfrm>
            <a:off x="597647" y="1422401"/>
            <a:ext cx="11379200" cy="5689600"/>
          </a:xfrm>
        </p:spPr>
        <p:txBody>
          <a:bodyPr>
            <a:normAutofit fontScale="70000" lnSpcReduction="20000"/>
          </a:bodyPr>
          <a:lstStyle/>
          <a:p>
            <a:pPr marL="0" indent="0"/>
            <a:r>
              <a:rPr lang="en-US" sz="6800" dirty="0"/>
              <a:t>Discussed the Versatile World of Succulents!</a:t>
            </a:r>
          </a:p>
          <a:p>
            <a:pPr marL="770459" indent="-770459">
              <a:lnSpc>
                <a:spcPct val="120000"/>
              </a:lnSpc>
              <a:spcBef>
                <a:spcPts val="1600"/>
              </a:spcBef>
              <a:spcAft>
                <a:spcPts val="0"/>
              </a:spcAft>
              <a:buFont typeface="Wingdings" panose="05000000000000000000" pitchFamily="2" charset="2"/>
              <a:buChar char="v"/>
            </a:pPr>
            <a:r>
              <a:rPr lang="en-US" sz="5333" u="sng" dirty="0"/>
              <a:t>Who</a:t>
            </a:r>
            <a:r>
              <a:rPr lang="en-US" sz="5333" dirty="0"/>
              <a:t>:  Placer County is just perfect for succulents!</a:t>
            </a:r>
          </a:p>
          <a:p>
            <a:pPr marL="770459" indent="-770459">
              <a:spcBef>
                <a:spcPts val="1600"/>
              </a:spcBef>
              <a:spcAft>
                <a:spcPts val="0"/>
              </a:spcAft>
              <a:buFont typeface="Wingdings" panose="05000000000000000000" pitchFamily="2" charset="2"/>
              <a:buChar char="v"/>
            </a:pPr>
            <a:r>
              <a:rPr lang="en-US" sz="5333" u="sng" dirty="0"/>
              <a:t>What</a:t>
            </a:r>
            <a:r>
              <a:rPr lang="en-US" sz="5333" dirty="0"/>
              <a:t>:  Succulents are juicy!</a:t>
            </a:r>
          </a:p>
          <a:p>
            <a:pPr marL="770459" indent="-770459">
              <a:spcBef>
                <a:spcPts val="1600"/>
              </a:spcBef>
              <a:spcAft>
                <a:spcPts val="0"/>
              </a:spcAft>
              <a:buFont typeface="Wingdings" panose="05000000000000000000" pitchFamily="2" charset="2"/>
              <a:buChar char="v"/>
            </a:pPr>
            <a:r>
              <a:rPr lang="en-US" sz="5333" u="sng" dirty="0"/>
              <a:t>Why</a:t>
            </a:r>
            <a:r>
              <a:rPr lang="en-US" sz="5333" dirty="0"/>
              <a:t>:  Easy, diverse and beautiful.</a:t>
            </a:r>
          </a:p>
          <a:p>
            <a:pPr marL="770459" indent="-770459">
              <a:spcBef>
                <a:spcPts val="1600"/>
              </a:spcBef>
              <a:spcAft>
                <a:spcPts val="0"/>
              </a:spcAft>
              <a:buFont typeface="Wingdings" panose="05000000000000000000" pitchFamily="2" charset="2"/>
              <a:buChar char="v"/>
            </a:pPr>
            <a:r>
              <a:rPr lang="en-US" sz="5333" u="sng" dirty="0"/>
              <a:t>When</a:t>
            </a:r>
            <a:r>
              <a:rPr lang="en-US" sz="5333" dirty="0"/>
              <a:t>:  Summer and winter growers.</a:t>
            </a:r>
          </a:p>
          <a:p>
            <a:pPr marL="770459" indent="-770459">
              <a:spcBef>
                <a:spcPts val="1600"/>
              </a:spcBef>
              <a:spcAft>
                <a:spcPts val="0"/>
              </a:spcAft>
              <a:buFont typeface="Wingdings" panose="05000000000000000000" pitchFamily="2" charset="2"/>
              <a:buChar char="v"/>
            </a:pPr>
            <a:r>
              <a:rPr lang="en-US" sz="5333" u="sng" dirty="0"/>
              <a:t>How</a:t>
            </a:r>
            <a:r>
              <a:rPr lang="en-US" sz="5333" dirty="0"/>
              <a:t>:  Cultivate and propagate.</a:t>
            </a:r>
          </a:p>
          <a:p>
            <a:pPr marL="770459" indent="-770459">
              <a:spcBef>
                <a:spcPts val="1600"/>
              </a:spcBef>
              <a:spcAft>
                <a:spcPts val="0"/>
              </a:spcAft>
              <a:buFont typeface="Wingdings" panose="05000000000000000000" pitchFamily="2" charset="2"/>
              <a:buChar char="v"/>
            </a:pPr>
            <a:r>
              <a:rPr lang="en-US" sz="5333" dirty="0"/>
              <a:t>Questions/Comments</a:t>
            </a:r>
          </a:p>
          <a:p>
            <a:pPr marL="770459" indent="-770459">
              <a:spcBef>
                <a:spcPts val="1600"/>
              </a:spcBef>
              <a:spcAft>
                <a:spcPts val="0"/>
              </a:spcAft>
              <a:buFont typeface="Wingdings" panose="05000000000000000000" pitchFamily="2" charset="2"/>
              <a:buChar char="v"/>
            </a:pPr>
            <a:r>
              <a:rPr lang="en-US" sz="5333" dirty="0"/>
              <a:t>Thank You!	</a:t>
            </a:r>
          </a:p>
        </p:txBody>
      </p:sp>
      <p:grpSp>
        <p:nvGrpSpPr>
          <p:cNvPr id="4" name="Group 3"/>
          <p:cNvGrpSpPr/>
          <p:nvPr/>
        </p:nvGrpSpPr>
        <p:grpSpPr>
          <a:xfrm>
            <a:off x="4226078" y="3062688"/>
            <a:ext cx="7348941" cy="5851468"/>
            <a:chOff x="3169558" y="2297015"/>
            <a:chExt cx="5511706" cy="43886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558" y="4801761"/>
              <a:ext cx="3543300" cy="18838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3351">
              <a:off x="6865164" y="2297015"/>
              <a:ext cx="1816100" cy="241871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142102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70C0"/>
                </a:solidFill>
              </a:rPr>
              <a:t>Who Are Master Gardeners?</a:t>
            </a:r>
            <a:endParaRPr lang="en-US" dirty="0">
              <a:solidFill>
                <a:srgbClr val="0070C0"/>
              </a:solidFill>
            </a:endParaRPr>
          </a:p>
        </p:txBody>
      </p:sp>
      <p:sp>
        <p:nvSpPr>
          <p:cNvPr id="6" name="Content Placeholder 5"/>
          <p:cNvSpPr>
            <a:spLocks noGrp="1"/>
          </p:cNvSpPr>
          <p:nvPr>
            <p:ph idx="1"/>
          </p:nvPr>
        </p:nvSpPr>
        <p:spPr>
          <a:xfrm>
            <a:off x="609600" y="1909234"/>
            <a:ext cx="10972800" cy="5867399"/>
          </a:xfrm>
        </p:spPr>
        <p:txBody>
          <a:bodyPr>
            <a:normAutofit/>
          </a:bodyPr>
          <a:lstStyle/>
          <a:p>
            <a:r>
              <a:rPr lang="en-US" dirty="0" smtClean="0">
                <a:solidFill>
                  <a:schemeClr val="accent2"/>
                </a:solidFill>
              </a:rPr>
              <a:t>Where to find us…</a:t>
            </a:r>
          </a:p>
          <a:p>
            <a:r>
              <a:rPr lang="en-US" sz="4000" dirty="0"/>
              <a:t>Workshops, Fairs and Festivals and Special Events</a:t>
            </a:r>
          </a:p>
          <a:p>
            <a:pPr lvl="1"/>
            <a:r>
              <a:rPr lang="en-US" dirty="0" smtClean="0"/>
              <a:t>Speakers by Request </a:t>
            </a:r>
          </a:p>
          <a:p>
            <a:pPr lvl="1"/>
            <a:r>
              <a:rPr lang="en-US" dirty="0" smtClean="0"/>
              <a:t>Workshops (various venues, check website)</a:t>
            </a:r>
          </a:p>
          <a:p>
            <a:pPr lvl="1"/>
            <a:r>
              <a:rPr lang="en-US" dirty="0" smtClean="0"/>
              <a:t>Farmers’ Markets (seasonal: Auburn, Roseville</a:t>
            </a:r>
            <a:r>
              <a:rPr lang="en-US" dirty="0"/>
              <a:t>)</a:t>
            </a:r>
            <a:endParaRPr lang="en-US" dirty="0" smtClean="0"/>
          </a:p>
          <a:p>
            <a:pPr lvl="1"/>
            <a:r>
              <a:rPr lang="en-US" dirty="0" smtClean="0"/>
              <a:t>Fairs and Festivals Booths (varies)</a:t>
            </a:r>
          </a:p>
          <a:p>
            <a:pPr lvl="1"/>
            <a:r>
              <a:rPr lang="en-US" dirty="0" smtClean="0"/>
              <a:t>Garden Faire (April)</a:t>
            </a:r>
          </a:p>
          <a:p>
            <a:pPr lvl="1"/>
            <a:r>
              <a:rPr lang="en-US" dirty="0" smtClean="0"/>
              <a:t>Mother’s Day Garden Tour (May)</a:t>
            </a:r>
          </a:p>
          <a:p>
            <a:pPr marL="609594" lvl="1" indent="0">
              <a:buNone/>
            </a:pPr>
            <a:endParaRPr lang="en-US" dirty="0" smtClean="0"/>
          </a:p>
        </p:txBody>
      </p:sp>
      <p:sp>
        <p:nvSpPr>
          <p:cNvPr id="4" name="Slide Number Placeholder 3"/>
          <p:cNvSpPr>
            <a:spLocks noGrp="1"/>
          </p:cNvSpPr>
          <p:nvPr>
            <p:ph type="sldNum" sz="quarter" idx="12"/>
          </p:nvPr>
        </p:nvSpPr>
        <p:spPr/>
        <p:txBody>
          <a:bodyPr/>
          <a:lstStyle/>
          <a:p>
            <a:fld id="{111DB74A-73E3-49E8-8984-0D5D8C20C556}"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sp>
        <p:nvSpPr>
          <p:cNvPr id="7" name="Text Placeholder 6"/>
          <p:cNvSpPr>
            <a:spLocks noGrp="1"/>
          </p:cNvSpPr>
          <p:nvPr>
            <p:ph type="body" idx="1"/>
          </p:nvPr>
        </p:nvSpPr>
        <p:spPr>
          <a:xfrm>
            <a:off x="609600" y="2032000"/>
            <a:ext cx="10972800" cy="853016"/>
          </a:xfrm>
        </p:spPr>
        <p:txBody>
          <a:bodyPr>
            <a:noAutofit/>
          </a:bodyPr>
          <a:lstStyle/>
          <a:p>
            <a:r>
              <a:rPr lang="en-US" sz="5333" dirty="0"/>
              <a:t>Any Questions?</a:t>
            </a:r>
          </a:p>
        </p:txBody>
      </p:sp>
      <p:sp>
        <p:nvSpPr>
          <p:cNvPr id="8" name="Content Placeholder 7"/>
          <p:cNvSpPr>
            <a:spLocks noGrp="1"/>
          </p:cNvSpPr>
          <p:nvPr>
            <p:ph sz="half" idx="2"/>
          </p:nvPr>
        </p:nvSpPr>
        <p:spPr/>
        <p:txBody>
          <a:bodyPr/>
          <a:lstStyle/>
          <a:p>
            <a:endParaRPr lang="en-US" dirty="0" smtClean="0"/>
          </a:p>
          <a:p>
            <a:pPr algn="ctr"/>
            <a:r>
              <a:rPr lang="en-US" dirty="0" smtClean="0"/>
              <a:t>Master Gardener Hotline: </a:t>
            </a:r>
            <a:r>
              <a:rPr lang="en-US" b="1" dirty="0" smtClean="0"/>
              <a:t>(530) 889-7388</a:t>
            </a:r>
          </a:p>
          <a:p>
            <a:pPr algn="ctr"/>
            <a:r>
              <a:rPr lang="en-US" dirty="0" smtClean="0"/>
              <a:t>Master Gardener Website: </a:t>
            </a:r>
            <a:r>
              <a:rPr lang="en-US" b="1" dirty="0" smtClean="0"/>
              <a:t>pcmg.ucanr.org</a:t>
            </a:r>
          </a:p>
          <a:p>
            <a:pPr algn="ctr"/>
            <a:endParaRPr lang="en-US" dirty="0" smtClean="0"/>
          </a:p>
          <a:p>
            <a:pPr algn="ctr"/>
            <a:r>
              <a:rPr lang="en-US" dirty="0" smtClean="0"/>
              <a:t>Evaluations, please!</a:t>
            </a:r>
            <a:endParaRPr lang="en-US"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50</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01600" y="1320800"/>
            <a:ext cx="11988800" cy="2540000"/>
          </a:xfrm>
        </p:spPr>
        <p:txBody>
          <a:bodyPr/>
          <a:lstStyle/>
          <a:p>
            <a:r>
              <a:rPr lang="en-US" dirty="0" smtClean="0"/>
              <a:t>All of us in Placer County!</a:t>
            </a:r>
          </a:p>
          <a:p>
            <a:r>
              <a:rPr lang="en-US" dirty="0" smtClean="0"/>
              <a:t>Our Sunset Climate and USDA Plant Hardiness Zones.</a:t>
            </a:r>
          </a:p>
        </p:txBody>
      </p:sp>
      <p:sp>
        <p:nvSpPr>
          <p:cNvPr id="5" name="Title 4"/>
          <p:cNvSpPr>
            <a:spLocks noGrp="1"/>
          </p:cNvSpPr>
          <p:nvPr>
            <p:ph type="title"/>
          </p:nvPr>
        </p:nvSpPr>
        <p:spPr>
          <a:xfrm>
            <a:off x="609600" y="0"/>
            <a:ext cx="10972800" cy="1524000"/>
          </a:xfrm>
        </p:spPr>
        <p:txBody>
          <a:bodyPr/>
          <a:lstStyle/>
          <a:p>
            <a:r>
              <a:rPr lang="en-US" b="1" dirty="0" smtClean="0"/>
              <a:t>WHO</a:t>
            </a:r>
            <a:r>
              <a:rPr lang="en-US" dirty="0" smtClean="0"/>
              <a:t> Can Grow Succulents?</a:t>
            </a:r>
            <a:endParaRPr lang="en-US" dirty="0"/>
          </a:p>
        </p:txBody>
      </p:sp>
      <p:sp>
        <p:nvSpPr>
          <p:cNvPr id="9" name="Slide Number Placeholder 8"/>
          <p:cNvSpPr>
            <a:spLocks noGrp="1"/>
          </p:cNvSpPr>
          <p:nvPr>
            <p:ph type="sldNum" sz="quarter" idx="16"/>
          </p:nvPr>
        </p:nvSpPr>
        <p:spPr/>
        <p:txBody>
          <a:bodyPr/>
          <a:lstStyle/>
          <a:p>
            <a:fld id="{111DB74A-73E3-49E8-8984-0D5D8C20C556}" type="slidenum">
              <a:rPr lang="en-US" smtClean="0"/>
              <a:pPr/>
              <a:t>6</a:t>
            </a:fld>
            <a:endParaRPr lang="en-US" dirty="0"/>
          </a:p>
        </p:txBody>
      </p:sp>
      <p:sp>
        <p:nvSpPr>
          <p:cNvPr id="4" name="TextBox 3"/>
          <p:cNvSpPr txBox="1"/>
          <p:nvPr/>
        </p:nvSpPr>
        <p:spPr>
          <a:xfrm>
            <a:off x="959748" y="7588150"/>
            <a:ext cx="4427519" cy="523220"/>
          </a:xfrm>
          <a:prstGeom prst="rect">
            <a:avLst/>
          </a:prstGeom>
          <a:noFill/>
        </p:spPr>
        <p:txBody>
          <a:bodyPr wrap="square" rtlCol="0">
            <a:spAutoFit/>
          </a:bodyPr>
          <a:lstStyle/>
          <a:p>
            <a:r>
              <a:rPr lang="en-US" sz="2800" dirty="0"/>
              <a:t>Sunset </a:t>
            </a:r>
            <a:r>
              <a:rPr lang="en-US" sz="2800" dirty="0" smtClean="0"/>
              <a:t>Zones: 1A, 7, 9, 14</a:t>
            </a:r>
            <a:endParaRPr lang="en-US" sz="2800" dirty="0"/>
          </a:p>
        </p:txBody>
      </p:sp>
      <p:sp>
        <p:nvSpPr>
          <p:cNvPr id="18" name="TextBox 17"/>
          <p:cNvSpPr txBox="1"/>
          <p:nvPr/>
        </p:nvSpPr>
        <p:spPr>
          <a:xfrm>
            <a:off x="6299201" y="7593577"/>
            <a:ext cx="5435599" cy="523220"/>
          </a:xfrm>
          <a:prstGeom prst="rect">
            <a:avLst/>
          </a:prstGeom>
          <a:noFill/>
        </p:spPr>
        <p:txBody>
          <a:bodyPr wrap="square" rtlCol="0">
            <a:spAutoFit/>
          </a:bodyPr>
          <a:lstStyle/>
          <a:p>
            <a:r>
              <a:rPr lang="en-US" sz="2800" dirty="0" smtClean="0"/>
              <a:t>USDA: 6a, 6b, 7a, 7b, 8a, 8b, 9a, 9b</a:t>
            </a:r>
            <a:endParaRPr lang="en-US" sz="2800" dirty="0"/>
          </a:p>
        </p:txBody>
      </p:sp>
      <p:grpSp>
        <p:nvGrpSpPr>
          <p:cNvPr id="40" name="Group 39"/>
          <p:cNvGrpSpPr/>
          <p:nvPr/>
        </p:nvGrpSpPr>
        <p:grpSpPr>
          <a:xfrm>
            <a:off x="6365592" y="3188673"/>
            <a:ext cx="4965508" cy="4336041"/>
            <a:chOff x="6477000" y="3118389"/>
            <a:chExt cx="4965508" cy="4336041"/>
          </a:xfrm>
        </p:grpSpPr>
        <p:pic>
          <p:nvPicPr>
            <p:cNvPr id="10" name="Picture 9"/>
            <p:cNvPicPr>
              <a:picLocks noChangeAspect="1"/>
            </p:cNvPicPr>
            <p:nvPr/>
          </p:nvPicPr>
          <p:blipFill rotWithShape="1">
            <a:blip r:embed="rId3"/>
            <a:srcRect l="22727" t="10784" r="5555" b="8170"/>
            <a:stretch/>
          </p:blipFill>
          <p:spPr>
            <a:xfrm>
              <a:off x="6477000" y="3118389"/>
              <a:ext cx="4965508" cy="4336041"/>
            </a:xfrm>
            <a:prstGeom prst="rect">
              <a:avLst/>
            </a:prstGeom>
          </p:spPr>
        </p:pic>
        <p:sp>
          <p:nvSpPr>
            <p:cNvPr id="20" name="Right Brace 19"/>
            <p:cNvSpPr/>
            <p:nvPr/>
          </p:nvSpPr>
          <p:spPr>
            <a:xfrm>
              <a:off x="10471484" y="4881505"/>
              <a:ext cx="393032" cy="1280160"/>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Freeform 20"/>
            <p:cNvSpPr/>
            <p:nvPr/>
          </p:nvSpPr>
          <p:spPr>
            <a:xfrm>
              <a:off x="7416800" y="5422900"/>
              <a:ext cx="965200" cy="558800"/>
            </a:xfrm>
            <a:custGeom>
              <a:avLst/>
              <a:gdLst>
                <a:gd name="connsiteX0" fmla="*/ 965200 w 965200"/>
                <a:gd name="connsiteY0" fmla="*/ 12700 h 558800"/>
                <a:gd name="connsiteX1" fmla="*/ 933450 w 965200"/>
                <a:gd name="connsiteY1" fmla="*/ 6350 h 558800"/>
                <a:gd name="connsiteX2" fmla="*/ 914400 w 965200"/>
                <a:gd name="connsiteY2" fmla="*/ 0 h 558800"/>
                <a:gd name="connsiteX3" fmla="*/ 768350 w 965200"/>
                <a:gd name="connsiteY3" fmla="*/ 6350 h 558800"/>
                <a:gd name="connsiteX4" fmla="*/ 508000 w 965200"/>
                <a:gd name="connsiteY4" fmla="*/ 25400 h 558800"/>
                <a:gd name="connsiteX5" fmla="*/ 482600 w 965200"/>
                <a:gd name="connsiteY5" fmla="*/ 63500 h 558800"/>
                <a:gd name="connsiteX6" fmla="*/ 450850 w 965200"/>
                <a:gd name="connsiteY6" fmla="*/ 95250 h 558800"/>
                <a:gd name="connsiteX7" fmla="*/ 431800 w 965200"/>
                <a:gd name="connsiteY7" fmla="*/ 101600 h 558800"/>
                <a:gd name="connsiteX8" fmla="*/ 393700 w 965200"/>
                <a:gd name="connsiteY8" fmla="*/ 127000 h 558800"/>
                <a:gd name="connsiteX9" fmla="*/ 355600 w 965200"/>
                <a:gd name="connsiteY9" fmla="*/ 139700 h 558800"/>
                <a:gd name="connsiteX10" fmla="*/ 330200 w 965200"/>
                <a:gd name="connsiteY10" fmla="*/ 177800 h 558800"/>
                <a:gd name="connsiteX11" fmla="*/ 304800 w 965200"/>
                <a:gd name="connsiteY11" fmla="*/ 254000 h 558800"/>
                <a:gd name="connsiteX12" fmla="*/ 298450 w 965200"/>
                <a:gd name="connsiteY12" fmla="*/ 273050 h 558800"/>
                <a:gd name="connsiteX13" fmla="*/ 285750 w 965200"/>
                <a:gd name="connsiteY13" fmla="*/ 292100 h 558800"/>
                <a:gd name="connsiteX14" fmla="*/ 228600 w 965200"/>
                <a:gd name="connsiteY14" fmla="*/ 279400 h 558800"/>
                <a:gd name="connsiteX15" fmla="*/ 209550 w 965200"/>
                <a:gd name="connsiteY15" fmla="*/ 260350 h 558800"/>
                <a:gd name="connsiteX16" fmla="*/ 120650 w 965200"/>
                <a:gd name="connsiteY16" fmla="*/ 254000 h 558800"/>
                <a:gd name="connsiteX17" fmla="*/ 88900 w 965200"/>
                <a:gd name="connsiteY17" fmla="*/ 260350 h 558800"/>
                <a:gd name="connsiteX18" fmla="*/ 44450 w 965200"/>
                <a:gd name="connsiteY18" fmla="*/ 266700 h 558800"/>
                <a:gd name="connsiteX19" fmla="*/ 31750 w 965200"/>
                <a:gd name="connsiteY19" fmla="*/ 285750 h 558800"/>
                <a:gd name="connsiteX20" fmla="*/ 38100 w 965200"/>
                <a:gd name="connsiteY20" fmla="*/ 330200 h 558800"/>
                <a:gd name="connsiteX21" fmla="*/ 50800 w 965200"/>
                <a:gd name="connsiteY21" fmla="*/ 349250 h 558800"/>
                <a:gd name="connsiteX22" fmla="*/ 38100 w 965200"/>
                <a:gd name="connsiteY22" fmla="*/ 368300 h 558800"/>
                <a:gd name="connsiteX23" fmla="*/ 31750 w 965200"/>
                <a:gd name="connsiteY23" fmla="*/ 387350 h 558800"/>
                <a:gd name="connsiteX24" fmla="*/ 12700 w 965200"/>
                <a:gd name="connsiteY24" fmla="*/ 406400 h 558800"/>
                <a:gd name="connsiteX25" fmla="*/ 0 w 965200"/>
                <a:gd name="connsiteY25" fmla="*/ 425450 h 558800"/>
                <a:gd name="connsiteX26" fmla="*/ 6350 w 965200"/>
                <a:gd name="connsiteY26" fmla="*/ 495300 h 558800"/>
                <a:gd name="connsiteX27" fmla="*/ 12700 w 965200"/>
                <a:gd name="connsiteY27" fmla="*/ 514350 h 558800"/>
                <a:gd name="connsiteX28" fmla="*/ 50800 w 965200"/>
                <a:gd name="connsiteY28" fmla="*/ 527050 h 558800"/>
                <a:gd name="connsiteX29" fmla="*/ 120650 w 965200"/>
                <a:gd name="connsiteY29" fmla="*/ 539750 h 558800"/>
                <a:gd name="connsiteX30" fmla="*/ 190500 w 965200"/>
                <a:gd name="connsiteY30" fmla="*/ 558800 h 558800"/>
                <a:gd name="connsiteX31" fmla="*/ 241300 w 965200"/>
                <a:gd name="connsiteY31" fmla="*/ 552450 h 558800"/>
                <a:gd name="connsiteX32" fmla="*/ 247650 w 965200"/>
                <a:gd name="connsiteY32" fmla="*/ 533400 h 558800"/>
                <a:gd name="connsiteX33" fmla="*/ 254000 w 965200"/>
                <a:gd name="connsiteY33" fmla="*/ 488950 h 558800"/>
                <a:gd name="connsiteX34" fmla="*/ 266700 w 965200"/>
                <a:gd name="connsiteY34" fmla="*/ 438150 h 558800"/>
                <a:gd name="connsiteX35" fmla="*/ 273050 w 965200"/>
                <a:gd name="connsiteY35" fmla="*/ 419100 h 558800"/>
                <a:gd name="connsiteX36" fmla="*/ 292100 w 965200"/>
                <a:gd name="connsiteY36" fmla="*/ 406400 h 558800"/>
                <a:gd name="connsiteX37" fmla="*/ 311150 w 965200"/>
                <a:gd name="connsiteY37" fmla="*/ 368300 h 558800"/>
                <a:gd name="connsiteX38" fmla="*/ 349250 w 965200"/>
                <a:gd name="connsiteY38" fmla="*/ 355600 h 558800"/>
                <a:gd name="connsiteX39" fmla="*/ 368300 w 965200"/>
                <a:gd name="connsiteY39" fmla="*/ 342900 h 558800"/>
                <a:gd name="connsiteX40" fmla="*/ 431800 w 965200"/>
                <a:gd name="connsiteY40" fmla="*/ 330200 h 558800"/>
                <a:gd name="connsiteX41" fmla="*/ 469900 w 965200"/>
                <a:gd name="connsiteY41" fmla="*/ 304800 h 558800"/>
                <a:gd name="connsiteX42" fmla="*/ 488950 w 965200"/>
                <a:gd name="connsiteY42" fmla="*/ 292100 h 558800"/>
                <a:gd name="connsiteX43" fmla="*/ 508000 w 965200"/>
                <a:gd name="connsiteY43" fmla="*/ 298450 h 558800"/>
                <a:gd name="connsiteX44" fmla="*/ 546100 w 965200"/>
                <a:gd name="connsiteY44" fmla="*/ 323850 h 558800"/>
                <a:gd name="connsiteX45" fmla="*/ 615950 w 965200"/>
                <a:gd name="connsiteY45" fmla="*/ 336550 h 558800"/>
                <a:gd name="connsiteX46" fmla="*/ 622300 w 965200"/>
                <a:gd name="connsiteY46" fmla="*/ 361950 h 558800"/>
                <a:gd name="connsiteX47" fmla="*/ 641350 w 965200"/>
                <a:gd name="connsiteY47" fmla="*/ 368300 h 558800"/>
                <a:gd name="connsiteX48" fmla="*/ 679450 w 965200"/>
                <a:gd name="connsiteY48" fmla="*/ 349250 h 558800"/>
                <a:gd name="connsiteX49" fmla="*/ 704850 w 965200"/>
                <a:gd name="connsiteY49" fmla="*/ 292100 h 558800"/>
                <a:gd name="connsiteX50" fmla="*/ 723900 w 965200"/>
                <a:gd name="connsiteY50" fmla="*/ 285750 h 558800"/>
                <a:gd name="connsiteX51" fmla="*/ 844550 w 965200"/>
                <a:gd name="connsiteY51" fmla="*/ 279400 h 558800"/>
                <a:gd name="connsiteX52" fmla="*/ 908050 w 965200"/>
                <a:gd name="connsiteY52" fmla="*/ 266700 h 558800"/>
                <a:gd name="connsiteX53" fmla="*/ 927100 w 965200"/>
                <a:gd name="connsiteY53" fmla="*/ 25400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65200" h="558800">
                  <a:moveTo>
                    <a:pt x="965200" y="12700"/>
                  </a:moveTo>
                  <a:cubicBezTo>
                    <a:pt x="954617" y="10583"/>
                    <a:pt x="943921" y="8968"/>
                    <a:pt x="933450" y="6350"/>
                  </a:cubicBezTo>
                  <a:cubicBezTo>
                    <a:pt x="926956" y="4727"/>
                    <a:pt x="921093" y="0"/>
                    <a:pt x="914400" y="0"/>
                  </a:cubicBezTo>
                  <a:cubicBezTo>
                    <a:pt x="865671" y="0"/>
                    <a:pt x="817033" y="4233"/>
                    <a:pt x="768350" y="6350"/>
                  </a:cubicBezTo>
                  <a:cubicBezTo>
                    <a:pt x="659940" y="42487"/>
                    <a:pt x="743632" y="18668"/>
                    <a:pt x="508000" y="25400"/>
                  </a:cubicBezTo>
                  <a:lnTo>
                    <a:pt x="482600" y="63500"/>
                  </a:lnTo>
                  <a:cubicBezTo>
                    <a:pt x="469900" y="82550"/>
                    <a:pt x="472017" y="84667"/>
                    <a:pt x="450850" y="95250"/>
                  </a:cubicBezTo>
                  <a:cubicBezTo>
                    <a:pt x="444863" y="98243"/>
                    <a:pt x="437651" y="98349"/>
                    <a:pt x="431800" y="101600"/>
                  </a:cubicBezTo>
                  <a:cubicBezTo>
                    <a:pt x="418457" y="109013"/>
                    <a:pt x="408180" y="122173"/>
                    <a:pt x="393700" y="127000"/>
                  </a:cubicBezTo>
                  <a:lnTo>
                    <a:pt x="355600" y="139700"/>
                  </a:lnTo>
                  <a:cubicBezTo>
                    <a:pt x="347133" y="152400"/>
                    <a:pt x="335027" y="163320"/>
                    <a:pt x="330200" y="177800"/>
                  </a:cubicBezTo>
                  <a:lnTo>
                    <a:pt x="304800" y="254000"/>
                  </a:lnTo>
                  <a:cubicBezTo>
                    <a:pt x="302683" y="260350"/>
                    <a:pt x="302163" y="267481"/>
                    <a:pt x="298450" y="273050"/>
                  </a:cubicBezTo>
                  <a:lnTo>
                    <a:pt x="285750" y="292100"/>
                  </a:lnTo>
                  <a:cubicBezTo>
                    <a:pt x="281140" y="291332"/>
                    <a:pt x="239021" y="286348"/>
                    <a:pt x="228600" y="279400"/>
                  </a:cubicBezTo>
                  <a:cubicBezTo>
                    <a:pt x="221128" y="274419"/>
                    <a:pt x="218292" y="262407"/>
                    <a:pt x="209550" y="260350"/>
                  </a:cubicBezTo>
                  <a:cubicBezTo>
                    <a:pt x="180631" y="253546"/>
                    <a:pt x="150283" y="256117"/>
                    <a:pt x="120650" y="254000"/>
                  </a:cubicBezTo>
                  <a:cubicBezTo>
                    <a:pt x="110067" y="256117"/>
                    <a:pt x="99546" y="258576"/>
                    <a:pt x="88900" y="260350"/>
                  </a:cubicBezTo>
                  <a:cubicBezTo>
                    <a:pt x="74137" y="262811"/>
                    <a:pt x="58127" y="260621"/>
                    <a:pt x="44450" y="266700"/>
                  </a:cubicBezTo>
                  <a:cubicBezTo>
                    <a:pt x="37476" y="269800"/>
                    <a:pt x="35983" y="279400"/>
                    <a:pt x="31750" y="285750"/>
                  </a:cubicBezTo>
                  <a:cubicBezTo>
                    <a:pt x="33867" y="300567"/>
                    <a:pt x="33799" y="315864"/>
                    <a:pt x="38100" y="330200"/>
                  </a:cubicBezTo>
                  <a:cubicBezTo>
                    <a:pt x="40293" y="337510"/>
                    <a:pt x="50800" y="341618"/>
                    <a:pt x="50800" y="349250"/>
                  </a:cubicBezTo>
                  <a:cubicBezTo>
                    <a:pt x="50800" y="356882"/>
                    <a:pt x="41513" y="361474"/>
                    <a:pt x="38100" y="368300"/>
                  </a:cubicBezTo>
                  <a:cubicBezTo>
                    <a:pt x="35107" y="374287"/>
                    <a:pt x="35463" y="381781"/>
                    <a:pt x="31750" y="387350"/>
                  </a:cubicBezTo>
                  <a:cubicBezTo>
                    <a:pt x="26769" y="394822"/>
                    <a:pt x="18449" y="399501"/>
                    <a:pt x="12700" y="406400"/>
                  </a:cubicBezTo>
                  <a:cubicBezTo>
                    <a:pt x="7814" y="412263"/>
                    <a:pt x="4233" y="419100"/>
                    <a:pt x="0" y="425450"/>
                  </a:cubicBezTo>
                  <a:cubicBezTo>
                    <a:pt x="2117" y="448733"/>
                    <a:pt x="3044" y="472156"/>
                    <a:pt x="6350" y="495300"/>
                  </a:cubicBezTo>
                  <a:cubicBezTo>
                    <a:pt x="7297" y="501926"/>
                    <a:pt x="7253" y="510459"/>
                    <a:pt x="12700" y="514350"/>
                  </a:cubicBezTo>
                  <a:cubicBezTo>
                    <a:pt x="23593" y="522131"/>
                    <a:pt x="38100" y="522817"/>
                    <a:pt x="50800" y="527050"/>
                  </a:cubicBezTo>
                  <a:cubicBezTo>
                    <a:pt x="95695" y="542015"/>
                    <a:pt x="38590" y="524364"/>
                    <a:pt x="120650" y="539750"/>
                  </a:cubicBezTo>
                  <a:cubicBezTo>
                    <a:pt x="153389" y="545889"/>
                    <a:pt x="164307" y="550069"/>
                    <a:pt x="190500" y="558800"/>
                  </a:cubicBezTo>
                  <a:cubicBezTo>
                    <a:pt x="207433" y="556683"/>
                    <a:pt x="225706" y="559381"/>
                    <a:pt x="241300" y="552450"/>
                  </a:cubicBezTo>
                  <a:cubicBezTo>
                    <a:pt x="247417" y="549732"/>
                    <a:pt x="246337" y="539964"/>
                    <a:pt x="247650" y="533400"/>
                  </a:cubicBezTo>
                  <a:cubicBezTo>
                    <a:pt x="250585" y="518724"/>
                    <a:pt x="251065" y="503626"/>
                    <a:pt x="254000" y="488950"/>
                  </a:cubicBezTo>
                  <a:cubicBezTo>
                    <a:pt x="257423" y="471834"/>
                    <a:pt x="261180" y="454709"/>
                    <a:pt x="266700" y="438150"/>
                  </a:cubicBezTo>
                  <a:cubicBezTo>
                    <a:pt x="268817" y="431800"/>
                    <a:pt x="268869" y="424327"/>
                    <a:pt x="273050" y="419100"/>
                  </a:cubicBezTo>
                  <a:cubicBezTo>
                    <a:pt x="277818" y="413141"/>
                    <a:pt x="285750" y="410633"/>
                    <a:pt x="292100" y="406400"/>
                  </a:cubicBezTo>
                  <a:cubicBezTo>
                    <a:pt x="295560" y="396020"/>
                    <a:pt x="300784" y="374779"/>
                    <a:pt x="311150" y="368300"/>
                  </a:cubicBezTo>
                  <a:cubicBezTo>
                    <a:pt x="322502" y="361205"/>
                    <a:pt x="338111" y="363026"/>
                    <a:pt x="349250" y="355600"/>
                  </a:cubicBezTo>
                  <a:cubicBezTo>
                    <a:pt x="355600" y="351367"/>
                    <a:pt x="361285" y="345906"/>
                    <a:pt x="368300" y="342900"/>
                  </a:cubicBezTo>
                  <a:cubicBezTo>
                    <a:pt x="380356" y="337733"/>
                    <a:pt x="423205" y="331633"/>
                    <a:pt x="431800" y="330200"/>
                  </a:cubicBezTo>
                  <a:lnTo>
                    <a:pt x="469900" y="304800"/>
                  </a:lnTo>
                  <a:lnTo>
                    <a:pt x="488950" y="292100"/>
                  </a:lnTo>
                  <a:cubicBezTo>
                    <a:pt x="495300" y="294217"/>
                    <a:pt x="502149" y="295199"/>
                    <a:pt x="508000" y="298450"/>
                  </a:cubicBezTo>
                  <a:cubicBezTo>
                    <a:pt x="521343" y="305863"/>
                    <a:pt x="531620" y="319023"/>
                    <a:pt x="546100" y="323850"/>
                  </a:cubicBezTo>
                  <a:cubicBezTo>
                    <a:pt x="581339" y="335596"/>
                    <a:pt x="558508" y="329370"/>
                    <a:pt x="615950" y="336550"/>
                  </a:cubicBezTo>
                  <a:cubicBezTo>
                    <a:pt x="618067" y="345017"/>
                    <a:pt x="616848" y="355135"/>
                    <a:pt x="622300" y="361950"/>
                  </a:cubicBezTo>
                  <a:cubicBezTo>
                    <a:pt x="626481" y="367177"/>
                    <a:pt x="634657" y="368300"/>
                    <a:pt x="641350" y="368300"/>
                  </a:cubicBezTo>
                  <a:cubicBezTo>
                    <a:pt x="654495" y="368300"/>
                    <a:pt x="669818" y="355671"/>
                    <a:pt x="679450" y="349250"/>
                  </a:cubicBezTo>
                  <a:cubicBezTo>
                    <a:pt x="683331" y="337608"/>
                    <a:pt x="691128" y="303078"/>
                    <a:pt x="704850" y="292100"/>
                  </a:cubicBezTo>
                  <a:cubicBezTo>
                    <a:pt x="710077" y="287919"/>
                    <a:pt x="717234" y="286356"/>
                    <a:pt x="723900" y="285750"/>
                  </a:cubicBezTo>
                  <a:cubicBezTo>
                    <a:pt x="764007" y="282104"/>
                    <a:pt x="804333" y="281517"/>
                    <a:pt x="844550" y="279400"/>
                  </a:cubicBezTo>
                  <a:cubicBezTo>
                    <a:pt x="874489" y="274410"/>
                    <a:pt x="881526" y="274278"/>
                    <a:pt x="908050" y="266700"/>
                  </a:cubicBezTo>
                  <a:cubicBezTo>
                    <a:pt x="929108" y="260683"/>
                    <a:pt x="927100" y="266726"/>
                    <a:pt x="927100" y="254000"/>
                  </a:cubicBezTo>
                </a:path>
              </a:pathLst>
            </a:custGeom>
            <a:noFill/>
            <a:ln w="28575">
              <a:solidFill>
                <a:srgbClr val="FF0000"/>
              </a:solidFill>
              <a:prstDash val="sys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27" name="Straight Arrow Connector 26"/>
            <p:cNvCxnSpPr/>
            <p:nvPr/>
          </p:nvCxnSpPr>
          <p:spPr>
            <a:xfrm flipH="1">
              <a:off x="8242300" y="5149814"/>
              <a:ext cx="279400" cy="2413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533400" y="3257514"/>
            <a:ext cx="5110993" cy="4267200"/>
            <a:chOff x="350135" y="3136864"/>
            <a:chExt cx="5110993" cy="4267200"/>
          </a:xfrm>
        </p:grpSpPr>
        <p:pic>
          <p:nvPicPr>
            <p:cNvPr id="15" name="Picture 14"/>
            <p:cNvPicPr>
              <a:picLocks noChangeAspect="1"/>
            </p:cNvPicPr>
            <p:nvPr/>
          </p:nvPicPr>
          <p:blipFill rotWithShape="1">
            <a:blip r:embed="rId4"/>
            <a:srcRect l="24788" t="58612" b="2313"/>
            <a:stretch/>
          </p:blipFill>
          <p:spPr>
            <a:xfrm>
              <a:off x="350135" y="3136864"/>
              <a:ext cx="5110993" cy="4267200"/>
            </a:xfrm>
            <a:prstGeom prst="rect">
              <a:avLst/>
            </a:prstGeom>
          </p:spPr>
        </p:pic>
        <p:sp>
          <p:nvSpPr>
            <p:cNvPr id="32" name="Freeform 31"/>
            <p:cNvSpPr/>
            <p:nvPr/>
          </p:nvSpPr>
          <p:spPr>
            <a:xfrm>
              <a:off x="2495550" y="4440488"/>
              <a:ext cx="2768600" cy="1103062"/>
            </a:xfrm>
            <a:custGeom>
              <a:avLst/>
              <a:gdLst>
                <a:gd name="connsiteX0" fmla="*/ 2768600 w 2768600"/>
                <a:gd name="connsiteY0" fmla="*/ 48962 h 1103062"/>
                <a:gd name="connsiteX1" fmla="*/ 2463800 w 2768600"/>
                <a:gd name="connsiteY1" fmla="*/ 68012 h 1103062"/>
                <a:gd name="connsiteX2" fmla="*/ 2266950 w 2768600"/>
                <a:gd name="connsiteY2" fmla="*/ 61662 h 1103062"/>
                <a:gd name="connsiteX3" fmla="*/ 2247900 w 2768600"/>
                <a:gd name="connsiteY3" fmla="*/ 55312 h 1103062"/>
                <a:gd name="connsiteX4" fmla="*/ 2152650 w 2768600"/>
                <a:gd name="connsiteY4" fmla="*/ 36262 h 1103062"/>
                <a:gd name="connsiteX5" fmla="*/ 2038350 w 2768600"/>
                <a:gd name="connsiteY5" fmla="*/ 23562 h 1103062"/>
                <a:gd name="connsiteX6" fmla="*/ 1866900 w 2768600"/>
                <a:gd name="connsiteY6" fmla="*/ 17212 h 1103062"/>
                <a:gd name="connsiteX7" fmla="*/ 1847850 w 2768600"/>
                <a:gd name="connsiteY7" fmla="*/ 10862 h 1103062"/>
                <a:gd name="connsiteX8" fmla="*/ 1504950 w 2768600"/>
                <a:gd name="connsiteY8" fmla="*/ 10862 h 1103062"/>
                <a:gd name="connsiteX9" fmla="*/ 1466850 w 2768600"/>
                <a:gd name="connsiteY9" fmla="*/ 23562 h 1103062"/>
                <a:gd name="connsiteX10" fmla="*/ 1416050 w 2768600"/>
                <a:gd name="connsiteY10" fmla="*/ 68012 h 1103062"/>
                <a:gd name="connsiteX11" fmla="*/ 1377950 w 2768600"/>
                <a:gd name="connsiteY11" fmla="*/ 80712 h 1103062"/>
                <a:gd name="connsiteX12" fmla="*/ 1314450 w 2768600"/>
                <a:gd name="connsiteY12" fmla="*/ 118812 h 1103062"/>
                <a:gd name="connsiteX13" fmla="*/ 1276350 w 2768600"/>
                <a:gd name="connsiteY13" fmla="*/ 131512 h 1103062"/>
                <a:gd name="connsiteX14" fmla="*/ 1238250 w 2768600"/>
                <a:gd name="connsiteY14" fmla="*/ 156912 h 1103062"/>
                <a:gd name="connsiteX15" fmla="*/ 1219200 w 2768600"/>
                <a:gd name="connsiteY15" fmla="*/ 169612 h 1103062"/>
                <a:gd name="connsiteX16" fmla="*/ 1181100 w 2768600"/>
                <a:gd name="connsiteY16" fmla="*/ 182312 h 1103062"/>
                <a:gd name="connsiteX17" fmla="*/ 1136650 w 2768600"/>
                <a:gd name="connsiteY17" fmla="*/ 207712 h 1103062"/>
                <a:gd name="connsiteX18" fmla="*/ 1085850 w 2768600"/>
                <a:gd name="connsiteY18" fmla="*/ 220412 h 1103062"/>
                <a:gd name="connsiteX19" fmla="*/ 1060450 w 2768600"/>
                <a:gd name="connsiteY19" fmla="*/ 226762 h 1103062"/>
                <a:gd name="connsiteX20" fmla="*/ 1041400 w 2768600"/>
                <a:gd name="connsiteY20" fmla="*/ 233112 h 1103062"/>
                <a:gd name="connsiteX21" fmla="*/ 1022350 w 2768600"/>
                <a:gd name="connsiteY21" fmla="*/ 245812 h 1103062"/>
                <a:gd name="connsiteX22" fmla="*/ 1009650 w 2768600"/>
                <a:gd name="connsiteY22" fmla="*/ 264862 h 1103062"/>
                <a:gd name="connsiteX23" fmla="*/ 990600 w 2768600"/>
                <a:gd name="connsiteY23" fmla="*/ 277562 h 1103062"/>
                <a:gd name="connsiteX24" fmla="*/ 984250 w 2768600"/>
                <a:gd name="connsiteY24" fmla="*/ 296612 h 1103062"/>
                <a:gd name="connsiteX25" fmla="*/ 958850 w 2768600"/>
                <a:gd name="connsiteY25" fmla="*/ 341062 h 1103062"/>
                <a:gd name="connsiteX26" fmla="*/ 952500 w 2768600"/>
                <a:gd name="connsiteY26" fmla="*/ 360112 h 1103062"/>
                <a:gd name="connsiteX27" fmla="*/ 939800 w 2768600"/>
                <a:gd name="connsiteY27" fmla="*/ 379162 h 1103062"/>
                <a:gd name="connsiteX28" fmla="*/ 920750 w 2768600"/>
                <a:gd name="connsiteY28" fmla="*/ 449012 h 1103062"/>
                <a:gd name="connsiteX29" fmla="*/ 908050 w 2768600"/>
                <a:gd name="connsiteY29" fmla="*/ 487112 h 1103062"/>
                <a:gd name="connsiteX30" fmla="*/ 901700 w 2768600"/>
                <a:gd name="connsiteY30" fmla="*/ 506162 h 1103062"/>
                <a:gd name="connsiteX31" fmla="*/ 863600 w 2768600"/>
                <a:gd name="connsiteY31" fmla="*/ 525212 h 1103062"/>
                <a:gd name="connsiteX32" fmla="*/ 800100 w 2768600"/>
                <a:gd name="connsiteY32" fmla="*/ 518862 h 1103062"/>
                <a:gd name="connsiteX33" fmla="*/ 781050 w 2768600"/>
                <a:gd name="connsiteY33" fmla="*/ 512512 h 1103062"/>
                <a:gd name="connsiteX34" fmla="*/ 660400 w 2768600"/>
                <a:gd name="connsiteY34" fmla="*/ 518862 h 1103062"/>
                <a:gd name="connsiteX35" fmla="*/ 609600 w 2768600"/>
                <a:gd name="connsiteY35" fmla="*/ 525212 h 1103062"/>
                <a:gd name="connsiteX36" fmla="*/ 577850 w 2768600"/>
                <a:gd name="connsiteY36" fmla="*/ 531562 h 1103062"/>
                <a:gd name="connsiteX37" fmla="*/ 495300 w 2768600"/>
                <a:gd name="connsiteY37" fmla="*/ 537912 h 1103062"/>
                <a:gd name="connsiteX38" fmla="*/ 311150 w 2768600"/>
                <a:gd name="connsiteY38" fmla="*/ 531562 h 1103062"/>
                <a:gd name="connsiteX39" fmla="*/ 304800 w 2768600"/>
                <a:gd name="connsiteY39" fmla="*/ 512512 h 1103062"/>
                <a:gd name="connsiteX40" fmla="*/ 285750 w 2768600"/>
                <a:gd name="connsiteY40" fmla="*/ 506162 h 1103062"/>
                <a:gd name="connsiteX41" fmla="*/ 209550 w 2768600"/>
                <a:gd name="connsiteY41" fmla="*/ 512512 h 1103062"/>
                <a:gd name="connsiteX42" fmla="*/ 190500 w 2768600"/>
                <a:gd name="connsiteY42" fmla="*/ 518862 h 1103062"/>
                <a:gd name="connsiteX43" fmla="*/ 165100 w 2768600"/>
                <a:gd name="connsiteY43" fmla="*/ 525212 h 1103062"/>
                <a:gd name="connsiteX44" fmla="*/ 146050 w 2768600"/>
                <a:gd name="connsiteY44" fmla="*/ 531562 h 1103062"/>
                <a:gd name="connsiteX45" fmla="*/ 44450 w 2768600"/>
                <a:gd name="connsiteY45" fmla="*/ 544262 h 1103062"/>
                <a:gd name="connsiteX46" fmla="*/ 0 w 2768600"/>
                <a:gd name="connsiteY46" fmla="*/ 576012 h 1103062"/>
                <a:gd name="connsiteX47" fmla="*/ 6350 w 2768600"/>
                <a:gd name="connsiteY47" fmla="*/ 671262 h 1103062"/>
                <a:gd name="connsiteX48" fmla="*/ 12700 w 2768600"/>
                <a:gd name="connsiteY48" fmla="*/ 715712 h 1103062"/>
                <a:gd name="connsiteX49" fmla="*/ 19050 w 2768600"/>
                <a:gd name="connsiteY49" fmla="*/ 804612 h 1103062"/>
                <a:gd name="connsiteX50" fmla="*/ 38100 w 2768600"/>
                <a:gd name="connsiteY50" fmla="*/ 810962 h 1103062"/>
                <a:gd name="connsiteX51" fmla="*/ 82550 w 2768600"/>
                <a:gd name="connsiteY51" fmla="*/ 823662 h 1103062"/>
                <a:gd name="connsiteX52" fmla="*/ 101600 w 2768600"/>
                <a:gd name="connsiteY52" fmla="*/ 836362 h 1103062"/>
                <a:gd name="connsiteX53" fmla="*/ 127000 w 2768600"/>
                <a:gd name="connsiteY53" fmla="*/ 874462 h 1103062"/>
                <a:gd name="connsiteX54" fmla="*/ 139700 w 2768600"/>
                <a:gd name="connsiteY54" fmla="*/ 893512 h 1103062"/>
                <a:gd name="connsiteX55" fmla="*/ 152400 w 2768600"/>
                <a:gd name="connsiteY55" fmla="*/ 931612 h 1103062"/>
                <a:gd name="connsiteX56" fmla="*/ 158750 w 2768600"/>
                <a:gd name="connsiteY56" fmla="*/ 950662 h 1103062"/>
                <a:gd name="connsiteX57" fmla="*/ 171450 w 2768600"/>
                <a:gd name="connsiteY57" fmla="*/ 1039562 h 1103062"/>
                <a:gd name="connsiteX58" fmla="*/ 190500 w 2768600"/>
                <a:gd name="connsiteY58" fmla="*/ 1058612 h 1103062"/>
                <a:gd name="connsiteX59" fmla="*/ 228600 w 2768600"/>
                <a:gd name="connsiteY59" fmla="*/ 1071312 h 1103062"/>
                <a:gd name="connsiteX60" fmla="*/ 247650 w 2768600"/>
                <a:gd name="connsiteY60" fmla="*/ 1077662 h 1103062"/>
                <a:gd name="connsiteX61" fmla="*/ 266700 w 2768600"/>
                <a:gd name="connsiteY61" fmla="*/ 1084012 h 1103062"/>
                <a:gd name="connsiteX62" fmla="*/ 330200 w 2768600"/>
                <a:gd name="connsiteY62" fmla="*/ 1090362 h 1103062"/>
                <a:gd name="connsiteX63" fmla="*/ 387350 w 2768600"/>
                <a:gd name="connsiteY63" fmla="*/ 1096712 h 1103062"/>
                <a:gd name="connsiteX64" fmla="*/ 552450 w 2768600"/>
                <a:gd name="connsiteY64" fmla="*/ 1103062 h 1103062"/>
                <a:gd name="connsiteX65" fmla="*/ 647700 w 2768600"/>
                <a:gd name="connsiteY65" fmla="*/ 1096712 h 1103062"/>
                <a:gd name="connsiteX66" fmla="*/ 685800 w 2768600"/>
                <a:gd name="connsiteY66" fmla="*/ 1090362 h 1103062"/>
                <a:gd name="connsiteX67" fmla="*/ 838200 w 2768600"/>
                <a:gd name="connsiteY67" fmla="*/ 1077662 h 1103062"/>
                <a:gd name="connsiteX68" fmla="*/ 844550 w 2768600"/>
                <a:gd name="connsiteY68" fmla="*/ 1058612 h 1103062"/>
                <a:gd name="connsiteX69" fmla="*/ 863600 w 2768600"/>
                <a:gd name="connsiteY69" fmla="*/ 976062 h 1103062"/>
                <a:gd name="connsiteX70" fmla="*/ 882650 w 2768600"/>
                <a:gd name="connsiteY70" fmla="*/ 969712 h 1103062"/>
                <a:gd name="connsiteX71" fmla="*/ 901700 w 2768600"/>
                <a:gd name="connsiteY71" fmla="*/ 957012 h 1103062"/>
                <a:gd name="connsiteX72" fmla="*/ 914400 w 2768600"/>
                <a:gd name="connsiteY72" fmla="*/ 918912 h 1103062"/>
                <a:gd name="connsiteX73" fmla="*/ 933450 w 2768600"/>
                <a:gd name="connsiteY73" fmla="*/ 880812 h 1103062"/>
                <a:gd name="connsiteX74" fmla="*/ 1009650 w 2768600"/>
                <a:gd name="connsiteY74" fmla="*/ 842712 h 1103062"/>
                <a:gd name="connsiteX75" fmla="*/ 1009650 w 2768600"/>
                <a:gd name="connsiteY75" fmla="*/ 842712 h 1103062"/>
                <a:gd name="connsiteX76" fmla="*/ 1047750 w 2768600"/>
                <a:gd name="connsiteY76" fmla="*/ 817312 h 1103062"/>
                <a:gd name="connsiteX77" fmla="*/ 1066800 w 2768600"/>
                <a:gd name="connsiteY77" fmla="*/ 804612 h 1103062"/>
                <a:gd name="connsiteX78" fmla="*/ 1162050 w 2768600"/>
                <a:gd name="connsiteY78" fmla="*/ 772862 h 1103062"/>
                <a:gd name="connsiteX79" fmla="*/ 1181100 w 2768600"/>
                <a:gd name="connsiteY79" fmla="*/ 766512 h 1103062"/>
                <a:gd name="connsiteX80" fmla="*/ 1200150 w 2768600"/>
                <a:gd name="connsiteY80" fmla="*/ 760162 h 1103062"/>
                <a:gd name="connsiteX81" fmla="*/ 1238250 w 2768600"/>
                <a:gd name="connsiteY81" fmla="*/ 741112 h 1103062"/>
                <a:gd name="connsiteX82" fmla="*/ 1263650 w 2768600"/>
                <a:gd name="connsiteY82" fmla="*/ 683962 h 1103062"/>
                <a:gd name="connsiteX83" fmla="*/ 1282700 w 2768600"/>
                <a:gd name="connsiteY83" fmla="*/ 645862 h 1103062"/>
                <a:gd name="connsiteX84" fmla="*/ 1320800 w 2768600"/>
                <a:gd name="connsiteY84" fmla="*/ 633162 h 1103062"/>
                <a:gd name="connsiteX85" fmla="*/ 1358900 w 2768600"/>
                <a:gd name="connsiteY85" fmla="*/ 620462 h 1103062"/>
                <a:gd name="connsiteX86" fmla="*/ 1377950 w 2768600"/>
                <a:gd name="connsiteY86" fmla="*/ 614112 h 1103062"/>
                <a:gd name="connsiteX87" fmla="*/ 1416050 w 2768600"/>
                <a:gd name="connsiteY87" fmla="*/ 595062 h 1103062"/>
                <a:gd name="connsiteX88" fmla="*/ 1435100 w 2768600"/>
                <a:gd name="connsiteY88" fmla="*/ 582362 h 1103062"/>
                <a:gd name="connsiteX89" fmla="*/ 1473200 w 2768600"/>
                <a:gd name="connsiteY89" fmla="*/ 569662 h 1103062"/>
                <a:gd name="connsiteX90" fmla="*/ 1492250 w 2768600"/>
                <a:gd name="connsiteY90" fmla="*/ 556962 h 1103062"/>
                <a:gd name="connsiteX91" fmla="*/ 1593850 w 2768600"/>
                <a:gd name="connsiteY91" fmla="*/ 531562 h 1103062"/>
                <a:gd name="connsiteX92" fmla="*/ 1676400 w 2768600"/>
                <a:gd name="connsiteY92" fmla="*/ 518862 h 1103062"/>
                <a:gd name="connsiteX93" fmla="*/ 1746250 w 2768600"/>
                <a:gd name="connsiteY93" fmla="*/ 531562 h 1103062"/>
                <a:gd name="connsiteX94" fmla="*/ 1803400 w 2768600"/>
                <a:gd name="connsiteY94" fmla="*/ 569662 h 1103062"/>
                <a:gd name="connsiteX95" fmla="*/ 1822450 w 2768600"/>
                <a:gd name="connsiteY95" fmla="*/ 582362 h 1103062"/>
                <a:gd name="connsiteX96" fmla="*/ 1841500 w 2768600"/>
                <a:gd name="connsiteY96" fmla="*/ 588712 h 1103062"/>
                <a:gd name="connsiteX97" fmla="*/ 1879600 w 2768600"/>
                <a:gd name="connsiteY97" fmla="*/ 626812 h 1103062"/>
                <a:gd name="connsiteX98" fmla="*/ 1917700 w 2768600"/>
                <a:gd name="connsiteY98" fmla="*/ 652212 h 1103062"/>
                <a:gd name="connsiteX99" fmla="*/ 1955800 w 2768600"/>
                <a:gd name="connsiteY99" fmla="*/ 664912 h 1103062"/>
                <a:gd name="connsiteX100" fmla="*/ 2120900 w 2768600"/>
                <a:gd name="connsiteY100" fmla="*/ 677612 h 1103062"/>
                <a:gd name="connsiteX101" fmla="*/ 2222500 w 2768600"/>
                <a:gd name="connsiteY101" fmla="*/ 671262 h 1103062"/>
                <a:gd name="connsiteX102" fmla="*/ 2241550 w 2768600"/>
                <a:gd name="connsiteY102" fmla="*/ 664912 h 1103062"/>
                <a:gd name="connsiteX103" fmla="*/ 2254250 w 2768600"/>
                <a:gd name="connsiteY103" fmla="*/ 645862 h 1103062"/>
                <a:gd name="connsiteX104" fmla="*/ 2273300 w 2768600"/>
                <a:gd name="connsiteY104" fmla="*/ 633162 h 1103062"/>
                <a:gd name="connsiteX105" fmla="*/ 2286000 w 2768600"/>
                <a:gd name="connsiteY105" fmla="*/ 614112 h 1103062"/>
                <a:gd name="connsiteX106" fmla="*/ 2305050 w 2768600"/>
                <a:gd name="connsiteY106" fmla="*/ 601412 h 1103062"/>
                <a:gd name="connsiteX107" fmla="*/ 2324100 w 2768600"/>
                <a:gd name="connsiteY107" fmla="*/ 563312 h 1103062"/>
                <a:gd name="connsiteX108" fmla="*/ 2343150 w 2768600"/>
                <a:gd name="connsiteY108" fmla="*/ 550612 h 1103062"/>
                <a:gd name="connsiteX109" fmla="*/ 2381250 w 2768600"/>
                <a:gd name="connsiteY109" fmla="*/ 518862 h 1103062"/>
                <a:gd name="connsiteX110" fmla="*/ 2413000 w 2768600"/>
                <a:gd name="connsiteY110" fmla="*/ 493462 h 1103062"/>
                <a:gd name="connsiteX111" fmla="*/ 2508250 w 2768600"/>
                <a:gd name="connsiteY111" fmla="*/ 461712 h 1103062"/>
                <a:gd name="connsiteX112" fmla="*/ 2540000 w 2768600"/>
                <a:gd name="connsiteY112" fmla="*/ 455362 h 1103062"/>
                <a:gd name="connsiteX113" fmla="*/ 2768600 w 2768600"/>
                <a:gd name="connsiteY113" fmla="*/ 455362 h 110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68600" h="1103062">
                  <a:moveTo>
                    <a:pt x="2768600" y="48962"/>
                  </a:moveTo>
                  <a:cubicBezTo>
                    <a:pt x="2480482" y="62058"/>
                    <a:pt x="2579646" y="39051"/>
                    <a:pt x="2463800" y="68012"/>
                  </a:cubicBezTo>
                  <a:cubicBezTo>
                    <a:pt x="2398183" y="65895"/>
                    <a:pt x="2332488" y="65517"/>
                    <a:pt x="2266950" y="61662"/>
                  </a:cubicBezTo>
                  <a:cubicBezTo>
                    <a:pt x="2260268" y="61269"/>
                    <a:pt x="2254358" y="57073"/>
                    <a:pt x="2247900" y="55312"/>
                  </a:cubicBezTo>
                  <a:cubicBezTo>
                    <a:pt x="2194011" y="40615"/>
                    <a:pt x="2204577" y="43680"/>
                    <a:pt x="2152650" y="36262"/>
                  </a:cubicBezTo>
                  <a:cubicBezTo>
                    <a:pt x="2104842" y="20326"/>
                    <a:pt x="2133483" y="28092"/>
                    <a:pt x="2038350" y="23562"/>
                  </a:cubicBezTo>
                  <a:cubicBezTo>
                    <a:pt x="1981226" y="20842"/>
                    <a:pt x="1924050" y="19329"/>
                    <a:pt x="1866900" y="17212"/>
                  </a:cubicBezTo>
                  <a:cubicBezTo>
                    <a:pt x="1860550" y="15095"/>
                    <a:pt x="1854384" y="12314"/>
                    <a:pt x="1847850" y="10862"/>
                  </a:cubicBezTo>
                  <a:cubicBezTo>
                    <a:pt x="1741131" y="-12853"/>
                    <a:pt x="1573047" y="9443"/>
                    <a:pt x="1504950" y="10862"/>
                  </a:cubicBezTo>
                  <a:cubicBezTo>
                    <a:pt x="1492250" y="15095"/>
                    <a:pt x="1474276" y="12423"/>
                    <a:pt x="1466850" y="23562"/>
                  </a:cubicBezTo>
                  <a:cubicBezTo>
                    <a:pt x="1452033" y="45787"/>
                    <a:pt x="1447800" y="57429"/>
                    <a:pt x="1416050" y="68012"/>
                  </a:cubicBezTo>
                  <a:cubicBezTo>
                    <a:pt x="1403350" y="72245"/>
                    <a:pt x="1389089" y="73286"/>
                    <a:pt x="1377950" y="80712"/>
                  </a:cubicBezTo>
                  <a:cubicBezTo>
                    <a:pt x="1355587" y="95620"/>
                    <a:pt x="1338858" y="109049"/>
                    <a:pt x="1314450" y="118812"/>
                  </a:cubicBezTo>
                  <a:cubicBezTo>
                    <a:pt x="1302021" y="123784"/>
                    <a:pt x="1287489" y="124086"/>
                    <a:pt x="1276350" y="131512"/>
                  </a:cubicBezTo>
                  <a:lnTo>
                    <a:pt x="1238250" y="156912"/>
                  </a:lnTo>
                  <a:cubicBezTo>
                    <a:pt x="1231900" y="161145"/>
                    <a:pt x="1226440" y="167199"/>
                    <a:pt x="1219200" y="169612"/>
                  </a:cubicBezTo>
                  <a:cubicBezTo>
                    <a:pt x="1206500" y="173845"/>
                    <a:pt x="1192239" y="174886"/>
                    <a:pt x="1181100" y="182312"/>
                  </a:cubicBezTo>
                  <a:cubicBezTo>
                    <a:pt x="1167165" y="191602"/>
                    <a:pt x="1152763" y="202341"/>
                    <a:pt x="1136650" y="207712"/>
                  </a:cubicBezTo>
                  <a:cubicBezTo>
                    <a:pt x="1120091" y="213232"/>
                    <a:pt x="1102783" y="216179"/>
                    <a:pt x="1085850" y="220412"/>
                  </a:cubicBezTo>
                  <a:cubicBezTo>
                    <a:pt x="1077383" y="222529"/>
                    <a:pt x="1068729" y="224002"/>
                    <a:pt x="1060450" y="226762"/>
                  </a:cubicBezTo>
                  <a:cubicBezTo>
                    <a:pt x="1054100" y="228879"/>
                    <a:pt x="1047387" y="230119"/>
                    <a:pt x="1041400" y="233112"/>
                  </a:cubicBezTo>
                  <a:cubicBezTo>
                    <a:pt x="1034574" y="236525"/>
                    <a:pt x="1028700" y="241579"/>
                    <a:pt x="1022350" y="245812"/>
                  </a:cubicBezTo>
                  <a:cubicBezTo>
                    <a:pt x="1018117" y="252162"/>
                    <a:pt x="1015046" y="259466"/>
                    <a:pt x="1009650" y="264862"/>
                  </a:cubicBezTo>
                  <a:cubicBezTo>
                    <a:pt x="1004254" y="270258"/>
                    <a:pt x="995368" y="271603"/>
                    <a:pt x="990600" y="277562"/>
                  </a:cubicBezTo>
                  <a:cubicBezTo>
                    <a:pt x="986419" y="282789"/>
                    <a:pt x="987243" y="290625"/>
                    <a:pt x="984250" y="296612"/>
                  </a:cubicBezTo>
                  <a:cubicBezTo>
                    <a:pt x="952364" y="360385"/>
                    <a:pt x="992248" y="263134"/>
                    <a:pt x="958850" y="341062"/>
                  </a:cubicBezTo>
                  <a:cubicBezTo>
                    <a:pt x="956213" y="347214"/>
                    <a:pt x="955493" y="354125"/>
                    <a:pt x="952500" y="360112"/>
                  </a:cubicBezTo>
                  <a:cubicBezTo>
                    <a:pt x="949087" y="366938"/>
                    <a:pt x="942900" y="372188"/>
                    <a:pt x="939800" y="379162"/>
                  </a:cubicBezTo>
                  <a:cubicBezTo>
                    <a:pt x="921740" y="419798"/>
                    <a:pt x="931295" y="410346"/>
                    <a:pt x="920750" y="449012"/>
                  </a:cubicBezTo>
                  <a:cubicBezTo>
                    <a:pt x="917228" y="461927"/>
                    <a:pt x="912283" y="474412"/>
                    <a:pt x="908050" y="487112"/>
                  </a:cubicBezTo>
                  <a:cubicBezTo>
                    <a:pt x="905933" y="493462"/>
                    <a:pt x="907269" y="502449"/>
                    <a:pt x="901700" y="506162"/>
                  </a:cubicBezTo>
                  <a:cubicBezTo>
                    <a:pt x="877081" y="522575"/>
                    <a:pt x="889890" y="516449"/>
                    <a:pt x="863600" y="525212"/>
                  </a:cubicBezTo>
                  <a:cubicBezTo>
                    <a:pt x="842433" y="523095"/>
                    <a:pt x="821125" y="522097"/>
                    <a:pt x="800100" y="518862"/>
                  </a:cubicBezTo>
                  <a:cubicBezTo>
                    <a:pt x="793484" y="517844"/>
                    <a:pt x="787743" y="512512"/>
                    <a:pt x="781050" y="512512"/>
                  </a:cubicBezTo>
                  <a:cubicBezTo>
                    <a:pt x="740778" y="512512"/>
                    <a:pt x="700617" y="516745"/>
                    <a:pt x="660400" y="518862"/>
                  </a:cubicBezTo>
                  <a:cubicBezTo>
                    <a:pt x="643467" y="520979"/>
                    <a:pt x="626467" y="522617"/>
                    <a:pt x="609600" y="525212"/>
                  </a:cubicBezTo>
                  <a:cubicBezTo>
                    <a:pt x="598933" y="526853"/>
                    <a:pt x="588577" y="530370"/>
                    <a:pt x="577850" y="531562"/>
                  </a:cubicBezTo>
                  <a:cubicBezTo>
                    <a:pt x="550421" y="534610"/>
                    <a:pt x="522817" y="535795"/>
                    <a:pt x="495300" y="537912"/>
                  </a:cubicBezTo>
                  <a:cubicBezTo>
                    <a:pt x="433917" y="535795"/>
                    <a:pt x="372031" y="539679"/>
                    <a:pt x="311150" y="531562"/>
                  </a:cubicBezTo>
                  <a:cubicBezTo>
                    <a:pt x="304515" y="530677"/>
                    <a:pt x="309533" y="517245"/>
                    <a:pt x="304800" y="512512"/>
                  </a:cubicBezTo>
                  <a:cubicBezTo>
                    <a:pt x="300067" y="507779"/>
                    <a:pt x="292100" y="508279"/>
                    <a:pt x="285750" y="506162"/>
                  </a:cubicBezTo>
                  <a:cubicBezTo>
                    <a:pt x="260350" y="508279"/>
                    <a:pt x="234814" y="509143"/>
                    <a:pt x="209550" y="512512"/>
                  </a:cubicBezTo>
                  <a:cubicBezTo>
                    <a:pt x="202915" y="513397"/>
                    <a:pt x="196936" y="517023"/>
                    <a:pt x="190500" y="518862"/>
                  </a:cubicBezTo>
                  <a:cubicBezTo>
                    <a:pt x="182109" y="521260"/>
                    <a:pt x="173491" y="522814"/>
                    <a:pt x="165100" y="525212"/>
                  </a:cubicBezTo>
                  <a:cubicBezTo>
                    <a:pt x="158664" y="527051"/>
                    <a:pt x="152614" y="530249"/>
                    <a:pt x="146050" y="531562"/>
                  </a:cubicBezTo>
                  <a:cubicBezTo>
                    <a:pt x="123398" y="536092"/>
                    <a:pt x="64261" y="542061"/>
                    <a:pt x="44450" y="544262"/>
                  </a:cubicBezTo>
                  <a:cubicBezTo>
                    <a:pt x="0" y="559079"/>
                    <a:pt x="10583" y="544262"/>
                    <a:pt x="0" y="576012"/>
                  </a:cubicBezTo>
                  <a:cubicBezTo>
                    <a:pt x="2117" y="607762"/>
                    <a:pt x="3469" y="639572"/>
                    <a:pt x="6350" y="671262"/>
                  </a:cubicBezTo>
                  <a:cubicBezTo>
                    <a:pt x="7705" y="686168"/>
                    <a:pt x="11281" y="700812"/>
                    <a:pt x="12700" y="715712"/>
                  </a:cubicBezTo>
                  <a:cubicBezTo>
                    <a:pt x="15517" y="745287"/>
                    <a:pt x="11395" y="775906"/>
                    <a:pt x="19050" y="804612"/>
                  </a:cubicBezTo>
                  <a:cubicBezTo>
                    <a:pt x="20775" y="811079"/>
                    <a:pt x="31664" y="809123"/>
                    <a:pt x="38100" y="810962"/>
                  </a:cubicBezTo>
                  <a:cubicBezTo>
                    <a:pt x="47595" y="813675"/>
                    <a:pt x="72400" y="818587"/>
                    <a:pt x="82550" y="823662"/>
                  </a:cubicBezTo>
                  <a:cubicBezTo>
                    <a:pt x="89376" y="827075"/>
                    <a:pt x="95250" y="832129"/>
                    <a:pt x="101600" y="836362"/>
                  </a:cubicBezTo>
                  <a:lnTo>
                    <a:pt x="127000" y="874462"/>
                  </a:lnTo>
                  <a:cubicBezTo>
                    <a:pt x="131233" y="880812"/>
                    <a:pt x="137287" y="886272"/>
                    <a:pt x="139700" y="893512"/>
                  </a:cubicBezTo>
                  <a:lnTo>
                    <a:pt x="152400" y="931612"/>
                  </a:lnTo>
                  <a:lnTo>
                    <a:pt x="158750" y="950662"/>
                  </a:lnTo>
                  <a:cubicBezTo>
                    <a:pt x="162983" y="980295"/>
                    <a:pt x="150283" y="1018395"/>
                    <a:pt x="171450" y="1039562"/>
                  </a:cubicBezTo>
                  <a:cubicBezTo>
                    <a:pt x="177800" y="1045912"/>
                    <a:pt x="182650" y="1054251"/>
                    <a:pt x="190500" y="1058612"/>
                  </a:cubicBezTo>
                  <a:cubicBezTo>
                    <a:pt x="202202" y="1065113"/>
                    <a:pt x="215900" y="1067079"/>
                    <a:pt x="228600" y="1071312"/>
                  </a:cubicBezTo>
                  <a:lnTo>
                    <a:pt x="247650" y="1077662"/>
                  </a:lnTo>
                  <a:cubicBezTo>
                    <a:pt x="254000" y="1079779"/>
                    <a:pt x="260040" y="1083346"/>
                    <a:pt x="266700" y="1084012"/>
                  </a:cubicBezTo>
                  <a:lnTo>
                    <a:pt x="330200" y="1090362"/>
                  </a:lnTo>
                  <a:cubicBezTo>
                    <a:pt x="349262" y="1092369"/>
                    <a:pt x="368214" y="1095619"/>
                    <a:pt x="387350" y="1096712"/>
                  </a:cubicBezTo>
                  <a:cubicBezTo>
                    <a:pt x="442334" y="1099854"/>
                    <a:pt x="497417" y="1100945"/>
                    <a:pt x="552450" y="1103062"/>
                  </a:cubicBezTo>
                  <a:cubicBezTo>
                    <a:pt x="584200" y="1100945"/>
                    <a:pt x="616023" y="1099729"/>
                    <a:pt x="647700" y="1096712"/>
                  </a:cubicBezTo>
                  <a:cubicBezTo>
                    <a:pt x="660517" y="1095491"/>
                    <a:pt x="672978" y="1091528"/>
                    <a:pt x="685800" y="1090362"/>
                  </a:cubicBezTo>
                  <a:cubicBezTo>
                    <a:pt x="903292" y="1070590"/>
                    <a:pt x="704012" y="1094436"/>
                    <a:pt x="838200" y="1077662"/>
                  </a:cubicBezTo>
                  <a:cubicBezTo>
                    <a:pt x="840317" y="1071312"/>
                    <a:pt x="843532" y="1065228"/>
                    <a:pt x="844550" y="1058612"/>
                  </a:cubicBezTo>
                  <a:cubicBezTo>
                    <a:pt x="847638" y="1038537"/>
                    <a:pt x="840543" y="994508"/>
                    <a:pt x="863600" y="976062"/>
                  </a:cubicBezTo>
                  <a:cubicBezTo>
                    <a:pt x="868827" y="971881"/>
                    <a:pt x="876663" y="972705"/>
                    <a:pt x="882650" y="969712"/>
                  </a:cubicBezTo>
                  <a:cubicBezTo>
                    <a:pt x="889476" y="966299"/>
                    <a:pt x="895350" y="961245"/>
                    <a:pt x="901700" y="957012"/>
                  </a:cubicBezTo>
                  <a:lnTo>
                    <a:pt x="914400" y="918912"/>
                  </a:lnTo>
                  <a:cubicBezTo>
                    <a:pt x="918930" y="905323"/>
                    <a:pt x="921864" y="890949"/>
                    <a:pt x="933450" y="880812"/>
                  </a:cubicBezTo>
                  <a:cubicBezTo>
                    <a:pt x="963751" y="854299"/>
                    <a:pt x="973679" y="854702"/>
                    <a:pt x="1009650" y="842712"/>
                  </a:cubicBezTo>
                  <a:lnTo>
                    <a:pt x="1009650" y="842712"/>
                  </a:lnTo>
                  <a:lnTo>
                    <a:pt x="1047750" y="817312"/>
                  </a:lnTo>
                  <a:cubicBezTo>
                    <a:pt x="1054100" y="813079"/>
                    <a:pt x="1059560" y="807025"/>
                    <a:pt x="1066800" y="804612"/>
                  </a:cubicBezTo>
                  <a:lnTo>
                    <a:pt x="1162050" y="772862"/>
                  </a:lnTo>
                  <a:lnTo>
                    <a:pt x="1181100" y="766512"/>
                  </a:lnTo>
                  <a:cubicBezTo>
                    <a:pt x="1187450" y="764395"/>
                    <a:pt x="1194581" y="763875"/>
                    <a:pt x="1200150" y="760162"/>
                  </a:cubicBezTo>
                  <a:cubicBezTo>
                    <a:pt x="1224769" y="743749"/>
                    <a:pt x="1211960" y="749875"/>
                    <a:pt x="1238250" y="741112"/>
                  </a:cubicBezTo>
                  <a:cubicBezTo>
                    <a:pt x="1271015" y="642818"/>
                    <a:pt x="1233461" y="744339"/>
                    <a:pt x="1263650" y="683962"/>
                  </a:cubicBezTo>
                  <a:cubicBezTo>
                    <a:pt x="1269626" y="672010"/>
                    <a:pt x="1269465" y="654134"/>
                    <a:pt x="1282700" y="645862"/>
                  </a:cubicBezTo>
                  <a:cubicBezTo>
                    <a:pt x="1294052" y="638767"/>
                    <a:pt x="1308100" y="637395"/>
                    <a:pt x="1320800" y="633162"/>
                  </a:cubicBezTo>
                  <a:lnTo>
                    <a:pt x="1358900" y="620462"/>
                  </a:lnTo>
                  <a:cubicBezTo>
                    <a:pt x="1365250" y="618345"/>
                    <a:pt x="1372381" y="617825"/>
                    <a:pt x="1377950" y="614112"/>
                  </a:cubicBezTo>
                  <a:cubicBezTo>
                    <a:pt x="1432545" y="577716"/>
                    <a:pt x="1363470" y="621352"/>
                    <a:pt x="1416050" y="595062"/>
                  </a:cubicBezTo>
                  <a:cubicBezTo>
                    <a:pt x="1422876" y="591649"/>
                    <a:pt x="1428126" y="585462"/>
                    <a:pt x="1435100" y="582362"/>
                  </a:cubicBezTo>
                  <a:cubicBezTo>
                    <a:pt x="1447333" y="576925"/>
                    <a:pt x="1462061" y="577088"/>
                    <a:pt x="1473200" y="569662"/>
                  </a:cubicBezTo>
                  <a:cubicBezTo>
                    <a:pt x="1479550" y="565429"/>
                    <a:pt x="1485276" y="560062"/>
                    <a:pt x="1492250" y="556962"/>
                  </a:cubicBezTo>
                  <a:cubicBezTo>
                    <a:pt x="1521694" y="543876"/>
                    <a:pt x="1564200" y="536504"/>
                    <a:pt x="1593850" y="531562"/>
                  </a:cubicBezTo>
                  <a:cubicBezTo>
                    <a:pt x="1646713" y="522751"/>
                    <a:pt x="1619204" y="527033"/>
                    <a:pt x="1676400" y="518862"/>
                  </a:cubicBezTo>
                  <a:cubicBezTo>
                    <a:pt x="1687471" y="520246"/>
                    <a:pt x="1729199" y="522089"/>
                    <a:pt x="1746250" y="531562"/>
                  </a:cubicBezTo>
                  <a:lnTo>
                    <a:pt x="1803400" y="569662"/>
                  </a:lnTo>
                  <a:cubicBezTo>
                    <a:pt x="1809750" y="573895"/>
                    <a:pt x="1815210" y="579949"/>
                    <a:pt x="1822450" y="582362"/>
                  </a:cubicBezTo>
                  <a:lnTo>
                    <a:pt x="1841500" y="588712"/>
                  </a:lnTo>
                  <a:cubicBezTo>
                    <a:pt x="1854200" y="601412"/>
                    <a:pt x="1864656" y="616849"/>
                    <a:pt x="1879600" y="626812"/>
                  </a:cubicBezTo>
                  <a:cubicBezTo>
                    <a:pt x="1892300" y="635279"/>
                    <a:pt x="1903220" y="647385"/>
                    <a:pt x="1917700" y="652212"/>
                  </a:cubicBezTo>
                  <a:lnTo>
                    <a:pt x="1955800" y="664912"/>
                  </a:lnTo>
                  <a:cubicBezTo>
                    <a:pt x="2021079" y="686672"/>
                    <a:pt x="1968163" y="670971"/>
                    <a:pt x="2120900" y="677612"/>
                  </a:cubicBezTo>
                  <a:cubicBezTo>
                    <a:pt x="2154767" y="675495"/>
                    <a:pt x="2188754" y="674814"/>
                    <a:pt x="2222500" y="671262"/>
                  </a:cubicBezTo>
                  <a:cubicBezTo>
                    <a:pt x="2229157" y="670561"/>
                    <a:pt x="2236323" y="669093"/>
                    <a:pt x="2241550" y="664912"/>
                  </a:cubicBezTo>
                  <a:cubicBezTo>
                    <a:pt x="2247509" y="660144"/>
                    <a:pt x="2248854" y="651258"/>
                    <a:pt x="2254250" y="645862"/>
                  </a:cubicBezTo>
                  <a:cubicBezTo>
                    <a:pt x="2259646" y="640466"/>
                    <a:pt x="2266950" y="637395"/>
                    <a:pt x="2273300" y="633162"/>
                  </a:cubicBezTo>
                  <a:cubicBezTo>
                    <a:pt x="2277533" y="626812"/>
                    <a:pt x="2280604" y="619508"/>
                    <a:pt x="2286000" y="614112"/>
                  </a:cubicBezTo>
                  <a:cubicBezTo>
                    <a:pt x="2291396" y="608716"/>
                    <a:pt x="2300282" y="607371"/>
                    <a:pt x="2305050" y="601412"/>
                  </a:cubicBezTo>
                  <a:cubicBezTo>
                    <a:pt x="2346367" y="549766"/>
                    <a:pt x="2270570" y="616842"/>
                    <a:pt x="2324100" y="563312"/>
                  </a:cubicBezTo>
                  <a:cubicBezTo>
                    <a:pt x="2329496" y="557916"/>
                    <a:pt x="2337287" y="555498"/>
                    <a:pt x="2343150" y="550612"/>
                  </a:cubicBezTo>
                  <a:cubicBezTo>
                    <a:pt x="2392043" y="509868"/>
                    <a:pt x="2333952" y="550394"/>
                    <a:pt x="2381250" y="518862"/>
                  </a:cubicBezTo>
                  <a:cubicBezTo>
                    <a:pt x="2404716" y="483663"/>
                    <a:pt x="2380524" y="511504"/>
                    <a:pt x="2413000" y="493462"/>
                  </a:cubicBezTo>
                  <a:cubicBezTo>
                    <a:pt x="2486030" y="452890"/>
                    <a:pt x="2412094" y="475449"/>
                    <a:pt x="2508250" y="461712"/>
                  </a:cubicBezTo>
                  <a:cubicBezTo>
                    <a:pt x="2518934" y="460186"/>
                    <a:pt x="2529210" y="455625"/>
                    <a:pt x="2540000" y="455362"/>
                  </a:cubicBezTo>
                  <a:cubicBezTo>
                    <a:pt x="2616177" y="453504"/>
                    <a:pt x="2692400" y="455362"/>
                    <a:pt x="2768600" y="455362"/>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a:off x="4953000" y="4007231"/>
              <a:ext cx="196850" cy="4509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a:spLocks noChangeAspect="1"/>
            </p:cNvSpPr>
            <p:nvPr/>
          </p:nvSpPr>
          <p:spPr>
            <a:xfrm>
              <a:off x="4495800" y="4724400"/>
              <a:ext cx="353444" cy="34688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2667000" y="5596717"/>
              <a:ext cx="353444" cy="34688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667000" y="4227948"/>
              <a:ext cx="353444" cy="34688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3173507" y="3828121"/>
              <a:ext cx="353444" cy="34688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7</a:t>
            </a:fld>
            <a:endParaRPr lang="en-US" dirty="0"/>
          </a:p>
        </p:txBody>
      </p:sp>
      <p:sp>
        <p:nvSpPr>
          <p:cNvPr id="5" name="Title 4"/>
          <p:cNvSpPr>
            <a:spLocks noGrp="1"/>
          </p:cNvSpPr>
          <p:nvPr>
            <p:ph type="title"/>
          </p:nvPr>
        </p:nvSpPr>
        <p:spPr/>
        <p:txBody>
          <a:bodyPr/>
          <a:lstStyle/>
          <a:p>
            <a:r>
              <a:rPr lang="en-US" b="1" dirty="0" smtClean="0"/>
              <a:t>WHAT</a:t>
            </a:r>
            <a:r>
              <a:rPr lang="en-US" dirty="0" smtClean="0"/>
              <a:t> Are Succulents?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942" y="1930637"/>
            <a:ext cx="8672059" cy="6504044"/>
          </a:xfrm>
          <a:prstGeom prst="rect">
            <a:avLst/>
          </a:prstGeom>
          <a:effectLst>
            <a:softEdge rad="31750"/>
          </a:effectLst>
        </p:spPr>
      </p:pic>
    </p:spTree>
    <p:extLst>
      <p:ext uri="{BB962C8B-B14F-4D97-AF65-F5344CB8AC3E}">
        <p14:creationId xmlns:p14="http://schemas.microsoft.com/office/powerpoint/2010/main" val="2380927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8</a:t>
            </a:fld>
            <a:endParaRPr lang="en-US" dirty="0"/>
          </a:p>
        </p:txBody>
      </p:sp>
      <p:sp>
        <p:nvSpPr>
          <p:cNvPr id="5" name="Title 4"/>
          <p:cNvSpPr>
            <a:spLocks noGrp="1"/>
          </p:cNvSpPr>
          <p:nvPr>
            <p:ph type="title"/>
          </p:nvPr>
        </p:nvSpPr>
        <p:spPr>
          <a:xfrm>
            <a:off x="609600" y="101600"/>
            <a:ext cx="10972800" cy="1524000"/>
          </a:xfrm>
        </p:spPr>
        <p:txBody>
          <a:bodyPr/>
          <a:lstStyle/>
          <a:p>
            <a:r>
              <a:rPr lang="en-US" dirty="0" smtClean="0"/>
              <a:t>Evolutionary Timeline </a:t>
            </a:r>
            <a:endParaRPr lang="en-US"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6447750"/>
              </p:ext>
            </p:extLst>
          </p:nvPr>
        </p:nvGraphicFramePr>
        <p:xfrm>
          <a:off x="304800" y="1828803"/>
          <a:ext cx="5689600" cy="6698826"/>
        </p:xfrm>
        <a:graphic>
          <a:graphicData uri="http://schemas.openxmlformats.org/drawingml/2006/table">
            <a:tbl>
              <a:tblPr firstRow="1" bandRow="1">
                <a:tableStyleId>{7E9639D4-E3E2-4D34-9284-5A2195B3D0D7}</a:tableStyleId>
              </a:tblPr>
              <a:tblGrid>
                <a:gridCol w="5689600"/>
              </a:tblGrid>
              <a:tr h="843280">
                <a:tc>
                  <a:txBody>
                    <a:bodyPr/>
                    <a:lstStyle/>
                    <a:p>
                      <a:pPr algn="ctr"/>
                      <a:r>
                        <a:rPr lang="en-US" sz="4200" b="0" dirty="0" smtClean="0"/>
                        <a:t>Succulents</a:t>
                      </a:r>
                      <a:endParaRPr lang="en-US" sz="4200" b="0" dirty="0">
                        <a:solidFill>
                          <a:schemeClr val="tx1"/>
                        </a:solidFill>
                      </a:endParaRP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75000"/>
                      </a:schemeClr>
                    </a:solidFill>
                  </a:tcPr>
                </a:tc>
              </a:tr>
              <a:tr h="863600">
                <a:tc>
                  <a:txBody>
                    <a:bodyPr/>
                    <a:lstStyle/>
                    <a:p>
                      <a:pPr marL="0" indent="177800" algn="ctr">
                        <a:buClr>
                          <a:schemeClr val="tx1"/>
                        </a:buClr>
                        <a:buFontTx/>
                        <a:buNone/>
                      </a:pPr>
                      <a:r>
                        <a:rPr lang="en-US" sz="3200" dirty="0" smtClean="0"/>
                        <a:t>50 million</a:t>
                      </a:r>
                      <a:r>
                        <a:rPr lang="en-US" sz="3200" baseline="0" dirty="0" smtClean="0"/>
                        <a:t> years old!</a:t>
                      </a:r>
                      <a:endParaRPr lang="en-US" sz="3200" dirty="0"/>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239519">
                <a:tc>
                  <a:txBody>
                    <a:bodyPr/>
                    <a:lstStyle/>
                    <a:p>
                      <a:pPr marL="0" indent="127000" algn="ctr">
                        <a:buFontTx/>
                        <a:buNone/>
                      </a:pPr>
                      <a:r>
                        <a:rPr lang="en-US" sz="3200" dirty="0" smtClean="0"/>
                        <a:t>Evolved to survive changing,</a:t>
                      </a:r>
                      <a:r>
                        <a:rPr lang="en-US" sz="3200" baseline="0" dirty="0" smtClean="0"/>
                        <a:t> dry </a:t>
                      </a:r>
                      <a:r>
                        <a:rPr lang="en-US" sz="3200" dirty="0" smtClean="0"/>
                        <a:t>environment</a:t>
                      </a:r>
                      <a:r>
                        <a:rPr lang="en-US" sz="3200" baseline="0" dirty="0" smtClean="0"/>
                        <a:t> (Xerophytes).</a:t>
                      </a:r>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66240">
                <a:tc>
                  <a:txBody>
                    <a:bodyPr/>
                    <a:lstStyle/>
                    <a:p>
                      <a:pPr marL="0" marR="0" lvl="2" indent="0" algn="ctr" defTabSz="914363" rtl="0" eaLnBrk="1" fontAlgn="auto" latinLnBrk="0" hangingPunct="1">
                        <a:lnSpc>
                          <a:spcPct val="100000"/>
                        </a:lnSpc>
                        <a:spcBef>
                          <a:spcPts val="0"/>
                        </a:spcBef>
                        <a:spcAft>
                          <a:spcPts val="0"/>
                        </a:spcAft>
                        <a:buClrTx/>
                        <a:buSzTx/>
                        <a:buFontTx/>
                        <a:buNone/>
                        <a:tabLst/>
                        <a:defRPr/>
                      </a:pPr>
                      <a:r>
                        <a:rPr lang="en-US" sz="3200" dirty="0" smtClean="0"/>
                        <a:t>Developed fleshy, water storing tissues in</a:t>
                      </a:r>
                      <a:r>
                        <a:rPr lang="en-US" sz="3200" baseline="0" dirty="0" smtClean="0"/>
                        <a:t> </a:t>
                      </a:r>
                      <a:r>
                        <a:rPr lang="en-US" sz="3200" dirty="0" smtClean="0"/>
                        <a:t>stems, leaves       and/or roots.</a:t>
                      </a: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86187">
                <a:tc>
                  <a:txBody>
                    <a:bodyPr/>
                    <a:lstStyle/>
                    <a:p>
                      <a:pPr marL="57150" lvl="1" indent="0" algn="ctr">
                        <a:buFontTx/>
                        <a:buNone/>
                      </a:pPr>
                      <a:r>
                        <a:rPr lang="en-US" sz="3200" dirty="0" smtClean="0"/>
                        <a:t>Mostly native to Northern Europe and Far East.</a:t>
                      </a:r>
                    </a:p>
                    <a:p>
                      <a:pPr marL="514350" lvl="2" indent="0">
                        <a:buClr>
                          <a:schemeClr val="tx1"/>
                        </a:buClr>
                        <a:buFontTx/>
                        <a:buNone/>
                      </a:pPr>
                      <a:r>
                        <a:rPr lang="en-US" sz="3200" dirty="0" smtClean="0"/>
                        <a:t>Large concentrations in Southern and</a:t>
                      </a:r>
                      <a:r>
                        <a:rPr lang="en-US" sz="3200" baseline="0" dirty="0" smtClean="0"/>
                        <a:t> </a:t>
                      </a:r>
                      <a:r>
                        <a:rPr lang="en-US" sz="3200" dirty="0" smtClean="0"/>
                        <a:t>Eastern Africa.</a:t>
                      </a:r>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noChangeAspect="1"/>
          </p:cNvGraphicFramePr>
          <p:nvPr>
            <p:extLst>
              <p:ext uri="{D42A27DB-BD31-4B8C-83A1-F6EECF244321}">
                <p14:modId xmlns:p14="http://schemas.microsoft.com/office/powerpoint/2010/main" val="1991549218"/>
              </p:ext>
            </p:extLst>
          </p:nvPr>
        </p:nvGraphicFramePr>
        <p:xfrm>
          <a:off x="6096000" y="1828798"/>
          <a:ext cx="5689600" cy="6706955"/>
        </p:xfrm>
        <a:graphic>
          <a:graphicData uri="http://schemas.openxmlformats.org/drawingml/2006/table">
            <a:tbl>
              <a:tblPr firstRow="1" bandRow="1">
                <a:tableStyleId>{7E9639D4-E3E2-4D34-9284-5A2195B3D0D7}</a:tableStyleId>
              </a:tblPr>
              <a:tblGrid>
                <a:gridCol w="5689600"/>
              </a:tblGrid>
              <a:tr h="841248">
                <a:tc>
                  <a:txBody>
                    <a:bodyPr/>
                    <a:lstStyle/>
                    <a:p>
                      <a:pPr algn="ctr"/>
                      <a:r>
                        <a:rPr lang="en-US" sz="4200" b="0" dirty="0" smtClean="0"/>
                        <a:t>Cacti</a:t>
                      </a:r>
                      <a:endParaRPr lang="en-US" sz="4200" b="0" dirty="0">
                        <a:solidFill>
                          <a:schemeClr val="tx1"/>
                        </a:solidFill>
                      </a:endParaRP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865632">
                <a:tc>
                  <a:txBody>
                    <a:bodyPr/>
                    <a:lstStyle/>
                    <a:p>
                      <a:pPr marL="0" indent="0" algn="ctr">
                        <a:buClr>
                          <a:schemeClr val="tx1"/>
                        </a:buClr>
                        <a:buFontTx/>
                        <a:buNone/>
                      </a:pPr>
                      <a:r>
                        <a:rPr lang="en-US" sz="3200" dirty="0" smtClean="0"/>
                        <a:t>20 million</a:t>
                      </a:r>
                      <a:r>
                        <a:rPr lang="en-US" sz="3200" baseline="0" dirty="0" smtClean="0"/>
                        <a:t> years old!</a:t>
                      </a:r>
                      <a:endParaRPr lang="en-US" sz="3200" dirty="0"/>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243584">
                <a:tc>
                  <a:txBody>
                    <a:bodyPr/>
                    <a:lstStyle/>
                    <a:p>
                      <a:pPr marL="0" indent="0" algn="ctr">
                        <a:buFontTx/>
                        <a:buNone/>
                      </a:pPr>
                      <a:r>
                        <a:rPr lang="en-US" sz="3200" dirty="0" smtClean="0"/>
                        <a:t>Succulents</a:t>
                      </a:r>
                      <a:r>
                        <a:rPr lang="en-US" sz="3200" baseline="0" dirty="0" smtClean="0"/>
                        <a:t> c</a:t>
                      </a:r>
                      <a:r>
                        <a:rPr lang="en-US" sz="3200" dirty="0" smtClean="0"/>
                        <a:t>ontinued to evolve, forming </a:t>
                      </a:r>
                      <a:r>
                        <a:rPr lang="en-US" sz="3200" u="sng" dirty="0" err="1" smtClean="0">
                          <a:uFill>
                            <a:solidFill>
                              <a:srgbClr val="FF0000"/>
                            </a:solidFill>
                          </a:uFill>
                        </a:rPr>
                        <a:t>Cactaceae</a:t>
                      </a:r>
                      <a:r>
                        <a:rPr lang="en-US" sz="3200" u="sng" dirty="0" smtClean="0">
                          <a:uFill>
                            <a:solidFill>
                              <a:srgbClr val="FF0000"/>
                            </a:solidFill>
                          </a:uFill>
                        </a:rPr>
                        <a:t> family</a:t>
                      </a:r>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70304">
                <a:tc>
                  <a:txBody>
                    <a:bodyPr/>
                    <a:lstStyle/>
                    <a:p>
                      <a:pPr marL="0" lvl="2" indent="0" algn="ctr">
                        <a:buFontTx/>
                        <a:buNone/>
                      </a:pPr>
                      <a:r>
                        <a:rPr lang="en-US" sz="3200" dirty="0" smtClean="0"/>
                        <a:t>Leaves to spines.</a:t>
                      </a:r>
                    </a:p>
                    <a:p>
                      <a:pPr marL="0" lvl="2" indent="0" algn="ctr">
                        <a:buFontTx/>
                        <a:buNone/>
                      </a:pPr>
                      <a:r>
                        <a:rPr lang="en-US" sz="3200" dirty="0" smtClean="0"/>
                        <a:t>Stems to succulence.</a:t>
                      </a:r>
                    </a:p>
                    <a:p>
                      <a:pPr marL="0" lvl="2" indent="0" algn="ctr">
                        <a:buFontTx/>
                        <a:buNone/>
                      </a:pPr>
                      <a:r>
                        <a:rPr lang="en-US" sz="3200" dirty="0" smtClean="0"/>
                        <a:t>Roots shallow &amp; wide spreading. </a:t>
                      </a: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86187">
                <a:tc>
                  <a:txBody>
                    <a:bodyPr/>
                    <a:lstStyle/>
                    <a:p>
                      <a:pPr marL="0" marR="0" lvl="1" indent="0" algn="ctr" defTabSz="914363" rtl="0" eaLnBrk="1" fontAlgn="auto" latinLnBrk="0" hangingPunct="1">
                        <a:lnSpc>
                          <a:spcPct val="100000"/>
                        </a:lnSpc>
                        <a:spcBef>
                          <a:spcPts val="0"/>
                        </a:spcBef>
                        <a:spcAft>
                          <a:spcPts val="0"/>
                        </a:spcAft>
                        <a:buClrTx/>
                        <a:buSzTx/>
                        <a:buFontTx/>
                        <a:buNone/>
                        <a:tabLst/>
                        <a:defRPr/>
                      </a:pPr>
                      <a:r>
                        <a:rPr lang="en-US" sz="3200" dirty="0" smtClean="0"/>
                        <a:t>Native to Americas and surrounding islands     (Galapagos, Caribbean).</a:t>
                      </a:r>
                    </a:p>
                    <a:p>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93630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11DB74A-73E3-49E8-8984-0D5D8C20C556}" type="slidenum">
              <a:rPr lang="en-US" smtClean="0"/>
              <a:pPr/>
              <a:t>9</a:t>
            </a:fld>
            <a:endParaRPr lang="en-US" dirty="0"/>
          </a:p>
        </p:txBody>
      </p:sp>
      <p:sp>
        <p:nvSpPr>
          <p:cNvPr id="5" name="Title 4"/>
          <p:cNvSpPr>
            <a:spLocks noGrp="1"/>
          </p:cNvSpPr>
          <p:nvPr>
            <p:ph type="title"/>
          </p:nvPr>
        </p:nvSpPr>
        <p:spPr>
          <a:xfrm>
            <a:off x="609600" y="101600"/>
            <a:ext cx="10972800" cy="1524000"/>
          </a:xfrm>
        </p:spPr>
        <p:txBody>
          <a:bodyPr/>
          <a:lstStyle/>
          <a:p>
            <a:r>
              <a:rPr lang="en-US" dirty="0" smtClean="0"/>
              <a:t>Definitions</a:t>
            </a:r>
            <a:endParaRPr lang="en-US"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88377516"/>
              </p:ext>
            </p:extLst>
          </p:nvPr>
        </p:nvGraphicFramePr>
        <p:xfrm>
          <a:off x="203200" y="2312416"/>
          <a:ext cx="5689600" cy="4968240"/>
        </p:xfrm>
        <a:graphic>
          <a:graphicData uri="http://schemas.openxmlformats.org/drawingml/2006/table">
            <a:tbl>
              <a:tblPr firstRow="1" bandRow="1">
                <a:tableStyleId>{7E9639D4-E3E2-4D34-9284-5A2195B3D0D7}</a:tableStyleId>
              </a:tblPr>
              <a:tblGrid>
                <a:gridCol w="5689600"/>
              </a:tblGrid>
              <a:tr h="843280">
                <a:tc>
                  <a:txBody>
                    <a:bodyPr/>
                    <a:lstStyle/>
                    <a:p>
                      <a:pPr algn="ctr"/>
                      <a:r>
                        <a:rPr lang="en-US" sz="4200" b="0" dirty="0" smtClean="0"/>
                        <a:t>Succulents</a:t>
                      </a:r>
                      <a:endParaRPr lang="en-US" sz="4200" b="0" dirty="0">
                        <a:solidFill>
                          <a:schemeClr val="tx1"/>
                        </a:solidFill>
                      </a:endParaRP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75000"/>
                      </a:schemeClr>
                    </a:solidFill>
                  </a:tcPr>
                </a:tc>
              </a:tr>
              <a:tr h="863600">
                <a:tc>
                  <a:txBody>
                    <a:bodyPr/>
                    <a:lstStyle/>
                    <a:p>
                      <a:pPr marL="0" indent="177800" algn="ctr">
                        <a:buClr>
                          <a:schemeClr val="tx1"/>
                        </a:buClr>
                        <a:buFontTx/>
                        <a:buNone/>
                      </a:pPr>
                      <a:r>
                        <a:rPr lang="en-US" sz="3200" dirty="0" smtClean="0"/>
                        <a:t>“</a:t>
                      </a:r>
                      <a:r>
                        <a:rPr lang="en-US" sz="3200" dirty="0" err="1" smtClean="0"/>
                        <a:t>Succu</a:t>
                      </a:r>
                      <a:r>
                        <a:rPr lang="en-US" sz="3200" dirty="0" smtClean="0"/>
                        <a:t>” = Latin = Juicy plant</a:t>
                      </a:r>
                      <a:endParaRPr lang="en-US" sz="3200" dirty="0"/>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595120">
                <a:tc>
                  <a:txBody>
                    <a:bodyPr/>
                    <a:lstStyle/>
                    <a:p>
                      <a:pPr marL="0" indent="127000" algn="ctr">
                        <a:buFontTx/>
                        <a:buNone/>
                      </a:pPr>
                      <a:r>
                        <a:rPr lang="en-US" sz="3200" dirty="0" smtClean="0"/>
                        <a:t>A </a:t>
                      </a:r>
                      <a:r>
                        <a:rPr lang="en-US" sz="3200" b="1" dirty="0" smtClean="0"/>
                        <a:t>characteristic</a:t>
                      </a:r>
                      <a:r>
                        <a:rPr lang="en-US" sz="3200" baseline="0" dirty="0" smtClean="0"/>
                        <a:t> across approximately 37</a:t>
                      </a:r>
                      <a:r>
                        <a:rPr lang="en-US" sz="3200" baseline="30000" dirty="0" smtClean="0"/>
                        <a:t>+</a:t>
                      </a:r>
                      <a:r>
                        <a:rPr lang="en-US" sz="3200" baseline="0" dirty="0" smtClean="0"/>
                        <a:t> plant families. 10,000 varieties (species)!</a:t>
                      </a:r>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66240">
                <a:tc>
                  <a:txBody>
                    <a:bodyPr/>
                    <a:lstStyle/>
                    <a:p>
                      <a:pPr marL="0" marR="0" lvl="2" indent="0" algn="ctr" defTabSz="914363" rtl="0" eaLnBrk="1" fontAlgn="auto" latinLnBrk="0" hangingPunct="1">
                        <a:lnSpc>
                          <a:spcPct val="100000"/>
                        </a:lnSpc>
                        <a:spcBef>
                          <a:spcPts val="0"/>
                        </a:spcBef>
                        <a:spcAft>
                          <a:spcPts val="0"/>
                        </a:spcAft>
                        <a:buClrTx/>
                        <a:buSzTx/>
                        <a:buFontTx/>
                        <a:buNone/>
                        <a:tabLst/>
                        <a:defRPr/>
                      </a:pPr>
                      <a:r>
                        <a:rPr lang="en-US" sz="3200" dirty="0" smtClean="0"/>
                        <a:t>A plant’s ability to store water in it’s leaves, stems and roots.</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noChangeAspect="1"/>
          </p:cNvGraphicFramePr>
          <p:nvPr>
            <p:extLst>
              <p:ext uri="{D42A27DB-BD31-4B8C-83A1-F6EECF244321}">
                <p14:modId xmlns:p14="http://schemas.microsoft.com/office/powerpoint/2010/main" val="3138498746"/>
              </p:ext>
            </p:extLst>
          </p:nvPr>
        </p:nvGraphicFramePr>
        <p:xfrm>
          <a:off x="6096000" y="2312416"/>
          <a:ext cx="5689600" cy="6425184"/>
        </p:xfrm>
        <a:graphic>
          <a:graphicData uri="http://schemas.openxmlformats.org/drawingml/2006/table">
            <a:tbl>
              <a:tblPr firstRow="1" bandRow="1">
                <a:tableStyleId>{7E9639D4-E3E2-4D34-9284-5A2195B3D0D7}</a:tableStyleId>
              </a:tblPr>
              <a:tblGrid>
                <a:gridCol w="5689600"/>
              </a:tblGrid>
              <a:tr h="841248">
                <a:tc>
                  <a:txBody>
                    <a:bodyPr/>
                    <a:lstStyle/>
                    <a:p>
                      <a:pPr algn="ctr"/>
                      <a:r>
                        <a:rPr lang="en-US" sz="4200" b="0" dirty="0" smtClean="0"/>
                        <a:t>Cacti</a:t>
                      </a:r>
                      <a:endParaRPr lang="en-US" sz="4200" b="0" dirty="0">
                        <a:solidFill>
                          <a:schemeClr val="tx1"/>
                        </a:solidFill>
                      </a:endParaRPr>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r>
              <a:tr h="865632">
                <a:tc>
                  <a:txBody>
                    <a:bodyPr/>
                    <a:lstStyle/>
                    <a:p>
                      <a:pPr marL="0" indent="0" algn="ctr">
                        <a:buClr>
                          <a:schemeClr val="tx1"/>
                        </a:buClr>
                        <a:buFontTx/>
                        <a:buNone/>
                      </a:pPr>
                      <a:r>
                        <a:rPr lang="en-US" sz="3200" dirty="0" smtClean="0"/>
                        <a:t>Greek word = Prickly</a:t>
                      </a:r>
                      <a:r>
                        <a:rPr lang="en-US" sz="3200" baseline="0" dirty="0" smtClean="0"/>
                        <a:t> plant</a:t>
                      </a:r>
                      <a:endParaRPr lang="en-US" sz="3200" dirty="0"/>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584960">
                <a:tc>
                  <a:txBody>
                    <a:bodyPr/>
                    <a:lstStyle/>
                    <a:p>
                      <a:pPr marL="0" indent="0" algn="ctr">
                        <a:buFontTx/>
                        <a:buNone/>
                      </a:pPr>
                      <a:r>
                        <a:rPr lang="en-US" sz="3200" dirty="0" smtClean="0"/>
                        <a:t>A </a:t>
                      </a:r>
                      <a:r>
                        <a:rPr lang="en-US" sz="3200" b="1" dirty="0" smtClean="0"/>
                        <a:t>plant family </a:t>
                      </a:r>
                      <a:r>
                        <a:rPr lang="en-US" sz="3200" dirty="0" smtClean="0"/>
                        <a:t>= </a:t>
                      </a:r>
                      <a:r>
                        <a:rPr lang="en-US" sz="3200" dirty="0" err="1" smtClean="0"/>
                        <a:t>Cactaceae</a:t>
                      </a:r>
                      <a:r>
                        <a:rPr lang="en-US" sz="3200" dirty="0" smtClean="0"/>
                        <a:t>.   2000 </a:t>
                      </a:r>
                      <a:r>
                        <a:rPr lang="en-US" sz="3200" baseline="30000" dirty="0" smtClean="0"/>
                        <a:t>+</a:t>
                      </a:r>
                      <a:r>
                        <a:rPr lang="en-US" sz="3200" dirty="0" smtClean="0"/>
                        <a:t> varieties (species).</a:t>
                      </a:r>
                      <a:endParaRPr lang="en-US" sz="3200" dirty="0"/>
                    </a:p>
                  </a:txBody>
                  <a:tcPr marL="121920" marR="121920" marT="60960" marB="609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670304">
                <a:tc>
                  <a:txBody>
                    <a:bodyPr/>
                    <a:lstStyle/>
                    <a:p>
                      <a:pPr marL="0" lvl="2" indent="0" algn="ctr">
                        <a:buFontTx/>
                        <a:buNone/>
                      </a:pPr>
                      <a:r>
                        <a:rPr lang="en-US" sz="3200" dirty="0" smtClean="0"/>
                        <a:t>Cacti display</a:t>
                      </a:r>
                      <a:r>
                        <a:rPr lang="en-US" sz="3200" baseline="0" dirty="0" smtClean="0"/>
                        <a:t> succulence</a:t>
                      </a:r>
                      <a:r>
                        <a:rPr lang="en-US" sz="3200" dirty="0" smtClean="0"/>
                        <a:t>.</a:t>
                      </a:r>
                    </a:p>
                    <a:p>
                      <a:pPr marL="0" lvl="2" indent="0" algn="ctr">
                        <a:buFontTx/>
                        <a:buNone/>
                      </a:pPr>
                      <a:r>
                        <a:rPr lang="en-US" sz="3200" dirty="0" smtClean="0"/>
                        <a:t>They are succulents</a:t>
                      </a:r>
                      <a:r>
                        <a:rPr lang="en-US" sz="3200" baseline="0" dirty="0" smtClean="0"/>
                        <a:t> w/spines!</a:t>
                      </a:r>
                      <a:r>
                        <a:rPr lang="en-US" sz="3200" dirty="0" smtClean="0"/>
                        <a:t> </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463040">
                <a:tc>
                  <a:txBody>
                    <a:bodyPr/>
                    <a:lstStyle/>
                    <a:p>
                      <a:pPr marL="0" marR="0" lvl="1" indent="0" algn="ctr" defTabSz="914363" rtl="0" eaLnBrk="1" fontAlgn="auto" latinLnBrk="0" hangingPunct="1">
                        <a:lnSpc>
                          <a:spcPct val="100000"/>
                        </a:lnSpc>
                        <a:spcBef>
                          <a:spcPts val="0"/>
                        </a:spcBef>
                        <a:spcAft>
                          <a:spcPts val="0"/>
                        </a:spcAft>
                        <a:buClrTx/>
                        <a:buSzTx/>
                        <a:buFontTx/>
                        <a:buNone/>
                        <a:tabLst/>
                        <a:defRPr/>
                      </a:pPr>
                      <a:r>
                        <a:rPr lang="en-US" sz="3200" dirty="0" smtClean="0"/>
                        <a:t>Unique only to cacti:         </a:t>
                      </a:r>
                      <a:r>
                        <a:rPr lang="en-US" sz="3200" b="1" dirty="0" smtClean="0"/>
                        <a:t>Areoles</a:t>
                      </a:r>
                      <a:r>
                        <a:rPr lang="en-US" sz="3200" dirty="0" smtClean="0"/>
                        <a:t> (cushion-like buds).</a:t>
                      </a:r>
                    </a:p>
                  </a:txBody>
                  <a:tcPr marL="121920" marR="121920" marT="60960" marB="6096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609600" y="1388972"/>
            <a:ext cx="11684000" cy="666786"/>
          </a:xfrm>
          <a:prstGeom prst="rect">
            <a:avLst/>
          </a:prstGeom>
          <a:noFill/>
        </p:spPr>
        <p:txBody>
          <a:bodyPr wrap="square" rtlCol="0">
            <a:spAutoFit/>
          </a:bodyPr>
          <a:lstStyle/>
          <a:p>
            <a:r>
              <a:rPr lang="en-US" sz="3733" dirty="0"/>
              <a:t>“All cacti are succulents, but not all succulents are cacti!”</a:t>
            </a:r>
          </a:p>
        </p:txBody>
      </p:sp>
    </p:spTree>
    <p:extLst>
      <p:ext uri="{BB962C8B-B14F-4D97-AF65-F5344CB8AC3E}">
        <p14:creationId xmlns:p14="http://schemas.microsoft.com/office/powerpoint/2010/main" val="2612480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PwrPoint Temp 7-2018</Template>
  <TotalTime>2905</TotalTime>
  <Words>3852</Words>
  <Application>Microsoft Office PowerPoint</Application>
  <PresentationFormat>Custom</PresentationFormat>
  <Paragraphs>761</Paragraphs>
  <Slides>50</Slides>
  <Notes>50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Arial</vt:lpstr>
      <vt:lpstr>Arial Narrow</vt:lpstr>
      <vt:lpstr>Calibri</vt:lpstr>
      <vt:lpstr>Wingdings</vt:lpstr>
      <vt:lpstr>UCANR Intro slides </vt:lpstr>
      <vt:lpstr>MG Content slides</vt:lpstr>
      <vt:lpstr>Content (no bottom logo)</vt:lpstr>
      <vt:lpstr>Succulents                                                      “The easiest plants you will ever grow!”</vt:lpstr>
      <vt:lpstr>AGENDA</vt:lpstr>
      <vt:lpstr>Who Are Master Gardeners?</vt:lpstr>
      <vt:lpstr>Who Are Master Gardeners?</vt:lpstr>
      <vt:lpstr>Who Are Master Gardeners?</vt:lpstr>
      <vt:lpstr>WHO Can Grow Succulents?</vt:lpstr>
      <vt:lpstr>WHAT Are Succulents?</vt:lpstr>
      <vt:lpstr>Evolutionary Timeline </vt:lpstr>
      <vt:lpstr>Definitions</vt:lpstr>
      <vt:lpstr>Succulent Varieties for Placer County (Refer to handouts for list)</vt:lpstr>
      <vt:lpstr>Succulent Varieties for Placer County</vt:lpstr>
      <vt:lpstr>Succulent Varieties for Placer County</vt:lpstr>
      <vt:lpstr>Succulent Varieties for Placer County</vt:lpstr>
      <vt:lpstr>Succulent Varieties for Placer County</vt:lpstr>
      <vt:lpstr>Succulent Varieties for Placer County</vt:lpstr>
      <vt:lpstr>Succulent Varieties for Placer County</vt:lpstr>
      <vt:lpstr>WHY Grow Succulents?</vt:lpstr>
      <vt:lpstr>WHY Grow Succulents? (continued) </vt:lpstr>
      <vt:lpstr>WHY Grow Succulents? (continued) </vt:lpstr>
      <vt:lpstr>Creative Ways to Grow Succulents</vt:lpstr>
      <vt:lpstr>Creative Ways to Grow Succulents</vt:lpstr>
      <vt:lpstr>Creative Ways to Grow Succulents</vt:lpstr>
      <vt:lpstr>WHEN to Cultivate &amp; Propagate Succulents</vt:lpstr>
      <vt:lpstr>WHEN to Cultivate &amp; Propagate Succulents</vt:lpstr>
      <vt:lpstr>WHEN to…   (continued)</vt:lpstr>
      <vt:lpstr>How to Cultivate Succulents</vt:lpstr>
      <vt:lpstr>How to Cultivate Succulents: Six Elements to Consider</vt:lpstr>
      <vt:lpstr>How to Cultivate Succulents: Six Elements</vt:lpstr>
      <vt:lpstr>How to cultivate…</vt:lpstr>
      <vt:lpstr>How to cultivate… </vt:lpstr>
      <vt:lpstr>How to cultivate…  </vt:lpstr>
      <vt:lpstr>How to cultivate…</vt:lpstr>
      <vt:lpstr>How to Propagate Succulents</vt:lpstr>
      <vt:lpstr>How to Propagate</vt:lpstr>
      <vt:lpstr>How to Propagate</vt:lpstr>
      <vt:lpstr>How to Propagate</vt:lpstr>
      <vt:lpstr>How to Propagate</vt:lpstr>
      <vt:lpstr>How to Propagate</vt:lpstr>
      <vt:lpstr>How to Propagate</vt:lpstr>
      <vt:lpstr>How to Propagate</vt:lpstr>
      <vt:lpstr>How to Propagate</vt:lpstr>
      <vt:lpstr>How to Propagate</vt:lpstr>
      <vt:lpstr>How to Propagate</vt:lpstr>
      <vt:lpstr>How to Propagate</vt:lpstr>
      <vt:lpstr>How to Propagate</vt:lpstr>
      <vt:lpstr>How to Manage Pests &amp; Problems</vt:lpstr>
      <vt:lpstr>How to Manage Pests &amp; Problems</vt:lpstr>
      <vt:lpstr>How to Manage Pests &amp; Problems</vt:lpstr>
      <vt:lpstr>Wrap-Up</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Diane Arnold</dc:creator>
  <cp:lastModifiedBy>Diane Arnold</cp:lastModifiedBy>
  <cp:revision>232</cp:revision>
  <cp:lastPrinted>2018-10-24T06:06:11Z</cp:lastPrinted>
  <dcterms:created xsi:type="dcterms:W3CDTF">2018-10-01T04:54:12Z</dcterms:created>
  <dcterms:modified xsi:type="dcterms:W3CDTF">2019-01-25T07:25:59Z</dcterms:modified>
</cp:coreProperties>
</file>