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60" r:id="rId2"/>
    <p:sldMasterId id="2147483784" r:id="rId3"/>
    <p:sldMasterId id="2147483808" r:id="rId4"/>
  </p:sldMasterIdLst>
  <p:notesMasterIdLst>
    <p:notesMasterId r:id="rId65"/>
  </p:notesMasterIdLst>
  <p:handoutMasterIdLst>
    <p:handoutMasterId r:id="rId66"/>
  </p:handoutMasterIdLst>
  <p:sldIdLst>
    <p:sldId id="444" r:id="rId5"/>
    <p:sldId id="272" r:id="rId6"/>
    <p:sldId id="274" r:id="rId7"/>
    <p:sldId id="410" r:id="rId8"/>
    <p:sldId id="421" r:id="rId9"/>
    <p:sldId id="277" r:id="rId10"/>
    <p:sldId id="427" r:id="rId11"/>
    <p:sldId id="397" r:id="rId12"/>
    <p:sldId id="338" r:id="rId13"/>
    <p:sldId id="341" r:id="rId14"/>
    <p:sldId id="342" r:id="rId15"/>
    <p:sldId id="343" r:id="rId16"/>
    <p:sldId id="406" r:id="rId17"/>
    <p:sldId id="345" r:id="rId18"/>
    <p:sldId id="344" r:id="rId19"/>
    <p:sldId id="346" r:id="rId20"/>
    <p:sldId id="407" r:id="rId21"/>
    <p:sldId id="399" r:id="rId22"/>
    <p:sldId id="430" r:id="rId23"/>
    <p:sldId id="429" r:id="rId24"/>
    <p:sldId id="348" r:id="rId25"/>
    <p:sldId id="431" r:id="rId26"/>
    <p:sldId id="432" r:id="rId27"/>
    <p:sldId id="416" r:id="rId28"/>
    <p:sldId id="357" r:id="rId29"/>
    <p:sldId id="396" r:id="rId30"/>
    <p:sldId id="359" r:id="rId31"/>
    <p:sldId id="360" r:id="rId32"/>
    <p:sldId id="361" r:id="rId33"/>
    <p:sldId id="363" r:id="rId34"/>
    <p:sldId id="402" r:id="rId35"/>
    <p:sldId id="420" r:id="rId36"/>
    <p:sldId id="408" r:id="rId37"/>
    <p:sldId id="418" r:id="rId38"/>
    <p:sldId id="442" r:id="rId39"/>
    <p:sldId id="364" r:id="rId40"/>
    <p:sldId id="365" r:id="rId41"/>
    <p:sldId id="366" r:id="rId42"/>
    <p:sldId id="367" r:id="rId43"/>
    <p:sldId id="368" r:id="rId44"/>
    <p:sldId id="369" r:id="rId45"/>
    <p:sldId id="434" r:id="rId46"/>
    <p:sldId id="417" r:id="rId47"/>
    <p:sldId id="440" r:id="rId48"/>
    <p:sldId id="374" r:id="rId49"/>
    <p:sldId id="375" r:id="rId50"/>
    <p:sldId id="378" r:id="rId51"/>
    <p:sldId id="436" r:id="rId52"/>
    <p:sldId id="435" r:id="rId53"/>
    <p:sldId id="376" r:id="rId54"/>
    <p:sldId id="377" r:id="rId55"/>
    <p:sldId id="379" r:id="rId56"/>
    <p:sldId id="380" r:id="rId57"/>
    <p:sldId id="403" r:id="rId58"/>
    <p:sldId id="358" r:id="rId59"/>
    <p:sldId id="438" r:id="rId60"/>
    <p:sldId id="441" r:id="rId61"/>
    <p:sldId id="439" r:id="rId62"/>
    <p:sldId id="398" r:id="rId63"/>
    <p:sldId id="265" r:id="rId6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A04A91-AB1B-4627-9AE5-E1647B968289}" v="681" dt="2025-03-21T18:30:50.6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5" autoAdjust="0"/>
    <p:restoredTop sz="92428" autoAdjust="0"/>
  </p:normalViewPr>
  <p:slideViewPr>
    <p:cSldViewPr>
      <p:cViewPr varScale="1">
        <p:scale>
          <a:sx n="71" d="100"/>
          <a:sy n="71" d="100"/>
        </p:scale>
        <p:origin x="438" y="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1776" y="-90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83B9E8-21B9-4957-B412-EF4AA781D73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AE28D66-4B0C-4AAE-8363-33FD165F9ED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Watering</a:t>
          </a:r>
        </a:p>
      </dgm:t>
    </dgm:pt>
    <dgm:pt modelId="{23763D70-6D44-4671-A156-DC2FDA7C4FB5}" type="parTrans" cxnId="{993484F4-7B85-4608-BA01-2E65051CE864}">
      <dgm:prSet/>
      <dgm:spPr/>
      <dgm:t>
        <a:bodyPr/>
        <a:lstStyle/>
        <a:p>
          <a:endParaRPr lang="en-US"/>
        </a:p>
      </dgm:t>
    </dgm:pt>
    <dgm:pt modelId="{F28C2CA1-B52D-485C-B6AB-70302354A8FC}" type="sibTrans" cxnId="{993484F4-7B85-4608-BA01-2E65051CE864}">
      <dgm:prSet/>
      <dgm:spPr/>
      <dgm:t>
        <a:bodyPr/>
        <a:lstStyle/>
        <a:p>
          <a:endParaRPr lang="en-US"/>
        </a:p>
      </dgm:t>
    </dgm:pt>
    <dgm:pt modelId="{6B054D2B-9E1D-4040-ADC7-B6CEF4301A0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Fertilizing</a:t>
          </a:r>
        </a:p>
      </dgm:t>
    </dgm:pt>
    <dgm:pt modelId="{7A292254-97ED-4C12-BDF8-E1687D0B2D41}" type="parTrans" cxnId="{7312F3B2-A635-46AF-8D40-95EA1F4113D1}">
      <dgm:prSet/>
      <dgm:spPr/>
      <dgm:t>
        <a:bodyPr/>
        <a:lstStyle/>
        <a:p>
          <a:endParaRPr lang="en-US"/>
        </a:p>
      </dgm:t>
    </dgm:pt>
    <dgm:pt modelId="{7EC21926-792A-4E75-B6B3-B6A3CE220546}" type="sibTrans" cxnId="{7312F3B2-A635-46AF-8D40-95EA1F4113D1}">
      <dgm:prSet/>
      <dgm:spPr/>
      <dgm:t>
        <a:bodyPr/>
        <a:lstStyle/>
        <a:p>
          <a:endParaRPr lang="en-US"/>
        </a:p>
      </dgm:t>
    </dgm:pt>
    <dgm:pt modelId="{596F8691-E64D-447B-8387-FA1C75FA9B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Pruning</a:t>
          </a:r>
        </a:p>
      </dgm:t>
    </dgm:pt>
    <dgm:pt modelId="{15D78569-2464-4850-953B-ED5E172CCE50}" type="parTrans" cxnId="{3A2503DF-A21E-4316-9729-623F7198AFEB}">
      <dgm:prSet/>
      <dgm:spPr/>
      <dgm:t>
        <a:bodyPr/>
        <a:lstStyle/>
        <a:p>
          <a:endParaRPr lang="en-US"/>
        </a:p>
      </dgm:t>
    </dgm:pt>
    <dgm:pt modelId="{536B27DD-AB90-4590-BE9D-0937497C40F2}" type="sibTrans" cxnId="{3A2503DF-A21E-4316-9729-623F7198AFEB}">
      <dgm:prSet/>
      <dgm:spPr/>
      <dgm:t>
        <a:bodyPr/>
        <a:lstStyle/>
        <a:p>
          <a:endParaRPr lang="en-US"/>
        </a:p>
      </dgm:t>
    </dgm:pt>
    <dgm:pt modelId="{3EBC6BA6-69C0-45F8-BC6A-13A37C375F67}" type="pres">
      <dgm:prSet presAssocID="{9683B9E8-21B9-4957-B412-EF4AA781D730}" presName="root" presStyleCnt="0">
        <dgm:presLayoutVars>
          <dgm:dir/>
          <dgm:resizeHandles val="exact"/>
        </dgm:presLayoutVars>
      </dgm:prSet>
      <dgm:spPr/>
    </dgm:pt>
    <dgm:pt modelId="{B1A96B5B-FCA9-49B4-B587-ECCC143BA36C}" type="pres">
      <dgm:prSet presAssocID="{4AE28D66-4B0C-4AAE-8363-33FD165F9ED4}" presName="compNode" presStyleCnt="0"/>
      <dgm:spPr/>
    </dgm:pt>
    <dgm:pt modelId="{143FB9C4-662A-43E0-8FDA-AFB225961113}" type="pres">
      <dgm:prSet presAssocID="{4AE28D66-4B0C-4AAE-8363-33FD165F9ED4}" presName="iconBgRect" presStyleLbl="bgShp" presStyleIdx="0" presStyleCnt="3"/>
      <dgm:spPr/>
    </dgm:pt>
    <dgm:pt modelId="{5740A6C7-70AF-4608-89B6-B726FCDC96DB}" type="pres">
      <dgm:prSet presAssocID="{4AE28D66-4B0C-4AAE-8363-33FD165F9ED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ing pot"/>
        </a:ext>
      </dgm:extLst>
    </dgm:pt>
    <dgm:pt modelId="{87BA801C-4A52-49F3-91D8-BBE90957EB90}" type="pres">
      <dgm:prSet presAssocID="{4AE28D66-4B0C-4AAE-8363-33FD165F9ED4}" presName="spaceRect" presStyleCnt="0"/>
      <dgm:spPr/>
    </dgm:pt>
    <dgm:pt modelId="{01BFEF3E-2580-4039-BEAC-7DC9597EA654}" type="pres">
      <dgm:prSet presAssocID="{4AE28D66-4B0C-4AAE-8363-33FD165F9ED4}" presName="textRect" presStyleLbl="revTx" presStyleIdx="0" presStyleCnt="3">
        <dgm:presLayoutVars>
          <dgm:chMax val="1"/>
          <dgm:chPref val="1"/>
        </dgm:presLayoutVars>
      </dgm:prSet>
      <dgm:spPr/>
    </dgm:pt>
    <dgm:pt modelId="{D08AF85D-E735-40F4-B61C-EE948505F436}" type="pres">
      <dgm:prSet presAssocID="{F28C2CA1-B52D-485C-B6AB-70302354A8FC}" presName="sibTrans" presStyleCnt="0"/>
      <dgm:spPr/>
    </dgm:pt>
    <dgm:pt modelId="{21846750-9877-4716-9D53-08AF631D9F8F}" type="pres">
      <dgm:prSet presAssocID="{6B054D2B-9E1D-4040-ADC7-B6CEF4301A07}" presName="compNode" presStyleCnt="0"/>
      <dgm:spPr/>
    </dgm:pt>
    <dgm:pt modelId="{5F846731-24B4-41B3-AD96-26DF3AA4DE83}" type="pres">
      <dgm:prSet presAssocID="{6B054D2B-9E1D-4040-ADC7-B6CEF4301A07}" presName="iconBgRect" presStyleLbl="bgShp" presStyleIdx="1" presStyleCnt="3"/>
      <dgm:spPr/>
    </dgm:pt>
    <dgm:pt modelId="{E5D59D1B-2C5E-474B-95D3-B905CB4F00E3}" type="pres">
      <dgm:prSet presAssocID="{6B054D2B-9E1D-4040-ADC7-B6CEF4301A0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9A5959D7-3A32-4AF2-9E22-ABCD6AE77928}" type="pres">
      <dgm:prSet presAssocID="{6B054D2B-9E1D-4040-ADC7-B6CEF4301A07}" presName="spaceRect" presStyleCnt="0"/>
      <dgm:spPr/>
    </dgm:pt>
    <dgm:pt modelId="{06FBFA47-DF82-40AF-8D6C-D0F82803A5DD}" type="pres">
      <dgm:prSet presAssocID="{6B054D2B-9E1D-4040-ADC7-B6CEF4301A07}" presName="textRect" presStyleLbl="revTx" presStyleIdx="1" presStyleCnt="3">
        <dgm:presLayoutVars>
          <dgm:chMax val="1"/>
          <dgm:chPref val="1"/>
        </dgm:presLayoutVars>
      </dgm:prSet>
      <dgm:spPr/>
    </dgm:pt>
    <dgm:pt modelId="{FD595508-32E1-433D-8CFC-8169A0CF7E8F}" type="pres">
      <dgm:prSet presAssocID="{7EC21926-792A-4E75-B6B3-B6A3CE220546}" presName="sibTrans" presStyleCnt="0"/>
      <dgm:spPr/>
    </dgm:pt>
    <dgm:pt modelId="{00DEFD8A-18BC-42DF-BEC3-9D5EBAA7A64A}" type="pres">
      <dgm:prSet presAssocID="{596F8691-E64D-447B-8387-FA1C75FA9B9D}" presName="compNode" presStyleCnt="0"/>
      <dgm:spPr/>
    </dgm:pt>
    <dgm:pt modelId="{DB594AB5-80E0-4E31-A404-AD9047BD9232}" type="pres">
      <dgm:prSet presAssocID="{596F8691-E64D-447B-8387-FA1C75FA9B9D}" presName="iconBgRect" presStyleLbl="bgShp" presStyleIdx="2" presStyleCnt="3"/>
      <dgm:spPr/>
    </dgm:pt>
    <dgm:pt modelId="{8074C236-9138-4C95-AA39-6E1184FB694D}" type="pres">
      <dgm:prSet presAssocID="{596F8691-E64D-447B-8387-FA1C75FA9B9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mpkin"/>
        </a:ext>
      </dgm:extLst>
    </dgm:pt>
    <dgm:pt modelId="{348F4C27-B10A-4BCC-A08B-FB9DD88EA115}" type="pres">
      <dgm:prSet presAssocID="{596F8691-E64D-447B-8387-FA1C75FA9B9D}" presName="spaceRect" presStyleCnt="0"/>
      <dgm:spPr/>
    </dgm:pt>
    <dgm:pt modelId="{4C16EE57-1DAE-4B6B-85B8-C51C94DD0075}" type="pres">
      <dgm:prSet presAssocID="{596F8691-E64D-447B-8387-FA1C75FA9B9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9E3A304-E100-41CF-8347-D5F16504178C}" type="presOf" srcId="{6B054D2B-9E1D-4040-ADC7-B6CEF4301A07}" destId="{06FBFA47-DF82-40AF-8D6C-D0F82803A5DD}" srcOrd="0" destOrd="0" presId="urn:microsoft.com/office/officeart/2018/5/layout/IconCircleLabelList"/>
    <dgm:cxn modelId="{EE5CEB25-B191-45A1-840C-7F5AC8A46BFC}" type="presOf" srcId="{596F8691-E64D-447B-8387-FA1C75FA9B9D}" destId="{4C16EE57-1DAE-4B6B-85B8-C51C94DD0075}" srcOrd="0" destOrd="0" presId="urn:microsoft.com/office/officeart/2018/5/layout/IconCircleLabelList"/>
    <dgm:cxn modelId="{BE7BA53C-CB7C-4528-87DF-81DF63ADAC91}" type="presOf" srcId="{4AE28D66-4B0C-4AAE-8363-33FD165F9ED4}" destId="{01BFEF3E-2580-4039-BEAC-7DC9597EA654}" srcOrd="0" destOrd="0" presId="urn:microsoft.com/office/officeart/2018/5/layout/IconCircleLabelList"/>
    <dgm:cxn modelId="{7312F3B2-A635-46AF-8D40-95EA1F4113D1}" srcId="{9683B9E8-21B9-4957-B412-EF4AA781D730}" destId="{6B054D2B-9E1D-4040-ADC7-B6CEF4301A07}" srcOrd="1" destOrd="0" parTransId="{7A292254-97ED-4C12-BDF8-E1687D0B2D41}" sibTransId="{7EC21926-792A-4E75-B6B3-B6A3CE220546}"/>
    <dgm:cxn modelId="{B830B2C2-2BFF-4E5E-94FE-E9AD95530B09}" type="presOf" srcId="{9683B9E8-21B9-4957-B412-EF4AA781D730}" destId="{3EBC6BA6-69C0-45F8-BC6A-13A37C375F67}" srcOrd="0" destOrd="0" presId="urn:microsoft.com/office/officeart/2018/5/layout/IconCircleLabelList"/>
    <dgm:cxn modelId="{3A2503DF-A21E-4316-9729-623F7198AFEB}" srcId="{9683B9E8-21B9-4957-B412-EF4AA781D730}" destId="{596F8691-E64D-447B-8387-FA1C75FA9B9D}" srcOrd="2" destOrd="0" parTransId="{15D78569-2464-4850-953B-ED5E172CCE50}" sibTransId="{536B27DD-AB90-4590-BE9D-0937497C40F2}"/>
    <dgm:cxn modelId="{993484F4-7B85-4608-BA01-2E65051CE864}" srcId="{9683B9E8-21B9-4957-B412-EF4AA781D730}" destId="{4AE28D66-4B0C-4AAE-8363-33FD165F9ED4}" srcOrd="0" destOrd="0" parTransId="{23763D70-6D44-4671-A156-DC2FDA7C4FB5}" sibTransId="{F28C2CA1-B52D-485C-B6AB-70302354A8FC}"/>
    <dgm:cxn modelId="{EFAB3340-9A73-4134-AFF4-1B3C6230A81E}" type="presParOf" srcId="{3EBC6BA6-69C0-45F8-BC6A-13A37C375F67}" destId="{B1A96B5B-FCA9-49B4-B587-ECCC143BA36C}" srcOrd="0" destOrd="0" presId="urn:microsoft.com/office/officeart/2018/5/layout/IconCircleLabelList"/>
    <dgm:cxn modelId="{8CB8CEA3-D1A7-48EC-A081-411683C04552}" type="presParOf" srcId="{B1A96B5B-FCA9-49B4-B587-ECCC143BA36C}" destId="{143FB9C4-662A-43E0-8FDA-AFB225961113}" srcOrd="0" destOrd="0" presId="urn:microsoft.com/office/officeart/2018/5/layout/IconCircleLabelList"/>
    <dgm:cxn modelId="{4AD20850-6406-4A12-AD99-135713C4C269}" type="presParOf" srcId="{B1A96B5B-FCA9-49B4-B587-ECCC143BA36C}" destId="{5740A6C7-70AF-4608-89B6-B726FCDC96DB}" srcOrd="1" destOrd="0" presId="urn:microsoft.com/office/officeart/2018/5/layout/IconCircleLabelList"/>
    <dgm:cxn modelId="{A2F6BCDE-4DDC-426B-AE3F-DC341AA50521}" type="presParOf" srcId="{B1A96B5B-FCA9-49B4-B587-ECCC143BA36C}" destId="{87BA801C-4A52-49F3-91D8-BBE90957EB90}" srcOrd="2" destOrd="0" presId="urn:microsoft.com/office/officeart/2018/5/layout/IconCircleLabelList"/>
    <dgm:cxn modelId="{4A696E85-3821-4658-BCC2-69018A4E01EE}" type="presParOf" srcId="{B1A96B5B-FCA9-49B4-B587-ECCC143BA36C}" destId="{01BFEF3E-2580-4039-BEAC-7DC9597EA654}" srcOrd="3" destOrd="0" presId="urn:microsoft.com/office/officeart/2018/5/layout/IconCircleLabelList"/>
    <dgm:cxn modelId="{2B8C69A6-0A2F-45AF-B5E8-097A58AD22AB}" type="presParOf" srcId="{3EBC6BA6-69C0-45F8-BC6A-13A37C375F67}" destId="{D08AF85D-E735-40F4-B61C-EE948505F436}" srcOrd="1" destOrd="0" presId="urn:microsoft.com/office/officeart/2018/5/layout/IconCircleLabelList"/>
    <dgm:cxn modelId="{3C9BA9F9-5ADF-4CFA-8D33-C7FCE47BDB73}" type="presParOf" srcId="{3EBC6BA6-69C0-45F8-BC6A-13A37C375F67}" destId="{21846750-9877-4716-9D53-08AF631D9F8F}" srcOrd="2" destOrd="0" presId="urn:microsoft.com/office/officeart/2018/5/layout/IconCircleLabelList"/>
    <dgm:cxn modelId="{CD71C154-A504-4FC8-A275-2FDD6506DE80}" type="presParOf" srcId="{21846750-9877-4716-9D53-08AF631D9F8F}" destId="{5F846731-24B4-41B3-AD96-26DF3AA4DE83}" srcOrd="0" destOrd="0" presId="urn:microsoft.com/office/officeart/2018/5/layout/IconCircleLabelList"/>
    <dgm:cxn modelId="{69E895F7-EAE1-44E0-B041-9CB7E5DB2A1C}" type="presParOf" srcId="{21846750-9877-4716-9D53-08AF631D9F8F}" destId="{E5D59D1B-2C5E-474B-95D3-B905CB4F00E3}" srcOrd="1" destOrd="0" presId="urn:microsoft.com/office/officeart/2018/5/layout/IconCircleLabelList"/>
    <dgm:cxn modelId="{7A9715AA-6344-403B-B9C0-E80D0488A822}" type="presParOf" srcId="{21846750-9877-4716-9D53-08AF631D9F8F}" destId="{9A5959D7-3A32-4AF2-9E22-ABCD6AE77928}" srcOrd="2" destOrd="0" presId="urn:microsoft.com/office/officeart/2018/5/layout/IconCircleLabelList"/>
    <dgm:cxn modelId="{D32DAFAC-A9B4-4AB6-8294-6DAB22D259BD}" type="presParOf" srcId="{21846750-9877-4716-9D53-08AF631D9F8F}" destId="{06FBFA47-DF82-40AF-8D6C-D0F82803A5DD}" srcOrd="3" destOrd="0" presId="urn:microsoft.com/office/officeart/2018/5/layout/IconCircleLabelList"/>
    <dgm:cxn modelId="{559C30DF-8E9B-4E93-A1E3-EC3B789ED48B}" type="presParOf" srcId="{3EBC6BA6-69C0-45F8-BC6A-13A37C375F67}" destId="{FD595508-32E1-433D-8CFC-8169A0CF7E8F}" srcOrd="3" destOrd="0" presId="urn:microsoft.com/office/officeart/2018/5/layout/IconCircleLabelList"/>
    <dgm:cxn modelId="{7CEDCE0F-4C77-464D-AB3F-5F2DE3F13041}" type="presParOf" srcId="{3EBC6BA6-69C0-45F8-BC6A-13A37C375F67}" destId="{00DEFD8A-18BC-42DF-BEC3-9D5EBAA7A64A}" srcOrd="4" destOrd="0" presId="urn:microsoft.com/office/officeart/2018/5/layout/IconCircleLabelList"/>
    <dgm:cxn modelId="{B1246BBB-4498-4844-A924-7389A976779D}" type="presParOf" srcId="{00DEFD8A-18BC-42DF-BEC3-9D5EBAA7A64A}" destId="{DB594AB5-80E0-4E31-A404-AD9047BD9232}" srcOrd="0" destOrd="0" presId="urn:microsoft.com/office/officeart/2018/5/layout/IconCircleLabelList"/>
    <dgm:cxn modelId="{69C6C847-441B-4A0A-AB64-2D504ACE29C6}" type="presParOf" srcId="{00DEFD8A-18BC-42DF-BEC3-9D5EBAA7A64A}" destId="{8074C236-9138-4C95-AA39-6E1184FB694D}" srcOrd="1" destOrd="0" presId="urn:microsoft.com/office/officeart/2018/5/layout/IconCircleLabelList"/>
    <dgm:cxn modelId="{69718D35-0F87-437C-B81A-38402DABC36B}" type="presParOf" srcId="{00DEFD8A-18BC-42DF-BEC3-9D5EBAA7A64A}" destId="{348F4C27-B10A-4BCC-A08B-FB9DD88EA115}" srcOrd="2" destOrd="0" presId="urn:microsoft.com/office/officeart/2018/5/layout/IconCircleLabelList"/>
    <dgm:cxn modelId="{ED9E5887-D717-407F-B0A7-EE82B434663D}" type="presParOf" srcId="{00DEFD8A-18BC-42DF-BEC3-9D5EBAA7A64A}" destId="{4C16EE57-1DAE-4B6B-85B8-C51C94DD007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CEB977-F285-44D0-8820-1D34EEB78DCA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8BAB6D-9C8A-4A7D-B64D-5C23EAC687A1}">
      <dgm:prSet/>
      <dgm:spPr/>
      <dgm:t>
        <a:bodyPr/>
        <a:lstStyle/>
        <a:p>
          <a:r>
            <a:rPr lang="en-US" b="0" i="0" baseline="0"/>
            <a:t>PH of soil</a:t>
          </a:r>
          <a:endParaRPr lang="en-US"/>
        </a:p>
      </dgm:t>
    </dgm:pt>
    <dgm:pt modelId="{7251A028-F62E-44F1-A085-7EE778C14EF2}" type="parTrans" cxnId="{A80ABDFD-C9B9-42D5-85F3-FF65204769CD}">
      <dgm:prSet/>
      <dgm:spPr/>
      <dgm:t>
        <a:bodyPr/>
        <a:lstStyle/>
        <a:p>
          <a:endParaRPr lang="en-US"/>
        </a:p>
      </dgm:t>
    </dgm:pt>
    <dgm:pt modelId="{71A47D88-0C17-479C-B9C0-D84530503FD7}" type="sibTrans" cxnId="{A80ABDFD-C9B9-42D5-85F3-FF65204769CD}">
      <dgm:prSet/>
      <dgm:spPr/>
      <dgm:t>
        <a:bodyPr/>
        <a:lstStyle/>
        <a:p>
          <a:endParaRPr lang="en-US"/>
        </a:p>
      </dgm:t>
    </dgm:pt>
    <dgm:pt modelId="{B6DF0A40-D5EF-4493-8923-24386CF21DB0}">
      <dgm:prSet/>
      <dgm:spPr/>
      <dgm:t>
        <a:bodyPr/>
        <a:lstStyle/>
        <a:p>
          <a:r>
            <a:rPr lang="en-US" b="0" i="0" baseline="0" dirty="0"/>
            <a:t>Tomatoes prefer PH from 6.0-7.0   7 is neutral  &gt;7 is acidic &lt;7 is alkaline</a:t>
          </a:r>
          <a:endParaRPr lang="en-US" dirty="0"/>
        </a:p>
      </dgm:t>
    </dgm:pt>
    <dgm:pt modelId="{86D67828-E584-49B5-8430-B932240B26F0}" type="parTrans" cxnId="{CECAECD1-0158-4DD7-AF7D-6732164C03AE}">
      <dgm:prSet/>
      <dgm:spPr/>
      <dgm:t>
        <a:bodyPr/>
        <a:lstStyle/>
        <a:p>
          <a:endParaRPr lang="en-US"/>
        </a:p>
      </dgm:t>
    </dgm:pt>
    <dgm:pt modelId="{C51BE35B-C0FA-4319-8319-CF1C86B3371C}" type="sibTrans" cxnId="{CECAECD1-0158-4DD7-AF7D-6732164C03AE}">
      <dgm:prSet/>
      <dgm:spPr/>
      <dgm:t>
        <a:bodyPr/>
        <a:lstStyle/>
        <a:p>
          <a:endParaRPr lang="en-US"/>
        </a:p>
      </dgm:t>
    </dgm:pt>
    <dgm:pt modelId="{D12D7473-978F-41BA-9DF1-3D3EC14972FE}">
      <dgm:prSet/>
      <dgm:spPr/>
      <dgm:t>
        <a:bodyPr/>
        <a:lstStyle/>
        <a:p>
          <a:r>
            <a:rPr lang="en-US" b="0" i="0" baseline="0"/>
            <a:t>Location and orientation of bed</a:t>
          </a:r>
          <a:endParaRPr lang="en-US"/>
        </a:p>
      </dgm:t>
    </dgm:pt>
    <dgm:pt modelId="{AC761ED4-D51B-4109-9CB3-8829441B99ED}" type="parTrans" cxnId="{6FFCF22A-889E-4C5D-96EC-2641E4E26E42}">
      <dgm:prSet/>
      <dgm:spPr/>
      <dgm:t>
        <a:bodyPr/>
        <a:lstStyle/>
        <a:p>
          <a:endParaRPr lang="en-US"/>
        </a:p>
      </dgm:t>
    </dgm:pt>
    <dgm:pt modelId="{573A240A-A1C0-4A83-909B-28ABBA5E7D96}" type="sibTrans" cxnId="{6FFCF22A-889E-4C5D-96EC-2641E4E26E42}">
      <dgm:prSet/>
      <dgm:spPr/>
      <dgm:t>
        <a:bodyPr/>
        <a:lstStyle/>
        <a:p>
          <a:endParaRPr lang="en-US"/>
        </a:p>
      </dgm:t>
    </dgm:pt>
    <dgm:pt modelId="{42AB21C9-F40A-4A0C-B914-DBC21F5CAABD}">
      <dgm:prSet/>
      <dgm:spPr/>
      <dgm:t>
        <a:bodyPr/>
        <a:lstStyle/>
        <a:p>
          <a:r>
            <a:rPr lang="en-US" b="0" i="0" baseline="0"/>
            <a:t>East/west with at least 6-8 hours of sun</a:t>
          </a:r>
          <a:endParaRPr lang="en-US"/>
        </a:p>
      </dgm:t>
    </dgm:pt>
    <dgm:pt modelId="{6774DA2F-0379-4038-A5D6-39B8AE48800D}" type="parTrans" cxnId="{2579E998-3B36-4C82-B286-BF373661923A}">
      <dgm:prSet/>
      <dgm:spPr/>
      <dgm:t>
        <a:bodyPr/>
        <a:lstStyle/>
        <a:p>
          <a:endParaRPr lang="en-US"/>
        </a:p>
      </dgm:t>
    </dgm:pt>
    <dgm:pt modelId="{61CCBF6A-FD4D-4F81-AFA2-E8886E5EEDE4}" type="sibTrans" cxnId="{2579E998-3B36-4C82-B286-BF373661923A}">
      <dgm:prSet/>
      <dgm:spPr/>
      <dgm:t>
        <a:bodyPr/>
        <a:lstStyle/>
        <a:p>
          <a:endParaRPr lang="en-US"/>
        </a:p>
      </dgm:t>
    </dgm:pt>
    <dgm:pt modelId="{4AF2C37E-5340-435A-9327-7D682AFF21BE}">
      <dgm:prSet/>
      <dgm:spPr/>
      <dgm:t>
        <a:bodyPr/>
        <a:lstStyle/>
        <a:p>
          <a:r>
            <a:rPr lang="en-US" b="0" i="0" baseline="0"/>
            <a:t>Avoid cold micro-climates</a:t>
          </a:r>
          <a:endParaRPr lang="en-US"/>
        </a:p>
      </dgm:t>
    </dgm:pt>
    <dgm:pt modelId="{34201F97-A568-4723-9825-F436056E9894}" type="parTrans" cxnId="{B3E0498D-C21A-4127-A1FA-11722A7228BC}">
      <dgm:prSet/>
      <dgm:spPr/>
      <dgm:t>
        <a:bodyPr/>
        <a:lstStyle/>
        <a:p>
          <a:endParaRPr lang="en-US"/>
        </a:p>
      </dgm:t>
    </dgm:pt>
    <dgm:pt modelId="{E6466A41-625E-4348-BB0C-009E76B3C8DB}" type="sibTrans" cxnId="{B3E0498D-C21A-4127-A1FA-11722A7228BC}">
      <dgm:prSet/>
      <dgm:spPr/>
      <dgm:t>
        <a:bodyPr/>
        <a:lstStyle/>
        <a:p>
          <a:endParaRPr lang="en-US"/>
        </a:p>
      </dgm:t>
    </dgm:pt>
    <dgm:pt modelId="{09431F36-5F9B-4444-B940-312D431EE713}">
      <dgm:prSet/>
      <dgm:spPr/>
      <dgm:t>
        <a:bodyPr/>
        <a:lstStyle/>
        <a:p>
          <a:r>
            <a:rPr lang="en-US" b="0" i="0" baseline="0" dirty="0"/>
            <a:t>Crop rotation</a:t>
          </a:r>
          <a:endParaRPr lang="en-US" dirty="0"/>
        </a:p>
      </dgm:t>
    </dgm:pt>
    <dgm:pt modelId="{7A46A2F0-4904-4A61-A42B-6956C6057CD3}" type="parTrans" cxnId="{FAAAF032-353F-46A6-99C7-F3D81D5BB822}">
      <dgm:prSet/>
      <dgm:spPr/>
      <dgm:t>
        <a:bodyPr/>
        <a:lstStyle/>
        <a:p>
          <a:endParaRPr lang="en-US"/>
        </a:p>
      </dgm:t>
    </dgm:pt>
    <dgm:pt modelId="{2069B81F-020D-4438-BE1C-6ABA93A83E91}" type="sibTrans" cxnId="{FAAAF032-353F-46A6-99C7-F3D81D5BB822}">
      <dgm:prSet/>
      <dgm:spPr/>
      <dgm:t>
        <a:bodyPr/>
        <a:lstStyle/>
        <a:p>
          <a:endParaRPr lang="en-US"/>
        </a:p>
      </dgm:t>
    </dgm:pt>
    <dgm:pt modelId="{ADF9E67C-6E4E-44FC-A93B-9113D388C63B}">
      <dgm:prSet/>
      <dgm:spPr/>
      <dgm:t>
        <a:bodyPr/>
        <a:lstStyle/>
        <a:p>
          <a:r>
            <a:rPr lang="en-US" dirty="0"/>
            <a:t>3-year rotation is good</a:t>
          </a:r>
        </a:p>
      </dgm:t>
    </dgm:pt>
    <dgm:pt modelId="{181753F0-1ED0-4C8A-A5C3-C8857050CE61}" type="parTrans" cxnId="{073C1704-04EB-43FE-8F8A-38EC30D158C1}">
      <dgm:prSet/>
      <dgm:spPr/>
      <dgm:t>
        <a:bodyPr/>
        <a:lstStyle/>
        <a:p>
          <a:endParaRPr lang="en-US"/>
        </a:p>
      </dgm:t>
    </dgm:pt>
    <dgm:pt modelId="{F0313C31-D3FB-4AA1-BCFC-04A6143FA345}" type="sibTrans" cxnId="{073C1704-04EB-43FE-8F8A-38EC30D158C1}">
      <dgm:prSet/>
      <dgm:spPr/>
      <dgm:t>
        <a:bodyPr/>
        <a:lstStyle/>
        <a:p>
          <a:endParaRPr lang="en-US"/>
        </a:p>
      </dgm:t>
    </dgm:pt>
    <dgm:pt modelId="{C4251AA6-CAE2-43A6-9B11-13B76A99026D}">
      <dgm:prSet/>
      <dgm:spPr/>
      <dgm:t>
        <a:bodyPr/>
        <a:lstStyle/>
        <a:p>
          <a:r>
            <a:rPr lang="en-US" dirty="0"/>
            <a:t>Don’t follow plants from the same family (eggplant, peppers, potatoes)</a:t>
          </a:r>
        </a:p>
      </dgm:t>
    </dgm:pt>
    <dgm:pt modelId="{05D3443B-73C4-4784-BDE1-E2595C4F9242}" type="parTrans" cxnId="{2BE5F725-BB53-41CF-A79E-880ECAE563E7}">
      <dgm:prSet/>
      <dgm:spPr/>
      <dgm:t>
        <a:bodyPr/>
        <a:lstStyle/>
        <a:p>
          <a:endParaRPr lang="en-US"/>
        </a:p>
      </dgm:t>
    </dgm:pt>
    <dgm:pt modelId="{29D99698-3BA6-486A-97C9-FF5C73F00523}" type="sibTrans" cxnId="{2BE5F725-BB53-41CF-A79E-880ECAE563E7}">
      <dgm:prSet/>
      <dgm:spPr/>
      <dgm:t>
        <a:bodyPr/>
        <a:lstStyle/>
        <a:p>
          <a:endParaRPr lang="en-US"/>
        </a:p>
      </dgm:t>
    </dgm:pt>
    <dgm:pt modelId="{D5FA0191-701D-449D-9CC7-80C0B9D83042}" type="pres">
      <dgm:prSet presAssocID="{44CEB977-F285-44D0-8820-1D34EEB78DCA}" presName="Name0" presStyleCnt="0">
        <dgm:presLayoutVars>
          <dgm:dir/>
          <dgm:animLvl val="lvl"/>
          <dgm:resizeHandles val="exact"/>
        </dgm:presLayoutVars>
      </dgm:prSet>
      <dgm:spPr/>
    </dgm:pt>
    <dgm:pt modelId="{8F976F09-BCF0-4B9C-BD5D-485BE8249F74}" type="pres">
      <dgm:prSet presAssocID="{308BAB6D-9C8A-4A7D-B64D-5C23EAC687A1}" presName="linNode" presStyleCnt="0"/>
      <dgm:spPr/>
    </dgm:pt>
    <dgm:pt modelId="{C1F4E19F-4FBE-4E17-B018-839DDAA20268}" type="pres">
      <dgm:prSet presAssocID="{308BAB6D-9C8A-4A7D-B64D-5C23EAC687A1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AB80CC3-0639-4E30-8F24-C1807C440B97}" type="pres">
      <dgm:prSet presAssocID="{308BAB6D-9C8A-4A7D-B64D-5C23EAC687A1}" presName="descendantText" presStyleLbl="alignAccFollowNode1" presStyleIdx="0" presStyleCnt="3">
        <dgm:presLayoutVars>
          <dgm:bulletEnabled val="1"/>
        </dgm:presLayoutVars>
      </dgm:prSet>
      <dgm:spPr/>
    </dgm:pt>
    <dgm:pt modelId="{AC89BFC1-441D-4290-8319-5151491867C1}" type="pres">
      <dgm:prSet presAssocID="{71A47D88-0C17-479C-B9C0-D84530503FD7}" presName="sp" presStyleCnt="0"/>
      <dgm:spPr/>
    </dgm:pt>
    <dgm:pt modelId="{A499B425-16C3-4A8C-B2AF-0504AAC2383A}" type="pres">
      <dgm:prSet presAssocID="{D12D7473-978F-41BA-9DF1-3D3EC14972FE}" presName="linNode" presStyleCnt="0"/>
      <dgm:spPr/>
    </dgm:pt>
    <dgm:pt modelId="{27492F61-6B68-416D-BC76-E6DD5816B68D}" type="pres">
      <dgm:prSet presAssocID="{D12D7473-978F-41BA-9DF1-3D3EC14972F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7A2C7CE-C5C2-42F5-9542-FDA3641D1203}" type="pres">
      <dgm:prSet presAssocID="{D12D7473-978F-41BA-9DF1-3D3EC14972FE}" presName="descendantText" presStyleLbl="alignAccFollowNode1" presStyleIdx="1" presStyleCnt="3">
        <dgm:presLayoutVars>
          <dgm:bulletEnabled val="1"/>
        </dgm:presLayoutVars>
      </dgm:prSet>
      <dgm:spPr/>
    </dgm:pt>
    <dgm:pt modelId="{E1EB048C-AE24-436A-81CB-187FC04BBCCD}" type="pres">
      <dgm:prSet presAssocID="{573A240A-A1C0-4A83-909B-28ABBA5E7D96}" presName="sp" presStyleCnt="0"/>
      <dgm:spPr/>
    </dgm:pt>
    <dgm:pt modelId="{C7D73028-EDF7-4F80-8B18-FCC33899EF47}" type="pres">
      <dgm:prSet presAssocID="{09431F36-5F9B-4444-B940-312D431EE713}" presName="linNode" presStyleCnt="0"/>
      <dgm:spPr/>
    </dgm:pt>
    <dgm:pt modelId="{61303BA5-9819-4C2D-B682-4732582E7F03}" type="pres">
      <dgm:prSet presAssocID="{09431F36-5F9B-4444-B940-312D431EE713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BA6E95B-BE25-4019-9717-DD8B96986867}" type="pres">
      <dgm:prSet presAssocID="{09431F36-5F9B-4444-B940-312D431EE713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A85FC00-8898-4513-931E-C38F24FCF67B}" type="presOf" srcId="{42AB21C9-F40A-4A0C-B914-DBC21F5CAABD}" destId="{57A2C7CE-C5C2-42F5-9542-FDA3641D1203}" srcOrd="0" destOrd="0" presId="urn:microsoft.com/office/officeart/2005/8/layout/vList5"/>
    <dgm:cxn modelId="{073C1704-04EB-43FE-8F8A-38EC30D158C1}" srcId="{09431F36-5F9B-4444-B940-312D431EE713}" destId="{ADF9E67C-6E4E-44FC-A93B-9113D388C63B}" srcOrd="0" destOrd="0" parTransId="{181753F0-1ED0-4C8A-A5C3-C8857050CE61}" sibTransId="{F0313C31-D3FB-4AA1-BCFC-04A6143FA345}"/>
    <dgm:cxn modelId="{4F4F7F0C-1ADB-4C31-8A87-3BC6EC0D2F9D}" type="presOf" srcId="{44CEB977-F285-44D0-8820-1D34EEB78DCA}" destId="{D5FA0191-701D-449D-9CC7-80C0B9D83042}" srcOrd="0" destOrd="0" presId="urn:microsoft.com/office/officeart/2005/8/layout/vList5"/>
    <dgm:cxn modelId="{2BE5F725-BB53-41CF-A79E-880ECAE563E7}" srcId="{09431F36-5F9B-4444-B940-312D431EE713}" destId="{C4251AA6-CAE2-43A6-9B11-13B76A99026D}" srcOrd="1" destOrd="0" parTransId="{05D3443B-73C4-4784-BDE1-E2595C4F9242}" sibTransId="{29D99698-3BA6-486A-97C9-FF5C73F00523}"/>
    <dgm:cxn modelId="{6FFCF22A-889E-4C5D-96EC-2641E4E26E42}" srcId="{44CEB977-F285-44D0-8820-1D34EEB78DCA}" destId="{D12D7473-978F-41BA-9DF1-3D3EC14972FE}" srcOrd="1" destOrd="0" parTransId="{AC761ED4-D51B-4109-9CB3-8829441B99ED}" sibTransId="{573A240A-A1C0-4A83-909B-28ABBA5E7D96}"/>
    <dgm:cxn modelId="{702A872C-DC06-49C6-8FD8-AE128844CF64}" type="presOf" srcId="{C4251AA6-CAE2-43A6-9B11-13B76A99026D}" destId="{CBA6E95B-BE25-4019-9717-DD8B96986867}" srcOrd="0" destOrd="1" presId="urn:microsoft.com/office/officeart/2005/8/layout/vList5"/>
    <dgm:cxn modelId="{FAAAF032-353F-46A6-99C7-F3D81D5BB822}" srcId="{44CEB977-F285-44D0-8820-1D34EEB78DCA}" destId="{09431F36-5F9B-4444-B940-312D431EE713}" srcOrd="2" destOrd="0" parTransId="{7A46A2F0-4904-4A61-A42B-6956C6057CD3}" sibTransId="{2069B81F-020D-4438-BE1C-6ABA93A83E91}"/>
    <dgm:cxn modelId="{FE5B8755-6EF1-4D3A-A316-79AEAA1AB8BF}" type="presOf" srcId="{308BAB6D-9C8A-4A7D-B64D-5C23EAC687A1}" destId="{C1F4E19F-4FBE-4E17-B018-839DDAA20268}" srcOrd="0" destOrd="0" presId="urn:microsoft.com/office/officeart/2005/8/layout/vList5"/>
    <dgm:cxn modelId="{B3E0498D-C21A-4127-A1FA-11722A7228BC}" srcId="{D12D7473-978F-41BA-9DF1-3D3EC14972FE}" destId="{4AF2C37E-5340-435A-9327-7D682AFF21BE}" srcOrd="1" destOrd="0" parTransId="{34201F97-A568-4723-9825-F436056E9894}" sibTransId="{E6466A41-625E-4348-BB0C-009E76B3C8DB}"/>
    <dgm:cxn modelId="{A007DA94-D6D7-4CCE-9AC5-F03DEF952D04}" type="presOf" srcId="{4AF2C37E-5340-435A-9327-7D682AFF21BE}" destId="{57A2C7CE-C5C2-42F5-9542-FDA3641D1203}" srcOrd="0" destOrd="1" presId="urn:microsoft.com/office/officeart/2005/8/layout/vList5"/>
    <dgm:cxn modelId="{6F1A1D96-D743-4360-A982-C8743B0AEA89}" type="presOf" srcId="{ADF9E67C-6E4E-44FC-A93B-9113D388C63B}" destId="{CBA6E95B-BE25-4019-9717-DD8B96986867}" srcOrd="0" destOrd="0" presId="urn:microsoft.com/office/officeart/2005/8/layout/vList5"/>
    <dgm:cxn modelId="{2579E998-3B36-4C82-B286-BF373661923A}" srcId="{D12D7473-978F-41BA-9DF1-3D3EC14972FE}" destId="{42AB21C9-F40A-4A0C-B914-DBC21F5CAABD}" srcOrd="0" destOrd="0" parTransId="{6774DA2F-0379-4038-A5D6-39B8AE48800D}" sibTransId="{61CCBF6A-FD4D-4F81-AFA2-E8886E5EEDE4}"/>
    <dgm:cxn modelId="{3A7A0FB5-BF17-4192-ABCA-50F50F8201B4}" type="presOf" srcId="{D12D7473-978F-41BA-9DF1-3D3EC14972FE}" destId="{27492F61-6B68-416D-BC76-E6DD5816B68D}" srcOrd="0" destOrd="0" presId="urn:microsoft.com/office/officeart/2005/8/layout/vList5"/>
    <dgm:cxn modelId="{CECAECD1-0158-4DD7-AF7D-6732164C03AE}" srcId="{308BAB6D-9C8A-4A7D-B64D-5C23EAC687A1}" destId="{B6DF0A40-D5EF-4493-8923-24386CF21DB0}" srcOrd="0" destOrd="0" parTransId="{86D67828-E584-49B5-8430-B932240B26F0}" sibTransId="{C51BE35B-C0FA-4319-8319-CF1C86B3371C}"/>
    <dgm:cxn modelId="{BFF52BD6-4B4A-4C49-9CF4-97A86C9D5676}" type="presOf" srcId="{09431F36-5F9B-4444-B940-312D431EE713}" destId="{61303BA5-9819-4C2D-B682-4732582E7F03}" srcOrd="0" destOrd="0" presId="urn:microsoft.com/office/officeart/2005/8/layout/vList5"/>
    <dgm:cxn modelId="{7B59D2E3-A53A-4EDF-BBFF-1B18FAE84270}" type="presOf" srcId="{B6DF0A40-D5EF-4493-8923-24386CF21DB0}" destId="{2AB80CC3-0639-4E30-8F24-C1807C440B97}" srcOrd="0" destOrd="0" presId="urn:microsoft.com/office/officeart/2005/8/layout/vList5"/>
    <dgm:cxn modelId="{A80ABDFD-C9B9-42D5-85F3-FF65204769CD}" srcId="{44CEB977-F285-44D0-8820-1D34EEB78DCA}" destId="{308BAB6D-9C8A-4A7D-B64D-5C23EAC687A1}" srcOrd="0" destOrd="0" parTransId="{7251A028-F62E-44F1-A085-7EE778C14EF2}" sibTransId="{71A47D88-0C17-479C-B9C0-D84530503FD7}"/>
    <dgm:cxn modelId="{036B7F9D-1C22-4A6D-9C20-A5AF521C3686}" type="presParOf" srcId="{D5FA0191-701D-449D-9CC7-80C0B9D83042}" destId="{8F976F09-BCF0-4B9C-BD5D-485BE8249F74}" srcOrd="0" destOrd="0" presId="urn:microsoft.com/office/officeart/2005/8/layout/vList5"/>
    <dgm:cxn modelId="{42D8FA0D-8539-4818-942D-CACC01FCF31E}" type="presParOf" srcId="{8F976F09-BCF0-4B9C-BD5D-485BE8249F74}" destId="{C1F4E19F-4FBE-4E17-B018-839DDAA20268}" srcOrd="0" destOrd="0" presId="urn:microsoft.com/office/officeart/2005/8/layout/vList5"/>
    <dgm:cxn modelId="{C5F27C93-3C8E-454F-AA1F-8F6F38C4F1FD}" type="presParOf" srcId="{8F976F09-BCF0-4B9C-BD5D-485BE8249F74}" destId="{2AB80CC3-0639-4E30-8F24-C1807C440B97}" srcOrd="1" destOrd="0" presId="urn:microsoft.com/office/officeart/2005/8/layout/vList5"/>
    <dgm:cxn modelId="{90A34CA6-1787-4525-AF49-C4ACD9D56A31}" type="presParOf" srcId="{D5FA0191-701D-449D-9CC7-80C0B9D83042}" destId="{AC89BFC1-441D-4290-8319-5151491867C1}" srcOrd="1" destOrd="0" presId="urn:microsoft.com/office/officeart/2005/8/layout/vList5"/>
    <dgm:cxn modelId="{788806BD-1899-4138-B2D7-02545359ADC9}" type="presParOf" srcId="{D5FA0191-701D-449D-9CC7-80C0B9D83042}" destId="{A499B425-16C3-4A8C-B2AF-0504AAC2383A}" srcOrd="2" destOrd="0" presId="urn:microsoft.com/office/officeart/2005/8/layout/vList5"/>
    <dgm:cxn modelId="{31519D41-8187-4B6D-957C-5FA02784FD58}" type="presParOf" srcId="{A499B425-16C3-4A8C-B2AF-0504AAC2383A}" destId="{27492F61-6B68-416D-BC76-E6DD5816B68D}" srcOrd="0" destOrd="0" presId="urn:microsoft.com/office/officeart/2005/8/layout/vList5"/>
    <dgm:cxn modelId="{1E46FC0F-0072-4B36-925C-E29201A83653}" type="presParOf" srcId="{A499B425-16C3-4A8C-B2AF-0504AAC2383A}" destId="{57A2C7CE-C5C2-42F5-9542-FDA3641D1203}" srcOrd="1" destOrd="0" presId="urn:microsoft.com/office/officeart/2005/8/layout/vList5"/>
    <dgm:cxn modelId="{139181CF-1955-40BC-94F2-580562F99A4D}" type="presParOf" srcId="{D5FA0191-701D-449D-9CC7-80C0B9D83042}" destId="{E1EB048C-AE24-436A-81CB-187FC04BBCCD}" srcOrd="3" destOrd="0" presId="urn:microsoft.com/office/officeart/2005/8/layout/vList5"/>
    <dgm:cxn modelId="{CA0AB0FF-92C0-4E78-8CE3-D009AE509DE3}" type="presParOf" srcId="{D5FA0191-701D-449D-9CC7-80C0B9D83042}" destId="{C7D73028-EDF7-4F80-8B18-FCC33899EF47}" srcOrd="4" destOrd="0" presId="urn:microsoft.com/office/officeart/2005/8/layout/vList5"/>
    <dgm:cxn modelId="{2EE816AB-A3A8-4D3B-81A2-8EF46BEDE328}" type="presParOf" srcId="{C7D73028-EDF7-4F80-8B18-FCC33899EF47}" destId="{61303BA5-9819-4C2D-B682-4732582E7F03}" srcOrd="0" destOrd="0" presId="urn:microsoft.com/office/officeart/2005/8/layout/vList5"/>
    <dgm:cxn modelId="{0FA48248-C67B-4785-A205-D0D90A6BE158}" type="presParOf" srcId="{C7D73028-EDF7-4F80-8B18-FCC33899EF47}" destId="{CBA6E95B-BE25-4019-9717-DD8B9698686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06583B-B405-46FA-B719-9EF2E57F3A68}" type="doc">
      <dgm:prSet loTypeId="urn:microsoft.com/office/officeart/2005/8/layout/hierarchy1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8D7703-E647-4C16-9853-62073C4DFFEB}">
      <dgm:prSet/>
      <dgm:spPr/>
      <dgm:t>
        <a:bodyPr/>
        <a:lstStyle/>
        <a:p>
          <a:r>
            <a:rPr lang="en-US"/>
            <a:t>Vertebrate Pests</a:t>
          </a:r>
        </a:p>
      </dgm:t>
    </dgm:pt>
    <dgm:pt modelId="{0D1C6BAA-CA24-431F-AD01-3B8D73B282E2}" type="parTrans" cxnId="{CC5F6C77-2820-451D-BC15-E0A172CB0A16}">
      <dgm:prSet/>
      <dgm:spPr/>
      <dgm:t>
        <a:bodyPr/>
        <a:lstStyle/>
        <a:p>
          <a:endParaRPr lang="en-US"/>
        </a:p>
      </dgm:t>
    </dgm:pt>
    <dgm:pt modelId="{7FF432B9-7061-42D8-89A2-5F432EA41933}" type="sibTrans" cxnId="{CC5F6C77-2820-451D-BC15-E0A172CB0A16}">
      <dgm:prSet/>
      <dgm:spPr/>
      <dgm:t>
        <a:bodyPr/>
        <a:lstStyle/>
        <a:p>
          <a:endParaRPr lang="en-US"/>
        </a:p>
      </dgm:t>
    </dgm:pt>
    <dgm:pt modelId="{F240AF16-76F9-4FFF-9C71-19FB7567D255}">
      <dgm:prSet/>
      <dgm:spPr/>
      <dgm:t>
        <a:bodyPr/>
        <a:lstStyle/>
        <a:p>
          <a:r>
            <a:rPr lang="en-US"/>
            <a:t>Insects</a:t>
          </a:r>
        </a:p>
      </dgm:t>
    </dgm:pt>
    <dgm:pt modelId="{38821F33-6661-439C-A86E-2E5FBAB61293}" type="parTrans" cxnId="{F0F63FA3-074B-4336-BEE3-1F226A3AAF54}">
      <dgm:prSet/>
      <dgm:spPr/>
      <dgm:t>
        <a:bodyPr/>
        <a:lstStyle/>
        <a:p>
          <a:endParaRPr lang="en-US"/>
        </a:p>
      </dgm:t>
    </dgm:pt>
    <dgm:pt modelId="{B4737205-4991-4459-B152-D1E08A1017FB}" type="sibTrans" cxnId="{F0F63FA3-074B-4336-BEE3-1F226A3AAF54}">
      <dgm:prSet/>
      <dgm:spPr/>
      <dgm:t>
        <a:bodyPr/>
        <a:lstStyle/>
        <a:p>
          <a:endParaRPr lang="en-US"/>
        </a:p>
      </dgm:t>
    </dgm:pt>
    <dgm:pt modelId="{E6950A9E-2C03-42BB-94F9-BC2F5AD961A2}">
      <dgm:prSet/>
      <dgm:spPr/>
      <dgm:t>
        <a:bodyPr/>
        <a:lstStyle/>
        <a:p>
          <a:r>
            <a:rPr lang="en-US" dirty="0"/>
            <a:t>Diseases</a:t>
          </a:r>
        </a:p>
      </dgm:t>
    </dgm:pt>
    <dgm:pt modelId="{CD6BFABE-EDEA-4B69-813D-452E3ED07061}" type="parTrans" cxnId="{97EAAE2B-5701-4B17-8F40-0538BA4C4F29}">
      <dgm:prSet/>
      <dgm:spPr/>
      <dgm:t>
        <a:bodyPr/>
        <a:lstStyle/>
        <a:p>
          <a:endParaRPr lang="en-US"/>
        </a:p>
      </dgm:t>
    </dgm:pt>
    <dgm:pt modelId="{8901A913-2B40-4041-ADCC-13413821AB66}" type="sibTrans" cxnId="{97EAAE2B-5701-4B17-8F40-0538BA4C4F29}">
      <dgm:prSet/>
      <dgm:spPr/>
      <dgm:t>
        <a:bodyPr/>
        <a:lstStyle/>
        <a:p>
          <a:endParaRPr lang="en-US"/>
        </a:p>
      </dgm:t>
    </dgm:pt>
    <dgm:pt modelId="{BFF95D38-5994-4A8C-B0B4-0A33489A1330}" type="pres">
      <dgm:prSet presAssocID="{1B06583B-B405-46FA-B719-9EF2E57F3A6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CB58DD-8A88-4DA7-B1DE-B01B4BBCE58F}" type="pres">
      <dgm:prSet presAssocID="{A08D7703-E647-4C16-9853-62073C4DFFEB}" presName="hierRoot1" presStyleCnt="0"/>
      <dgm:spPr/>
    </dgm:pt>
    <dgm:pt modelId="{7E388B61-5812-4731-AFA0-D71AB6A8DB8C}" type="pres">
      <dgm:prSet presAssocID="{A08D7703-E647-4C16-9853-62073C4DFFEB}" presName="composite" presStyleCnt="0"/>
      <dgm:spPr/>
    </dgm:pt>
    <dgm:pt modelId="{F8E7AEA0-9564-4729-ABD3-99B40EDE2550}" type="pres">
      <dgm:prSet presAssocID="{A08D7703-E647-4C16-9853-62073C4DFFEB}" presName="background" presStyleLbl="node0" presStyleIdx="0" presStyleCnt="3"/>
      <dgm:spPr/>
    </dgm:pt>
    <dgm:pt modelId="{A91A31BD-1CC8-41E6-BC69-F5C221D401B7}" type="pres">
      <dgm:prSet presAssocID="{A08D7703-E647-4C16-9853-62073C4DFFEB}" presName="text" presStyleLbl="fgAcc0" presStyleIdx="0" presStyleCnt="3">
        <dgm:presLayoutVars>
          <dgm:chPref val="3"/>
        </dgm:presLayoutVars>
      </dgm:prSet>
      <dgm:spPr/>
    </dgm:pt>
    <dgm:pt modelId="{1113501B-A841-46A9-914E-EED6EC266DBB}" type="pres">
      <dgm:prSet presAssocID="{A08D7703-E647-4C16-9853-62073C4DFFEB}" presName="hierChild2" presStyleCnt="0"/>
      <dgm:spPr/>
    </dgm:pt>
    <dgm:pt modelId="{2222901A-BF6D-4FAD-B5BD-48EE900FF113}" type="pres">
      <dgm:prSet presAssocID="{F240AF16-76F9-4FFF-9C71-19FB7567D255}" presName="hierRoot1" presStyleCnt="0"/>
      <dgm:spPr/>
    </dgm:pt>
    <dgm:pt modelId="{54EDD8E5-1C07-4492-A1DB-0A3A2FEB75F1}" type="pres">
      <dgm:prSet presAssocID="{F240AF16-76F9-4FFF-9C71-19FB7567D255}" presName="composite" presStyleCnt="0"/>
      <dgm:spPr/>
    </dgm:pt>
    <dgm:pt modelId="{B4D701B4-7B54-4E15-AE6F-C4AE7AF96335}" type="pres">
      <dgm:prSet presAssocID="{F240AF16-76F9-4FFF-9C71-19FB7567D255}" presName="background" presStyleLbl="node0" presStyleIdx="1" presStyleCnt="3"/>
      <dgm:spPr/>
    </dgm:pt>
    <dgm:pt modelId="{83FDE2B1-D157-4B6A-BE09-A97499C5C696}" type="pres">
      <dgm:prSet presAssocID="{F240AF16-76F9-4FFF-9C71-19FB7567D255}" presName="text" presStyleLbl="fgAcc0" presStyleIdx="1" presStyleCnt="3">
        <dgm:presLayoutVars>
          <dgm:chPref val="3"/>
        </dgm:presLayoutVars>
      </dgm:prSet>
      <dgm:spPr/>
    </dgm:pt>
    <dgm:pt modelId="{19C97DF9-69D0-4991-84B0-7A248C115EBD}" type="pres">
      <dgm:prSet presAssocID="{F240AF16-76F9-4FFF-9C71-19FB7567D255}" presName="hierChild2" presStyleCnt="0"/>
      <dgm:spPr/>
    </dgm:pt>
    <dgm:pt modelId="{1994143F-9ADE-4E38-888B-DDF612416E3F}" type="pres">
      <dgm:prSet presAssocID="{E6950A9E-2C03-42BB-94F9-BC2F5AD961A2}" presName="hierRoot1" presStyleCnt="0"/>
      <dgm:spPr/>
    </dgm:pt>
    <dgm:pt modelId="{296A07C0-C9E6-4ABF-8E4D-C31DA79443F0}" type="pres">
      <dgm:prSet presAssocID="{E6950A9E-2C03-42BB-94F9-BC2F5AD961A2}" presName="composite" presStyleCnt="0"/>
      <dgm:spPr/>
    </dgm:pt>
    <dgm:pt modelId="{97166174-3223-4426-BFF1-97AC1A3B5A30}" type="pres">
      <dgm:prSet presAssocID="{E6950A9E-2C03-42BB-94F9-BC2F5AD961A2}" presName="background" presStyleLbl="node0" presStyleIdx="2" presStyleCnt="3"/>
      <dgm:spPr/>
    </dgm:pt>
    <dgm:pt modelId="{145BB1B9-5411-4030-91F9-0107F93BBDDF}" type="pres">
      <dgm:prSet presAssocID="{E6950A9E-2C03-42BB-94F9-BC2F5AD961A2}" presName="text" presStyleLbl="fgAcc0" presStyleIdx="2" presStyleCnt="3">
        <dgm:presLayoutVars>
          <dgm:chPref val="3"/>
        </dgm:presLayoutVars>
      </dgm:prSet>
      <dgm:spPr/>
    </dgm:pt>
    <dgm:pt modelId="{8C63315A-1EE3-4C20-AAA8-BEBDB21718EF}" type="pres">
      <dgm:prSet presAssocID="{E6950A9E-2C03-42BB-94F9-BC2F5AD961A2}" presName="hierChild2" presStyleCnt="0"/>
      <dgm:spPr/>
    </dgm:pt>
  </dgm:ptLst>
  <dgm:cxnLst>
    <dgm:cxn modelId="{06CB9400-228B-4D4D-85AD-74BCA6CB1EB8}" type="presOf" srcId="{E6950A9E-2C03-42BB-94F9-BC2F5AD961A2}" destId="{145BB1B9-5411-4030-91F9-0107F93BBDDF}" srcOrd="0" destOrd="0" presId="urn:microsoft.com/office/officeart/2005/8/layout/hierarchy1"/>
    <dgm:cxn modelId="{04654F04-E65C-4963-B9D5-40DFFE505BC0}" type="presOf" srcId="{A08D7703-E647-4C16-9853-62073C4DFFEB}" destId="{A91A31BD-1CC8-41E6-BC69-F5C221D401B7}" srcOrd="0" destOrd="0" presId="urn:microsoft.com/office/officeart/2005/8/layout/hierarchy1"/>
    <dgm:cxn modelId="{97EAAE2B-5701-4B17-8F40-0538BA4C4F29}" srcId="{1B06583B-B405-46FA-B719-9EF2E57F3A68}" destId="{E6950A9E-2C03-42BB-94F9-BC2F5AD961A2}" srcOrd="2" destOrd="0" parTransId="{CD6BFABE-EDEA-4B69-813D-452E3ED07061}" sibTransId="{8901A913-2B40-4041-ADCC-13413821AB66}"/>
    <dgm:cxn modelId="{CC5F6C77-2820-451D-BC15-E0A172CB0A16}" srcId="{1B06583B-B405-46FA-B719-9EF2E57F3A68}" destId="{A08D7703-E647-4C16-9853-62073C4DFFEB}" srcOrd="0" destOrd="0" parTransId="{0D1C6BAA-CA24-431F-AD01-3B8D73B282E2}" sibTransId="{7FF432B9-7061-42D8-89A2-5F432EA41933}"/>
    <dgm:cxn modelId="{A298299A-0FCC-4425-9CBF-EDF6C474B637}" type="presOf" srcId="{F240AF16-76F9-4FFF-9C71-19FB7567D255}" destId="{83FDE2B1-D157-4B6A-BE09-A97499C5C696}" srcOrd="0" destOrd="0" presId="urn:microsoft.com/office/officeart/2005/8/layout/hierarchy1"/>
    <dgm:cxn modelId="{F0F63FA3-074B-4336-BEE3-1F226A3AAF54}" srcId="{1B06583B-B405-46FA-B719-9EF2E57F3A68}" destId="{F240AF16-76F9-4FFF-9C71-19FB7567D255}" srcOrd="1" destOrd="0" parTransId="{38821F33-6661-439C-A86E-2E5FBAB61293}" sibTransId="{B4737205-4991-4459-B152-D1E08A1017FB}"/>
    <dgm:cxn modelId="{481329B1-FF27-4B5F-ABE4-A7EC46F871AC}" type="presOf" srcId="{1B06583B-B405-46FA-B719-9EF2E57F3A68}" destId="{BFF95D38-5994-4A8C-B0B4-0A33489A1330}" srcOrd="0" destOrd="0" presId="urn:microsoft.com/office/officeart/2005/8/layout/hierarchy1"/>
    <dgm:cxn modelId="{8762653F-BCD8-4244-9269-BCCC9E84A855}" type="presParOf" srcId="{BFF95D38-5994-4A8C-B0B4-0A33489A1330}" destId="{DBCB58DD-8A88-4DA7-B1DE-B01B4BBCE58F}" srcOrd="0" destOrd="0" presId="urn:microsoft.com/office/officeart/2005/8/layout/hierarchy1"/>
    <dgm:cxn modelId="{668387F3-A825-4DC6-8F29-E72ABDE75C86}" type="presParOf" srcId="{DBCB58DD-8A88-4DA7-B1DE-B01B4BBCE58F}" destId="{7E388B61-5812-4731-AFA0-D71AB6A8DB8C}" srcOrd="0" destOrd="0" presId="urn:microsoft.com/office/officeart/2005/8/layout/hierarchy1"/>
    <dgm:cxn modelId="{90B4584F-E591-44D4-B435-31AF3D418B73}" type="presParOf" srcId="{7E388B61-5812-4731-AFA0-D71AB6A8DB8C}" destId="{F8E7AEA0-9564-4729-ABD3-99B40EDE2550}" srcOrd="0" destOrd="0" presId="urn:microsoft.com/office/officeart/2005/8/layout/hierarchy1"/>
    <dgm:cxn modelId="{A280222B-C98C-4802-9D2E-9C8522769A83}" type="presParOf" srcId="{7E388B61-5812-4731-AFA0-D71AB6A8DB8C}" destId="{A91A31BD-1CC8-41E6-BC69-F5C221D401B7}" srcOrd="1" destOrd="0" presId="urn:microsoft.com/office/officeart/2005/8/layout/hierarchy1"/>
    <dgm:cxn modelId="{F25B386A-2976-494C-A041-610D7CE66EF2}" type="presParOf" srcId="{DBCB58DD-8A88-4DA7-B1DE-B01B4BBCE58F}" destId="{1113501B-A841-46A9-914E-EED6EC266DBB}" srcOrd="1" destOrd="0" presId="urn:microsoft.com/office/officeart/2005/8/layout/hierarchy1"/>
    <dgm:cxn modelId="{8F5E33CF-D7BA-4827-A79C-3A446DF8FCE6}" type="presParOf" srcId="{BFF95D38-5994-4A8C-B0B4-0A33489A1330}" destId="{2222901A-BF6D-4FAD-B5BD-48EE900FF113}" srcOrd="1" destOrd="0" presId="urn:microsoft.com/office/officeart/2005/8/layout/hierarchy1"/>
    <dgm:cxn modelId="{5587E03E-64B7-42D8-8C69-CF7C836CB8B7}" type="presParOf" srcId="{2222901A-BF6D-4FAD-B5BD-48EE900FF113}" destId="{54EDD8E5-1C07-4492-A1DB-0A3A2FEB75F1}" srcOrd="0" destOrd="0" presId="urn:microsoft.com/office/officeart/2005/8/layout/hierarchy1"/>
    <dgm:cxn modelId="{F277F14A-5242-4D8C-A0CF-E08D1C0AC580}" type="presParOf" srcId="{54EDD8E5-1C07-4492-A1DB-0A3A2FEB75F1}" destId="{B4D701B4-7B54-4E15-AE6F-C4AE7AF96335}" srcOrd="0" destOrd="0" presId="urn:microsoft.com/office/officeart/2005/8/layout/hierarchy1"/>
    <dgm:cxn modelId="{F87ACF48-4DC1-4E38-980A-5564295EF7C7}" type="presParOf" srcId="{54EDD8E5-1C07-4492-A1DB-0A3A2FEB75F1}" destId="{83FDE2B1-D157-4B6A-BE09-A97499C5C696}" srcOrd="1" destOrd="0" presId="urn:microsoft.com/office/officeart/2005/8/layout/hierarchy1"/>
    <dgm:cxn modelId="{3E7AE2D5-2AF2-4D5F-BB0D-212368EF2591}" type="presParOf" srcId="{2222901A-BF6D-4FAD-B5BD-48EE900FF113}" destId="{19C97DF9-69D0-4991-84B0-7A248C115EBD}" srcOrd="1" destOrd="0" presId="urn:microsoft.com/office/officeart/2005/8/layout/hierarchy1"/>
    <dgm:cxn modelId="{4958697D-CDA0-4F31-9190-6441BD53EC0F}" type="presParOf" srcId="{BFF95D38-5994-4A8C-B0B4-0A33489A1330}" destId="{1994143F-9ADE-4E38-888B-DDF612416E3F}" srcOrd="2" destOrd="0" presId="urn:microsoft.com/office/officeart/2005/8/layout/hierarchy1"/>
    <dgm:cxn modelId="{2C1AF900-4A2C-48E8-B2BD-83CCAC2D3321}" type="presParOf" srcId="{1994143F-9ADE-4E38-888B-DDF612416E3F}" destId="{296A07C0-C9E6-4ABF-8E4D-C31DA79443F0}" srcOrd="0" destOrd="0" presId="urn:microsoft.com/office/officeart/2005/8/layout/hierarchy1"/>
    <dgm:cxn modelId="{62460487-5F5F-402F-B2AB-40CFAB1F29ED}" type="presParOf" srcId="{296A07C0-C9E6-4ABF-8E4D-C31DA79443F0}" destId="{97166174-3223-4426-BFF1-97AC1A3B5A30}" srcOrd="0" destOrd="0" presId="urn:microsoft.com/office/officeart/2005/8/layout/hierarchy1"/>
    <dgm:cxn modelId="{CF14D203-B6C4-47CB-ACA2-7EE8C7C23ADE}" type="presParOf" srcId="{296A07C0-C9E6-4ABF-8E4D-C31DA79443F0}" destId="{145BB1B9-5411-4030-91F9-0107F93BBDDF}" srcOrd="1" destOrd="0" presId="urn:microsoft.com/office/officeart/2005/8/layout/hierarchy1"/>
    <dgm:cxn modelId="{FC78639A-EC84-4009-8C9A-D8462E210489}" type="presParOf" srcId="{1994143F-9ADE-4E38-888B-DDF612416E3F}" destId="{8C63315A-1EE3-4C20-AAA8-BEBDB21718E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44D5F9-5689-418E-9B59-4B8E55E2D561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946C363-9B51-4615-914C-DA2EF0570B73}">
      <dgm:prSet/>
      <dgm:spPr/>
      <dgm:t>
        <a:bodyPr/>
        <a:lstStyle/>
        <a:p>
          <a:r>
            <a:rPr lang="en-US"/>
            <a:t>DON’T BE AFRAID TO TRY ANYTHING</a:t>
          </a:r>
        </a:p>
      </dgm:t>
    </dgm:pt>
    <dgm:pt modelId="{2881D076-F8DA-409C-8DF9-6F15446815BB}" type="parTrans" cxnId="{8E2F538F-0A3E-4ED2-8B1F-57089E31604A}">
      <dgm:prSet/>
      <dgm:spPr/>
      <dgm:t>
        <a:bodyPr/>
        <a:lstStyle/>
        <a:p>
          <a:endParaRPr lang="en-US"/>
        </a:p>
      </dgm:t>
    </dgm:pt>
    <dgm:pt modelId="{3E603FC4-3BEC-4EE3-8746-DBF0E1701B08}" type="sibTrans" cxnId="{8E2F538F-0A3E-4ED2-8B1F-57089E31604A}">
      <dgm:prSet/>
      <dgm:spPr/>
      <dgm:t>
        <a:bodyPr/>
        <a:lstStyle/>
        <a:p>
          <a:endParaRPr lang="en-US"/>
        </a:p>
      </dgm:t>
    </dgm:pt>
    <dgm:pt modelId="{48FB4B4C-22FF-4443-B652-36E43C1EE1EA}">
      <dgm:prSet/>
      <dgm:spPr/>
      <dgm:t>
        <a:bodyPr/>
        <a:lstStyle/>
        <a:p>
          <a:r>
            <a:rPr lang="en-US"/>
            <a:t>HAVE FUN</a:t>
          </a:r>
        </a:p>
      </dgm:t>
    </dgm:pt>
    <dgm:pt modelId="{6575743B-F3CB-49FF-ACB3-4A3E27A51483}" type="parTrans" cxnId="{CB3DF5E5-42D9-445F-B0C2-10F3F9F59C9B}">
      <dgm:prSet/>
      <dgm:spPr/>
      <dgm:t>
        <a:bodyPr/>
        <a:lstStyle/>
        <a:p>
          <a:endParaRPr lang="en-US"/>
        </a:p>
      </dgm:t>
    </dgm:pt>
    <dgm:pt modelId="{99A36165-13F2-4AA5-8655-0C186DEBFECD}" type="sibTrans" cxnId="{CB3DF5E5-42D9-445F-B0C2-10F3F9F59C9B}">
      <dgm:prSet/>
      <dgm:spPr/>
      <dgm:t>
        <a:bodyPr/>
        <a:lstStyle/>
        <a:p>
          <a:endParaRPr lang="en-US"/>
        </a:p>
      </dgm:t>
    </dgm:pt>
    <dgm:pt modelId="{6F466965-1887-4F18-AA6A-441456DB6BA7}">
      <dgm:prSet/>
      <dgm:spPr/>
      <dgm:t>
        <a:bodyPr/>
        <a:lstStyle/>
        <a:p>
          <a:r>
            <a:rPr lang="en-US"/>
            <a:t>ENJOY THE FRUITS OF YOUR LABOR</a:t>
          </a:r>
        </a:p>
      </dgm:t>
    </dgm:pt>
    <dgm:pt modelId="{5FE5074C-B18F-4E39-8623-A16E58E0CCEC}" type="parTrans" cxnId="{16DAB420-81DB-415D-872A-FC448EF0946B}">
      <dgm:prSet/>
      <dgm:spPr/>
      <dgm:t>
        <a:bodyPr/>
        <a:lstStyle/>
        <a:p>
          <a:endParaRPr lang="en-US"/>
        </a:p>
      </dgm:t>
    </dgm:pt>
    <dgm:pt modelId="{E9449604-1495-43BE-892A-A90FDFAE7A25}" type="sibTrans" cxnId="{16DAB420-81DB-415D-872A-FC448EF0946B}">
      <dgm:prSet/>
      <dgm:spPr/>
      <dgm:t>
        <a:bodyPr/>
        <a:lstStyle/>
        <a:p>
          <a:endParaRPr lang="en-US"/>
        </a:p>
      </dgm:t>
    </dgm:pt>
    <dgm:pt modelId="{AAF541B7-9181-438A-AD21-8C6BB47868F6}" type="pres">
      <dgm:prSet presAssocID="{F044D5F9-5689-418E-9B59-4B8E55E2D561}" presName="root" presStyleCnt="0">
        <dgm:presLayoutVars>
          <dgm:dir/>
          <dgm:resizeHandles val="exact"/>
        </dgm:presLayoutVars>
      </dgm:prSet>
      <dgm:spPr/>
    </dgm:pt>
    <dgm:pt modelId="{55CD4370-7E26-4CEB-AADB-4C5A0E50B8DF}" type="pres">
      <dgm:prSet presAssocID="{A946C363-9B51-4615-914C-DA2EF0570B73}" presName="compNode" presStyleCnt="0"/>
      <dgm:spPr/>
    </dgm:pt>
    <dgm:pt modelId="{241D6EE9-95AC-4923-8F89-F141512ED588}" type="pres">
      <dgm:prSet presAssocID="{A946C363-9B51-4615-914C-DA2EF0570B7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Face with No Fill"/>
        </a:ext>
      </dgm:extLst>
    </dgm:pt>
    <dgm:pt modelId="{55FA4206-8301-45F8-B817-364C2308DCDE}" type="pres">
      <dgm:prSet presAssocID="{A946C363-9B51-4615-914C-DA2EF0570B73}" presName="spaceRect" presStyleCnt="0"/>
      <dgm:spPr/>
    </dgm:pt>
    <dgm:pt modelId="{ABD6C9BF-B135-4EAD-B11E-8D46E3AE603C}" type="pres">
      <dgm:prSet presAssocID="{A946C363-9B51-4615-914C-DA2EF0570B73}" presName="textRect" presStyleLbl="revTx" presStyleIdx="0" presStyleCnt="3">
        <dgm:presLayoutVars>
          <dgm:chMax val="1"/>
          <dgm:chPref val="1"/>
        </dgm:presLayoutVars>
      </dgm:prSet>
      <dgm:spPr/>
    </dgm:pt>
    <dgm:pt modelId="{61692E40-8131-435F-A472-FEBAA8ADDC64}" type="pres">
      <dgm:prSet presAssocID="{3E603FC4-3BEC-4EE3-8746-DBF0E1701B08}" presName="sibTrans" presStyleCnt="0"/>
      <dgm:spPr/>
    </dgm:pt>
    <dgm:pt modelId="{EBB1F3C6-E8ED-4AA2-AF98-8785516A8EE4}" type="pres">
      <dgm:prSet presAssocID="{48FB4B4C-22FF-4443-B652-36E43C1EE1EA}" presName="compNode" presStyleCnt="0"/>
      <dgm:spPr/>
    </dgm:pt>
    <dgm:pt modelId="{26026634-3912-4FDE-9AA6-C2D0E9827CB5}" type="pres">
      <dgm:prSet presAssocID="{48FB4B4C-22FF-4443-B652-36E43C1EE1E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360B3CEB-42A2-421B-99CE-551EC6AE9E42}" type="pres">
      <dgm:prSet presAssocID="{48FB4B4C-22FF-4443-B652-36E43C1EE1EA}" presName="spaceRect" presStyleCnt="0"/>
      <dgm:spPr/>
    </dgm:pt>
    <dgm:pt modelId="{63E17ABB-1CE0-47E6-8CB3-44D25AD9D3B0}" type="pres">
      <dgm:prSet presAssocID="{48FB4B4C-22FF-4443-B652-36E43C1EE1EA}" presName="textRect" presStyleLbl="revTx" presStyleIdx="1" presStyleCnt="3">
        <dgm:presLayoutVars>
          <dgm:chMax val="1"/>
          <dgm:chPref val="1"/>
        </dgm:presLayoutVars>
      </dgm:prSet>
      <dgm:spPr/>
    </dgm:pt>
    <dgm:pt modelId="{78B03A5A-735C-4A6A-8B08-ACD26550CA41}" type="pres">
      <dgm:prSet presAssocID="{99A36165-13F2-4AA5-8655-0C186DEBFECD}" presName="sibTrans" presStyleCnt="0"/>
      <dgm:spPr/>
    </dgm:pt>
    <dgm:pt modelId="{36F3665F-9788-4E23-B607-D139DEAB552A}" type="pres">
      <dgm:prSet presAssocID="{6F466965-1887-4F18-AA6A-441456DB6BA7}" presName="compNode" presStyleCnt="0"/>
      <dgm:spPr/>
    </dgm:pt>
    <dgm:pt modelId="{5647FD39-3146-4237-B27E-89C233E7CFE8}" type="pres">
      <dgm:prSet presAssocID="{6F466965-1887-4F18-AA6A-441456DB6BA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1D35F553-9944-46A7-8CFF-A7E80EBF6727}" type="pres">
      <dgm:prSet presAssocID="{6F466965-1887-4F18-AA6A-441456DB6BA7}" presName="spaceRect" presStyleCnt="0"/>
      <dgm:spPr/>
    </dgm:pt>
    <dgm:pt modelId="{4C4791BF-5779-4F95-904B-931DB5CB45A6}" type="pres">
      <dgm:prSet presAssocID="{6F466965-1887-4F18-AA6A-441456DB6BA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6DAB420-81DB-415D-872A-FC448EF0946B}" srcId="{F044D5F9-5689-418E-9B59-4B8E55E2D561}" destId="{6F466965-1887-4F18-AA6A-441456DB6BA7}" srcOrd="2" destOrd="0" parTransId="{5FE5074C-B18F-4E39-8623-A16E58E0CCEC}" sibTransId="{E9449604-1495-43BE-892A-A90FDFAE7A25}"/>
    <dgm:cxn modelId="{9E2EBF64-0E30-4163-9EA5-EC63FEC91548}" type="presOf" srcId="{F044D5F9-5689-418E-9B59-4B8E55E2D561}" destId="{AAF541B7-9181-438A-AD21-8C6BB47868F6}" srcOrd="0" destOrd="0" presId="urn:microsoft.com/office/officeart/2018/2/layout/IconLabelList"/>
    <dgm:cxn modelId="{8E2F538F-0A3E-4ED2-8B1F-57089E31604A}" srcId="{F044D5F9-5689-418E-9B59-4B8E55E2D561}" destId="{A946C363-9B51-4615-914C-DA2EF0570B73}" srcOrd="0" destOrd="0" parTransId="{2881D076-F8DA-409C-8DF9-6F15446815BB}" sibTransId="{3E603FC4-3BEC-4EE3-8746-DBF0E1701B08}"/>
    <dgm:cxn modelId="{5AAC979B-CB1A-434E-A650-1E930A3EED7E}" type="presOf" srcId="{6F466965-1887-4F18-AA6A-441456DB6BA7}" destId="{4C4791BF-5779-4F95-904B-931DB5CB45A6}" srcOrd="0" destOrd="0" presId="urn:microsoft.com/office/officeart/2018/2/layout/IconLabelList"/>
    <dgm:cxn modelId="{BB476DB1-DDDC-4064-985C-42911F0F7892}" type="presOf" srcId="{48FB4B4C-22FF-4443-B652-36E43C1EE1EA}" destId="{63E17ABB-1CE0-47E6-8CB3-44D25AD9D3B0}" srcOrd="0" destOrd="0" presId="urn:microsoft.com/office/officeart/2018/2/layout/IconLabelList"/>
    <dgm:cxn modelId="{EA6094CE-C8AC-4038-9880-35DD8E1546CA}" type="presOf" srcId="{A946C363-9B51-4615-914C-DA2EF0570B73}" destId="{ABD6C9BF-B135-4EAD-B11E-8D46E3AE603C}" srcOrd="0" destOrd="0" presId="urn:microsoft.com/office/officeart/2018/2/layout/IconLabelList"/>
    <dgm:cxn modelId="{CB3DF5E5-42D9-445F-B0C2-10F3F9F59C9B}" srcId="{F044D5F9-5689-418E-9B59-4B8E55E2D561}" destId="{48FB4B4C-22FF-4443-B652-36E43C1EE1EA}" srcOrd="1" destOrd="0" parTransId="{6575743B-F3CB-49FF-ACB3-4A3E27A51483}" sibTransId="{99A36165-13F2-4AA5-8655-0C186DEBFECD}"/>
    <dgm:cxn modelId="{8D5D9FE9-BD8E-458C-9961-A16BC0B8AFC9}" type="presParOf" srcId="{AAF541B7-9181-438A-AD21-8C6BB47868F6}" destId="{55CD4370-7E26-4CEB-AADB-4C5A0E50B8DF}" srcOrd="0" destOrd="0" presId="urn:microsoft.com/office/officeart/2018/2/layout/IconLabelList"/>
    <dgm:cxn modelId="{9D60258B-B9E7-48E2-92B4-97BE53597C0B}" type="presParOf" srcId="{55CD4370-7E26-4CEB-AADB-4C5A0E50B8DF}" destId="{241D6EE9-95AC-4923-8F89-F141512ED588}" srcOrd="0" destOrd="0" presId="urn:microsoft.com/office/officeart/2018/2/layout/IconLabelList"/>
    <dgm:cxn modelId="{057047E3-00E9-4571-87EA-ACE80524380D}" type="presParOf" srcId="{55CD4370-7E26-4CEB-AADB-4C5A0E50B8DF}" destId="{55FA4206-8301-45F8-B817-364C2308DCDE}" srcOrd="1" destOrd="0" presId="urn:microsoft.com/office/officeart/2018/2/layout/IconLabelList"/>
    <dgm:cxn modelId="{D752642C-A52C-428F-A99B-40889BE9AC29}" type="presParOf" srcId="{55CD4370-7E26-4CEB-AADB-4C5A0E50B8DF}" destId="{ABD6C9BF-B135-4EAD-B11E-8D46E3AE603C}" srcOrd="2" destOrd="0" presId="urn:microsoft.com/office/officeart/2018/2/layout/IconLabelList"/>
    <dgm:cxn modelId="{89709575-5835-4BA8-B7E0-DCF69B6BBE59}" type="presParOf" srcId="{AAF541B7-9181-438A-AD21-8C6BB47868F6}" destId="{61692E40-8131-435F-A472-FEBAA8ADDC64}" srcOrd="1" destOrd="0" presId="urn:microsoft.com/office/officeart/2018/2/layout/IconLabelList"/>
    <dgm:cxn modelId="{29272667-328D-4272-9BF5-032E578AFEE4}" type="presParOf" srcId="{AAF541B7-9181-438A-AD21-8C6BB47868F6}" destId="{EBB1F3C6-E8ED-4AA2-AF98-8785516A8EE4}" srcOrd="2" destOrd="0" presId="urn:microsoft.com/office/officeart/2018/2/layout/IconLabelList"/>
    <dgm:cxn modelId="{3807AFD5-54E8-4D21-A4E2-49F466FEDD0B}" type="presParOf" srcId="{EBB1F3C6-E8ED-4AA2-AF98-8785516A8EE4}" destId="{26026634-3912-4FDE-9AA6-C2D0E9827CB5}" srcOrd="0" destOrd="0" presId="urn:microsoft.com/office/officeart/2018/2/layout/IconLabelList"/>
    <dgm:cxn modelId="{76DC3D5B-9CFB-4BA5-9DC5-21C2B7D7D47A}" type="presParOf" srcId="{EBB1F3C6-E8ED-4AA2-AF98-8785516A8EE4}" destId="{360B3CEB-42A2-421B-99CE-551EC6AE9E42}" srcOrd="1" destOrd="0" presId="urn:microsoft.com/office/officeart/2018/2/layout/IconLabelList"/>
    <dgm:cxn modelId="{41539133-3C22-4BA0-A24A-1CC9F22E448E}" type="presParOf" srcId="{EBB1F3C6-E8ED-4AA2-AF98-8785516A8EE4}" destId="{63E17ABB-1CE0-47E6-8CB3-44D25AD9D3B0}" srcOrd="2" destOrd="0" presId="urn:microsoft.com/office/officeart/2018/2/layout/IconLabelList"/>
    <dgm:cxn modelId="{5FB44D1F-65C4-41CB-9036-B32B621AB422}" type="presParOf" srcId="{AAF541B7-9181-438A-AD21-8C6BB47868F6}" destId="{78B03A5A-735C-4A6A-8B08-ACD26550CA41}" srcOrd="3" destOrd="0" presId="urn:microsoft.com/office/officeart/2018/2/layout/IconLabelList"/>
    <dgm:cxn modelId="{81FDBA32-7D95-4435-83DC-EC3A3AB338A0}" type="presParOf" srcId="{AAF541B7-9181-438A-AD21-8C6BB47868F6}" destId="{36F3665F-9788-4E23-B607-D139DEAB552A}" srcOrd="4" destOrd="0" presId="urn:microsoft.com/office/officeart/2018/2/layout/IconLabelList"/>
    <dgm:cxn modelId="{A18A903D-F382-4F4E-A0D1-C05E8A2634EF}" type="presParOf" srcId="{36F3665F-9788-4E23-B607-D139DEAB552A}" destId="{5647FD39-3146-4237-B27E-89C233E7CFE8}" srcOrd="0" destOrd="0" presId="urn:microsoft.com/office/officeart/2018/2/layout/IconLabelList"/>
    <dgm:cxn modelId="{D7A204CA-9050-4FC1-B177-8D1726711627}" type="presParOf" srcId="{36F3665F-9788-4E23-B607-D139DEAB552A}" destId="{1D35F553-9944-46A7-8CFF-A7E80EBF6727}" srcOrd="1" destOrd="0" presId="urn:microsoft.com/office/officeart/2018/2/layout/IconLabelList"/>
    <dgm:cxn modelId="{36D48328-4C0F-4B8A-8420-632F4CD8BD81}" type="presParOf" srcId="{36F3665F-9788-4E23-B607-D139DEAB552A}" destId="{4C4791BF-5779-4F95-904B-931DB5CB45A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FB9C4-662A-43E0-8FDA-AFB225961113}">
      <dsp:nvSpPr>
        <dsp:cNvPr id="0" name=""/>
        <dsp:cNvSpPr/>
      </dsp:nvSpPr>
      <dsp:spPr>
        <a:xfrm>
          <a:off x="718664" y="202202"/>
          <a:ext cx="1955812" cy="1955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0A6C7-70AF-4608-89B6-B726FCDC96DB}">
      <dsp:nvSpPr>
        <dsp:cNvPr id="0" name=""/>
        <dsp:cNvSpPr/>
      </dsp:nvSpPr>
      <dsp:spPr>
        <a:xfrm>
          <a:off x="1135476" y="6190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FEF3E-2580-4039-BEAC-7DC9597EA654}">
      <dsp:nvSpPr>
        <dsp:cNvPr id="0" name=""/>
        <dsp:cNvSpPr/>
      </dsp:nvSpPr>
      <dsp:spPr>
        <a:xfrm>
          <a:off x="93445" y="27672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Watering</a:t>
          </a:r>
        </a:p>
      </dsp:txBody>
      <dsp:txXfrm>
        <a:off x="93445" y="2767202"/>
        <a:ext cx="3206250" cy="720000"/>
      </dsp:txXfrm>
    </dsp:sp>
    <dsp:sp modelId="{5F846731-24B4-41B3-AD96-26DF3AA4DE83}">
      <dsp:nvSpPr>
        <dsp:cNvPr id="0" name=""/>
        <dsp:cNvSpPr/>
      </dsp:nvSpPr>
      <dsp:spPr>
        <a:xfrm>
          <a:off x="4486008" y="202202"/>
          <a:ext cx="1955812" cy="1955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59D1B-2C5E-474B-95D3-B905CB4F00E3}">
      <dsp:nvSpPr>
        <dsp:cNvPr id="0" name=""/>
        <dsp:cNvSpPr/>
      </dsp:nvSpPr>
      <dsp:spPr>
        <a:xfrm>
          <a:off x="4902820" y="6190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BFA47-DF82-40AF-8D6C-D0F82803A5DD}">
      <dsp:nvSpPr>
        <dsp:cNvPr id="0" name=""/>
        <dsp:cNvSpPr/>
      </dsp:nvSpPr>
      <dsp:spPr>
        <a:xfrm>
          <a:off x="3860789" y="27672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Fertilizing</a:t>
          </a:r>
        </a:p>
      </dsp:txBody>
      <dsp:txXfrm>
        <a:off x="3860789" y="2767202"/>
        <a:ext cx="3206250" cy="720000"/>
      </dsp:txXfrm>
    </dsp:sp>
    <dsp:sp modelId="{DB594AB5-80E0-4E31-A404-AD9047BD9232}">
      <dsp:nvSpPr>
        <dsp:cNvPr id="0" name=""/>
        <dsp:cNvSpPr/>
      </dsp:nvSpPr>
      <dsp:spPr>
        <a:xfrm>
          <a:off x="8253352" y="202202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4C236-9138-4C95-AA39-6E1184FB694D}">
      <dsp:nvSpPr>
        <dsp:cNvPr id="0" name=""/>
        <dsp:cNvSpPr/>
      </dsp:nvSpPr>
      <dsp:spPr>
        <a:xfrm>
          <a:off x="8670164" y="6190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6EE57-1DAE-4B6B-85B8-C51C94DD0075}">
      <dsp:nvSpPr>
        <dsp:cNvPr id="0" name=""/>
        <dsp:cNvSpPr/>
      </dsp:nvSpPr>
      <dsp:spPr>
        <a:xfrm>
          <a:off x="7628133" y="27672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Pruning</a:t>
          </a:r>
        </a:p>
      </dsp:txBody>
      <dsp:txXfrm>
        <a:off x="7628133" y="2767202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80CC3-0639-4E30-8F24-C1807C440B97}">
      <dsp:nvSpPr>
        <dsp:cNvPr id="0" name=""/>
        <dsp:cNvSpPr/>
      </dsp:nvSpPr>
      <dsp:spPr>
        <a:xfrm rot="5400000">
          <a:off x="6940903" y="-2858573"/>
          <a:ext cx="1041201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baseline="0" dirty="0"/>
            <a:t>Tomatoes prefer PH from 6.0-7.0   7 is neutral  &gt;7 is acidic &lt;7 is alkaline</a:t>
          </a:r>
          <a:endParaRPr lang="en-US" sz="1900" kern="1200" dirty="0"/>
        </a:p>
      </dsp:txBody>
      <dsp:txXfrm rot="-5400000">
        <a:off x="3950208" y="182949"/>
        <a:ext cx="6971765" cy="939547"/>
      </dsp:txXfrm>
    </dsp:sp>
    <dsp:sp modelId="{C1F4E19F-4FBE-4E17-B018-839DDAA20268}">
      <dsp:nvSpPr>
        <dsp:cNvPr id="0" name=""/>
        <dsp:cNvSpPr/>
      </dsp:nvSpPr>
      <dsp:spPr>
        <a:xfrm>
          <a:off x="0" y="1971"/>
          <a:ext cx="3950208" cy="13015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i="0" kern="1200" baseline="0"/>
            <a:t>PH of soil</a:t>
          </a:r>
          <a:endParaRPr lang="en-US" sz="3700" kern="1200"/>
        </a:p>
      </dsp:txBody>
      <dsp:txXfrm>
        <a:off x="63534" y="65505"/>
        <a:ext cx="3823140" cy="1174433"/>
      </dsp:txXfrm>
    </dsp:sp>
    <dsp:sp modelId="{57A2C7CE-C5C2-42F5-9542-FDA3641D1203}">
      <dsp:nvSpPr>
        <dsp:cNvPr id="0" name=""/>
        <dsp:cNvSpPr/>
      </dsp:nvSpPr>
      <dsp:spPr>
        <a:xfrm rot="5400000">
          <a:off x="6940903" y="-1491996"/>
          <a:ext cx="1041201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baseline="0"/>
            <a:t>East/west with at least 6-8 hours of sun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baseline="0"/>
            <a:t>Avoid cold micro-climates</a:t>
          </a:r>
          <a:endParaRPr lang="en-US" sz="1900" kern="1200"/>
        </a:p>
      </dsp:txBody>
      <dsp:txXfrm rot="-5400000">
        <a:off x="3950208" y="1549526"/>
        <a:ext cx="6971765" cy="939547"/>
      </dsp:txXfrm>
    </dsp:sp>
    <dsp:sp modelId="{27492F61-6B68-416D-BC76-E6DD5816B68D}">
      <dsp:nvSpPr>
        <dsp:cNvPr id="0" name=""/>
        <dsp:cNvSpPr/>
      </dsp:nvSpPr>
      <dsp:spPr>
        <a:xfrm>
          <a:off x="0" y="1368549"/>
          <a:ext cx="3950208" cy="13015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i="0" kern="1200" baseline="0"/>
            <a:t>Location and orientation of bed</a:t>
          </a:r>
          <a:endParaRPr lang="en-US" sz="3700" kern="1200"/>
        </a:p>
      </dsp:txBody>
      <dsp:txXfrm>
        <a:off x="63534" y="1432083"/>
        <a:ext cx="3823140" cy="1174433"/>
      </dsp:txXfrm>
    </dsp:sp>
    <dsp:sp modelId="{CBA6E95B-BE25-4019-9717-DD8B96986867}">
      <dsp:nvSpPr>
        <dsp:cNvPr id="0" name=""/>
        <dsp:cNvSpPr/>
      </dsp:nvSpPr>
      <dsp:spPr>
        <a:xfrm rot="5400000">
          <a:off x="6940903" y="-125418"/>
          <a:ext cx="1041201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3-year rotation is good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Don’t follow plants from the same family (eggplant, peppers, potatoes)</a:t>
          </a:r>
        </a:p>
      </dsp:txBody>
      <dsp:txXfrm rot="-5400000">
        <a:off x="3950208" y="2916104"/>
        <a:ext cx="6971765" cy="939547"/>
      </dsp:txXfrm>
    </dsp:sp>
    <dsp:sp modelId="{61303BA5-9819-4C2D-B682-4732582E7F03}">
      <dsp:nvSpPr>
        <dsp:cNvPr id="0" name=""/>
        <dsp:cNvSpPr/>
      </dsp:nvSpPr>
      <dsp:spPr>
        <a:xfrm>
          <a:off x="0" y="2735126"/>
          <a:ext cx="3950208" cy="13015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i="0" kern="1200" baseline="0" dirty="0"/>
            <a:t>Crop rotation</a:t>
          </a:r>
          <a:endParaRPr lang="en-US" sz="3700" kern="1200" dirty="0"/>
        </a:p>
      </dsp:txBody>
      <dsp:txXfrm>
        <a:off x="63534" y="2798660"/>
        <a:ext cx="3823140" cy="11744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7AEA0-9564-4729-ABD3-99B40EDE2550}">
      <dsp:nvSpPr>
        <dsp:cNvPr id="0" name=""/>
        <dsp:cNvSpPr/>
      </dsp:nvSpPr>
      <dsp:spPr>
        <a:xfrm>
          <a:off x="0" y="876585"/>
          <a:ext cx="3086099" cy="1959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1A31BD-1CC8-41E6-BC69-F5C221D401B7}">
      <dsp:nvSpPr>
        <dsp:cNvPr id="0" name=""/>
        <dsp:cNvSpPr/>
      </dsp:nvSpPr>
      <dsp:spPr>
        <a:xfrm>
          <a:off x="342900" y="1202340"/>
          <a:ext cx="3086099" cy="1959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Vertebrate Pests</a:t>
          </a:r>
        </a:p>
      </dsp:txBody>
      <dsp:txXfrm>
        <a:off x="400297" y="1259737"/>
        <a:ext cx="2971305" cy="1844879"/>
      </dsp:txXfrm>
    </dsp:sp>
    <dsp:sp modelId="{B4D701B4-7B54-4E15-AE6F-C4AE7AF96335}">
      <dsp:nvSpPr>
        <dsp:cNvPr id="0" name=""/>
        <dsp:cNvSpPr/>
      </dsp:nvSpPr>
      <dsp:spPr>
        <a:xfrm>
          <a:off x="3771900" y="876585"/>
          <a:ext cx="3086099" cy="1959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FDE2B1-D157-4B6A-BE09-A97499C5C696}">
      <dsp:nvSpPr>
        <dsp:cNvPr id="0" name=""/>
        <dsp:cNvSpPr/>
      </dsp:nvSpPr>
      <dsp:spPr>
        <a:xfrm>
          <a:off x="4114800" y="1202340"/>
          <a:ext cx="3086099" cy="1959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Insects</a:t>
          </a:r>
        </a:p>
      </dsp:txBody>
      <dsp:txXfrm>
        <a:off x="4172197" y="1259737"/>
        <a:ext cx="2971305" cy="1844879"/>
      </dsp:txXfrm>
    </dsp:sp>
    <dsp:sp modelId="{97166174-3223-4426-BFF1-97AC1A3B5A30}">
      <dsp:nvSpPr>
        <dsp:cNvPr id="0" name=""/>
        <dsp:cNvSpPr/>
      </dsp:nvSpPr>
      <dsp:spPr>
        <a:xfrm>
          <a:off x="7543800" y="876585"/>
          <a:ext cx="3086099" cy="1959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5BB1B9-5411-4030-91F9-0107F93BBDDF}">
      <dsp:nvSpPr>
        <dsp:cNvPr id="0" name=""/>
        <dsp:cNvSpPr/>
      </dsp:nvSpPr>
      <dsp:spPr>
        <a:xfrm>
          <a:off x="7886699" y="1202340"/>
          <a:ext cx="3086099" cy="1959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Diseases</a:t>
          </a:r>
        </a:p>
      </dsp:txBody>
      <dsp:txXfrm>
        <a:off x="7944096" y="1259737"/>
        <a:ext cx="2971305" cy="18448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D6EE9-95AC-4923-8F89-F141512ED588}">
      <dsp:nvSpPr>
        <dsp:cNvPr id="0" name=""/>
        <dsp:cNvSpPr/>
      </dsp:nvSpPr>
      <dsp:spPr>
        <a:xfrm>
          <a:off x="959850" y="696232"/>
          <a:ext cx="1454962" cy="1454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6C9BF-B135-4EAD-B11E-8D46E3AE603C}">
      <dsp:nvSpPr>
        <dsp:cNvPr id="0" name=""/>
        <dsp:cNvSpPr/>
      </dsp:nvSpPr>
      <dsp:spPr>
        <a:xfrm>
          <a:off x="70706" y="2535055"/>
          <a:ext cx="32332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DON’T BE AFRAID TO TRY ANYTHING</a:t>
          </a:r>
        </a:p>
      </dsp:txBody>
      <dsp:txXfrm>
        <a:off x="70706" y="2535055"/>
        <a:ext cx="3233249" cy="720000"/>
      </dsp:txXfrm>
    </dsp:sp>
    <dsp:sp modelId="{26026634-3912-4FDE-9AA6-C2D0E9827CB5}">
      <dsp:nvSpPr>
        <dsp:cNvPr id="0" name=""/>
        <dsp:cNvSpPr/>
      </dsp:nvSpPr>
      <dsp:spPr>
        <a:xfrm>
          <a:off x="4758918" y="696232"/>
          <a:ext cx="1454962" cy="1454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E17ABB-1CE0-47E6-8CB3-44D25AD9D3B0}">
      <dsp:nvSpPr>
        <dsp:cNvPr id="0" name=""/>
        <dsp:cNvSpPr/>
      </dsp:nvSpPr>
      <dsp:spPr>
        <a:xfrm>
          <a:off x="3869775" y="2535055"/>
          <a:ext cx="32332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HAVE FUN</a:t>
          </a:r>
        </a:p>
      </dsp:txBody>
      <dsp:txXfrm>
        <a:off x="3869775" y="2535055"/>
        <a:ext cx="3233249" cy="720000"/>
      </dsp:txXfrm>
    </dsp:sp>
    <dsp:sp modelId="{5647FD39-3146-4237-B27E-89C233E7CFE8}">
      <dsp:nvSpPr>
        <dsp:cNvPr id="0" name=""/>
        <dsp:cNvSpPr/>
      </dsp:nvSpPr>
      <dsp:spPr>
        <a:xfrm>
          <a:off x="8557987" y="696232"/>
          <a:ext cx="1454962" cy="14549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4791BF-5779-4F95-904B-931DB5CB45A6}">
      <dsp:nvSpPr>
        <dsp:cNvPr id="0" name=""/>
        <dsp:cNvSpPr/>
      </dsp:nvSpPr>
      <dsp:spPr>
        <a:xfrm>
          <a:off x="7668843" y="2535055"/>
          <a:ext cx="32332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ENJOY THE FRUITS OF YOUR LABOR</a:t>
          </a:r>
        </a:p>
      </dsp:txBody>
      <dsp:txXfrm>
        <a:off x="7668843" y="2535055"/>
        <a:ext cx="323324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76B3FA4-DBAA-4EA7-8A79-5D496AB929E0}" type="datetimeFigureOut">
              <a:rPr lang="en-US" smtClean="0"/>
              <a:pPr/>
              <a:t>7/27/2025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2AE321B-42E6-4082-ADCB-16DB624964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794C6B2-0E18-41FC-8CA1-B467464E754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47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0B60A3E-4BC9-4497-95E2-69F5661E22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nrcatalog.ucanr.edu/pdf/8159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canr.edu/News/?routeName=newsstory&amp;postnum=57078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xtension.umd.edu/extension.umd.edu/programs/environment-natural-resources/program-areas/home-and-garden-information-center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xtension.psu.edu/tobacco-mosaic-virus-tmv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A994C-4257-13E1-8799-1C6A31C42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4DDD5A-FE52-63AD-40A8-21E8CCEEE4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5F2021-F1A8-2F11-10E3-542D1D8CD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Created:      </a:t>
            </a:r>
            <a:r>
              <a:rPr lang="en-US" b="0" dirty="0"/>
              <a:t>03/01/2025</a:t>
            </a:r>
            <a:endParaRPr lang="en-US" b="1" dirty="0"/>
          </a:p>
          <a:p>
            <a:r>
              <a:rPr lang="en-US" b="1" dirty="0"/>
              <a:t>Created by</a:t>
            </a:r>
            <a:r>
              <a:rPr lang="en-US" dirty="0"/>
              <a:t>:   Kim Evans</a:t>
            </a:r>
          </a:p>
          <a:p>
            <a:r>
              <a:rPr lang="en-US" b="1" dirty="0"/>
              <a:t>Audience:     </a:t>
            </a:r>
            <a:r>
              <a:rPr lang="en-US" b="0" dirty="0"/>
              <a:t>Home Gardeners</a:t>
            </a:r>
            <a:endParaRPr lang="en-US" dirty="0"/>
          </a:p>
          <a:p>
            <a:r>
              <a:rPr lang="en-US" b="1" dirty="0"/>
              <a:t>Publicity:  </a:t>
            </a:r>
            <a:r>
              <a:rPr lang="en-US" dirty="0"/>
              <a:t>    This class is dedicated to one of our summer favorites, the tomato! </a:t>
            </a:r>
          </a:p>
          <a:p>
            <a:r>
              <a:rPr lang="en-US" dirty="0"/>
              <a:t>Learn about planting, growing, and caring for this delicious staple as well as how to control problems before they happen. </a:t>
            </a:r>
          </a:p>
          <a:p>
            <a:r>
              <a:rPr lang="en-US" dirty="0"/>
              <a:t>Let us help you grow the ultimate tomato – firm and juicy, sweet, and tangy.</a:t>
            </a:r>
          </a:p>
          <a:p>
            <a:r>
              <a:rPr lang="en-US" b="1" dirty="0"/>
              <a:t>Update History: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Updated on 11/18/2020 by David Warman.</a:t>
            </a:r>
            <a:endParaRPr lang="en-US" b="1" dirty="0"/>
          </a:p>
          <a:p>
            <a:r>
              <a:rPr lang="en-US" dirty="0"/>
              <a:t>David Warman, updated for Zoom presentation on 2/13/2021.  Photo by D. Warman.</a:t>
            </a:r>
          </a:p>
          <a:p>
            <a:r>
              <a:rPr lang="en-US" dirty="0"/>
              <a:t>David Warman, 2/18/2023, updated title for RUEC presentation.</a:t>
            </a:r>
          </a:p>
          <a:p>
            <a:r>
              <a:rPr lang="en-US" b="0" dirty="0"/>
              <a:t>Barbara Villareal, March 2024, presented at RUEC.</a:t>
            </a:r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27D50-00AB-2CD1-08AA-EE7FC9DAC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40387-D8E8-4747-B676-98ED036C8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241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Let’s talk about different types of tomatoes.</a:t>
            </a:r>
          </a:p>
          <a:p>
            <a:r>
              <a:rPr lang="en-US" dirty="0"/>
              <a:t>Heirloom are grown for:</a:t>
            </a:r>
          </a:p>
          <a:p>
            <a:r>
              <a:rPr lang="en-US" dirty="0"/>
              <a:t>- better taste </a:t>
            </a:r>
          </a:p>
          <a:p>
            <a:r>
              <a:rPr lang="en-US" dirty="0"/>
              <a:t>- less than perfect bright red uniform shape</a:t>
            </a:r>
          </a:p>
          <a:p>
            <a:r>
              <a:rPr lang="en-US" dirty="0"/>
              <a:t>- seeds have been collected by families and passed down</a:t>
            </a:r>
          </a:p>
          <a:p>
            <a:r>
              <a:rPr lang="en-US" dirty="0"/>
              <a:t>Hybrid:</a:t>
            </a:r>
          </a:p>
          <a:p>
            <a:r>
              <a:rPr lang="en-US" dirty="0"/>
              <a:t>- developed after WWII for mechanical harvesting with a thicker skin that holds up during shipping to market</a:t>
            </a:r>
          </a:p>
          <a:p>
            <a:r>
              <a:rPr lang="en-US" dirty="0"/>
              <a:t>- developed for resistance to diseases and pests</a:t>
            </a:r>
          </a:p>
          <a:p>
            <a:endParaRPr lang="en-US" dirty="0"/>
          </a:p>
          <a:p>
            <a:r>
              <a:rPr lang="en-US" dirty="0"/>
              <a:t>Source:  https://sacmg.ucanr.edu/What_are_Heirloom_Tomatoes/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Standard:  pollination happens naturally by falling to the stigma in the air</a:t>
            </a:r>
          </a:p>
          <a:p>
            <a:r>
              <a:rPr lang="en-US" dirty="0"/>
              <a:t>Hybrid:  pollination needs more mechanical intervention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Grown by Del &amp; Julie Faust in Stillwater, Minnesota in October 2022.  Possibly Beefsteak variety.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https://www.guinnessworldrecords.com/world-records/heaviest-tomato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52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 Determinate grows to a certain size and produces tomatoes all at once.  </a:t>
            </a:r>
          </a:p>
          <a:p>
            <a:r>
              <a:rPr lang="en-US" dirty="0"/>
              <a:t>- Harvest time is short, good choice for canning.  </a:t>
            </a:r>
          </a:p>
          <a:p>
            <a:r>
              <a:rPr lang="en-US" dirty="0"/>
              <a:t>- Also good for containers. </a:t>
            </a:r>
          </a:p>
          <a:p>
            <a:r>
              <a:rPr lang="en-US" dirty="0"/>
              <a:t>- Variety examples:  Rutgers, Roma Celebrity.</a:t>
            </a:r>
          </a:p>
          <a:p>
            <a:endParaRPr lang="en-US" dirty="0"/>
          </a:p>
          <a:p>
            <a:r>
              <a:rPr lang="en-US" dirty="0"/>
              <a:t>https://ucanr.edu/blogs/blogcore/postdetail.cfm?postnum=16937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 Indeterminate continues to grow all season long until killed by frost.  </a:t>
            </a:r>
          </a:p>
          <a:p>
            <a:r>
              <a:rPr lang="en-US" dirty="0"/>
              <a:t>- Vining because they continue to flower and bear fruit over the season.</a:t>
            </a:r>
          </a:p>
          <a:p>
            <a:r>
              <a:rPr lang="en-US" dirty="0"/>
              <a:t>- At my house will continue through November.</a:t>
            </a:r>
          </a:p>
          <a:p>
            <a:endParaRPr lang="en-US" dirty="0"/>
          </a:p>
          <a:p>
            <a:r>
              <a:rPr lang="en-US" dirty="0"/>
              <a:t>https://ucanr.edu/blogs/blogcore/postdetail.cfm?postnum=16937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   what are you doing with them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Roma </a:t>
            </a:r>
            <a:r>
              <a:rPr lang="en-US" dirty="0" err="1"/>
              <a:t>san</a:t>
            </a:r>
            <a:r>
              <a:rPr lang="en-US" dirty="0"/>
              <a:t> Marzano, </a:t>
            </a:r>
            <a:r>
              <a:rPr lang="en-US" dirty="0" err="1"/>
              <a:t>amish</a:t>
            </a:r>
            <a:r>
              <a:rPr lang="en-US" dirty="0"/>
              <a:t> paste. </a:t>
            </a:r>
            <a:r>
              <a:rPr lang="en-US" b="0" i="0" dirty="0">
                <a:effectLst/>
                <a:latin typeface="Roboto" panose="02000000000000000000" pitchFamily="2" charset="0"/>
              </a:rPr>
              <a:t>Brandywine</a:t>
            </a:r>
          </a:p>
          <a:p>
            <a:r>
              <a:rPr lang="en-US" dirty="0"/>
              <a:t>Slice beefsteak ace </a:t>
            </a:r>
            <a:r>
              <a:rPr lang="en-US" dirty="0" err="1"/>
              <a:t>earygirl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following slides:  https://ucanr.edu/sites/ucmgplacer/files/171555.pdf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 D. Warman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90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https://anrcatalog.ucanr.edu/pdf/8159.pdf</a:t>
            </a:r>
            <a:endParaRPr lang="en-US" sz="1800" u="sng" kern="100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u="sng" kern="100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none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before planting, your typical frost date has past.</a:t>
            </a:r>
            <a:endParaRPr lang="en-US" sz="1800" u="non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70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5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18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86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Cover with plastic to retain moisture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D. Warman.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15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 soil:  either through a lab or inexpensive test kit you can find at any nursery.  Lab will be most accurate; test kit will provide approximate nutrient content.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https://ucanr.edu/sites/ucmgplacer/files/166281.pdf</a:t>
            </a:r>
          </a:p>
          <a:p>
            <a:r>
              <a:rPr lang="en-US" dirty="0"/>
              <a:t>https://ucanr.edu/blogs/CCMGBlog/blogfiles/38756.pdf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41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Plant tomatoes 3 to 4 feet apart for unslaked and 1 1/2 to 2 feet if staking.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D. Warman.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Transplants should be about 6 to 8 inches, tall, hardened-off, stocky and with healthy green leaves.</a:t>
            </a:r>
          </a:p>
          <a:p>
            <a:r>
              <a:rPr lang="en-US" dirty="0"/>
              <a:t>Water 2 hours before planting in the afternoon to minimize water loss during cooler overnight hours.</a:t>
            </a:r>
          </a:p>
          <a:p>
            <a:r>
              <a:rPr lang="en-US" dirty="0"/>
              <a:t>Pinch off lower leaves so when buried, roots will form.</a:t>
            </a:r>
          </a:p>
          <a:p>
            <a:r>
              <a:rPr lang="en-US" dirty="0"/>
              <a:t>Set plant into soil horizontally with few sets of top leaves showing.  This will give the plant a solid foundation.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Growing Tomatoes in the Home Garden, https://anrcatalog.ucanr.edu/pdf/8159.pdf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94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Various support structures.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D. Warman.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Various support structures.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D. Warman.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Various support structures.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D. Warman.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layer of mulch 3 to 4 inches deep (compost or straw) will help: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reduce soil moisture fluctuations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moderate soil temperature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discourage weeds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D. Warman.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See:  https://ipm.ucanr.edu/home-and-landscape/tomato/cultural-tips/index.html?src=307-pageViewHLS#:~:text=Pruning%20tomato,-Pruning%20is%20not&amp;text=Plants%20with%20two%20or%20more,the%20others%20as%20they%20develop.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54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601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Every time you take something away from the soil, you must give something back. Otherwise, you are literally stunting growth.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https://ipm.ucanr.edu/home-and-landscape/tomato/cultural-tips/index.html?src=307-pageViewHLS#:~:text=Pruning%20tomato,-Pruning%20is%20not&amp;text=Plants%20with%20two%20or%20more,the%20others%20as%20they%20develop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386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u="none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https://ucanr.edu/News/?routeName=newsstory&amp;postnum=57078</a:t>
            </a:r>
            <a:endParaRPr lang="en-US" sz="1200" u="non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48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https://ipm.ucanr.edu/home-and-landscape/tomato/cultural-tips/index.html?src=307-pageViewHLS#:~:text=Pruning%20tomato,-Pruning%20is%20not&amp;text=Plants%20with%20two%20or%20more,the%20others%20as%20they%20develop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998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by dream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73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 – use your soil tester mention in previous slide.</a:t>
            </a:r>
          </a:p>
          <a:p>
            <a:endParaRPr lang="en-US" dirty="0"/>
          </a:p>
          <a:p>
            <a:r>
              <a:rPr lang="en-US" dirty="0"/>
              <a:t>Location/orientation – raised bed should get equal amounts of sun</a:t>
            </a:r>
          </a:p>
          <a:p>
            <a:endParaRPr lang="en-US" dirty="0"/>
          </a:p>
          <a:p>
            <a:r>
              <a:rPr lang="en-US" dirty="0"/>
              <a:t>Crop rotation – enhances soil fertility and prevent insect and disease pests isolating pests from food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477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separate presentation on Vertebrate Pests on our YouTube channel called </a:t>
            </a:r>
            <a:r>
              <a:rPr lang="en-US" b="1" dirty="0"/>
              <a:t>From Bambi to Thumper Zoom Workshop: An Integrated Strategy for the Management of Vertebrate Pests.</a:t>
            </a:r>
          </a:p>
          <a:p>
            <a:endParaRPr lang="en-US" dirty="0"/>
          </a:p>
          <a:p>
            <a:r>
              <a:rPr lang="en-US" dirty="0"/>
              <a:t>Photos from:  https://ipm.ucanr.edu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112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https://ipm.ucanr.edu/agriculture/tomato/hornworms/</a:t>
            </a:r>
          </a:p>
          <a:p>
            <a:endParaRPr lang="en-US" dirty="0"/>
          </a:p>
          <a:p>
            <a:r>
              <a:rPr lang="en-US" dirty="0"/>
              <a:t>Feed on blossoms, leaves and fruit.</a:t>
            </a:r>
          </a:p>
          <a:p>
            <a:endParaRPr lang="en-US" dirty="0"/>
          </a:p>
          <a:p>
            <a:r>
              <a:rPr lang="en-US" dirty="0"/>
              <a:t>Photos from IPM.ucanr.edu</a:t>
            </a:r>
          </a:p>
          <a:p>
            <a:r>
              <a:rPr lang="en-US" dirty="0" err="1"/>
              <a:t>urbantomato</a:t>
            </a:r>
            <a:r>
              <a:rPr lang="en-US" dirty="0"/>
              <a:t>,.ca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537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Hornworm eggs and poop.  You’ll probably see the poop before you see the eggs.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 from IPM.ucanr.edu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374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Brachonid</a:t>
            </a:r>
            <a:r>
              <a:rPr lang="en-US" dirty="0"/>
              <a:t> Wasp lays their eggs on the hornworm and the eggs begin to devour the hornworm.  If you see this in your garden, leave it be.  The wasp is a great thing to have in your yard.  Otherwise, hand pick off the hornworm and dispose in garbage.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 from IPM.ucanr.edu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52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Yellow Menu </a:t>
            </a:r>
            <a:r>
              <a:rPr lang="en-US" dirty="0"/>
              <a:t>are drop downs to more information.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Join Our Email List</a:t>
            </a:r>
            <a:r>
              <a:rPr lang="en-US" dirty="0"/>
              <a:t> for subscription to our quarterly Curious Gardener Newsletter.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387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sng" dirty="0">
                <a:solidFill>
                  <a:srgbClr val="E21833"/>
                </a:solidFill>
                <a:effectLst/>
                <a:latin typeface="Source Sans Pro" panose="020F0502020204030204" pitchFamily="34" charset="0"/>
                <a:hlinkClick r:id="rId3"/>
              </a:rPr>
              <a:t>Home and Garden Information Center</a:t>
            </a:r>
            <a:r>
              <a:rPr lang="en-US" b="0" i="0" u="sng" dirty="0">
                <a:solidFill>
                  <a:srgbClr val="E21833"/>
                </a:solidFill>
                <a:effectLst/>
                <a:latin typeface="Source Sans Pro" panose="020F0502020204030204" pitchFamily="34" charset="0"/>
              </a:rPr>
              <a:t> </a:t>
            </a:r>
            <a:endParaRPr lang="en-US" b="0" i="0" dirty="0">
              <a:solidFill>
                <a:srgbClr val="000000"/>
              </a:solidFill>
              <a:effectLst/>
              <a:latin typeface="Source Sans Pro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 from IPM.ucanr.edu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892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Neem Oil Extract seems to be the common less toxic insecticide.</a:t>
            </a:r>
          </a:p>
          <a:p>
            <a:endParaRPr lang="en-US" dirty="0"/>
          </a:p>
          <a:p>
            <a:r>
              <a:rPr lang="en-US" dirty="0"/>
              <a:t>https://ipm.ucanr.edu/agriculture/tomato/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071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481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tomato diseases.  See next slide for photos.</a:t>
            </a:r>
          </a:p>
          <a:p>
            <a:r>
              <a:rPr lang="en-US" dirty="0"/>
              <a:t>Picture from contra costa master gardener</a:t>
            </a:r>
          </a:p>
          <a:p>
            <a:r>
              <a:rPr lang="en-US" dirty="0"/>
              <a:t>Almost eliminated by resistant variety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753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Verticillium or Fusarium wilt, seldom kills tomato plants, but reduces their vigor and yield.</a:t>
            </a:r>
          </a:p>
          <a:p>
            <a:endParaRPr lang="en-US" dirty="0"/>
          </a:p>
          <a:p>
            <a:r>
              <a:rPr lang="en-US" dirty="0"/>
              <a:t>https://ipm.ucanr.edu/agriculture/tomato/verticillium-wilt/</a:t>
            </a:r>
          </a:p>
          <a:p>
            <a:r>
              <a:rPr lang="en-US" dirty="0"/>
              <a:t>https://ipm.ucanr.edu/agriculture/tomato/fusarium-wilt/</a:t>
            </a:r>
          </a:p>
          <a:p>
            <a:r>
              <a:rPr lang="en-US" dirty="0"/>
              <a:t>https://ipm.ucanr.edu/agriculture/tomato/tobacco-mosaic/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100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your seeds packets that are resistant to Fusarium, Verticillium and Tobacco Mosaic Virus (TMV).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161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108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Picture from Moorman, G.W. 2015. </a:t>
            </a:r>
            <a:r>
              <a:rPr lang="en-US" b="0" i="0" u="sng" dirty="0">
                <a:solidFill>
                  <a:srgbClr val="1122CC"/>
                </a:solidFill>
                <a:effectLst/>
                <a:latin typeface="Helvetica Neue"/>
                <a:hlinkClick r:id="rId3"/>
              </a:rPr>
              <a:t>Tobacco Mosaic Virus (TMV)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.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Helvetica Neue"/>
              </a:rPr>
              <a:t>PennState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 Extension.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644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Constricted or damaged stems when seedlings.</a:t>
            </a:r>
          </a:p>
          <a:p>
            <a:endParaRPr lang="en-US" dirty="0"/>
          </a:p>
          <a:p>
            <a:r>
              <a:rPr lang="en-US" dirty="0"/>
              <a:t>Photo:  D. Warman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870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Prevent watering overhead.</a:t>
            </a:r>
          </a:p>
          <a:p>
            <a:endParaRPr lang="en-US" dirty="0"/>
          </a:p>
          <a:p>
            <a:r>
              <a:rPr lang="en-US" dirty="0"/>
              <a:t>https://ipm.ucanr.edu/agriculture/tomato/powdery-mildew-on-field-grown-tomatoes/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79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in any seasonal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60A3E-4BC9-4497-95E2-69F5661E22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3892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 Consistent watering should avoid this. Use a timer for regulated watering.</a:t>
            </a:r>
          </a:p>
          <a:p>
            <a:endParaRPr lang="en-US" dirty="0"/>
          </a:p>
          <a:p>
            <a:r>
              <a:rPr lang="en-US" dirty="0"/>
              <a:t>https://ipm.ucanr.edu/PMG/GARDEN/VEGES/ENVIRON/blossomendrot.html#:~:text=Blossom%20end%20rot%20results%20from,dries%20out%20nor%20remains%20saturated.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193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Sunburn caused by overexposed to direct sunlight.  </a:t>
            </a:r>
          </a:p>
          <a:p>
            <a:r>
              <a:rPr lang="en-US" dirty="0"/>
              <a:t>Prevent this by having enough foliage over the fruit or use a shade cloth especially during those very hot days.</a:t>
            </a:r>
          </a:p>
          <a:p>
            <a:endParaRPr lang="en-US" dirty="0"/>
          </a:p>
          <a:p>
            <a:r>
              <a:rPr lang="en-US" dirty="0"/>
              <a:t>https://ipm.ucanr.edu/PMG/GARDEN/VEGES/ENVIRON/tomsunscald.html</a:t>
            </a:r>
          </a:p>
          <a:p>
            <a:r>
              <a:rPr lang="en-US" dirty="0"/>
              <a:t>Tomato Picture by g </a:t>
            </a:r>
            <a:r>
              <a:rPr lang="en-US" dirty="0" err="1"/>
              <a:t>johnson</a:t>
            </a:r>
            <a:endParaRPr lang="en-US" dirty="0"/>
          </a:p>
          <a:p>
            <a:r>
              <a:rPr lang="en-US" dirty="0"/>
              <a:t>Shade picture by </a:t>
            </a:r>
            <a:r>
              <a:rPr lang="en-US" dirty="0" err="1"/>
              <a:t>celtic</a:t>
            </a:r>
            <a:r>
              <a:rPr lang="en-US" dirty="0"/>
              <a:t> agrarian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521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https://ucanr.edu/blogs/blogcore/postdetail.cfm?postnum=55005</a:t>
            </a:r>
          </a:p>
          <a:p>
            <a:endParaRPr lang="en-US" dirty="0"/>
          </a:p>
          <a:p>
            <a:r>
              <a:rPr lang="en-US" dirty="0"/>
              <a:t>Photos:  Master Gardener Program of Contra Costa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220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Deep planting in raised bed.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D. Warman.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04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454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needs updating after going through links in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00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45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Tomatoes in the Home Garden:  https://ucanr.edu/sites/ucmgplacer/files/158610.pdf  </a:t>
            </a:r>
          </a:p>
          <a:p>
            <a:r>
              <a:rPr lang="en-US" dirty="0"/>
              <a:t>Pub Number 31-159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60A3E-4BC9-4497-95E2-69F5661E22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53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none" dirty="0"/>
              <a:t>See Nevada County MG YouTube and  Publication 31-159</a:t>
            </a:r>
          </a:p>
          <a:p>
            <a:endParaRPr lang="en-US" u="none" dirty="0"/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Source Sans Variable"/>
              </a:rPr>
              <a:t>The tomato is a native to </a:t>
            </a:r>
            <a:r>
              <a:rPr lang="en-US" b="1" i="0" dirty="0">
                <a:solidFill>
                  <a:srgbClr val="252525"/>
                </a:solidFill>
                <a:effectLst/>
                <a:latin typeface="Source Sans Variable"/>
              </a:rPr>
              <a:t>South America </a:t>
            </a:r>
            <a:r>
              <a:rPr lang="en-US" b="0" i="0" dirty="0">
                <a:solidFill>
                  <a:srgbClr val="252525"/>
                </a:solidFill>
                <a:effectLst/>
                <a:latin typeface="Source Sans Variable"/>
              </a:rPr>
              <a:t>and confined to a narrow coastal region in the northwestern corner of the continent from Ecuador to northern Chile.</a:t>
            </a:r>
          </a:p>
          <a:p>
            <a:endParaRPr lang="en-US" b="0" i="0" dirty="0">
              <a:solidFill>
                <a:srgbClr val="252525"/>
              </a:solidFill>
              <a:effectLst/>
              <a:latin typeface="Source Sans Variable"/>
            </a:endParaRPr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Source Sans Variable"/>
              </a:rPr>
              <a:t>- In the 16th and 17th centuries, early seafaring explorers brought the domesticated tomato back to European populations, where it was received with mixed emotions.  </a:t>
            </a:r>
          </a:p>
          <a:p>
            <a:endParaRPr lang="en-US" b="0" i="0" dirty="0">
              <a:solidFill>
                <a:srgbClr val="252525"/>
              </a:solidFill>
              <a:effectLst/>
              <a:latin typeface="Source Sans Variable"/>
            </a:endParaRPr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Source Sans Variable"/>
              </a:rPr>
              <a:t>- Many potential plant propagators that had previous knowledge of the nightshade family were familiar with their toxicity, making tomatoes slow to catch on. 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Source Sans Variable"/>
              </a:rPr>
              <a:t>- Today, the tomato is not only the most popular garden vegetable in the U.S. but is cultivated in nearly every country around the planet with a sufficient growing season.  </a:t>
            </a:r>
          </a:p>
          <a:p>
            <a:endParaRPr lang="en-US" b="0" i="0" dirty="0">
              <a:solidFill>
                <a:srgbClr val="252525"/>
              </a:solidFill>
              <a:effectLst/>
              <a:latin typeface="Source Sans Variable"/>
            </a:endParaRPr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Source Sans Variable"/>
              </a:rPr>
              <a:t>- Some experts believe it is the single most important horticultural crop on the global scale.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Flower has both male (stamen) &amp; female (pistil) parts.  </a:t>
            </a:r>
          </a:p>
          <a:p>
            <a:r>
              <a:rPr lang="en-US" dirty="0"/>
              <a:t>Wind or shaking the flower will fertilize the flower for fruit to set.</a:t>
            </a:r>
          </a:p>
          <a:p>
            <a:endParaRPr lang="en-US" dirty="0"/>
          </a:p>
          <a:p>
            <a:r>
              <a:rPr lang="en-US" dirty="0"/>
              <a:t>(NOTE:  Point out seeds in cross section of tomato picture, later discuss seed saving.)</a:t>
            </a:r>
          </a:p>
          <a:p>
            <a:r>
              <a:rPr lang="en-US" dirty="0"/>
              <a:t>Glandular hairs on stems give off a characteristic odor.</a:t>
            </a:r>
          </a:p>
          <a:p>
            <a:endParaRPr lang="en-US" dirty="0"/>
          </a:p>
          <a:p>
            <a:r>
              <a:rPr lang="en-US" dirty="0"/>
              <a:t>Photo:  Nevada County MG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E05A-6A19-714F-848E-32E7E202E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117" y="-50756"/>
            <a:ext cx="12282232" cy="6908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396414"/>
            <a:ext cx="10515600" cy="2852737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24915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651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66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227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9"/>
            <a:ext cx="10515600" cy="88985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54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1598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5" y="24599"/>
            <a:ext cx="10515600" cy="1325563"/>
          </a:xfrm>
          <a:noFill/>
        </p:spPr>
        <p:txBody>
          <a:bodyPr>
            <a:normAutofit/>
          </a:bodyPr>
          <a:lstStyle>
            <a:lvl1pPr>
              <a:defRPr sz="2625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61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598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313786"/>
            <a:ext cx="10817839" cy="767528"/>
          </a:xfrm>
          <a:noFill/>
        </p:spPr>
        <p:txBody>
          <a:bodyPr>
            <a:normAutofit/>
          </a:bodyPr>
          <a:lstStyle>
            <a:lvl1pPr>
              <a:defRPr sz="2625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09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58" y="2"/>
            <a:ext cx="12257315" cy="161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3" y="55078"/>
            <a:ext cx="10970237" cy="1257014"/>
          </a:xfrm>
          <a:noFill/>
        </p:spPr>
        <p:txBody>
          <a:bodyPr>
            <a:normAutofit/>
          </a:bodyPr>
          <a:lstStyle>
            <a:lvl1pPr>
              <a:defRPr sz="2625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69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56" y="2"/>
            <a:ext cx="12257311" cy="161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5" y="14439"/>
            <a:ext cx="10515600" cy="1325563"/>
          </a:xfrm>
          <a:noFill/>
        </p:spPr>
        <p:txBody>
          <a:bodyPr>
            <a:normAutofit/>
          </a:bodyPr>
          <a:lstStyle>
            <a:lvl1pPr>
              <a:defRPr sz="2625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6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71C8D-2A51-D246-AA94-E9CB910FBB98}"/>
              </a:ext>
            </a:extLst>
          </p:cNvPr>
          <p:cNvSpPr/>
          <p:nvPr userDrawn="1"/>
        </p:nvSpPr>
        <p:spPr>
          <a:xfrm>
            <a:off x="6390640" y="6085840"/>
            <a:ext cx="5516880" cy="77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60705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100"/>
            </a:lvl1pPr>
            <a:lvl2pPr>
              <a:defRPr sz="1875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88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09600" y="1600200"/>
            <a:ext cx="62992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7315200" y="1600200"/>
            <a:ext cx="3657600" cy="2514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5" y="130630"/>
            <a:ext cx="5178239" cy="6590846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2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1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81039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5A84DAB-EC3E-0B44-B20D-4056EC3F012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875875" y="133577"/>
            <a:ext cx="5178239" cy="659084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77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2401" y="152402"/>
            <a:ext cx="5137807" cy="656907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688AFC-0F3C-934F-ACB2-4EF128FCF6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9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94EB706-0D78-4B4D-9752-B222D4B4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2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93944E4-DF33-4C41-8E07-6F86F4A7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B7F958F-69A1-D94A-976F-4605308C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9" y="681039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E2F57-8BC4-4C49-9F97-4B6098A8A6BB}"/>
              </a:ext>
            </a:extLst>
          </p:cNvPr>
          <p:cNvSpPr/>
          <p:nvPr userDrawn="1"/>
        </p:nvSpPr>
        <p:spPr>
          <a:xfrm>
            <a:off x="6492240" y="6176964"/>
            <a:ext cx="538480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06629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6" y="130630"/>
            <a:ext cx="5185496" cy="327850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5876" y="3448872"/>
            <a:ext cx="5185497" cy="325863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2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1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81039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43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2401" y="217714"/>
            <a:ext cx="5160667" cy="321128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52400" y="3429002"/>
            <a:ext cx="5160667" cy="329247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B5C06A-4695-D04A-B4EC-9611DA53EE0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9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7C7B9C6-41DC-8E4C-AC0C-BF219311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2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1982A7A-1223-C34E-B84C-91F80443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B182AA3-5BE9-FB41-8469-AA22466C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9" y="681039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BA4694-FB48-6F4A-8A5C-D1D81285C306}"/>
              </a:ext>
            </a:extLst>
          </p:cNvPr>
          <p:cNvSpPr/>
          <p:nvPr userDrawn="1"/>
        </p:nvSpPr>
        <p:spPr>
          <a:xfrm>
            <a:off x="6705600" y="6176964"/>
            <a:ext cx="5160667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81358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308204" y="190500"/>
            <a:ext cx="2731397" cy="320980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18729" y="190500"/>
            <a:ext cx="2389475" cy="3215772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918730" y="3419597"/>
            <a:ext cx="5120871" cy="3301879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2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1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81039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158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2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44ADF4-4A34-FF4B-B28E-F0DA464C7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65988" y="3562352"/>
            <a:ext cx="2849513" cy="315912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4C6B3AA-21EE-4D48-B66A-5607DDB3A8F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15500" y="3562351"/>
            <a:ext cx="2333627" cy="3159124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EBB1F3C-E931-3844-833F-B99E12BCA60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48925" y="150583"/>
            <a:ext cx="5200201" cy="3411769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2D27C7D-F2B9-8F43-8A9D-7FB590B10F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1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6FD241-EACA-E94A-BED0-4225E29B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81039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35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A79FB5E-8D60-F34A-BDAC-7D2C449BB5B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9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77989" y="6356352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4992B99-9973-4F4A-A703-2D8443A0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AC298B6B-BF39-3843-8902-AF9A00E8C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7394" y="237393"/>
            <a:ext cx="2461847" cy="2779543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D100450A-C4B4-C445-AD3C-2E402A21C26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927839" y="237391"/>
            <a:ext cx="2385061" cy="2779544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BF57ABBD-43FE-3444-A52E-AEE5B2C4D5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37393" y="3235570"/>
            <a:ext cx="5075508" cy="3385041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8765529-376F-D74F-B0E8-FAF8CDCB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9" y="681039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378A8D-9A34-FB4D-A95C-22FDADEBF2DA}"/>
              </a:ext>
            </a:extLst>
          </p:cNvPr>
          <p:cNvSpPr/>
          <p:nvPr userDrawn="1"/>
        </p:nvSpPr>
        <p:spPr>
          <a:xfrm>
            <a:off x="6583680" y="6176964"/>
            <a:ext cx="524256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86013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FC1475E7-C14F-E446-8414-83DF6441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2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765ABCE9-2F11-F34E-B0DB-AA9F0963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36FE405-E176-BB45-9B4B-1F865C9F7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0975" y="3807937"/>
            <a:ext cx="2753145" cy="282146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6633653-4F6F-5241-9C3E-088CD293248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935431" y="3814573"/>
            <a:ext cx="2377469" cy="2814828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07E68BAB-DEDD-C848-9DE4-0062DD19E02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80975" y="228602"/>
            <a:ext cx="5131925" cy="357479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AC95668-9F03-824A-9DD6-E490F6522A8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9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1FD3FA0-56F1-A142-9AD7-B40B89BC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9" y="681039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83562B-E6B3-4F45-B377-5EB770C60F95}"/>
              </a:ext>
            </a:extLst>
          </p:cNvPr>
          <p:cNvSpPr/>
          <p:nvPr userDrawn="1"/>
        </p:nvSpPr>
        <p:spPr>
          <a:xfrm>
            <a:off x="6654800" y="6176964"/>
            <a:ext cx="521208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13751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81104" y="3265362"/>
            <a:ext cx="2520397" cy="3435792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6" y="3265363"/>
            <a:ext cx="2592691" cy="343579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5876" y="198754"/>
            <a:ext cx="2592691" cy="306660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2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FA893B7-81D2-9A4B-B847-562AF6A6199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480605" y="198755"/>
            <a:ext cx="2520897" cy="3066607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B63FE48-61DA-6245-8958-8284086BB56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1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6472E66B-5FF6-7F47-995B-C928AB6A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81039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773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0CA8BD-0DB8-644A-9282-E9F3E4881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09748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88C916-3666-9740-89F0-549B7BA7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7321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6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F8CCC4-58F0-AE4A-83B2-DFB6FD6EA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61380"/>
            <a:ext cx="3414109" cy="6604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43F913D-44F0-6943-AF7B-1B5EDA4EA8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057207"/>
            <a:ext cx="2859088" cy="53181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FFB7-E6B7-604F-AB8A-3636592F9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750550"/>
            <a:ext cx="8265886" cy="798192"/>
          </a:xfr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4753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09600" y="685800"/>
            <a:ext cx="62992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7315200" y="685800"/>
            <a:ext cx="3657600" cy="2514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077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73872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FAC313-4F1F-2A45-AB18-3446BB9C1FC8}"/>
              </a:ext>
            </a:extLst>
          </p:cNvPr>
          <p:cNvSpPr/>
          <p:nvPr userDrawn="1"/>
        </p:nvSpPr>
        <p:spPr>
          <a:xfrm>
            <a:off x="6624320" y="6127827"/>
            <a:ext cx="5262880" cy="677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DB12B-3AB0-B14A-95E8-50F5D33B7B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58" y="-114196"/>
            <a:ext cx="12348905" cy="985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30DE3-AC00-864A-ADFE-9CA427BB8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8298" y="5932545"/>
            <a:ext cx="12348905" cy="933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9B26FE-356E-8C42-ACF7-4AD5B643D1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80" y="5158060"/>
            <a:ext cx="6070080" cy="9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70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495"/>
            <a:ext cx="10515600" cy="1090129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aseline="0"/>
            </a:lvl1pPr>
            <a:lvl2pPr>
              <a:defRPr sz="2200" baseline="0"/>
            </a:lvl2pPr>
            <a:lvl3pPr>
              <a:defRPr sz="18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4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E05A-6A19-714F-848E-32E7E202E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7" y="-25378"/>
            <a:ext cx="12282233" cy="6908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96412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249149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E3D99-5CE4-0341-9321-75C5EAD1F1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0" y="5973064"/>
            <a:ext cx="5445760" cy="8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638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E05A-6A19-714F-848E-32E7E202E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117" y="-50756"/>
            <a:ext cx="12282232" cy="6908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96412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249149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73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69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366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88985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095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1598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24597"/>
            <a:ext cx="10515600" cy="1325563"/>
          </a:xfrm>
          <a:noFill/>
        </p:spPr>
        <p:txBody>
          <a:bodyPr>
            <a:normAutofit/>
          </a:bodyPr>
          <a:lstStyle>
            <a:lvl1pPr>
              <a:defRPr sz="35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444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598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313786"/>
            <a:ext cx="10817838" cy="767528"/>
          </a:xfrm>
          <a:noFill/>
        </p:spPr>
        <p:txBody>
          <a:bodyPr>
            <a:normAutofit/>
          </a:bodyPr>
          <a:lstStyle>
            <a:lvl1pPr>
              <a:defRPr sz="35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73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57" y="0"/>
            <a:ext cx="12257314" cy="161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3" y="55078"/>
            <a:ext cx="10970237" cy="1257014"/>
          </a:xfrm>
          <a:noFill/>
        </p:spPr>
        <p:txBody>
          <a:bodyPr>
            <a:normAutofit/>
          </a:bodyPr>
          <a:lstStyle>
            <a:lvl1pPr>
              <a:defRPr sz="35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1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10972800" cy="639762"/>
          </a:xfrm>
          <a:ln>
            <a:noFill/>
          </a:ln>
        </p:spPr>
        <p:txBody>
          <a:bodyPr anchor="b"/>
          <a:lstStyle>
            <a:lvl1pPr marL="0" indent="0" algn="ctr">
              <a:spcAft>
                <a:spcPts val="600"/>
              </a:spcAft>
              <a:buNone/>
              <a:defRPr sz="3200" b="0" i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10972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55" y="0"/>
            <a:ext cx="12257310" cy="161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14437"/>
            <a:ext cx="10515600" cy="1325563"/>
          </a:xfrm>
          <a:noFill/>
        </p:spPr>
        <p:txBody>
          <a:bodyPr>
            <a:normAutofit/>
          </a:bodyPr>
          <a:lstStyle>
            <a:lvl1pPr>
              <a:defRPr sz="35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70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71C8D-2A51-D246-AA94-E9CB910FBB98}"/>
              </a:ext>
            </a:extLst>
          </p:cNvPr>
          <p:cNvSpPr/>
          <p:nvPr userDrawn="1"/>
        </p:nvSpPr>
        <p:spPr>
          <a:xfrm>
            <a:off x="6390640" y="6085840"/>
            <a:ext cx="5516880" cy="77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74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55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4" y="130630"/>
            <a:ext cx="5178239" cy="6590846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5A84DAB-EC3E-0B44-B20D-4056EC3F012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875874" y="133577"/>
            <a:ext cx="5178239" cy="659084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54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2400" y="152400"/>
            <a:ext cx="5137806" cy="656907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688AFC-0F3C-934F-ACB2-4EF128FCF6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94EB706-0D78-4B4D-9752-B222D4B4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93944E4-DF33-4C41-8E07-6F86F4A7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B7F958F-69A1-D94A-976F-4605308C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E2F57-8BC4-4C49-9F97-4B6098A8A6BB}"/>
              </a:ext>
            </a:extLst>
          </p:cNvPr>
          <p:cNvSpPr/>
          <p:nvPr userDrawn="1"/>
        </p:nvSpPr>
        <p:spPr>
          <a:xfrm>
            <a:off x="6492240" y="6176962"/>
            <a:ext cx="538480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49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6" y="130628"/>
            <a:ext cx="5185496" cy="327850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5874" y="3448870"/>
            <a:ext cx="5185497" cy="325863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615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2401" y="217714"/>
            <a:ext cx="5160666" cy="321128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52400" y="3429000"/>
            <a:ext cx="5160666" cy="329247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B5C06A-4695-D04A-B4EC-9611DA53EE0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7C7B9C6-41DC-8E4C-AC0C-BF219311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1982A7A-1223-C34E-B84C-91F80443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B182AA3-5BE9-FB41-8469-AA22466C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BA4694-FB48-6F4A-8A5C-D1D81285C306}"/>
              </a:ext>
            </a:extLst>
          </p:cNvPr>
          <p:cNvSpPr/>
          <p:nvPr userDrawn="1"/>
        </p:nvSpPr>
        <p:spPr>
          <a:xfrm>
            <a:off x="6705600" y="6176962"/>
            <a:ext cx="5160666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37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308203" y="190499"/>
            <a:ext cx="2731397" cy="320980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18729" y="190500"/>
            <a:ext cx="2389474" cy="3215772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918729" y="3419595"/>
            <a:ext cx="5120871" cy="3301879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1062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44ADF4-4A34-FF4B-B28E-F0DA464C7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65986" y="3562350"/>
            <a:ext cx="2849513" cy="315912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4C6B3AA-21EE-4D48-B66A-5607DDB3A8F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15500" y="3562351"/>
            <a:ext cx="2333626" cy="3159124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EBB1F3C-E931-3844-833F-B99E12BCA60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48924" y="150581"/>
            <a:ext cx="5200201" cy="3411769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2D27C7D-F2B9-8F43-8A9D-7FB590B10F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6FD241-EACA-E94A-BED0-4225E29B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20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A79FB5E-8D60-F34A-BDAC-7D2C449BB5B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4992B99-9973-4F4A-A703-2D8443A0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AC298B6B-BF39-3843-8902-AF9A00E8C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7393" y="237391"/>
            <a:ext cx="2461846" cy="2779543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D100450A-C4B4-C445-AD3C-2E402A21C26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927838" y="237391"/>
            <a:ext cx="2385061" cy="2779544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BF57ABBD-43FE-3444-A52E-AEE5B2C4D5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37392" y="3235568"/>
            <a:ext cx="5075508" cy="3385041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8765529-376F-D74F-B0E8-FAF8CDCB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378A8D-9A34-FB4D-A95C-22FDADEBF2DA}"/>
              </a:ext>
            </a:extLst>
          </p:cNvPr>
          <p:cNvSpPr/>
          <p:nvPr userDrawn="1"/>
        </p:nvSpPr>
        <p:spPr>
          <a:xfrm>
            <a:off x="6583680" y="6176962"/>
            <a:ext cx="524256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1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576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FC1475E7-C14F-E446-8414-83DF6441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765ABCE9-2F11-F34E-B0DB-AA9F0963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36FE405-E176-BB45-9B4B-1F865C9F7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0974" y="3807935"/>
            <a:ext cx="2753145" cy="282146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6633653-4F6F-5241-9C3E-088CD293248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935430" y="3814573"/>
            <a:ext cx="2377469" cy="2814828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07E68BAB-DEDD-C848-9DE4-0062DD19E02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80974" y="228600"/>
            <a:ext cx="5131925" cy="357479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AC95668-9F03-824A-9DD6-E490F6522A8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1FD3FA0-56F1-A142-9AD7-B40B89BC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83562B-E6B3-4F45-B377-5EB770C60F95}"/>
              </a:ext>
            </a:extLst>
          </p:cNvPr>
          <p:cNvSpPr/>
          <p:nvPr userDrawn="1"/>
        </p:nvSpPr>
        <p:spPr>
          <a:xfrm>
            <a:off x="6654800" y="6176962"/>
            <a:ext cx="5212080" cy="54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28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81103" y="3265362"/>
            <a:ext cx="2520397" cy="3435792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6" y="3265361"/>
            <a:ext cx="2592690" cy="343579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5876" y="198754"/>
            <a:ext cx="2592690" cy="306660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FA893B7-81D2-9A4B-B847-562AF6A6199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480603" y="198753"/>
            <a:ext cx="2520897" cy="3066607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B63FE48-61DA-6245-8958-8284086BB56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6472E66B-5FF6-7F47-995B-C928AB6A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9828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6C98-CFB1-B40D-4C7F-BF67A0C92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EE5FCD-5227-19DA-A2A9-33BA1B856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5807F-26F5-E276-6DD5-7D1E56FD4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D7D4-C1AB-4243-A519-4847E731F73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EB398-09BB-69EE-BE2F-B8EA1B927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EC545-4859-508E-2568-9CA4AE3F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395F-C75E-408C-8ECC-C78D55AB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713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6096-6ABF-5642-5718-5F27B9E1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15060-87B7-C221-1D70-F785FE02C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72833-7E43-0BC4-ABFC-605BCBE7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D7D4-C1AB-4243-A519-4847E731F73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998A6-35BD-8A28-C846-A39CE3BB7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F9CAD-1475-90C8-D31E-85290E670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395F-C75E-408C-8ECC-C78D55AB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006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22F3-2493-B509-DE4D-D09FDB5D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350CC-2F4C-CB78-F854-88CB59117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E8A77-2CDC-580A-DC4D-8FF2329F9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D7D4-C1AB-4243-A519-4847E731F73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F0E18-92CA-97A8-9063-ECC786EB0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10D17-4B29-13A6-DAFF-5DF044EA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395F-C75E-408C-8ECC-C78D55AB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293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C633-D406-B0EC-D5CD-5D16D2F3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2D5CC-2343-7F31-E182-AC383140E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A9713-5D44-CE53-3BE4-CEB3CEDAB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35D6-83BB-378F-1AFA-DD5A0EC88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D7D4-C1AB-4243-A519-4847E731F73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A817B-15A7-5A8D-AC19-D66C18A9B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8A184-3EB7-3900-A700-5C0906F1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395F-C75E-408C-8ECC-C78D55AB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05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F995-79E9-D88A-B9F5-51B59A7C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8B031-801C-5E38-A572-D7BBCBBC7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F0942-6930-8303-EAD9-E720CD1C7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2C9F8-C0D8-9072-FB13-ECB21EFAD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5E810-32DE-95DE-B2DD-5145F617F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027400-08D6-9A53-A1A4-0BB287FB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D7D4-C1AB-4243-A519-4847E731F73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ABE14F-D12B-DEAB-FADF-3113A41F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4C92D7-228D-81B9-F6F7-4ECEBD83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395F-C75E-408C-8ECC-C78D55AB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9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3526-2A9A-49AB-1B81-48B50842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4A3E9-D39E-2865-018F-6CE82DA73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D7D4-C1AB-4243-A519-4847E731F73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8ED5E-5952-A02B-478C-0361127F3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3D4BF-940A-8855-607B-84EA0428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395F-C75E-408C-8ECC-C78D55AB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27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28E812-ED73-FEA2-0A87-14AD4E71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D7D4-C1AB-4243-A519-4847E731F73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0B2E1-4102-1BF7-078B-025901B7C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B2754-8C81-95E5-6C38-206ABB72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395F-C75E-408C-8ECC-C78D55AB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20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E8A57-35F5-4B4C-4158-0E270612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B0D01-2FC9-89D7-0DBA-63BF66F62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51A0A-745D-805E-FE3A-4128BC848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B5E3D-C28A-BB34-5619-4D845E0D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D7D4-C1AB-4243-A519-4847E731F73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80757-A980-D7B7-3FC5-D87A222A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8026D-D564-1B3F-90C3-3F128B998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395F-C75E-408C-8ECC-C78D55AB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06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0CA8BD-0DB8-644A-9282-E9F3E4881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92000" cy="709748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88C916-3666-9740-89F0-549B7BA7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7323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5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F8CCC4-58F0-AE4A-83B2-DFB6FD6EA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61380"/>
            <a:ext cx="3414109" cy="6604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43F913D-44F0-6943-AF7B-1B5EDA4EA8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057209"/>
            <a:ext cx="2859088" cy="531813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FFB7-E6B7-604F-AB8A-3636592F9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1" y="2750550"/>
            <a:ext cx="8265887" cy="798192"/>
          </a:xfrm>
        </p:spPr>
        <p:txBody>
          <a:bodyPr>
            <a:no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6049337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72AF-0F8E-BB1C-E2B6-D5269699A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56F72-17A8-9F65-F616-11AA684459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F1905-65E2-2820-D019-A567E672D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234E8-0C07-60A2-723C-60BAF79DC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D7D4-C1AB-4243-A519-4847E731F73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E6B55-B2AC-F1AB-A47A-CFA69BDE0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737F8-18A5-05BB-88EA-36A063ADA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395F-C75E-408C-8ECC-C78D55AB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300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A797-E4D1-B3A5-C426-2A98CE64C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F13EB-68B1-F4AE-8DF6-60942A677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D50C6-37E5-9BD1-422E-4C619556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D7D4-C1AB-4243-A519-4847E731F73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EC502-94CF-6631-1C9B-5A042272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08A97-EFA7-5CB2-1B9E-8403EEE2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395F-C75E-408C-8ECC-C78D55AB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427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59E7E-2068-9FB5-4D7A-2EA181B5F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E92B7-6BA8-1AF1-988B-74F7E5D38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5A2D5-B6BA-CBEB-DD2E-2BF90BB6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D7D4-C1AB-4243-A519-4847E731F73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47F14-754D-C3AF-9598-AF06E28D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5B9E6-7B55-5957-1554-5E360FC0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395F-C75E-408C-8ECC-C78D55AB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8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077"/>
            <a:ext cx="9144000" cy="2387600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73872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FAC313-4F1F-2A45-AB18-3446BB9C1FC8}"/>
              </a:ext>
            </a:extLst>
          </p:cNvPr>
          <p:cNvSpPr/>
          <p:nvPr userDrawn="1"/>
        </p:nvSpPr>
        <p:spPr>
          <a:xfrm>
            <a:off x="6624320" y="6127829"/>
            <a:ext cx="5262880" cy="677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DB12B-3AB0-B14A-95E8-50F5D33B7B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57" y="-114196"/>
            <a:ext cx="12348905" cy="985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30DE3-AC00-864A-ADFE-9CA427BB8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8297" y="5932547"/>
            <a:ext cx="12348905" cy="933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9B26FE-356E-8C42-ACF7-4AD5B643D1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80" y="5158060"/>
            <a:ext cx="6070080" cy="9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5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497"/>
            <a:ext cx="10515600" cy="1090129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950" baseline="0"/>
            </a:lvl1pPr>
            <a:lvl2pPr>
              <a:defRPr sz="1650" baseline="0"/>
            </a:lvl2pPr>
            <a:lvl3pPr>
              <a:defRPr sz="1350" baseline="0"/>
            </a:lvl3pPr>
            <a:lvl4pPr>
              <a:defRPr sz="1200" baseline="0"/>
            </a:lvl4pPr>
            <a:lvl5pPr>
              <a:defRPr sz="12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6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E05A-6A19-714F-848E-32E7E202E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7" y="-25378"/>
            <a:ext cx="12282233" cy="6908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396414"/>
            <a:ext cx="10515600" cy="2852737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24915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E3D99-5CE4-0341-9321-75C5EAD1F1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0" y="5973064"/>
            <a:ext cx="5445760" cy="8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4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3600" y="635635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B74A-73E3-49E8-8984-0D5D8C20C5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300"/>
        </a:spcAft>
        <a:buFontTx/>
        <a:buNone/>
        <a:defRPr sz="3200" b="0" i="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300"/>
        </a:spcAft>
        <a:buFont typeface="Wingdings" pitchFamily="2" charset="2"/>
        <a:buChar char="v"/>
        <a:defRPr sz="2400" b="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spcAft>
          <a:spcPts val="3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7A2CEA-F61C-F147-A2E1-B5BB7180032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0" y="5973064"/>
            <a:ext cx="5445760" cy="8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75" b="1" i="0" kern="1200" baseline="0">
          <a:solidFill>
            <a:srgbClr val="005A9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AF34E-9A6B-4D28-A7B9-972D816465A9}" type="datetimeFigureOut">
              <a:rPr lang="en-US" smtClean="0"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7A2CEA-F61C-F147-A2E1-B5BB7180032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0" y="5973064"/>
            <a:ext cx="5445760" cy="8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7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b="1" i="0" kern="1200" baseline="0">
          <a:solidFill>
            <a:srgbClr val="005A9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9C4FAF-FD64-E69E-0B33-9D9EF2DF7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C6D6D-E028-6ED1-EF2A-3818162EF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D7FDA-45BB-0730-F4F0-2CFBFEDAD5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2D7D4-C1AB-4243-A519-4847E731F73E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FE0E6-7302-7073-FEA5-AB9FA928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EAA70-3CDA-D45B-BFD6-C5BD269F0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3395F-C75E-408C-8ECC-C78D55AB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1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hyperlink" Target="https://www.ccpixs.com/ccimages/3d-person-shrugging/1983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5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ucanr.edu/sites/ucmgplacer/files/158610.pdf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nfo@extension.wisc.edu" TargetMode="External"/><Relationship Id="rId5" Type="http://schemas.openxmlformats.org/officeDocument/2006/relationships/hyperlink" Target="https://ipm.ucanr.edu/home-and-landscape/tomato/cultural-tips/index.html?src=307-pageViewHLS" TargetMode="External"/><Relationship Id="rId4" Type="http://schemas.openxmlformats.org/officeDocument/2006/relationships/hyperlink" Target="https://anrcatalog.ucanr.edu/pdf/8159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009F0-636A-0D4A-141F-C72B8FB89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FE9E-F01C-245E-F862-2CAE9CC61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199" y="1028700"/>
            <a:ext cx="6553200" cy="762000"/>
          </a:xfrm>
        </p:spPr>
        <p:txBody>
          <a:bodyPr>
            <a:normAutofit/>
          </a:bodyPr>
          <a:lstStyle/>
          <a:p>
            <a:pPr algn="ctr"/>
            <a:r>
              <a:rPr lang="en-US" b="1" i="0" kern="1200" baseline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Total Tomato Talk </a:t>
            </a:r>
            <a:endParaRPr lang="en-US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9B375DDF-1CA2-4CD9-5444-397A22523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8947" y="843169"/>
            <a:ext cx="6934200" cy="609600"/>
          </a:xfrm>
        </p:spPr>
        <p:txBody>
          <a:bodyPr/>
          <a:lstStyle/>
          <a:p>
            <a:r>
              <a:rPr lang="en-US" dirty="0"/>
              <a:t>Presented by Master Gardeners of Placer County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313F7D1-7365-E1F7-1FD5-5A288C798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3" b="-3"/>
          <a:stretch/>
        </p:blipFill>
        <p:spPr>
          <a:xfrm>
            <a:off x="3179519" y="1797326"/>
            <a:ext cx="4918559" cy="3684588"/>
          </a:xfrm>
          <a:prstGeom prst="rect">
            <a:avLst/>
          </a:prstGeom>
          <a:noFill/>
        </p:spPr>
      </p:pic>
      <p:pic>
        <p:nvPicPr>
          <p:cNvPr id="4" name="Picture 2" descr="🍅">
            <a:extLst>
              <a:ext uri="{FF2B5EF4-FFF2-40B4-BE49-F238E27FC236}">
                <a16:creationId xmlns:a16="http://schemas.microsoft.com/office/drawing/2014/main" id="{CF14B88D-1336-9684-8D55-7B3FC1CDF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54" y="1147969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🍅">
            <a:extLst>
              <a:ext uri="{FF2B5EF4-FFF2-40B4-BE49-F238E27FC236}">
                <a16:creationId xmlns:a16="http://schemas.microsoft.com/office/drawing/2014/main" id="{A001501E-0C16-1553-7E35-6F4FEFDD4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798" y="1072427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253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pPr defTabSz="685800">
              <a:lnSpc>
                <a:spcPct val="90000"/>
              </a:lnSpc>
            </a:pPr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Anatomy of a Tomato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21" y="1295400"/>
            <a:ext cx="8686800" cy="4777404"/>
          </a:xfrm>
          <a:prstGeom prst="rect">
            <a:avLst/>
          </a:prstGeom>
          <a:noFill/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F7CE1CD-9045-9A0A-4AEC-835D6BAF3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356351"/>
            <a:ext cx="1371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>
              <a:lnSpc>
                <a:spcPct val="90000"/>
              </a:lnSpc>
            </a:pPr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Heirloom vs. Hybrid</a:t>
            </a:r>
            <a:b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Going 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1"/>
            <a:ext cx="8229600" cy="43433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Heirloom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more than 50 years ago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have a history of its own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Cross-pollinated with human intervention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true to type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Bred for specific improvements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cartoon bee with wings&#10;&#10;AI-generated content may be incorrect.">
            <a:extLst>
              <a:ext uri="{FF2B5EF4-FFF2-40B4-BE49-F238E27FC236}">
                <a16:creationId xmlns:a16="http://schemas.microsoft.com/office/drawing/2014/main" id="{894BB472-785D-FC50-05B4-629F086C5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04" y="381000"/>
            <a:ext cx="1295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8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94 0.12916 C -0.12383 0.10972 -0.16797 0.09097 -0.18399 0.09097 C -0.28216 0.09097 -0.3836 0.38981 -0.3836 0.68888 C -0.3836 0.53819 -0.43425 0.38981 -0.48164 0.38981 C -0.53242 0.38981 -0.57982 0.5405 -0.57982 0.68888 C -0.57982 0.61458 -0.60495 0.53819 -0.6306 0.53819 C -0.65573 0.53819 -0.68125 0.61226 -0.68125 0.68888 C -0.68125 0.65046 -0.69401 0.61458 -0.70638 0.61458 C -0.71914 0.61458 -0.73151 0.65277 -0.73151 0.68888 C -0.73151 0.66944 -0.73776 0.65046 -0.7444 0.65046 C -0.74766 0.65046 -0.75716 0.6699 -0.75716 0.68888 C -0.75716 0.67939 -0.76042 0.66944 -0.76328 0.66944 C -0.76328 0.66713 -0.76953 0.6787 -0.76953 0.68888 C -0.76953 0.68379 -0.76953 0.67939 -0.77279 0.67939 C -0.77279 0.68148 -0.77604 0.68425 -0.77604 0.68888 C -0.77604 0.68657 -0.77604 0.68379 -0.77604 0.68148 C -0.77943 0.68148 -0.77943 0.68379 -0.77943 0.68657 C -0.78268 0.68657 -0.78268 0.68425 -0.78268 0.68148 C -0.78594 0.68148 -0.78594 0.68379 -0.78594 0.68657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50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vs. Hybrid Pollination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21" y="1524000"/>
            <a:ext cx="9478596" cy="4648200"/>
          </a:xfrm>
          <a:prstGeom prst="rect">
            <a:avLst/>
          </a:prstGeo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C0B5C15-F0B5-85FC-B40D-D4A4CB57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356351"/>
            <a:ext cx="1371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A259F-35C8-4195-A5C6-2278FB42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Record Tomato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E7FE5-DC76-4C54-875C-8127E3A8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1C1BE2-0A11-F300-25E9-858F0E629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1" y="1118791"/>
            <a:ext cx="5305094" cy="53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2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Determinate (Bush)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E7DDC05-205D-0623-ADC8-93B2990D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356351"/>
            <a:ext cx="1371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F0626-5F63-687B-3754-F863FEEAC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876" y="1306034"/>
            <a:ext cx="6324247" cy="52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57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Indeterminate (Climbing)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DA089F-83D7-EE83-E5A5-8F4E35149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976" y="1399804"/>
            <a:ext cx="6248047" cy="517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8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/>
              <a:t>Picking the right plant for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391150" cy="40386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</a:pPr>
            <a:endParaRPr lang="en-US" sz="27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Purpose  Slice / Canning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Seed or plant choice</a:t>
            </a:r>
          </a:p>
          <a:p>
            <a:pPr marL="1257300" lvl="2" indent="-457200">
              <a:lnSpc>
                <a:spcPct val="90000"/>
              </a:lnSpc>
            </a:pPr>
            <a:r>
              <a:rPr lang="en-US" sz="2700" dirty="0"/>
              <a:t>Heirloom  or  Hybrid</a:t>
            </a:r>
          </a:p>
          <a:p>
            <a:pPr marL="1257300" lvl="2" indent="-457200">
              <a:lnSpc>
                <a:spcPct val="90000"/>
              </a:lnSpc>
            </a:pPr>
            <a:r>
              <a:rPr lang="en-US" sz="2700" dirty="0"/>
              <a:t>Disease resistant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Seed company - over 10,000 varieties	/  Location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Store limited choices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700" dirty="0"/>
              <a:t>Grow time / Season length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7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700" dirty="0"/>
          </a:p>
          <a:p>
            <a:pPr marL="0" indent="0">
              <a:lnSpc>
                <a:spcPct val="90000"/>
              </a:lnSpc>
            </a:pPr>
            <a:endParaRPr lang="en-US" sz="2700" dirty="0"/>
          </a:p>
          <a:p>
            <a:pPr>
              <a:lnSpc>
                <a:spcPct val="90000"/>
              </a:lnSpc>
            </a:pPr>
            <a:endParaRPr lang="en-US" sz="2700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B8CA2FC-ACFE-CEC8-964E-53ECD524C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1"/>
            <a:ext cx="1828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5" name="Picture 4" descr="A white cartoon character with arms out&#10;&#10;AI-generated content may be incorrect.">
            <a:extLst>
              <a:ext uri="{FF2B5EF4-FFF2-40B4-BE49-F238E27FC236}">
                <a16:creationId xmlns:a16="http://schemas.microsoft.com/office/drawing/2014/main" id="{ED2ED33F-26AF-AD4E-2072-0ED4D7B1D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69" r="6427" b="1"/>
          <a:stretch/>
        </p:blipFill>
        <p:spPr>
          <a:xfrm>
            <a:off x="6191250" y="1600201"/>
            <a:ext cx="5391150" cy="4038600"/>
          </a:xfrm>
          <a:prstGeom prst="rect">
            <a:avLst/>
          </a:prstGeom>
          <a:noFill/>
        </p:spPr>
      </p:pic>
      <p:pic>
        <p:nvPicPr>
          <p:cNvPr id="7" name="Picture 6" descr="A yellow face with a finger on it&#10;&#10;AI-generated content may be incorrect.">
            <a:extLst>
              <a:ext uri="{FF2B5EF4-FFF2-40B4-BE49-F238E27FC236}">
                <a16:creationId xmlns:a16="http://schemas.microsoft.com/office/drawing/2014/main" id="{0DF74347-E447-F8CA-9CB3-7ECF6660A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5" y="1905000"/>
            <a:ext cx="685800" cy="762000"/>
          </a:xfrm>
          <a:prstGeom prst="rect">
            <a:avLst/>
          </a:prstGeom>
        </p:spPr>
      </p:pic>
      <p:pic>
        <p:nvPicPr>
          <p:cNvPr id="9" name="Picture 8" descr="A red tomato with green stem&#10;&#10;AI-generated content may be incorrect.">
            <a:extLst>
              <a:ext uri="{FF2B5EF4-FFF2-40B4-BE49-F238E27FC236}">
                <a16:creationId xmlns:a16="http://schemas.microsoft.com/office/drawing/2014/main" id="{8B226A43-222E-B036-284F-E2D108D24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514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72A8F-C2CA-43F8-BDD6-5C41F4C3B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77962"/>
          </a:xfrm>
        </p:spPr>
        <p:txBody>
          <a:bodyPr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your plants from seed</a:t>
            </a:r>
            <a:b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*Read Your Seed Packet*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E9E3C2-EF72-4894-A340-31A31CA50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4050" y="2747963"/>
            <a:ext cx="4305300" cy="3276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CF16B-6013-4918-A70C-9CCCB9B46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D0132A-16A2-4253-BE00-9990670CC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1336" y="2800176"/>
            <a:ext cx="4349749" cy="321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24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826BE-212B-7F0E-6A07-5E3E9BCFE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Backward from Anticipated Planting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7E800-784D-44A4-41DC-3E41FA43F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62100"/>
            <a:ext cx="10972800" cy="4038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Planting Date – May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Seeds six to eight weeks prior to May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seeds – first two weeks of March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Last Frost date – Month of March for our areas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A84084-FA68-0081-24DB-93E0829E7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203881"/>
              </p:ext>
            </p:extLst>
          </p:nvPr>
        </p:nvGraphicFramePr>
        <p:xfrm>
          <a:off x="2286000" y="4343400"/>
          <a:ext cx="6858000" cy="994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13728681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02432649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274306060"/>
                    </a:ext>
                  </a:extLst>
                </a:gridCol>
              </a:tblGrid>
              <a:tr h="628390">
                <a:tc>
                  <a:txBody>
                    <a:bodyPr/>
                    <a:lstStyle/>
                    <a:p>
                      <a:r>
                        <a:rPr lang="en-US" dirty="0"/>
                        <a:t>Start Seeds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Planting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712611"/>
                  </a:ext>
                </a:extLst>
              </a:tr>
              <a:tr h="189331">
                <a:tc>
                  <a:txBody>
                    <a:bodyPr/>
                    <a:lstStyle/>
                    <a:p>
                      <a:r>
                        <a:rPr lang="en-US" dirty="0"/>
                        <a:t>March 2 - 16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– 8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April 27 – May 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697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875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5766BA-3C82-AFCD-BD58-5CF457F2C3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Placeholder 6" descr="A plant in a pot&#10;&#10;AI-generated content may be incorrect.">
            <a:extLst>
              <a:ext uri="{FF2B5EF4-FFF2-40B4-BE49-F238E27FC236}">
                <a16:creationId xmlns:a16="http://schemas.microsoft.com/office/drawing/2014/main" id="{F3EF2F4F-545E-2A38-E7CB-6759D68112D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r="24219"/>
          <a:stretch>
            <a:fillRect/>
          </a:stretch>
        </p:blipFill>
        <p:spPr>
          <a:xfrm rot="5400000">
            <a:off x="6698544" y="1277055"/>
            <a:ext cx="5105400" cy="468488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FF7BF9D-ACCB-3A6E-7F1F-4EE7B10E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11" y="223131"/>
            <a:ext cx="10972800" cy="1143000"/>
          </a:xfrm>
        </p:spPr>
        <p:txBody>
          <a:bodyPr/>
          <a:lstStyle/>
          <a:p>
            <a:r>
              <a:rPr lang="en-US" dirty="0"/>
              <a:t>Sowing the Seed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3E4E4E-9ED1-18BC-BCB8-58E0AA550C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Soil</a:t>
            </a:r>
          </a:p>
          <a:p>
            <a:pPr marL="1257300" lvl="2" indent="-457200"/>
            <a:r>
              <a:rPr lang="en-US" dirty="0"/>
              <a:t>Seed Starter mix / Sterilized</a:t>
            </a:r>
          </a:p>
          <a:p>
            <a:pPr marL="1257300" lvl="2" indent="-457200"/>
            <a:r>
              <a:rPr lang="en-US" dirty="0"/>
              <a:t>Potting soil / larger pieces</a:t>
            </a:r>
          </a:p>
          <a:p>
            <a:pPr marL="1257300" lvl="2" indent="-457200"/>
            <a:r>
              <a:rPr lang="en-US" dirty="0"/>
              <a:t>moisture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Container</a:t>
            </a:r>
          </a:p>
          <a:p>
            <a:pPr marL="1257300" lvl="2" indent="-457200"/>
            <a:r>
              <a:rPr lang="en-US" dirty="0"/>
              <a:t>6 cell  less water  /choose best one / pot up</a:t>
            </a:r>
          </a:p>
          <a:p>
            <a:pPr marL="1257300" lvl="2" indent="-457200"/>
            <a:r>
              <a:rPr lang="en-US" dirty="0"/>
              <a:t>2”,  3”  4”</a:t>
            </a:r>
          </a:p>
          <a:p>
            <a:pPr marL="1257300" lvl="2" indent="-457200"/>
            <a:r>
              <a:rPr lang="en-US" dirty="0"/>
              <a:t>Fill and tap down</a:t>
            </a:r>
          </a:p>
          <a:p>
            <a:pPr marL="800100" lvl="2" indent="0">
              <a:buNone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Seed depth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¼ inch / lightly cover/ Water in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030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/>
              <a:t>Who Are Master Gardeners?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 dirty="0">
                <a:solidFill>
                  <a:schemeClr val="accent5">
                    <a:lumMod val="50000"/>
                  </a:schemeClr>
                </a:solidFill>
              </a:rPr>
              <a:t>Master Gardeners of Placer County</a:t>
            </a:r>
          </a:p>
          <a:p>
            <a:pPr lvl="1"/>
            <a:r>
              <a:rPr lang="en-US" sz="2400" dirty="0">
                <a:latin typeface="Aptos Serif" panose="020B0502040204020203" pitchFamily="18" charset="0"/>
                <a:cs typeface="Aptos Serif" panose="020B0502040204020203" pitchFamily="18" charset="0"/>
              </a:rPr>
              <a:t>Extend research-based, sustainable gardening and composting information through various educational outreach methods.</a:t>
            </a:r>
          </a:p>
          <a:p>
            <a:pPr lvl="1"/>
            <a:endParaRPr lang="en-US" sz="2400" dirty="0">
              <a:latin typeface="Aptos Serif" panose="020B0502040204020203" pitchFamily="18" charset="0"/>
              <a:cs typeface="Aptos Serif" panose="020B0502040204020203" pitchFamily="18" charset="0"/>
            </a:endParaRPr>
          </a:p>
          <a:p>
            <a:pPr lvl="1"/>
            <a:r>
              <a:rPr lang="en-US" sz="2400" dirty="0">
                <a:latin typeface="Aptos Serif" panose="020B0502040204020203" pitchFamily="18" charset="0"/>
                <a:cs typeface="Aptos Serif" panose="020B0502040204020203" pitchFamily="18" charset="0"/>
              </a:rPr>
              <a:t>Present accurate, impartial information to home gardeners</a:t>
            </a:r>
          </a:p>
          <a:p>
            <a:pPr lvl="1"/>
            <a:endParaRPr lang="en-US" sz="2400" dirty="0">
              <a:latin typeface="Aptos Serif" panose="020B0502040204020203" pitchFamily="18" charset="0"/>
              <a:cs typeface="Aptos Serif" panose="020B0502040204020203" pitchFamily="18" charset="0"/>
            </a:endParaRPr>
          </a:p>
          <a:p>
            <a:pPr lvl="1"/>
            <a:r>
              <a:rPr lang="en-US" sz="2400" dirty="0">
                <a:latin typeface="Aptos Serif" panose="020B0502040204020203" pitchFamily="18" charset="0"/>
                <a:cs typeface="Aptos Serif" panose="020B0502040204020203" pitchFamily="18" charset="0"/>
              </a:rPr>
              <a:t>Encourage the public to make informed gardening decisions in regard to plant choices, soil fertility, pest management, irrigation practices, and more.</a:t>
            </a:r>
          </a:p>
          <a:p>
            <a:pPr lvl="1"/>
            <a:endParaRPr lang="en-US" sz="2400" dirty="0">
              <a:latin typeface="Aptos Serif" panose="020B0502040204020203" pitchFamily="18" charset="0"/>
              <a:cs typeface="Aptos Serif" panose="020B0502040204020203" pitchFamily="18" charset="0"/>
            </a:endParaRPr>
          </a:p>
          <a:p>
            <a:pPr lvl="1"/>
            <a:r>
              <a:rPr lang="en-US" sz="2400" dirty="0">
                <a:latin typeface="Aptos Serif" panose="020B0502040204020203" pitchFamily="18" charset="0"/>
                <a:cs typeface="Aptos Serif" panose="020B0502040204020203" pitchFamily="18" charset="0"/>
              </a:rPr>
              <a:t> Placer County Master Gardener Program began in 1983</a:t>
            </a:r>
            <a:r>
              <a:rPr lang="en-US" sz="2400" dirty="0"/>
              <a:t>. </a:t>
            </a:r>
          </a:p>
          <a:p>
            <a:pPr lvl="1"/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11DB74A-73E3-49E8-8984-0D5D8C20C55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146" name="Picture 2" descr="🐛">
            <a:extLst>
              <a:ext uri="{FF2B5EF4-FFF2-40B4-BE49-F238E27FC236}">
                <a16:creationId xmlns:a16="http://schemas.microsoft.com/office/drawing/2014/main" id="{670F1C87-0BA1-4DB3-3793-786B6E286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304" y="4881563"/>
            <a:ext cx="16002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83633 0.000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A2364-4830-E3C5-320D-01DF7428C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NO LIGHT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9EEEC-703B-B399-FEDC-F120774D5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          </a:t>
            </a:r>
            <a:r>
              <a:rPr lang="en-US" b="1" i="0" dirty="0">
                <a:effectLst/>
                <a:latin typeface="Roboto" panose="02000000000000000000" pitchFamily="2" charset="0"/>
              </a:rPr>
              <a:t>Tomato seeds do not need light to germinate</a:t>
            </a:r>
            <a:r>
              <a:rPr lang="en-US" b="0" i="0" dirty="0">
                <a:effectLst/>
                <a:latin typeface="Roboto" panose="02000000000000000000" pitchFamily="2" charset="0"/>
              </a:rPr>
              <a:t>, </a:t>
            </a:r>
          </a:p>
          <a:p>
            <a:r>
              <a:rPr lang="en-US" dirty="0">
                <a:latin typeface="Roboto" panose="02000000000000000000" pitchFamily="2" charset="0"/>
              </a:rPr>
              <a:t>   B</a:t>
            </a:r>
            <a:r>
              <a:rPr lang="en-US" b="0" i="0" dirty="0">
                <a:effectLst/>
                <a:latin typeface="Roboto" panose="02000000000000000000" pitchFamily="2" charset="0"/>
              </a:rPr>
              <a:t>ut they do require proper warmth, moisture, and oxygen. The ideal temperature for germination is around 70°F to 85°F (21°C to 29°C) soil temperature. Heating </a:t>
            </a:r>
            <a:r>
              <a:rPr lang="en-US" dirty="0">
                <a:latin typeface="Roboto" panose="02000000000000000000" pitchFamily="2" charset="0"/>
              </a:rPr>
              <a:t>Mats</a:t>
            </a:r>
            <a:r>
              <a:rPr lang="en-US" b="0" i="0" dirty="0">
                <a:effectLst/>
                <a:latin typeface="Roboto" panose="02000000000000000000" pitchFamily="2" charset="0"/>
              </a:rPr>
              <a:t> are very helpful.</a:t>
            </a:r>
            <a:endParaRPr lang="en-US" dirty="0"/>
          </a:p>
          <a:p>
            <a:r>
              <a:rPr lang="en-US" dirty="0"/>
              <a:t>                        </a:t>
            </a:r>
          </a:p>
          <a:p>
            <a:r>
              <a:rPr lang="en-US" dirty="0"/>
              <a:t>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31B2C-90AD-E010-3D9B-6D7A199A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A yellow sun with orange rays&#10;&#10;AI-generated content may be incorrect.">
            <a:extLst>
              <a:ext uri="{FF2B5EF4-FFF2-40B4-BE49-F238E27FC236}">
                <a16:creationId xmlns:a16="http://schemas.microsoft.com/office/drawing/2014/main" id="{00EAF42B-8C96-A7E6-706D-83AC56BDD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14800"/>
            <a:ext cx="1905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2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to Retain Moisture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4" b="20254"/>
          <a:stretch/>
        </p:blipFill>
        <p:spPr>
          <a:xfrm>
            <a:off x="1981200" y="1600201"/>
            <a:ext cx="8229600" cy="4038600"/>
          </a:xfrm>
          <a:prstGeom prst="rect">
            <a:avLst/>
          </a:prstGeo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5E49B09-D3BB-DEDC-F366-68B81D1E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356351"/>
            <a:ext cx="1371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55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4E2061-367E-60CB-A888-7F1B73A9E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dome to prevent damping off / remove from heat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light 12 hours/day if possible to keep from getting leggy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proper moisture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664F3C-D264-CC2A-9354-2961607960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27FFDB-1F4C-00ED-5B8B-E8E1F81EC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They have sprouted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04A4C50-0EA2-36BB-2E42-DC584F974F4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4167"/>
          <a:stretch>
            <a:fillRect/>
          </a:stretch>
        </p:blipFill>
        <p:spPr>
          <a:xfrm>
            <a:off x="7315200" y="1600200"/>
            <a:ext cx="3657600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69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38E8FB-C565-41EE-3DBD-1294E9D721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Slowly:  for the first day set outside in shady but not to windy area.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sun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exposure gradually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 leave outside when the forecast is to be above 50 degrees F overnight.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for about a week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BF5F2-8622-9870-455D-7D66765114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32443F-7661-4FD6-D3FC-8A19EE61D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4-6 weeks of growth</a:t>
            </a:r>
            <a:br>
              <a:rPr lang="en-US" dirty="0"/>
            </a:br>
            <a:r>
              <a:rPr lang="en-US" dirty="0"/>
              <a:t>Harden off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0447157-08F4-F056-6FB9-AFCF4F294CC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4167"/>
          <a:stretch/>
        </p:blipFill>
        <p:spPr>
          <a:xfrm>
            <a:off x="7010400" y="2247900"/>
            <a:ext cx="4038600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6968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23EF-53A3-4EB7-9D4A-DCD3AE67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05" y="97112"/>
            <a:ext cx="10515600" cy="1325563"/>
          </a:xfrm>
        </p:spPr>
        <p:txBody>
          <a:bodyPr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Prepare Planting Space For Transplant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21C4CA-B042-B0CB-9DBD-0EA1DE2AC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63002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IN 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BE8BE-E287-4BB5-A3B1-9154964BAD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weeds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organic matter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aged animal manure, compost,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appropriate organic or chemical fertilizer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System- Drip works very well</a:t>
            </a:r>
          </a:p>
          <a:p>
            <a:pPr marL="0" indent="0"/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9EDC3D-CBB8-DF5A-8268-79B622013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5878" y="1362076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CONTAINER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AC0E11-1158-B32F-BE44-AA994BA6E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97575" y="2327241"/>
            <a:ext cx="5867400" cy="3684588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Choose your Container at least 5 gallon, with holes</a:t>
            </a:r>
          </a:p>
          <a:p>
            <a:r>
              <a:rPr lang="en-US" sz="3000" dirty="0">
                <a:solidFill>
                  <a:srgbClr val="00B050"/>
                </a:solidFill>
              </a:rPr>
              <a:t>Add Soil Medium</a:t>
            </a:r>
          </a:p>
          <a:p>
            <a:r>
              <a:rPr lang="en-US" sz="3000" dirty="0">
                <a:solidFill>
                  <a:srgbClr val="00B050"/>
                </a:solidFill>
              </a:rPr>
              <a:t>Add Organic Matter</a:t>
            </a:r>
          </a:p>
          <a:p>
            <a:r>
              <a:rPr lang="en-US" sz="3000" dirty="0">
                <a:solidFill>
                  <a:srgbClr val="00B050"/>
                </a:solidFill>
              </a:rPr>
              <a:t>Add your Fertilizer, may need to add every few weeks Liquid is good</a:t>
            </a:r>
          </a:p>
          <a:p>
            <a:r>
              <a:rPr lang="en-US" sz="3000" dirty="0">
                <a:solidFill>
                  <a:srgbClr val="00B050"/>
                </a:solidFill>
              </a:rPr>
              <a:t>Prepare water system. Needs more water than in 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4484B-C1F8-4C83-ADF6-0AB8AAC9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16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 b="25085"/>
          <a:stretch/>
        </p:blipFill>
        <p:spPr>
          <a:xfrm>
            <a:off x="1981200" y="1600201"/>
            <a:ext cx="8229600" cy="4038600"/>
          </a:xfrm>
          <a:prstGeom prst="rect">
            <a:avLst/>
          </a:prstGeo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23B9487-644C-69C2-C481-19B4788F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356351"/>
            <a:ext cx="1371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6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3874D-04FC-BD26-0E27-24C38F27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Planting</a:t>
            </a:r>
          </a:p>
        </p:txBody>
      </p:sp>
      <p:pic>
        <p:nvPicPr>
          <p:cNvPr id="6" name="Content Placeholder 5" descr="A drawing of a tomato plant&#10;&#10;Description automatically generated">
            <a:extLst>
              <a:ext uri="{FF2B5EF4-FFF2-40B4-BE49-F238E27FC236}">
                <a16:creationId xmlns:a16="http://schemas.microsoft.com/office/drawing/2014/main" id="{1285EA2C-6D30-71B2-2B01-882898F24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5051" y="1600201"/>
            <a:ext cx="4781899" cy="4038600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B85A3-CEBB-596A-1677-A0503CE4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356351"/>
            <a:ext cx="1371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37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TOMATO SUPPORTS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9FE15-85F2-7192-9332-C60130A0A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6444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trellis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A1C0B2-B9FA-D224-E4C6-99F75F90C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295400"/>
            <a:ext cx="4953000" cy="4881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Poll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55A615D-9683-20D2-AF4D-9CC1581F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3" b="13226"/>
          <a:stretch/>
        </p:blipFill>
        <p:spPr>
          <a:xfrm>
            <a:off x="975290" y="1754981"/>
            <a:ext cx="5501710" cy="4341019"/>
          </a:xfrm>
          <a:prstGeom prst="rect">
            <a:avLst/>
          </a:prstGeom>
          <a:noFill/>
        </p:spPr>
      </p:pic>
      <p:pic>
        <p:nvPicPr>
          <p:cNvPr id="7" name="Picture 6" descr="A plant growing in a garden&#10;&#10;AI-generated content may be incorrect.">
            <a:extLst>
              <a:ext uri="{FF2B5EF4-FFF2-40B4-BE49-F238E27FC236}">
                <a16:creationId xmlns:a16="http://schemas.microsoft.com/office/drawing/2014/main" id="{88CA46E9-ED6C-8A94-7151-6450863E50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0140" y="1925240"/>
            <a:ext cx="4341019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27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/>
              <a:t>Support - Cage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40B7446-9529-8E18-6420-C22A60EEB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10972800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garden with plants in a fenced yard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3" b="13844"/>
          <a:stretch/>
        </p:blipFill>
        <p:spPr>
          <a:xfrm>
            <a:off x="609600" y="2174875"/>
            <a:ext cx="10972800" cy="3951288"/>
          </a:xfrm>
          <a:prstGeom prst="rect">
            <a:avLst/>
          </a:prstGeo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211CD22-A037-F1C7-6201-FB5B278CD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1"/>
            <a:ext cx="1828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59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– Tie up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5EB0FBF-3BFB-D5D9-BED5-21A1D7AE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356351"/>
            <a:ext cx="1371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pic>
        <p:nvPicPr>
          <p:cNvPr id="6" name="Picture 5" descr="A field with plants in it&#10;&#10;AI-generated content may be incorrect.">
            <a:extLst>
              <a:ext uri="{FF2B5EF4-FFF2-40B4-BE49-F238E27FC236}">
                <a16:creationId xmlns:a16="http://schemas.microsoft.com/office/drawing/2014/main" id="{69E74090-EE72-18AD-132C-198B6EF52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 t="-4490" r="1695" b="-15397"/>
          <a:stretch/>
        </p:blipFill>
        <p:spPr>
          <a:xfrm>
            <a:off x="304800" y="990600"/>
            <a:ext cx="11239500" cy="81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3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735498"/>
            <a:ext cx="10515600" cy="712304"/>
          </a:xfrm>
        </p:spPr>
        <p:txBody>
          <a:bodyPr>
            <a:normAutofit/>
          </a:bodyPr>
          <a:lstStyle/>
          <a:p>
            <a:r>
              <a:rPr lang="en-US" sz="3700" dirty="0"/>
              <a:t>Who Are Master Gardeners?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8799"/>
            <a:ext cx="9201150" cy="4348165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Where to find us…</a:t>
            </a:r>
          </a:p>
          <a:p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Online, in the Media, and Special Publications</a:t>
            </a:r>
          </a:p>
          <a:p>
            <a:pPr lvl="1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Hotline: Call (530) 889-7388 or submit your questions online</a:t>
            </a:r>
          </a:p>
          <a:p>
            <a:pPr lvl="1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Website: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pcmg.ucanr.edu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Facebook, Instagram, X, YouTube</a:t>
            </a:r>
          </a:p>
          <a:p>
            <a:pPr lvl="1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Gold Country Media monthly column </a:t>
            </a:r>
          </a:p>
          <a:p>
            <a:pPr lvl="1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Curious Gardener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quarterly newsletter on our website</a:t>
            </a:r>
          </a:p>
          <a:p>
            <a:pPr lvl="1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Gardening Guide and Calendar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11DB74A-73E3-49E8-8984-0D5D8C20C55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218" name="Picture 2" descr="👀">
            <a:extLst>
              <a:ext uri="{FF2B5EF4-FFF2-40B4-BE49-F238E27FC236}">
                <a16:creationId xmlns:a16="http://schemas.microsoft.com/office/drawing/2014/main" id="{305B04D2-9650-996B-AC15-E49DAEFBC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382" y="963610"/>
            <a:ext cx="1855789" cy="185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8" b="23240"/>
          <a:stretch/>
        </p:blipFill>
        <p:spPr>
          <a:xfrm>
            <a:off x="1981200" y="1600201"/>
            <a:ext cx="8229600" cy="4038600"/>
          </a:xfrm>
          <a:prstGeom prst="rect">
            <a:avLst/>
          </a:prstGeo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56F450E-08EC-D1E4-DEFB-F63D4F2A1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356351"/>
            <a:ext cx="1371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69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C8251C-2D72-3C71-8D2D-9A150F969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902C0-0303-A989-76E0-D880B08A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03DF24C5-35BD-463F-E3E6-8E51B8182B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508464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1704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23EF-53A3-4EB7-9D4A-DCD3AE67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Fertilizing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4484B-C1F8-4C83-ADF6-0AB8AAC9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1"/>
            <a:ext cx="1828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2366DA7-0CAD-AD4B-E47F-32B139844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895991"/>
              </p:ext>
            </p:extLst>
          </p:nvPr>
        </p:nvGraphicFramePr>
        <p:xfrm>
          <a:off x="1143000" y="1281873"/>
          <a:ext cx="9740722" cy="5751930"/>
        </p:xfrm>
        <a:graphic>
          <a:graphicData uri="http://schemas.openxmlformats.org/drawingml/2006/table">
            <a:tbl>
              <a:tblPr firstRow="1" firstCol="1" bandRow="1"/>
              <a:tblGrid>
                <a:gridCol w="4870361">
                  <a:extLst>
                    <a:ext uri="{9D8B030D-6E8A-4147-A177-3AD203B41FA5}">
                      <a16:colId xmlns:a16="http://schemas.microsoft.com/office/drawing/2014/main" val="3812694661"/>
                    </a:ext>
                  </a:extLst>
                </a:gridCol>
                <a:gridCol w="4870361">
                  <a:extLst>
                    <a:ext uri="{9D8B030D-6E8A-4147-A177-3AD203B41FA5}">
                      <a16:colId xmlns:a16="http://schemas.microsoft.com/office/drawing/2014/main" val="4182346400"/>
                    </a:ext>
                  </a:extLst>
                </a:gridCol>
              </a:tblGrid>
              <a:tr h="439879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Organic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513" marR="112513" marT="156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Inorganic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513" marR="112513" marT="156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503290"/>
                  </a:ext>
                </a:extLst>
              </a:tr>
              <a:tr h="552830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Manures , Compost &amp; Fish Emulsion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112513" marR="112513" marT="156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Chemical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513" marR="112513" marT="156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081132"/>
                  </a:ext>
                </a:extLst>
              </a:tr>
              <a:tr h="507057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Continues to improve the soil.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513" marR="112513" marT="156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 generate waste (salts) and damage the soil.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513" marR="112513" marT="156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0468061"/>
                  </a:ext>
                </a:extLst>
              </a:tr>
              <a:tr h="298105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Add around plant lightly work in soil</a:t>
                      </a:r>
                    </a:p>
                  </a:txBody>
                  <a:tcPr marL="112513" marR="112513" marT="156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– 2 lbs./100-foot row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513" marR="112513" marT="156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53097"/>
                  </a:ext>
                </a:extLst>
              </a:tr>
              <a:tr h="4802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513" marR="112513" marT="156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i="0" u="none" strike="noStrike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513" marR="112513" marT="156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35399"/>
                  </a:ext>
                </a:extLst>
              </a:tr>
              <a:tr h="137104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Nitrogen (N) +    promotes foliage green color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Phosphorus (P) + root growth, blooms, sets fruit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 seed development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Potassium (K)      regulates water nutrients and carbohydrates in plant tissue, helps to prevent  disease.</a:t>
                      </a:r>
                      <a:endParaRPr lang="en-US" sz="1800" b="0" i="0" u="none" strike="noStrike" baseline="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513" marR="112513" marT="156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10-30-20 at peak of blooming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Container gardening  needs more fertilization can’t pick up from ground. 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Raised bed gardening losses nutrients from faster water loss.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In ground mother nature can’t keep up with the plant using the nutrients.</a:t>
                      </a:r>
                    </a:p>
                  </a:txBody>
                  <a:tcPr marL="112513" marR="112513" marT="156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053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072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5FDD1-1C55-4031-970A-59505EFDA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Pruning: The Secret to Bigger &amp; Tastier Tomatoes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288C2-E8EC-488E-8C65-56FDC8F13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4724400" cy="4343399"/>
          </a:xfrm>
        </p:spPr>
        <p:txBody>
          <a:bodyPr>
            <a:normAutofit/>
          </a:bodyPr>
          <a:lstStyle/>
          <a:p>
            <a:pPr algn="l"/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stems produce more tomatoes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Removing suckers after two leaves develop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Pinch above them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284CC-8896-49E9-9386-84D8A630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4B064-7940-5125-4226-3A8006B7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208020"/>
            <a:ext cx="5948747" cy="519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85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23EF-53A3-4EB7-9D4A-DCD3AE67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BE8BE-E287-4BB5-A3B1-9154964BA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57301"/>
            <a:ext cx="9753600" cy="434339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moisture will keep your plants healthy and help protect from Disease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wetting the foliage or fruit.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Drip systems are encouraged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Saves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Saves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 water exactly where you need it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4484B-C1F8-4C83-ADF6-0AB8AAC9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170" name="Picture 2" descr="🚰">
            <a:extLst>
              <a:ext uri="{FF2B5EF4-FFF2-40B4-BE49-F238E27FC236}">
                <a16:creationId xmlns:a16="http://schemas.microsoft.com/office/drawing/2014/main" id="{615EB382-25AD-9C3B-BC53-44F57F28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886200"/>
            <a:ext cx="2133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10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A75A60-5EAF-7F52-CF39-22D85DEA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Harvest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35DEF0-FE4B-B799-EE93-3C5E74C72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789" y="1600201"/>
            <a:ext cx="7547610" cy="4038600"/>
          </a:xfrm>
        </p:spPr>
        <p:txBody>
          <a:bodyPr>
            <a:normAutofit/>
          </a:bodyPr>
          <a:lstStyle/>
          <a:p>
            <a:r>
              <a:rPr lang="en-US" dirty="0"/>
              <a:t>   Make sure you harvest regularly. This will help prevent rotting fruit that attract  unwanted insects that cause disease.</a:t>
            </a:r>
          </a:p>
          <a:p>
            <a:r>
              <a:rPr lang="en-US" dirty="0"/>
              <a:t>    Use shears to </a:t>
            </a:r>
            <a:r>
              <a:rPr lang="en-US"/>
              <a:t>remove </a:t>
            </a:r>
            <a:endParaRPr lang="en-US" dirty="0"/>
          </a:p>
          <a:p>
            <a:r>
              <a:rPr lang="en-US" dirty="0"/>
              <a:t>    Pinch off at knuckle </a:t>
            </a:r>
          </a:p>
          <a:p>
            <a:r>
              <a:rPr lang="en-US" dirty="0"/>
              <a:t>    Eat and enjoy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FF242-19B8-EC06-9097-E13EEF1C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1"/>
            <a:ext cx="1828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pic>
        <p:nvPicPr>
          <p:cNvPr id="9" name="Picture 8" descr="A basket of tomatoes in grass&#10;&#10;AI-generated content may be incorrect.">
            <a:extLst>
              <a:ext uri="{FF2B5EF4-FFF2-40B4-BE49-F238E27FC236}">
                <a16:creationId xmlns:a16="http://schemas.microsoft.com/office/drawing/2014/main" id="{2BCCC7CE-E7E8-6BD3-86D4-DDF938DC2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r="23208" b="-4"/>
          <a:stretch/>
        </p:blipFill>
        <p:spPr>
          <a:xfrm>
            <a:off x="609600" y="1600201"/>
            <a:ext cx="3234689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9238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/>
              <a:t>Other Considerations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6F67D43-79C7-60B8-AF62-7DCB0EC8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1"/>
            <a:ext cx="1828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96E10C5-8DB4-BC5D-878F-7526CD9E65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100048"/>
              </p:ext>
            </p:extLst>
          </p:nvPr>
        </p:nvGraphicFramePr>
        <p:xfrm>
          <a:off x="609600" y="1600201"/>
          <a:ext cx="109728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1992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/>
              <a:t>Pests and Problems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0B5D888-8F5B-8C68-1685-53E80E14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1"/>
            <a:ext cx="1828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7352423B-9089-E7EF-D8B8-7292EC1AB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516671"/>
              </p:ext>
            </p:extLst>
          </p:nvPr>
        </p:nvGraphicFramePr>
        <p:xfrm>
          <a:off x="609600" y="1600201"/>
          <a:ext cx="109728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45427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1679575"/>
            <a:ext cx="4418013" cy="3881438"/>
          </a:xfrm>
          <a:prstGeom prst="rect">
            <a:avLst/>
          </a:prstGeom>
        </p:spPr>
      </p:pic>
      <p:pic>
        <p:nvPicPr>
          <p:cNvPr id="5" name="Picture 4" descr="A blue bird standing on the ground&#10;&#10;Description automatically generated"/>
          <p:cNvPicPr>
            <a:picLocks noChangeAspect="1"/>
          </p:cNvPicPr>
          <p:nvPr/>
        </p:nvPicPr>
        <p:blipFill rotWithShape="1">
          <a:blip r:embed="rId5"/>
          <a:srcRect t="9837" b="20760"/>
          <a:stretch/>
        </p:blipFill>
        <p:spPr>
          <a:xfrm>
            <a:off x="5100638" y="1679575"/>
            <a:ext cx="3687763" cy="3881438"/>
          </a:xfrm>
          <a:prstGeom prst="rect">
            <a:avLst/>
          </a:prstGeom>
        </p:spPr>
      </p:pic>
      <p:pic>
        <p:nvPicPr>
          <p:cNvPr id="7" name="Picture 6" descr="A squirrel eating a nut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3013" y="1679575"/>
            <a:ext cx="2719388" cy="1797050"/>
          </a:xfrm>
          <a:prstGeom prst="rect">
            <a:avLst/>
          </a:prstGeom>
        </p:spPr>
      </p:pic>
      <p:pic>
        <p:nvPicPr>
          <p:cNvPr id="4" name="Picture 3" descr="A raccoon looking at a bir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3013" y="3551238"/>
            <a:ext cx="2719388" cy="2009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Vertebrate Pests </a:t>
            </a:r>
          </a:p>
        </p:txBody>
      </p:sp>
    </p:spTree>
    <p:extLst>
      <p:ext uri="{BB962C8B-B14F-4D97-AF65-F5344CB8AC3E}">
        <p14:creationId xmlns:p14="http://schemas.microsoft.com/office/powerpoint/2010/main" val="3879343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INSECTS</a:t>
            </a:r>
            <a:b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Dreaded Hornworm!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811215"/>
            <a:ext cx="4773788" cy="2904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9127" b="5820"/>
          <a:stretch/>
        </p:blipFill>
        <p:spPr>
          <a:xfrm>
            <a:off x="838200" y="1828800"/>
            <a:ext cx="4583257" cy="2590800"/>
          </a:xfrm>
          <a:prstGeom prst="rect">
            <a:avLst/>
          </a:prstGeom>
          <a:ln w="92075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944C3-06B4-7F20-83E2-D5774E995ABA}"/>
              </a:ext>
            </a:extLst>
          </p:cNvPr>
          <p:cNvSpPr txBox="1"/>
          <p:nvPr/>
        </p:nvSpPr>
        <p:spPr>
          <a:xfrm>
            <a:off x="7467600" y="5109125"/>
            <a:ext cx="2514600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b="0" dirty="0">
                <a:solidFill>
                  <a:srgbClr val="111111"/>
                </a:solidFill>
                <a:effectLst/>
                <a:latin typeface="-apple-system"/>
              </a:rPr>
              <a:t>Five-spotted hawk moth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230E0-9F72-2639-FF93-EA7B92A68E6C}"/>
              </a:ext>
            </a:extLst>
          </p:cNvPr>
          <p:cNvSpPr txBox="1"/>
          <p:nvPr/>
        </p:nvSpPr>
        <p:spPr>
          <a:xfrm>
            <a:off x="533400" y="510912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ed Hat Text"/>
              </a:rPr>
              <a:t> Tomato and tobacco hornworms feed only on solanaceous 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0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Master Gardeners?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Where to find us…</a:t>
            </a:r>
          </a:p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  <a:t>Workshops, Fairs and Festivals, and Special Events</a:t>
            </a:r>
          </a:p>
          <a:p>
            <a:pPr lvl="1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Speakers by Request </a:t>
            </a:r>
          </a:p>
          <a:p>
            <a:pPr lvl="1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Workshops (various venues, check website)</a:t>
            </a:r>
          </a:p>
          <a:p>
            <a:pPr lvl="1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Farmers’ Markets (seasonal: Auburn, Lincoln, Roseville)</a:t>
            </a:r>
          </a:p>
          <a:p>
            <a:pPr lvl="1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Fairs and Festivals Booths (varies)</a:t>
            </a:r>
          </a:p>
          <a:p>
            <a:pPr lvl="1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Garden Faire (April)</a:t>
            </a:r>
          </a:p>
          <a:p>
            <a:pPr lvl="1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Mother’s Day Garden Tour (May)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DB74A-73E3-49E8-8984-0D5D8C20C5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304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mall green egg on a leaf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r="15915" b="-2"/>
          <a:stretch/>
        </p:blipFill>
        <p:spPr>
          <a:xfrm>
            <a:off x="6865988" y="3562352"/>
            <a:ext cx="2849513" cy="3159123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5" name="Picture 4" descr="A close-up of several small black balls on a green leaf&#10;&#10;AI-generated content may be incorrect."/>
          <p:cNvPicPr>
            <a:picLocks noChangeAspect="1"/>
          </p:cNvPicPr>
          <p:nvPr/>
        </p:nvPicPr>
        <p:blipFill>
          <a:blip r:embed="rId4"/>
          <a:srcRect l="16146" r="28450" b="-4"/>
          <a:stretch/>
        </p:blipFill>
        <p:spPr>
          <a:xfrm>
            <a:off x="9715500" y="3562351"/>
            <a:ext cx="2333627" cy="315912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9" name="Picture 2" descr="Hornworm Damage: Cause &amp; Effect - urbantomato">
            <a:extLst>
              <a:ext uri="{FF2B5EF4-FFF2-40B4-BE49-F238E27FC236}">
                <a16:creationId xmlns:a16="http://schemas.microsoft.com/office/drawing/2014/main" id="{490D63C2-FB28-345C-4889-BC8C570AE1F6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2525"/>
          <a:stretch/>
        </p:blipFill>
        <p:spPr bwMode="auto">
          <a:xfrm>
            <a:off x="6848925" y="150583"/>
            <a:ext cx="5200201" cy="341176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4A58593-4355-F091-4D80-420B0D44022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1" y="2126166"/>
            <a:ext cx="5675811" cy="4050796"/>
          </a:xfrm>
        </p:spPr>
        <p:txBody>
          <a:bodyPr>
            <a:normAutofit/>
          </a:bodyPr>
          <a:lstStyle/>
          <a:p>
            <a:r>
              <a:rPr lang="en-US"/>
              <a:t>Top picture:    </a:t>
            </a:r>
            <a:r>
              <a:rPr lang="en-US" dirty="0"/>
              <a:t>damage by the hornworm</a:t>
            </a:r>
          </a:p>
          <a:p>
            <a:endParaRPr lang="en-US" dirty="0"/>
          </a:p>
          <a:p>
            <a:r>
              <a:rPr lang="en-US"/>
              <a:t>Bottom left:     </a:t>
            </a:r>
            <a:r>
              <a:rPr lang="en-US" dirty="0"/>
              <a:t>egg of hornworm</a:t>
            </a:r>
          </a:p>
          <a:p>
            <a:endParaRPr lang="en-US" dirty="0"/>
          </a:p>
          <a:p>
            <a:r>
              <a:rPr lang="en-US"/>
              <a:t>Bottom right:    </a:t>
            </a:r>
            <a:r>
              <a:rPr lang="en-US" dirty="0"/>
              <a:t>Droppings of the hornworm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81039"/>
            <a:ext cx="5675811" cy="1325563"/>
          </a:xfrm>
        </p:spPr>
        <p:txBody>
          <a:bodyPr anchor="t">
            <a:normAutofit/>
          </a:bodyPr>
          <a:lstStyle/>
          <a:p>
            <a:r>
              <a:rPr lang="en-US" b="1"/>
              <a:t>Signs of Invasion</a:t>
            </a:r>
          </a:p>
        </p:txBody>
      </p:sp>
    </p:spTree>
    <p:extLst>
      <p:ext uri="{BB962C8B-B14F-4D97-AF65-F5344CB8AC3E}">
        <p14:creationId xmlns:p14="http://schemas.microsoft.com/office/powerpoint/2010/main" val="2731352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Allies!</a:t>
            </a:r>
            <a:b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700" b="1" dirty="0" err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Brachonid</a:t>
            </a:r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Wasp</a:t>
            </a:r>
          </a:p>
        </p:txBody>
      </p:sp>
      <p:pic>
        <p:nvPicPr>
          <p:cNvPr id="4098" name="Picture 2" descr="http://s190.photobucket.com/albums/z257/americanwildlife/Insect/Cotesia-congregat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11098"/>
            <a:ext cx="3451436" cy="300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447800"/>
            <a:ext cx="4507390" cy="29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0F8BC9-C411-70C9-A908-E55B2497307A}"/>
              </a:ext>
            </a:extLst>
          </p:cNvPr>
          <p:cNvSpPr txBox="1"/>
          <p:nvPr/>
        </p:nvSpPr>
        <p:spPr>
          <a:xfrm>
            <a:off x="3657600" y="4572000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00000"/>
                </a:solidFill>
                <a:effectLst/>
                <a:latin typeface="Red Hat Text"/>
              </a:rPr>
              <a:t>Natural control of hornworms can also occur.  Insects such as lady beetles, green lacewings 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27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8EDB7-AF09-154A-5D56-2EA92AB46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 common pests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FE4F-047F-DD7D-7B74-9EDDB8696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050" name="Picture 2" descr="See related image detail. Thrips Small Insects Fringed Wings Editorial Stock Photo - Stock Image | Shutterstock">
            <a:extLst>
              <a:ext uri="{FF2B5EF4-FFF2-40B4-BE49-F238E27FC236}">
                <a16:creationId xmlns:a16="http://schemas.microsoft.com/office/drawing/2014/main" id="{646BD5C7-12BE-8406-3B26-B953E54EF3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00" y="1781513"/>
            <a:ext cx="22764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ea beetle - Family Chrysomelidae, Subfamily -  Alticinae">
            <a:extLst>
              <a:ext uri="{FF2B5EF4-FFF2-40B4-BE49-F238E27FC236}">
                <a16:creationId xmlns:a16="http://schemas.microsoft.com/office/drawing/2014/main" id="{D8EA02A2-3821-5935-659B-F63B9C00E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639" y="1787811"/>
            <a:ext cx="4320821" cy="243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00E76-7683-EB42-9C89-43E9DE708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0"/>
            <a:ext cx="2706688" cy="1782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1FBB43-DE3B-8A85-BB77-5B565D2D4A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95" b="6183"/>
          <a:stretch/>
        </p:blipFill>
        <p:spPr>
          <a:xfrm>
            <a:off x="7467600" y="3458717"/>
            <a:ext cx="2706689" cy="1917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58400C-9E15-4ADB-325E-33AEF77A52FE}"/>
              </a:ext>
            </a:extLst>
          </p:cNvPr>
          <p:cNvSpPr txBox="1"/>
          <p:nvPr/>
        </p:nvSpPr>
        <p:spPr>
          <a:xfrm>
            <a:off x="1792559" y="325516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</a:t>
            </a:r>
            <a:r>
              <a:rPr lang="en-US" dirty="0">
                <a:highlight>
                  <a:srgbClr val="FFFF00"/>
                </a:highlight>
              </a:rPr>
              <a:t>thrips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DEE49-A900-B18A-39D5-35BF90F9170C}"/>
              </a:ext>
            </a:extLst>
          </p:cNvPr>
          <p:cNvSpPr txBox="1"/>
          <p:nvPr/>
        </p:nvSpPr>
        <p:spPr>
          <a:xfrm>
            <a:off x="5638800" y="2068845"/>
            <a:ext cx="155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Flea Beetle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D6A603-0002-47EA-2E6E-CF7A7D8408CD}"/>
              </a:ext>
            </a:extLst>
          </p:cNvPr>
          <p:cNvSpPr txBox="1"/>
          <p:nvPr/>
        </p:nvSpPr>
        <p:spPr>
          <a:xfrm>
            <a:off x="8305800" y="5380272"/>
            <a:ext cx="1251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White flies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EFBBD9-A325-FF6B-FE74-D3AA472A323F}"/>
              </a:ext>
            </a:extLst>
          </p:cNvPr>
          <p:cNvSpPr txBox="1"/>
          <p:nvPr/>
        </p:nvSpPr>
        <p:spPr>
          <a:xfrm>
            <a:off x="2729975" y="559354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Potato aphids</a:t>
            </a:r>
          </a:p>
        </p:txBody>
      </p:sp>
    </p:spTree>
    <p:extLst>
      <p:ext uri="{BB962C8B-B14F-4D97-AF65-F5344CB8AC3E}">
        <p14:creationId xmlns:p14="http://schemas.microsoft.com/office/powerpoint/2010/main" val="4292023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pPr>
              <a:tabLst>
                <a:tab pos="5318125" algn="l"/>
              </a:tabLst>
            </a:pPr>
            <a:r>
              <a:rPr lang="en-US" b="1" dirty="0"/>
              <a:t>Pest</a:t>
            </a:r>
            <a:r>
              <a:rPr lang="en-US" b="1"/>
              <a:t>/Control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223F794-7F50-C0C6-438B-92B54AC7D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87721"/>
              </p:ext>
            </p:extLst>
          </p:nvPr>
        </p:nvGraphicFramePr>
        <p:xfrm>
          <a:off x="609600" y="1759174"/>
          <a:ext cx="10972801" cy="3720657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5219765">
                  <a:extLst>
                    <a:ext uri="{9D8B030D-6E8A-4147-A177-3AD203B41FA5}">
                      <a16:colId xmlns:a16="http://schemas.microsoft.com/office/drawing/2014/main" val="1759836802"/>
                    </a:ext>
                  </a:extLst>
                </a:gridCol>
                <a:gridCol w="5753036">
                  <a:extLst>
                    <a:ext uri="{9D8B030D-6E8A-4147-A177-3AD203B41FA5}">
                      <a16:colId xmlns:a16="http://schemas.microsoft.com/office/drawing/2014/main" val="1007030687"/>
                    </a:ext>
                  </a:extLst>
                </a:gridCol>
              </a:tblGrid>
              <a:tr h="405320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kern="100" cap="none" spc="3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Insect Pest</a:t>
                      </a:r>
                      <a:endParaRPr lang="en-US" sz="2100" b="1" i="0" u="none" strike="noStrike" cap="none" spc="3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1872" marT="1906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kern="100" cap="none" spc="3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Natural, Less Toxic Insecticide</a:t>
                      </a:r>
                      <a:endParaRPr lang="en-US" sz="2100" b="1" i="0" u="none" strike="noStrike" cap="none" spc="3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1872" marT="1906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075275"/>
                  </a:ext>
                </a:extLst>
              </a:tr>
              <a:tr h="82883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Potato Aphid</a:t>
                      </a:r>
                      <a:endParaRPr lang="en-US" sz="16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37293" marT="1906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Insecticidal Soap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Pyrethrin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Neem Oil Extract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37293" marT="1906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03825"/>
                  </a:ext>
                </a:extLst>
              </a:tr>
              <a:tr h="828834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Flea Beetle &amp; Thrips</a:t>
                      </a:r>
                      <a:endParaRPr lang="en-US" sz="16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60" marR="137293" marT="1906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Insecticidal Soap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Pyrethrin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Neem Oil Extract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60" marR="137293" marT="1906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58766"/>
                  </a:ext>
                </a:extLst>
              </a:tr>
              <a:tr h="57474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Whitefly </a:t>
                      </a:r>
                      <a:endParaRPr lang="en-US" sz="16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37293" marT="1906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Insecticidal Soap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Neem Oil Extract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137293" marT="1906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592091"/>
                  </a:ext>
                </a:extLst>
              </a:tr>
              <a:tr h="108292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Tomato Fruit Worms &amp; Hornworms</a:t>
                      </a:r>
                      <a:endParaRPr lang="en-US" sz="16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60" marR="137293" marT="1906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Bacillus Thuringiensis (</a:t>
                      </a:r>
                      <a:r>
                        <a:rPr lang="en-US" sz="1600" b="0" i="0" u="none" strike="noStrike" kern="100" cap="none" spc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B.t.</a:t>
                      </a: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Spinosad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Pyrethrin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00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Neem Oil Extract</a:t>
                      </a:r>
                      <a:endParaRPr lang="en-US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360" marR="137293" marT="19069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46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56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F12985-F398-05AF-58DF-2200E97D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Companion Planting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307E7-D151-C08C-532D-64770F633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500" b="0" i="0" dirty="0">
                <a:effectLst/>
                <a:latin typeface="roboto" panose="02000000000000000000" pitchFamily="2" charset="0"/>
              </a:rPr>
              <a:t>Companion planting: can be described as establishing two or more plant species in close proximity for some cultural benefit (such as pest control or higher yield). The concept embraces a number of strategies that increase the biodiversity of agroecosystems (Cunningham, 1998)</a:t>
            </a:r>
          </a:p>
          <a:p>
            <a:endParaRPr lang="en-US" sz="1500" dirty="0">
              <a:latin typeface="roboto" panose="02000000000000000000" pitchFamily="2" charset="0"/>
            </a:endParaRPr>
          </a:p>
          <a:p>
            <a:r>
              <a:rPr lang="en-US" sz="1500" b="0" i="0" dirty="0">
                <a:effectLst/>
                <a:latin typeface="roboto" panose="02000000000000000000" pitchFamily="2" charset="0"/>
              </a:rPr>
              <a:t>Alliums, Asparagus, Basil, Carrot, Cucumber Marigold, Nasturtium, Nettles, Parsley, Rosemary</a:t>
            </a:r>
          </a:p>
          <a:p>
            <a:pPr marL="0" indent="0">
              <a:buNone/>
            </a:pPr>
            <a:endParaRPr lang="en-US" sz="1500" b="0" i="0" dirty="0">
              <a:effectLst/>
              <a:latin typeface="roboto" panose="02000000000000000000" pitchFamily="2" charset="0"/>
            </a:endParaRPr>
          </a:p>
          <a:p>
            <a:r>
              <a:rPr lang="en-US" sz="1500" dirty="0">
                <a:latin typeface="roboto" panose="02000000000000000000" pitchFamily="2" charset="0"/>
              </a:rPr>
              <a:t>Not Pole Beans</a:t>
            </a:r>
            <a:endParaRPr lang="en-US" sz="1500" dirty="0"/>
          </a:p>
        </p:txBody>
      </p:sp>
      <p:pic>
        <p:nvPicPr>
          <p:cNvPr id="7" name="Picture 6" descr="A purple flower with a bee on it&#10;&#10;AI-generated content may be incorrect.">
            <a:extLst>
              <a:ext uri="{FF2B5EF4-FFF2-40B4-BE49-F238E27FC236}">
                <a16:creationId xmlns:a16="http://schemas.microsoft.com/office/drawing/2014/main" id="{CB008AC6-5AD4-7EF0-A24C-AE70565DD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0238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/>
              <a:t>Tomato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0" y="1600201"/>
            <a:ext cx="5391150" cy="4038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sz="3000" dirty="0"/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Verticillium and Fusarium Wilt</a:t>
            </a: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Tobacco Mosaic Virus</a:t>
            </a: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Damping Off</a:t>
            </a: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Powdery Mildew</a:t>
            </a: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Blossom End Rot</a:t>
            </a:r>
          </a:p>
          <a:p>
            <a:pPr marL="457200" indent="-45720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Sunscald</a:t>
            </a:r>
          </a:p>
          <a:p>
            <a:pPr marL="0" indent="0">
              <a:lnSpc>
                <a:spcPct val="90000"/>
              </a:lnSpc>
              <a:spcAft>
                <a:spcPts val="400"/>
              </a:spcAft>
            </a:pPr>
            <a:endParaRPr lang="en-US" sz="3000" dirty="0"/>
          </a:p>
          <a:p>
            <a:pPr>
              <a:lnSpc>
                <a:spcPct val="90000"/>
              </a:lnSpc>
            </a:pPr>
            <a:endParaRPr lang="en-US" sz="3000" dirty="0"/>
          </a:p>
        </p:txBody>
      </p:sp>
      <p:sp>
        <p:nvSpPr>
          <p:cNvPr id="1031" name="Slide Number Placeholder 3">
            <a:extLst>
              <a:ext uri="{FF2B5EF4-FFF2-40B4-BE49-F238E27FC236}">
                <a16:creationId xmlns:a16="http://schemas.microsoft.com/office/drawing/2014/main" id="{49062776-35BD-732B-34CA-9910117D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1"/>
            <a:ext cx="1828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  <p:pic>
        <p:nvPicPr>
          <p:cNvPr id="1026" name="Picture 2" descr="Photo of vascular discoloration typical of both Verticillium and Fusarium">
            <a:extLst>
              <a:ext uri="{FF2B5EF4-FFF2-40B4-BE49-F238E27FC236}">
                <a16:creationId xmlns:a16="http://schemas.microsoft.com/office/drawing/2014/main" id="{6FB368FD-183A-4BB1-352A-0F08CEA95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5" r="10780" b="-1"/>
          <a:stretch/>
        </p:blipFill>
        <p:spPr bwMode="auto">
          <a:xfrm>
            <a:off x="609600" y="1600201"/>
            <a:ext cx="5391150" cy="40386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32095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29549"/>
            <a:ext cx="8229600" cy="994165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Soil-Borne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Fungi Disease</a:t>
            </a:r>
            <a:b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95383"/>
            <a:ext cx="2534479" cy="3480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843" b="10956"/>
          <a:stretch/>
        </p:blipFill>
        <p:spPr>
          <a:xfrm>
            <a:off x="6420679" y="1083253"/>
            <a:ext cx="2570921" cy="3480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5479" y="46638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VERTICILLIUM WILT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5039" y="4712732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FUSARIUM WILT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579343"/>
            <a:ext cx="861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PURCHASE RESISTANT VARIETIES OR MAKE SURE TO KEEP YOUR SOIL HEALTHY.,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CEC3D-23F9-DEF4-CF9F-22FD88688EE8}"/>
              </a:ext>
            </a:extLst>
          </p:cNvPr>
          <p:cNvSpPr txBox="1"/>
          <p:nvPr/>
        </p:nvSpPr>
        <p:spPr>
          <a:xfrm>
            <a:off x="1828800" y="50332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Fungi spreads into the vessels and blocks the water flow to foliage</a:t>
            </a:r>
          </a:p>
        </p:txBody>
      </p:sp>
    </p:spTree>
    <p:extLst>
      <p:ext uri="{BB962C8B-B14F-4D97-AF65-F5344CB8AC3E}">
        <p14:creationId xmlns:p14="http://schemas.microsoft.com/office/powerpoint/2010/main" val="295644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665" t="51933" r="8762"/>
          <a:stretch/>
        </p:blipFill>
        <p:spPr>
          <a:xfrm rot="21416590">
            <a:off x="1653347" y="1052334"/>
            <a:ext cx="5511689" cy="4338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8060">
            <a:off x="6922621" y="1131318"/>
            <a:ext cx="3297097" cy="5418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9185"/>
          <a:stretch/>
        </p:blipFill>
        <p:spPr>
          <a:xfrm>
            <a:off x="6248400" y="304801"/>
            <a:ext cx="3962400" cy="191429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9809521">
            <a:off x="3476264" y="5432670"/>
            <a:ext cx="838200" cy="990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374552">
            <a:off x="6951044" y="4880700"/>
            <a:ext cx="2925657" cy="9321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44108">
            <a:off x="6004967" y="5268707"/>
            <a:ext cx="896190" cy="1060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85210">
            <a:off x="8235937" y="1437895"/>
            <a:ext cx="614876" cy="7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499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B9498A-3894-E91B-545A-90961D62DC56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BEB22A-ECDE-43DA-0522-2FE6E9A4DF6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486400" y="2064661"/>
            <a:ext cx="5675811" cy="4050796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ptos Black" panose="020F0502020204030204" pitchFamily="34" charset="0"/>
              </a:rPr>
              <a:t>Discovered 1900 devastated crops</a:t>
            </a:r>
          </a:p>
          <a:p>
            <a:r>
              <a:rPr lang="en-US" sz="3200" b="1" dirty="0">
                <a:solidFill>
                  <a:srgbClr val="FF0000"/>
                </a:solidFill>
                <a:effectLst/>
                <a:latin typeface="Aptos Black" panose="020F0502020204030204" pitchFamily="34" charset="0"/>
              </a:rPr>
              <a:t>The viruses infect the plant by entering microscopic wounds in the plant cells</a:t>
            </a:r>
          </a:p>
          <a:p>
            <a:r>
              <a:rPr lang="en-US" sz="3200" b="1" dirty="0">
                <a:solidFill>
                  <a:srgbClr val="FF0000"/>
                </a:solidFill>
                <a:latin typeface="Aptos Black" panose="020F0502020204030204" pitchFamily="34" charset="0"/>
              </a:rPr>
              <a:t>Spreads by direct contact</a:t>
            </a:r>
          </a:p>
          <a:p>
            <a:r>
              <a:rPr lang="en-US" sz="3200" b="1" dirty="0">
                <a:solidFill>
                  <a:srgbClr val="FF0000"/>
                </a:solidFill>
                <a:latin typeface="Aptos Black" panose="020F0502020204030204" pitchFamily="34" charset="0"/>
              </a:rPr>
              <a:t>Clean all tools / crop rotation / debris</a:t>
            </a:r>
          </a:p>
          <a:p>
            <a:r>
              <a:rPr lang="en-US" sz="3200" b="1" dirty="0">
                <a:solidFill>
                  <a:srgbClr val="FF0000"/>
                </a:solidFill>
                <a:latin typeface="Aptos Black" panose="020F0502020204030204" pitchFamily="34" charset="0"/>
              </a:rPr>
              <a:t>Buy resistant varieties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5C4B93-442B-00B6-5E87-C5851B76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DB639E-8DCD-A5DC-F510-9A1B561C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sz="3200" dirty="0"/>
            </a:br>
            <a:r>
              <a:rPr lang="en-US" sz="3200" dirty="0"/>
              <a:t>Tobacco Mosaic Virus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2050" name="Picture 2" descr="See related image detail. Tobacco Mosaic Virus On Tomato">
            <a:extLst>
              <a:ext uri="{FF2B5EF4-FFF2-40B4-BE49-F238E27FC236}">
                <a16:creationId xmlns:a16="http://schemas.microsoft.com/office/drawing/2014/main" id="{7F80853C-1AB9-DCBD-2752-43654CC64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3429000" cy="456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473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Title 1">
            <a:extLst>
              <a:ext uri="{FF2B5EF4-FFF2-40B4-BE49-F238E27FC236}">
                <a16:creationId xmlns:a16="http://schemas.microsoft.com/office/drawing/2014/main" id="{393BEBB1-06F9-A185-745E-6F6E64EE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tobacco mosaic virus</a:t>
            </a:r>
            <a:endParaRPr lang="en-US" dirty="0"/>
          </a:p>
        </p:txBody>
      </p:sp>
      <p:pic>
        <p:nvPicPr>
          <p:cNvPr id="3074" name="Picture 2" descr="Tomato fruit ripened unevenly, deformed with rugose or wrinkled appearance and brown spots or ringspots">
            <a:extLst>
              <a:ext uri="{FF2B5EF4-FFF2-40B4-BE49-F238E27FC236}">
                <a16:creationId xmlns:a16="http://schemas.microsoft.com/office/drawing/2014/main" id="{9BC594C2-C96C-7F77-9E5D-42085259E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 b="6605"/>
          <a:stretch/>
        </p:blipFill>
        <p:spPr bwMode="auto">
          <a:xfrm>
            <a:off x="609644" y="1600201"/>
            <a:ext cx="1097271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2850B-107F-644B-358A-BD6FEDB7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1"/>
            <a:ext cx="1828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47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6B817-5FDA-CEAA-09E0-DB855631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172" y="533823"/>
            <a:ext cx="6333494" cy="6247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8A50D2-7EE2-60AF-C8E8-FB1CB4773902}"/>
              </a:ext>
            </a:extLst>
          </p:cNvPr>
          <p:cNvSpPr txBox="1"/>
          <p:nvPr/>
        </p:nvSpPr>
        <p:spPr>
          <a:xfrm>
            <a:off x="2590800" y="76200"/>
            <a:ext cx="6565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5A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pcmg.ucanr.edu</a:t>
            </a:r>
          </a:p>
        </p:txBody>
      </p:sp>
    </p:spTree>
    <p:extLst>
      <p:ext uri="{BB962C8B-B14F-4D97-AF65-F5344CB8AC3E}">
        <p14:creationId xmlns:p14="http://schemas.microsoft.com/office/powerpoint/2010/main" val="11814850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/>
              <a:t>Damping Off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600201"/>
            <a:ext cx="539115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spcAft>
                <a:spcPts val="300"/>
              </a:spcAft>
            </a:pPr>
            <a:endParaRPr lang="en-US" sz="3200" b="0" i="0" kern="1200" baseline="0" dirty="0">
              <a:solidFill>
                <a:schemeClr val="tx2"/>
              </a:solidFill>
            </a:endParaRPr>
          </a:p>
        </p:txBody>
      </p:sp>
      <p:sp>
        <p:nvSpPr>
          <p:cNvPr id="6155" name="Slide Number Placeholder 3">
            <a:extLst>
              <a:ext uri="{FF2B5EF4-FFF2-40B4-BE49-F238E27FC236}">
                <a16:creationId xmlns:a16="http://schemas.microsoft.com/office/drawing/2014/main" id="{87277EC3-E626-B305-393C-0FA813C89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1"/>
            <a:ext cx="1828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p:pic>
        <p:nvPicPr>
          <p:cNvPr id="6146" name="Picture 2" descr="http://www.tomatodirt.com/images/dampingoff-um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9"/>
          <a:stretch/>
        </p:blipFill>
        <p:spPr bwMode="auto">
          <a:xfrm>
            <a:off x="6858000" y="1470392"/>
            <a:ext cx="5085992" cy="381000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8B0A1E-55CB-096C-1AED-671FF13A18CB}"/>
              </a:ext>
            </a:extLst>
          </p:cNvPr>
          <p:cNvSpPr txBox="1"/>
          <p:nvPr/>
        </p:nvSpPr>
        <p:spPr>
          <a:xfrm>
            <a:off x="457200" y="1213097"/>
            <a:ext cx="6096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424D5B"/>
                </a:solidFill>
                <a:effectLst/>
                <a:latin typeface="Open Sans" panose="020F0502020204030204" pitchFamily="34" charset="0"/>
              </a:rPr>
              <a:t>It is caused by a fungus or mold that thrive in cool, wet conditions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424D5B"/>
              </a:solidFill>
              <a:effectLst/>
              <a:latin typeface="Open Sans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424D5B"/>
                </a:solidFill>
                <a:effectLst/>
                <a:latin typeface="Open Sans" panose="020B0606030504020204" pitchFamily="34" charset="0"/>
              </a:rPr>
              <a:t>Seedlings fail to emerge from the soil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424D5B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424D5B"/>
                </a:solidFill>
                <a:effectLst/>
                <a:latin typeface="Open Sans" panose="020B0606030504020204" pitchFamily="34" charset="0"/>
              </a:rPr>
              <a:t>Seedling stems become water soaked and thin, almost thread like, where infected.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424D5B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424D5B"/>
                </a:solidFill>
                <a:effectLst/>
                <a:latin typeface="Open Sans" panose="020B0606030504020204" pitchFamily="34" charset="0"/>
              </a:rPr>
              <a:t>Young leaves wilt and turn green-gray to brown.</a:t>
            </a:r>
          </a:p>
          <a:p>
            <a:pPr algn="l"/>
            <a:endParaRPr lang="en-US" sz="2400" b="0" i="0" dirty="0">
              <a:solidFill>
                <a:srgbClr val="424D5B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424D5B"/>
                </a:solidFill>
                <a:effectLst/>
                <a:latin typeface="Open Sans" panose="020B0606030504020204" pitchFamily="34" charset="0"/>
              </a:rPr>
              <a:t>Fluffy white cobweb-like growth on infected plant parts under high humidity.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7310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plant with green leaves&#10;&#10;AI-generated content may be incorrect."/>
          <p:cNvPicPr>
            <a:picLocks noChangeAspect="1"/>
          </p:cNvPicPr>
          <p:nvPr/>
        </p:nvPicPr>
        <p:blipFill rotWithShape="1">
          <a:blip r:embed="rId3"/>
          <a:srcRect l="985" r="19528" b="-1"/>
          <a:stretch/>
        </p:blipFill>
        <p:spPr>
          <a:xfrm>
            <a:off x="152401" y="1279656"/>
            <a:ext cx="5137807" cy="431456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677989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>
                <a:latin typeface="Arial" panose="020B0604020202020204" pitchFamily="34" charset="0"/>
                <a:cs typeface="Arial" panose="020B0604020202020204" pitchFamily="34" charset="0"/>
              </a:rPr>
              <a:t>BEST TO PREVENT RATHER THAN CURE.  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>
                <a:latin typeface="Arial" panose="020B0604020202020204" pitchFamily="34" charset="0"/>
                <a:cs typeface="Arial" panose="020B0604020202020204" pitchFamily="34" charset="0"/>
              </a:rPr>
              <a:t>Have good air circulation / pruning 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>
                <a:latin typeface="Arial" panose="020B0604020202020204" pitchFamily="34" charset="0"/>
                <a:cs typeface="Arial" panose="020B0604020202020204" pitchFamily="34" charset="0"/>
              </a:rPr>
              <a:t>Plant in full sun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>
                <a:latin typeface="Arial" panose="020B0604020202020204" pitchFamily="34" charset="0"/>
                <a:cs typeface="Arial" panose="020B0604020202020204" pitchFamily="34" charset="0"/>
              </a:rPr>
              <a:t>Keep leaves dry	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Buy resistant varieties </a:t>
            </a:r>
            <a:endParaRPr lang="en-US" sz="19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disease occurs primarily on foliage, looks like your plant is covered in flour.  Leads  to reduced photosynthetic activity, premature leaf drop, and reduced fruit size and yield.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7989" y="681039"/>
            <a:ext cx="5675811" cy="1325563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b="1" i="0" kern="1200" baseline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Powdery Mildew</a:t>
            </a:r>
            <a:endParaRPr lang="en-US" b="1" i="0" kern="1200" baseline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61F720EA-70E4-B11D-EAC8-630428B2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96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i="0" kern="1200" baseline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Blossom</a:t>
            </a:r>
            <a:r>
              <a:rPr lang="en-US" b="1" i="0" kern="1200" baseline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End Rot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Blossom end rot results from a low level of calcium in the fruit and water balance problem in the plant.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Calcium is transported by the water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Consistent watering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soil moist but not saturated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r="13449" b="-1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6773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omato on a wood surface&#10;&#10;AI-generated content may be incorrect."/>
          <p:cNvPicPr>
            <a:picLocks noChangeAspect="1"/>
          </p:cNvPicPr>
          <p:nvPr/>
        </p:nvPicPr>
        <p:blipFill>
          <a:blip r:embed="rId3"/>
          <a:srcRect l="25846" r="10232" b="-1"/>
          <a:stretch/>
        </p:blipFill>
        <p:spPr>
          <a:xfrm>
            <a:off x="9308204" y="190500"/>
            <a:ext cx="2731397" cy="3209803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2" name="Picture 1" descr="A rotten tomato on a plant&#10;&#10;AI-generated content may be incorrect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" b="7062"/>
          <a:stretch/>
        </p:blipFill>
        <p:spPr>
          <a:xfrm>
            <a:off x="6918729" y="190500"/>
            <a:ext cx="2389475" cy="321577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12" name="Picture Placeholder 11" descr="A large canvas from a metal frame&#10;&#10;AI-generated content may be incorrect.">
            <a:extLst>
              <a:ext uri="{FF2B5EF4-FFF2-40B4-BE49-F238E27FC236}">
                <a16:creationId xmlns:a16="http://schemas.microsoft.com/office/drawing/2014/main" id="{E61DA5BA-D70D-9B43-7B78-A9049897CCB2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6" b="7016"/>
          <a:stretch>
            <a:fillRect/>
          </a:stretch>
        </p:blipFill>
        <p:spPr>
          <a:xfrm>
            <a:off x="6918325" y="3419475"/>
            <a:ext cx="5121275" cy="3302000"/>
          </a:xfrm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36F093AE-2065-37AB-9DB9-7B184BDCA00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85800" y="1143000"/>
            <a:ext cx="5675811" cy="4050796"/>
          </a:xfrm>
        </p:spPr>
        <p:txBody>
          <a:bodyPr/>
          <a:lstStyle/>
          <a:p>
            <a:r>
              <a:rPr lang="en-US" dirty="0"/>
              <a:t>Sunscald is when the tomato is burned by the sun. </a:t>
            </a:r>
          </a:p>
          <a:p>
            <a:r>
              <a:rPr lang="en-US" dirty="0"/>
              <a:t>It can occur on green or on riper tomato</a:t>
            </a:r>
          </a:p>
          <a:p>
            <a:r>
              <a:rPr lang="en-US" dirty="0"/>
              <a:t>You can prevent sun scald by giving your plants artificial shade. </a:t>
            </a:r>
          </a:p>
          <a:p>
            <a:r>
              <a:rPr lang="en-US" dirty="0"/>
              <a:t>Any type of shade you can provide is good</a:t>
            </a:r>
          </a:p>
          <a:p>
            <a:r>
              <a:rPr lang="en-US" dirty="0"/>
              <a:t>Shade cloth is probably the best 40%</a:t>
            </a:r>
          </a:p>
          <a:p>
            <a:r>
              <a:rPr lang="en-US" dirty="0"/>
              <a:t>Umbrellas work just as well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3D6F67-4EAC-8428-931A-718E5074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4800"/>
            <a:ext cx="5675811" cy="1325563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algn="ctr"/>
            <a:r>
              <a:rPr lang="en-US" sz="3600" b="1" i="0" kern="1200" baseline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Sunscald</a:t>
            </a:r>
          </a:p>
        </p:txBody>
      </p:sp>
    </p:spTree>
    <p:extLst>
      <p:ext uri="{BB962C8B-B14F-4D97-AF65-F5344CB8AC3E}">
        <p14:creationId xmlns:p14="http://schemas.microsoft.com/office/powerpoint/2010/main" val="21827970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0DBA9-0A00-02B6-C17E-0599AFC0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 Cloth Examples</a:t>
            </a:r>
          </a:p>
        </p:txBody>
      </p:sp>
      <p:pic>
        <p:nvPicPr>
          <p:cNvPr id="1026" name="Picture 2" descr="Homemade PVC structure to shade cabbage growing late into the summer season by Sara Hoyer">
            <a:extLst>
              <a:ext uri="{FF2B5EF4-FFF2-40B4-BE49-F238E27FC236}">
                <a16:creationId xmlns:a16="http://schemas.microsoft.com/office/drawing/2014/main" id="{465F752F-55BE-8C7E-923D-F22A6C1CA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01562"/>
            <a:ext cx="30956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 of shade cloth over chard by Terry Lippert">
            <a:extLst>
              <a:ext uri="{FF2B5EF4-FFF2-40B4-BE49-F238E27FC236}">
                <a16:creationId xmlns:a16="http://schemas.microsoft.com/office/drawing/2014/main" id="{C6CB313B-49C0-5BE5-296E-C4CE858C1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1801561"/>
            <a:ext cx="30956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B395D9-6808-E9F0-046A-53F672C6F4AC}"/>
              </a:ext>
            </a:extLst>
          </p:cNvPr>
          <p:cNvSpPr txBox="1"/>
          <p:nvPr/>
        </p:nvSpPr>
        <p:spPr>
          <a:xfrm>
            <a:off x="3581400" y="2630031"/>
            <a:ext cx="502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partial shade during most intense sun part of the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30 - 40% shade cloth is good.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structure to withstand windy days.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64C66-CE69-754F-F11B-A5C460D9B231}"/>
              </a:ext>
            </a:extLst>
          </p:cNvPr>
          <p:cNvSpPr txBox="1"/>
          <p:nvPr/>
        </p:nvSpPr>
        <p:spPr>
          <a:xfrm>
            <a:off x="304800" y="6096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PVC table like structure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247F8-B704-16C0-68AB-29FEC12E836D}"/>
              </a:ext>
            </a:extLst>
          </p:cNvPr>
          <p:cNvSpPr txBox="1"/>
          <p:nvPr/>
        </p:nvSpPr>
        <p:spPr>
          <a:xfrm>
            <a:off x="8715375" y="6019800"/>
            <a:ext cx="3095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PVC hoop like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967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 / Pest Cover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9" b="23459"/>
          <a:stretch/>
        </p:blipFill>
        <p:spPr>
          <a:xfrm>
            <a:off x="1981200" y="1600201"/>
            <a:ext cx="8229600" cy="4038600"/>
          </a:xfrm>
          <a:prstGeom prst="rect">
            <a:avLst/>
          </a:prstGeo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EC7A785-2592-6909-29B3-9B2A2473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356351"/>
            <a:ext cx="1371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808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tomato with a broken tomato&#10;&#10;AI-generated content may be incorrect.">
            <a:extLst>
              <a:ext uri="{FF2B5EF4-FFF2-40B4-BE49-F238E27FC236}">
                <a16:creationId xmlns:a16="http://schemas.microsoft.com/office/drawing/2014/main" id="{B5229A97-7534-D8F0-F4CC-0E5ECBDEF4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r="17473"/>
          <a:stretch>
            <a:fillRect/>
          </a:stretch>
        </p:blipFill>
        <p:spPr/>
      </p:pic>
      <p:pic>
        <p:nvPicPr>
          <p:cNvPr id="16" name="Picture Placeholder 15" descr="A tomato with a broken tomato&#10;&#10;AI-generated content may be incorrect.">
            <a:extLst>
              <a:ext uri="{FF2B5EF4-FFF2-40B4-BE49-F238E27FC236}">
                <a16:creationId xmlns:a16="http://schemas.microsoft.com/office/drawing/2014/main" id="{137D78DA-3CD2-2911-A689-D7CF7B15A97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2" r="26072"/>
          <a:stretch>
            <a:fillRect/>
          </a:stretch>
        </p:blipFill>
        <p:spPr/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5CE2F2-EBFD-B181-8478-D82A9AE0909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80975" y="191311"/>
            <a:ext cx="5131925" cy="3574795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Placeholder 7" descr="A tomato with a stem&#10;&#10;AI-generated content may be incorrect.">
            <a:extLst>
              <a:ext uri="{FF2B5EF4-FFF2-40B4-BE49-F238E27FC236}">
                <a16:creationId xmlns:a16="http://schemas.microsoft.com/office/drawing/2014/main" id="{C87595D5-9BCB-C152-F2EB-5E0A24A65DEA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80887" y="694716"/>
            <a:ext cx="3276600" cy="2905125"/>
          </a:xfrm>
          <a:noFill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89168F4-1CFA-5114-53B6-A663E752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       Tomato Cracking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           NOT A DISEASE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>
                <a:solidFill>
                  <a:srgbClr val="C00000"/>
                </a:solidFill>
              </a:rPr>
            </a:b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Cause:</a:t>
            </a:r>
            <a:r>
              <a:rPr lang="en-US" dirty="0"/>
              <a:t>   Uneven watering</a:t>
            </a:r>
            <a:br>
              <a:rPr lang="en-US" dirty="0"/>
            </a:br>
            <a:r>
              <a:rPr lang="en-US" dirty="0"/>
              <a:t>skin can’t keep up with the water intake. Harvest to late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Solution:</a:t>
            </a:r>
            <a:r>
              <a:rPr lang="en-US" dirty="0"/>
              <a:t>  Regular water schedule. Harvest regularly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E0D97-EC6C-BF2A-C107-65B2203A79FA}"/>
              </a:ext>
            </a:extLst>
          </p:cNvPr>
          <p:cNvSpPr txBox="1"/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3956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475AD-A37B-EC42-3824-D8B1EBC0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Last years Question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99649-8F4A-3100-771C-6EC3E633E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31875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Why is my tomato plant not producing tomatoes?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0C6E1-2424-ED36-6188-80700406F0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Lack of Pollination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Roboto" panose="02000000000000000000" pitchFamily="2" charset="0"/>
              </a:rPr>
              <a:t>To much water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Insufficient Light 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Roboto" panose="02000000000000000000" pitchFamily="2" charset="0"/>
              </a:rPr>
              <a:t>Lack of proper nutrients  p/k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Roboto" panose="02000000000000000000" pitchFamily="2" charset="0"/>
              </a:rPr>
              <a:t>High heat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F8220A-E425-4051-8DF8-40275364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803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F19A-B62E-CDA0-1C96-EA6D70429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GARDENING IS GREAT!!!!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E6F89BF-1B17-6D9C-07FE-88B58931D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10972800" cy="639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81C57-6907-D73B-1CAA-9338C22C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1"/>
            <a:ext cx="1828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1DB74A-73E3-49E8-8984-0D5D8C20C556}" type="slidenum">
              <a:rPr lang="en-US" smtClean="0"/>
              <a:pPr>
                <a:spcAft>
                  <a:spcPts val="600"/>
                </a:spcAft>
              </a:pPr>
              <a:t>58</a:t>
            </a:fld>
            <a:endParaRPr lang="en-US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AE8F1E6B-6747-8A5D-DF73-69C03640134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39975379"/>
              </p:ext>
            </p:extLst>
          </p:nvPr>
        </p:nvGraphicFramePr>
        <p:xfrm>
          <a:off x="609600" y="2174875"/>
          <a:ext cx="10972800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86383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C03BA-16C4-B214-8BAC-DE8445E83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8AA9C-25AC-DC97-75B8-84936F327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Tomatoes in the Home Garden, Publication Number 31-159</a:t>
            </a:r>
          </a:p>
          <a:p>
            <a:r>
              <a:rPr lang="en-US" dirty="0">
                <a:hlinkClick r:id="rId3"/>
              </a:rPr>
              <a:t>https://ucanr.edu/sites/ucmgplacer/files/158610.pdf</a:t>
            </a:r>
            <a:endParaRPr lang="en-US" dirty="0"/>
          </a:p>
          <a:p>
            <a:endParaRPr lang="en-US" dirty="0"/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Growing Tomatoes in the Home Garden, Publication 8159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4"/>
              </a:rPr>
              <a:t>https://anrcatalog.ucanr.edu/pdf/8159.pdf</a:t>
            </a:r>
            <a:endParaRPr lang="en-US" dirty="0"/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Harvesting Seeds From the Garden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FF"/>
                </a:solidFill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https://anrcatalog.ucanr.edu/pdf/8159.pdf</a:t>
            </a:r>
            <a:endParaRPr lang="en-US" dirty="0">
              <a:solidFill>
                <a:srgbClr val="0000FF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UC IPM Cultural Tips for Growing Tomato 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https://ipm.ucanr.edu/home-and-landscape/tomato/cultural-tips/index.html?src=307-pageViewHLS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srgbClr val="000000"/>
                </a:solidFill>
                <a:effectLst/>
                <a:latin typeface="Red Hat Text"/>
              </a:rPr>
              <a:t>Author</a:t>
            </a:r>
            <a:r>
              <a:rPr lang="en-US" b="0" i="0" dirty="0">
                <a:solidFill>
                  <a:srgbClr val="000000"/>
                </a:solidFill>
                <a:effectLst/>
                <a:latin typeface="Red Hat Text"/>
              </a:rPr>
              <a:t>: Russell Groves, UW-Madison Entomology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b="0" i="0" dirty="0">
                <a:solidFill>
                  <a:srgbClr val="ADADAD"/>
                </a:solidFill>
                <a:effectLst/>
                <a:latin typeface="Red Hat Display"/>
              </a:rPr>
              <a:t> </a:t>
            </a:r>
            <a:r>
              <a:rPr lang="en-US" b="0" i="0" u="none" strike="noStrike" dirty="0">
                <a:solidFill>
                  <a:srgbClr val="A0D9F1"/>
                </a:solidFill>
                <a:effectLst/>
                <a:latin typeface="Red Hat Display"/>
                <a:hlinkClick r:id="rId6"/>
              </a:rPr>
              <a:t>info@extension.wisc.edu</a:t>
            </a:r>
            <a:endParaRPr lang="en-US" b="0" i="0" u="none" strike="noStrike" dirty="0">
              <a:solidFill>
                <a:srgbClr val="A0D9F1"/>
              </a:solidFill>
              <a:effectLst/>
              <a:latin typeface="Red Hat Display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en-US" b="0" i="0" u="none" strike="noStrike" dirty="0">
              <a:solidFill>
                <a:srgbClr val="A0D9F1"/>
              </a:solidFill>
              <a:effectLst/>
              <a:latin typeface="Red Hat Display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Author: Cynthia Nations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70C0"/>
                </a:solidFill>
                <a:effectLst/>
                <a:latin typeface="Red Hat Display"/>
              </a:rPr>
              <a:t>https://ucanr.edu/blogs/blogcore/postdetail.cfm?postnum=53468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0070C0"/>
              </a:solidFill>
              <a:effectLst/>
              <a:latin typeface="Red Hat Text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57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hidden="1"/>
          <p:cNvSpPr>
            <a:spLocks noGrp="1"/>
          </p:cNvSpPr>
          <p:nvPr>
            <p:ph type="sldNum" sz="quarter" idx="4294967295"/>
          </p:nvPr>
        </p:nvSpPr>
        <p:spPr>
          <a:xfrm>
            <a:off x="8839200" y="6356353"/>
            <a:ext cx="1371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11DB74A-73E3-49E8-8984-0D5D8C20C5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76F3AC-43B4-6B0E-E452-591B2F78EA04}"/>
              </a:ext>
            </a:extLst>
          </p:cNvPr>
          <p:cNvSpPr/>
          <p:nvPr/>
        </p:nvSpPr>
        <p:spPr>
          <a:xfrm>
            <a:off x="80682" y="58846"/>
            <a:ext cx="4840942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2025 2</a:t>
            </a:r>
            <a:r>
              <a:rPr kumimoji="0" lang="en-US" sz="4000" b="1" i="0" u="none" strike="noStrike" kern="1200" cap="none" spc="0" normalizeH="0" baseline="3000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Saturday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Open Garden Dates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February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March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April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May 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June 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July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August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September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October 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November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Master Gardeners on site between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10:00 am – 12:00 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6050 Library Dr., Loomis</a:t>
            </a:r>
          </a:p>
        </p:txBody>
      </p:sp>
      <p:pic>
        <p:nvPicPr>
          <p:cNvPr id="4" name="Picture 3" descr="A gate to a garden&#10;&#10;Description automatically generated">
            <a:extLst>
              <a:ext uri="{FF2B5EF4-FFF2-40B4-BE49-F238E27FC236}">
                <a16:creationId xmlns:a16="http://schemas.microsoft.com/office/drawing/2014/main" id="{32BD8B08-8971-96F7-154D-5BF7934CB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82" y="0"/>
            <a:ext cx="719121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2F9543-86B6-9141-2BDC-8BF03FEDFEC2}"/>
              </a:ext>
            </a:extLst>
          </p:cNvPr>
          <p:cNvSpPr txBox="1"/>
          <p:nvPr/>
        </p:nvSpPr>
        <p:spPr>
          <a:xfrm>
            <a:off x="3621881" y="6472711"/>
            <a:ext cx="1299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by K. Evans</a:t>
            </a:r>
          </a:p>
        </p:txBody>
      </p:sp>
    </p:spTree>
    <p:extLst>
      <p:ext uri="{BB962C8B-B14F-4D97-AF65-F5344CB8AC3E}">
        <p14:creationId xmlns:p14="http://schemas.microsoft.com/office/powerpoint/2010/main" val="12769466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DF4391FA-BB89-EFA8-3BAB-AABBA5EAC3FD}"/>
              </a:ext>
            </a:extLst>
          </p:cNvPr>
          <p:cNvSpPr txBox="1">
            <a:spLocks/>
          </p:cNvSpPr>
          <p:nvPr/>
        </p:nvSpPr>
        <p:spPr>
          <a:xfrm>
            <a:off x="838200" y="1809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005A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62E3822-7701-E247-ADCF-35C8C762160E}"/>
              </a:ext>
            </a:extLst>
          </p:cNvPr>
          <p:cNvSpPr txBox="1">
            <a:spLocks/>
          </p:cNvSpPr>
          <p:nvPr/>
        </p:nvSpPr>
        <p:spPr>
          <a:xfrm>
            <a:off x="1981200" y="152400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 Questions?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1895F166-DF25-8F73-B677-58E95F637356}"/>
              </a:ext>
            </a:extLst>
          </p:cNvPr>
          <p:cNvSpPr txBox="1">
            <a:spLocks/>
          </p:cNvSpPr>
          <p:nvPr/>
        </p:nvSpPr>
        <p:spPr>
          <a:xfrm>
            <a:off x="609600" y="2174875"/>
            <a:ext cx="10972800" cy="39512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Gardener Hotline: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(530) 889-7388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Gardener Website: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pcmg.ucanr.edu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Evaluations, please!</a:t>
            </a:r>
          </a:p>
        </p:txBody>
      </p:sp>
    </p:spTree>
    <p:extLst>
      <p:ext uri="{BB962C8B-B14F-4D97-AF65-F5344CB8AC3E}">
        <p14:creationId xmlns:p14="http://schemas.microsoft.com/office/powerpoint/2010/main" val="223082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96853-9310-0D46-BDAF-93DF68A6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    Agenda</a:t>
            </a:r>
          </a:p>
        </p:txBody>
      </p:sp>
      <p:sp>
        <p:nvSpPr>
          <p:cNvPr id="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33BC94-9A61-8FA3-963A-5EF429CF4C2F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Tomato facts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Picking your Plant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Sow seed watch it grow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Prepare space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Tomato Support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Fertilizing /pruning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Watering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Harvest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Pests &amp; Disease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Conclusion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2CA2AA-AD6D-DEEC-14D6-B5F94E566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4" r="1895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652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B1093-6564-C8F2-915A-E2C41DD4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685800">
              <a:lnSpc>
                <a:spcPct val="90000"/>
              </a:lnSpc>
            </a:pPr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Tomato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10CE9-6AFD-135E-7889-917D7B87D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Nightshade Family of Plants:  Solanaceae (Peppers, Potato, Eggplant)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Originally thought to be poisonous.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Botanical fruit although many consider it a vegetable.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Tomatoes are the official state vegetable of New Jersey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Tomato juice is the official  Beverage of Ohio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 is the largest producer 68 M 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is number 4 with 10 M 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87DB0-DC5C-5220-70AD-2F637160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B74A-73E3-49E8-8984-0D5D8C20C55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43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"/>
          <a:stretch/>
        </p:blipFill>
        <p:spPr>
          <a:xfrm rot="16200000">
            <a:off x="3299619" y="-1013619"/>
            <a:ext cx="5287962" cy="990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838FA4D-5B6C-C95E-F88E-61046193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685800">
              <a:lnSpc>
                <a:spcPct val="90000"/>
              </a:lnSpc>
            </a:pPr>
            <a:r>
              <a:rPr lang="en-US" sz="3700" b="1" dirty="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Tomato – The World Traveler</a:t>
            </a:r>
          </a:p>
        </p:txBody>
      </p:sp>
      <p:pic>
        <p:nvPicPr>
          <p:cNvPr id="4104" name="Picture 8" descr="🛶">
            <a:extLst>
              <a:ext uri="{FF2B5EF4-FFF2-40B4-BE49-F238E27FC236}">
                <a16:creationId xmlns:a16="http://schemas.microsoft.com/office/drawing/2014/main" id="{09A320BE-55AF-82E0-6C1A-62A75FCA2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2133600"/>
            <a:ext cx="1295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🍅">
            <a:extLst>
              <a:ext uri="{FF2B5EF4-FFF2-40B4-BE49-F238E27FC236}">
                <a16:creationId xmlns:a16="http://schemas.microsoft.com/office/drawing/2014/main" id="{719A43F0-DE3B-45E3-F419-DCC9A431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089" y="200025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👀">
            <a:extLst>
              <a:ext uri="{FF2B5EF4-FFF2-40B4-BE49-F238E27FC236}">
                <a16:creationId xmlns:a16="http://schemas.microsoft.com/office/drawing/2014/main" id="{33BC4461-4637-9253-5142-83AD561AE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2246036"/>
            <a:ext cx="480388" cy="36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15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tent (no bottom logo)">
  <a:themeElements>
    <a:clrScheme name="UCANR">
      <a:dk1>
        <a:srgbClr val="000000"/>
      </a:dk1>
      <a:lt1>
        <a:sysClr val="window" lastClr="FFFFFF"/>
      </a:lt1>
      <a:dk2>
        <a:srgbClr val="194687"/>
      </a:dk2>
      <a:lt2>
        <a:srgbClr val="EEECE1"/>
      </a:lt2>
      <a:accent1>
        <a:srgbClr val="4F81BD"/>
      </a:accent1>
      <a:accent2>
        <a:srgbClr val="C0504D"/>
      </a:accent2>
      <a:accent3>
        <a:srgbClr val="62BB46"/>
      </a:accent3>
      <a:accent4>
        <a:srgbClr val="8064A2"/>
      </a:accent4>
      <a:accent5>
        <a:srgbClr val="4BACC6"/>
      </a:accent5>
      <a:accent6>
        <a:srgbClr val="FDB91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GPC PPT template Jan 2019" id="{006A27E8-7040-4DA9-8039-D1B2127981DB}" vid="{C0E3BA3D-76F6-4888-A399-D0E426107A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EF7C671C-1F79-CB40-8B7F-1AE2C43DFE1A}" vid="{CD781537-CB31-BA4A-929A-7D9F0FBA5F2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EF7C671C-1F79-CB40-8B7F-1AE2C43DFE1A}" vid="{CD781537-CB31-BA4A-929A-7D9F0FBA5F24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MGPC PPT template Jan 2019[3958]</Template>
  <TotalTime>20218</TotalTime>
  <Words>3658</Words>
  <Application>Microsoft Office PowerPoint</Application>
  <PresentationFormat>Widescreen</PresentationFormat>
  <Paragraphs>629</Paragraphs>
  <Slides>60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Content (no bottom logo)</vt:lpstr>
      <vt:lpstr>Office Theme</vt:lpstr>
      <vt:lpstr>1_Office Theme</vt:lpstr>
      <vt:lpstr>2_Office Theme</vt:lpstr>
      <vt:lpstr>Total Tomato Talk </vt:lpstr>
      <vt:lpstr>Who Are Master Gardeners?</vt:lpstr>
      <vt:lpstr>Who Are Master Gardeners?</vt:lpstr>
      <vt:lpstr>Who Are Master Gardeners?</vt:lpstr>
      <vt:lpstr>PowerPoint Presentation</vt:lpstr>
      <vt:lpstr>PowerPoint Presentation</vt:lpstr>
      <vt:lpstr>    Agenda</vt:lpstr>
      <vt:lpstr>Tomato Facts</vt:lpstr>
      <vt:lpstr>Tomato – The World Traveler</vt:lpstr>
      <vt:lpstr>Anatomy of a Tomato</vt:lpstr>
      <vt:lpstr>Heirloom vs. Hybrid What’s Going On?</vt:lpstr>
      <vt:lpstr>Standard vs. Hybrid Pollination</vt:lpstr>
      <vt:lpstr>World Record Tomato</vt:lpstr>
      <vt:lpstr>Determinate (Bush)</vt:lpstr>
      <vt:lpstr>Indeterminate (Climbing) </vt:lpstr>
      <vt:lpstr>Picking the right plant for you</vt:lpstr>
      <vt:lpstr>Starting your plants from seed *Read Your Seed Packet*</vt:lpstr>
      <vt:lpstr>Work Backward from Anticipated Planting Date</vt:lpstr>
      <vt:lpstr>Sowing the Seed</vt:lpstr>
      <vt:lpstr>NO LIGHT NEEDED</vt:lpstr>
      <vt:lpstr>Cover to Retain Moisture</vt:lpstr>
      <vt:lpstr>They have sprouted</vt:lpstr>
      <vt:lpstr> 4-6 weeks of growth Harden off</vt:lpstr>
      <vt:lpstr>     Prepare Planting Space For Transplant </vt:lpstr>
      <vt:lpstr>Spacing</vt:lpstr>
      <vt:lpstr>Deep Planting</vt:lpstr>
      <vt:lpstr>TOMATO SUPPORTS</vt:lpstr>
      <vt:lpstr>Support - Cage</vt:lpstr>
      <vt:lpstr>Support – Tie up</vt:lpstr>
      <vt:lpstr>Mulch</vt:lpstr>
      <vt:lpstr>Maintenance</vt:lpstr>
      <vt:lpstr>Fertilizing</vt:lpstr>
      <vt:lpstr>Pruning: The Secret to Bigger &amp; Tastier Tomatoes</vt:lpstr>
      <vt:lpstr>Watering</vt:lpstr>
      <vt:lpstr>Harvest</vt:lpstr>
      <vt:lpstr>Other Considerations</vt:lpstr>
      <vt:lpstr>Pests and Problems</vt:lpstr>
      <vt:lpstr>Vertebrate Pests </vt:lpstr>
      <vt:lpstr>INSECTS The Dreaded Hornworm!</vt:lpstr>
      <vt:lpstr>Signs of Invasion</vt:lpstr>
      <vt:lpstr>We Have Allies! The Brachonid Wasp</vt:lpstr>
      <vt:lpstr>Less common pests </vt:lpstr>
      <vt:lpstr>Pest/Control</vt:lpstr>
      <vt:lpstr>Companion Planting</vt:lpstr>
      <vt:lpstr>Tomato Diseases</vt:lpstr>
      <vt:lpstr>Soil-Borne Fungi Disease  </vt:lpstr>
      <vt:lpstr>PowerPoint Presentation</vt:lpstr>
      <vt:lpstr> Tobacco Mosaic Virus </vt:lpstr>
      <vt:lpstr>tobacco mosaic virus</vt:lpstr>
      <vt:lpstr>Damping Off</vt:lpstr>
      <vt:lpstr>Powdery Mildew</vt:lpstr>
      <vt:lpstr>Blossom End Rot</vt:lpstr>
      <vt:lpstr>Sunscald</vt:lpstr>
      <vt:lpstr>Shade Cloth Examples</vt:lpstr>
      <vt:lpstr>Shade / Pest Cover</vt:lpstr>
      <vt:lpstr>       Tomato Cracking             NOT A DISEASE   Cause:   Uneven watering skin can’t keep up with the water intake. Harvest to late  Solution:  Regular water schedule. Harvest regularly</vt:lpstr>
      <vt:lpstr>Last years Question </vt:lpstr>
      <vt:lpstr>GARDENING IS GREAT!!!!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davidwarman78@gmail.com</dc:creator>
  <cp:lastModifiedBy>Barbara Villareal</cp:lastModifiedBy>
  <cp:revision>20</cp:revision>
  <cp:lastPrinted>2019-01-16T22:15:25Z</cp:lastPrinted>
  <dcterms:created xsi:type="dcterms:W3CDTF">2019-01-23T23:24:49Z</dcterms:created>
  <dcterms:modified xsi:type="dcterms:W3CDTF">2025-07-27T18:56:01Z</dcterms:modified>
</cp:coreProperties>
</file>